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docProps/core.xml" ContentType="application/vnd.openxmlformats-package.core-propertie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844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71" r:id="rId8"/>
    <p:sldId id="270" r:id="rId9"/>
    <p:sldId id="268" r:id="rId10"/>
    <p:sldId id="269" r:id="rId11"/>
    <p:sldId id="266" r:id="rId12"/>
    <p:sldId id="267" r:id="rId1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6E71"/>
    <a:srgbClr val="F2FF8E"/>
    <a:srgbClr val="FBFFC4"/>
    <a:srgbClr val="FFFC88"/>
    <a:srgbClr val="B9FFA3"/>
    <a:srgbClr val="8BFF4C"/>
    <a:srgbClr val="00C900"/>
    <a:srgbClr val="FFBAD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6555" autoAdjust="0"/>
    <p:restoredTop sz="93990" autoAdjust="0"/>
  </p:normalViewPr>
  <p:slideViewPr>
    <p:cSldViewPr snapToGrid="0" snapToObjects="1">
      <p:cViewPr varScale="1">
        <p:scale>
          <a:sx n="95" d="100"/>
          <a:sy n="95" d="100"/>
        </p:scale>
        <p:origin x="-68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presProps" Target="pres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printerSettings" Target="printerSettings/printerSettings1.bin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19" Type="http://schemas.openxmlformats.org/officeDocument/2006/relationships/tableStyles" Target="tableStyle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67F3E-90F1-0B41-A55D-3C33A6474087}" type="datetimeFigureOut">
              <a:rPr lang="ja-JP" altLang="en-US" smtClean="0"/>
              <a:pPr/>
              <a:t>11.1.16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3C84C-BC00-E44F-85B0-161E93BE653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学生の金銭援助を行うと共に学内の学力向上を図る。</a:t>
            </a:r>
            <a:r>
              <a:rPr lang="ja-JP" dirty="0" smtClean="0"/>
              <a:t> 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3C84C-BC00-E44F-85B0-161E93BE6533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検索システム</a:t>
            </a: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大学名、学科名、書籍を検索するシステム</a:t>
            </a:r>
          </a:p>
          <a:p>
            <a:pPr lvl="0"/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ユーザ登録機能</a:t>
            </a: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メールアドレス、ユーザ名、パスワードをユーザが設定する。</a:t>
            </a: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登録情報はデータベースに格納される。</a:t>
            </a:r>
          </a:p>
          <a:p>
            <a:pPr lvl="0"/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在庫確認システム</a:t>
            </a: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在庫の情報をデータベースから参照するシステム</a:t>
            </a:r>
          </a:p>
          <a:p>
            <a:pPr lvl="0"/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購入予約システム</a:t>
            </a: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在庫の本を購入の予約をするシステム</a:t>
            </a: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取りに行く日にちの設定を行う。</a:t>
            </a:r>
          </a:p>
          <a:p>
            <a:pPr lvl="0"/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自動予約確認メール</a:t>
            </a: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予約した内容を自動でユーザの登録したアドレスに送信する。</a:t>
            </a:r>
          </a:p>
          <a:p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A3C84C-BC00-E44F-85B0-161E93BE6533}" type="slidenum">
              <a:rPr lang="ja-JP" altLang="en-US" smtClean="0"/>
              <a:pPr/>
              <a:t>5</a:t>
            </a:fld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814C-A659-42A7-9ABD-9441E2D210BC}" type="datetime5">
              <a:rPr lang="ja-JP" altLang="en-US" smtClean="0"/>
              <a:pPr/>
              <a:t>11-1-16</a:t>
            </a:fld>
            <a:endParaRPr lang="ja-JP" altLang="en-US"/>
          </a:p>
        </p:txBody>
      </p:sp>
      <p:sp>
        <p:nvSpPr>
          <p:cNvPr id="20" name="フッター プレースホル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中古本リサイクルシステム</a:t>
            </a:r>
            <a:endParaRPr lang="ja-JP" altLang="en-US"/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7115-D6B5-4BFD-92D7-1B0B0717F99F}" type="datetime5">
              <a:rPr lang="ja-JP" altLang="en-US" smtClean="0"/>
              <a:pPr/>
              <a:t>11-1-16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中古本リサイクルシステム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8136-4ABA-A245-94A5-2D68D1E4408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縦書きタイトル/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1E06-1CCE-4B3D-B673-EC2ED16C576D}" type="datetime5">
              <a:rPr lang="ja-JP" altLang="en-US" smtClean="0"/>
              <a:pPr/>
              <a:t>11-1-16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中古本リサイクルシステム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8136-4ABA-A245-94A5-2D68D1E4408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A58714B3-5376-4AFD-8EE2-071320D98FA1}" type="datetime5">
              <a:rPr lang="ja-JP" altLang="en-US" smtClean="0"/>
              <a:pPr/>
              <a:t>11-1-16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中古本リサイクルシステム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417490" y="6305550"/>
            <a:ext cx="653358" cy="4762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A9D18136-4ABA-A245-94A5-2D68D1E4408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7F978-4A44-4F2B-9D58-E324305E3377}" type="datetime5">
              <a:rPr kumimoji="1" lang="ja-JP" altLang="en-US" smtClean="0"/>
              <a:pPr/>
              <a:t>11-1-16</a:t>
            </a:fld>
            <a:endParaRPr kumimoji="1"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ja-JP" altLang="en-US" smtClean="0"/>
              <a:t>中古本リサイクルシステム</a:t>
            </a:r>
            <a:endParaRPr kumimoji="0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D864-D725-4342-BEF6-4F5856918711}" type="datetime5">
              <a:rPr lang="ja-JP" altLang="en-US" smtClean="0"/>
              <a:pPr/>
              <a:t>11-1-16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中古本リサイクルシステム</a:t>
            </a: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8136-4ABA-A245-94A5-2D68D1E4408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A347-C73F-4419-8CAC-98708CDE7DC0}" type="datetime5">
              <a:rPr lang="ja-JP" altLang="en-US" smtClean="0"/>
              <a:pPr/>
              <a:t>11-1-16</a:t>
            </a:fld>
            <a:endParaRPr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中古本リサイクルシステム</a:t>
            </a:r>
            <a:endParaRPr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8136-4ABA-A245-94A5-2D68D1E4408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B9BB-BC6D-45CF-B151-418E4DE614F7}" type="datetime5">
              <a:rPr lang="ja-JP" altLang="en-US" smtClean="0"/>
              <a:pPr/>
              <a:t>11-1-16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中古本リサイクルシステム</a:t>
            </a: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8136-4ABA-A245-94A5-2D68D1E4408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7095-3347-4257-8D71-CFE07AAEC266}" type="datetime5">
              <a:rPr lang="ja-JP" altLang="en-US" smtClean="0"/>
              <a:pPr/>
              <a:t>11-1-16</a:t>
            </a:fld>
            <a:endParaRPr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中古本リサイクルシステム</a:t>
            </a:r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8136-4ABA-A245-94A5-2D68D1E4408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51EE9-FEE0-4141-93C7-EF1CA5534B51}" type="datetime5">
              <a:rPr lang="ja-JP" altLang="en-US" smtClean="0"/>
              <a:pPr/>
              <a:t>11-1-16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中古本リサイクルシステム</a:t>
            </a: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F8EF-192D-407E-833A-8C443B5158BD}" type="datetime5">
              <a:rPr lang="ja-JP" altLang="en-US" smtClean="0"/>
              <a:pPr/>
              <a:t>11-1-16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中古本リサイクルシステム</a:t>
            </a: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8136-4ABA-A245-94A5-2D68D1E4408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テキスト プレースホル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75E45879-1D4A-4697-8735-77661B6BBC8B}" type="datetime5">
              <a:rPr lang="ja-JP" altLang="en-US" smtClean="0"/>
              <a:pPr/>
              <a:t>11-1-16</a:t>
            </a:fld>
            <a:endParaRPr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r>
              <a:rPr lang="ja-JP" altLang="en-US" smtClean="0"/>
              <a:t>中古本リサイクルシステム</a:t>
            </a:r>
            <a:endParaRPr lang="ja-JP" altLang="en-US"/>
          </a:p>
        </p:txBody>
      </p:sp>
      <p:sp>
        <p:nvSpPr>
          <p:cNvPr id="22" name="スライド番号プレースホル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A9D18136-4ABA-A245-94A5-2D68D1E4408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image" Target="../media/image18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image" Target="../media/image1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中古本</a:t>
            </a:r>
            <a:r>
              <a:rPr lang="en-US" altLang="en-US" dirty="0" smtClean="0"/>
              <a:t>リサイクル</a:t>
            </a:r>
            <a:r>
              <a:rPr lang="ja-JP" altLang="en-US" dirty="0" smtClean="0"/>
              <a:t>システム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32560" y="3319288"/>
            <a:ext cx="7406640" cy="293844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1120216　</a:t>
            </a:r>
            <a:r>
              <a:rPr lang="ja-JP" altLang="en-US" dirty="0" smtClean="0"/>
              <a:t>井上</a:t>
            </a:r>
            <a:r>
              <a:rPr lang="en-US" altLang="ja-JP" dirty="0" smtClean="0"/>
              <a:t> </a:t>
            </a:r>
            <a:r>
              <a:rPr lang="ja-JP" altLang="en-US" dirty="0" smtClean="0"/>
              <a:t>裕喜</a:t>
            </a:r>
            <a:endParaRPr lang="en-US" altLang="ja-JP" dirty="0" smtClean="0"/>
          </a:p>
          <a:p>
            <a:r>
              <a:rPr lang="en-US" altLang="ja-JP" dirty="0" smtClean="0"/>
              <a:t>1120218　</a:t>
            </a:r>
            <a:r>
              <a:rPr lang="ja-JP" altLang="en-US" dirty="0" smtClean="0"/>
              <a:t>今村</a:t>
            </a:r>
            <a:r>
              <a:rPr lang="en-US" altLang="ja-JP" dirty="0" smtClean="0"/>
              <a:t> </a:t>
            </a:r>
            <a:r>
              <a:rPr lang="ja-JP" altLang="en-US" dirty="0" smtClean="0"/>
              <a:t>和貴</a:t>
            </a:r>
            <a:endParaRPr lang="en-US" altLang="ja-JP" dirty="0" smtClean="0"/>
          </a:p>
          <a:p>
            <a:r>
              <a:rPr lang="en-US" altLang="ja-JP" dirty="0" smtClean="0"/>
              <a:t>1120222　</a:t>
            </a:r>
            <a:r>
              <a:rPr lang="ja-JP" altLang="en-US" dirty="0" smtClean="0"/>
              <a:t>宇都宮</a:t>
            </a:r>
            <a:r>
              <a:rPr lang="en-US" altLang="ja-JP" dirty="0" smtClean="0"/>
              <a:t> </a:t>
            </a:r>
            <a:r>
              <a:rPr lang="ja-JP" altLang="en-US" dirty="0" smtClean="0"/>
              <a:t>隼人</a:t>
            </a:r>
            <a:endParaRPr lang="en-US" altLang="ja-JP" dirty="0" smtClean="0"/>
          </a:p>
          <a:p>
            <a:r>
              <a:rPr lang="en-US" altLang="ja-JP" dirty="0" smtClean="0"/>
              <a:t>1120246　</a:t>
            </a:r>
            <a:r>
              <a:rPr lang="ja-JP" altLang="en-US" dirty="0" smtClean="0"/>
              <a:t>竹身</a:t>
            </a:r>
            <a:r>
              <a:rPr lang="en-US" altLang="ja-JP" dirty="0" smtClean="0"/>
              <a:t> </a:t>
            </a:r>
            <a:r>
              <a:rPr lang="ja-JP" altLang="en-US" dirty="0" smtClean="0"/>
              <a:t>虎志郎</a:t>
            </a:r>
            <a:endParaRPr lang="en-US" altLang="ja-JP" dirty="0" smtClean="0"/>
          </a:p>
          <a:p>
            <a:r>
              <a:rPr lang="en-US" altLang="ja-JP" dirty="0" smtClean="0"/>
              <a:t>1120256　</a:t>
            </a:r>
            <a:r>
              <a:rPr lang="ja-JP" altLang="en-US" dirty="0" smtClean="0"/>
              <a:t>橋村</a:t>
            </a:r>
            <a:r>
              <a:rPr lang="en-US" altLang="ja-JP" dirty="0" smtClean="0"/>
              <a:t> </a:t>
            </a:r>
            <a:r>
              <a:rPr lang="ja-JP" altLang="en-US" dirty="0" smtClean="0"/>
              <a:t>仁紀</a:t>
            </a:r>
            <a:endParaRPr lang="en-US" altLang="ja-JP" dirty="0" smtClean="0"/>
          </a:p>
          <a:p>
            <a:r>
              <a:rPr lang="en-US" altLang="ja-JP" dirty="0" smtClean="0"/>
              <a:t>1120283　</a:t>
            </a:r>
            <a:r>
              <a:rPr lang="ja-JP" altLang="en-US" dirty="0" smtClean="0"/>
              <a:t>渡邊</a:t>
            </a:r>
            <a:r>
              <a:rPr lang="en-US" altLang="ja-JP" dirty="0" smtClean="0"/>
              <a:t> </a:t>
            </a:r>
            <a:r>
              <a:rPr lang="ja-JP" altLang="en-US" dirty="0" smtClean="0"/>
              <a:t>祥太</a:t>
            </a:r>
            <a:endParaRPr lang="en-US" altLang="ja-JP" dirty="0" smtClean="0"/>
          </a:p>
          <a:p>
            <a:pPr marL="541782" indent="-514350">
              <a:buAutoNum type="arabicPlain" startAt="1120"/>
            </a:pPr>
            <a:endParaRPr lang="en-US" altLang="ja-JP" dirty="0" smtClean="0"/>
          </a:p>
          <a:p>
            <a:pPr marL="541782" indent="-514350">
              <a:buAutoNum type="arabicPlain" startAt="11202"/>
            </a:pPr>
            <a:endParaRPr lang="en-US" altLang="ja-JP" dirty="0" smtClean="0"/>
          </a:p>
          <a:p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432560" y="2044005"/>
            <a:ext cx="346410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ja-JP" sz="7200" b="1" dirty="0" err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SMILife</a:t>
            </a:r>
            <a:endParaRPr lang="en-US" altLang="ja-JP" sz="7200" b="1" dirty="0" smtClean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収入と利益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157111" y="1447800"/>
            <a:ext cx="7986889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b="1" dirty="0" smtClean="0"/>
              <a:t>年間の収入</a:t>
            </a:r>
            <a:endParaRPr lang="en-US" altLang="ja-JP" b="1" dirty="0" smtClean="0"/>
          </a:p>
          <a:p>
            <a:pPr>
              <a:buNone/>
            </a:pPr>
            <a:r>
              <a:rPr lang="ja-JP" altLang="en-US" sz="2400" dirty="0" smtClean="0"/>
              <a:t>学科の</a:t>
            </a:r>
            <a:r>
              <a:rPr lang="en-US" altLang="ja-JP" sz="2400" dirty="0" smtClean="0"/>
              <a:t>30</a:t>
            </a:r>
            <a:r>
              <a:rPr lang="ja-JP" altLang="en-US" sz="2400" dirty="0" smtClean="0"/>
              <a:t>％</a:t>
            </a:r>
            <a:r>
              <a:rPr lang="en-US" altLang="ja-JP" sz="2400" dirty="0" smtClean="0"/>
              <a:t>×</a:t>
            </a:r>
            <a:r>
              <a:rPr lang="ja-JP" altLang="en-US" sz="2400" dirty="0" smtClean="0"/>
              <a:t>学科数</a:t>
            </a:r>
            <a:r>
              <a:rPr lang="en-US" altLang="ja-JP" sz="2400" dirty="0" smtClean="0"/>
              <a:t>×</a:t>
            </a:r>
            <a:r>
              <a:rPr lang="ja-JP" altLang="en-US" sz="2400" dirty="0" smtClean="0"/>
              <a:t>学年数</a:t>
            </a:r>
            <a:r>
              <a:rPr lang="en-US" altLang="ja-JP" sz="2400" dirty="0" smtClean="0"/>
              <a:t>×</a:t>
            </a:r>
            <a:r>
              <a:rPr lang="ja-JP" altLang="en-US" sz="2400" dirty="0" smtClean="0"/>
              <a:t>購入本の数</a:t>
            </a:r>
            <a:r>
              <a:rPr lang="en-US" altLang="ja-JP" sz="2400" dirty="0" smtClean="0"/>
              <a:t>×</a:t>
            </a:r>
            <a:r>
              <a:rPr lang="ja-JP" altLang="en-US" sz="2400" dirty="0" smtClean="0"/>
              <a:t>中古本価格</a:t>
            </a:r>
            <a:endParaRPr lang="en-US" altLang="ja-JP" sz="2400" dirty="0" smtClean="0"/>
          </a:p>
          <a:p>
            <a:pPr>
              <a:buNone/>
            </a:pPr>
            <a:r>
              <a:rPr lang="ja-JP" altLang="en-US" sz="2400" b="1" dirty="0" smtClean="0"/>
              <a:t>＝</a:t>
            </a:r>
            <a:r>
              <a:rPr lang="en-US" altLang="ja-JP" sz="2400" b="1" dirty="0" smtClean="0"/>
              <a:t>100×0.3×5×3×8×1000</a:t>
            </a:r>
          </a:p>
          <a:p>
            <a:pPr>
              <a:buNone/>
            </a:pPr>
            <a:r>
              <a:rPr lang="ja-JP" altLang="en-US" sz="2400" b="1" dirty="0" smtClean="0"/>
              <a:t>＝</a:t>
            </a:r>
            <a:r>
              <a:rPr lang="en-US" altLang="ja-JP" sz="2400" b="1" dirty="0" smtClean="0"/>
              <a:t>3,600,000</a:t>
            </a:r>
            <a:r>
              <a:rPr lang="ja-JP" altLang="en-US" sz="2400" b="1" dirty="0" smtClean="0"/>
              <a:t>円</a:t>
            </a:r>
            <a:r>
              <a:rPr lang="en-US" altLang="ja-JP" sz="2400" b="1" dirty="0" smtClean="0"/>
              <a:t>/</a:t>
            </a:r>
            <a:r>
              <a:rPr lang="ja-JP" altLang="en-US" sz="2400" b="1" dirty="0" smtClean="0"/>
              <a:t>年</a:t>
            </a:r>
            <a:endParaRPr lang="en-US" altLang="ja-JP" sz="2400" b="1" dirty="0" smtClean="0"/>
          </a:p>
          <a:p>
            <a:pPr>
              <a:buNone/>
            </a:pPr>
            <a:endParaRPr lang="en-US" altLang="ja-JP" sz="2400" b="1" dirty="0" smtClean="0"/>
          </a:p>
          <a:p>
            <a:pPr>
              <a:buNone/>
            </a:pPr>
            <a:r>
              <a:rPr lang="ja-JP" altLang="en-US" b="1" dirty="0" smtClean="0"/>
              <a:t>年間の利益</a:t>
            </a:r>
            <a:endParaRPr lang="en-US" altLang="ja-JP" b="1" dirty="0" smtClean="0"/>
          </a:p>
          <a:p>
            <a:pPr>
              <a:buNone/>
            </a:pPr>
            <a:r>
              <a:rPr lang="ja-JP" altLang="en-US" sz="2400" dirty="0" smtClean="0"/>
              <a:t>学科の</a:t>
            </a:r>
            <a:r>
              <a:rPr lang="en-US" altLang="ja-JP" sz="2400" dirty="0" smtClean="0"/>
              <a:t>30%×</a:t>
            </a:r>
            <a:r>
              <a:rPr lang="ja-JP" altLang="en-US" sz="2400" dirty="0" smtClean="0"/>
              <a:t>学科数</a:t>
            </a:r>
            <a:r>
              <a:rPr lang="en-US" altLang="ja-JP" sz="2400" dirty="0" smtClean="0"/>
              <a:t>×</a:t>
            </a:r>
            <a:r>
              <a:rPr lang="ja-JP" altLang="en-US" sz="2400" dirty="0" smtClean="0"/>
              <a:t>学年数</a:t>
            </a:r>
            <a:r>
              <a:rPr lang="en-US" altLang="ja-JP" sz="2400" dirty="0" smtClean="0"/>
              <a:t>×</a:t>
            </a:r>
            <a:r>
              <a:rPr lang="ja-JP" altLang="en-US" sz="2400" dirty="0" smtClean="0"/>
              <a:t>購入本の数</a:t>
            </a:r>
            <a:r>
              <a:rPr lang="en-US" altLang="ja-JP" sz="2400" dirty="0" smtClean="0"/>
              <a:t>×</a:t>
            </a:r>
          </a:p>
          <a:p>
            <a:pPr>
              <a:buNone/>
            </a:pPr>
            <a:r>
              <a:rPr lang="en-US" altLang="ja-JP" sz="2400" dirty="0" smtClean="0"/>
              <a:t>(</a:t>
            </a:r>
            <a:r>
              <a:rPr lang="ja-JP" altLang="en-US" sz="2400" dirty="0" smtClean="0"/>
              <a:t>中古本売却費</a:t>
            </a:r>
            <a:r>
              <a:rPr lang="en-US" altLang="ja-JP" sz="2400" dirty="0" smtClean="0"/>
              <a:t>-</a:t>
            </a:r>
            <a:r>
              <a:rPr lang="ja-JP" altLang="en-US" sz="2400" dirty="0" smtClean="0"/>
              <a:t>中古本購入価格</a:t>
            </a:r>
            <a:r>
              <a:rPr lang="en-US" altLang="ja-JP" sz="2400" dirty="0" smtClean="0"/>
              <a:t>)-</a:t>
            </a:r>
            <a:r>
              <a:rPr lang="ja-JP" altLang="en-US" sz="2400" dirty="0" smtClean="0"/>
              <a:t>保守費</a:t>
            </a:r>
            <a:endParaRPr lang="en-US" altLang="ja-JP" sz="2400" dirty="0" smtClean="0"/>
          </a:p>
          <a:p>
            <a:pPr>
              <a:buNone/>
            </a:pPr>
            <a:r>
              <a:rPr lang="ja-JP" altLang="en-US" sz="2400" b="1" dirty="0" smtClean="0"/>
              <a:t>＝</a:t>
            </a:r>
            <a:r>
              <a:rPr lang="en-US" altLang="ja-JP" sz="2400" b="1" dirty="0" smtClean="0"/>
              <a:t>100×0.3×5×3×8×(1000-600)</a:t>
            </a:r>
            <a:r>
              <a:rPr lang="ja-JP" altLang="en-US" sz="2400" b="1" dirty="0" smtClean="0"/>
              <a:t>－</a:t>
            </a:r>
            <a:r>
              <a:rPr lang="en-US" altLang="ja-JP" sz="2400" b="1" dirty="0" smtClean="0"/>
              <a:t>120,000</a:t>
            </a:r>
          </a:p>
          <a:p>
            <a:pPr>
              <a:buNone/>
            </a:pPr>
            <a:r>
              <a:rPr lang="ja-JP" altLang="en-US" sz="2400" b="1" dirty="0" smtClean="0"/>
              <a:t>＝</a:t>
            </a:r>
            <a:r>
              <a:rPr lang="en-US" altLang="ja-JP" sz="2400" b="1" dirty="0" smtClean="0"/>
              <a:t>1,320,000</a:t>
            </a:r>
            <a:r>
              <a:rPr lang="ja-JP" altLang="en-US" sz="2400" b="1" dirty="0" smtClean="0"/>
              <a:t>円</a:t>
            </a:r>
            <a:r>
              <a:rPr lang="en-US" altLang="ja-JP" sz="2400" b="1" dirty="0" smtClean="0"/>
              <a:t>/</a:t>
            </a:r>
            <a:r>
              <a:rPr lang="ja-JP" altLang="en-US" sz="2400" b="1" dirty="0" smtClean="0"/>
              <a:t>年</a:t>
            </a:r>
            <a:endParaRPr lang="en-US" altLang="ja-JP" sz="2400" b="1" dirty="0" smtClean="0"/>
          </a:p>
          <a:p>
            <a:pPr>
              <a:buNone/>
            </a:pPr>
            <a:endParaRPr lang="en-US" altLang="ja-JP" sz="2400" b="1" dirty="0" smtClean="0"/>
          </a:p>
          <a:p>
            <a:endParaRPr lang="en-US" altLang="ja-JP" dirty="0" smtClean="0"/>
          </a:p>
          <a:p>
            <a:pPr>
              <a:buNone/>
            </a:pPr>
            <a:endParaRPr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-722320" y="-179132"/>
            <a:ext cx="10079430" cy="7037132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図形グループ 4"/>
          <p:cNvGrpSpPr/>
          <p:nvPr/>
        </p:nvGrpSpPr>
        <p:grpSpPr>
          <a:xfrm>
            <a:off x="2036899" y="4119061"/>
            <a:ext cx="5070201" cy="1338902"/>
            <a:chOff x="1211989" y="1898970"/>
            <a:chExt cx="5070201" cy="1338902"/>
          </a:xfrm>
        </p:grpSpPr>
        <p:sp>
          <p:nvSpPr>
            <p:cNvPr id="6" name="正方形/長方形 5"/>
            <p:cNvSpPr/>
            <p:nvPr/>
          </p:nvSpPr>
          <p:spPr>
            <a:xfrm>
              <a:off x="1211989" y="1898970"/>
              <a:ext cx="5070201" cy="1338902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</p:sp>
        <p:sp>
          <p:nvSpPr>
            <p:cNvPr id="7" name="正方形/長方形 6"/>
            <p:cNvSpPr/>
            <p:nvPr/>
          </p:nvSpPr>
          <p:spPr>
            <a:xfrm>
              <a:off x="1211989" y="1898970"/>
              <a:ext cx="5070201" cy="133890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6E7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98120" tIns="198120" rIns="198120" bIns="198120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5200" kern="1200" dirty="0" smtClean="0"/>
                <a:t>過去問添付機能</a:t>
              </a:r>
              <a:endParaRPr kumimoji="1" lang="ja-JP" altLang="en-US" sz="5200" kern="1200" dirty="0"/>
            </a:p>
          </p:txBody>
        </p:sp>
      </p:grpSp>
      <p:sp>
        <p:nvSpPr>
          <p:cNvPr id="10" name="角丸四角形吹き出し 9"/>
          <p:cNvSpPr/>
          <p:nvPr/>
        </p:nvSpPr>
        <p:spPr>
          <a:xfrm>
            <a:off x="2374437" y="1175693"/>
            <a:ext cx="6126970" cy="1957348"/>
          </a:xfrm>
          <a:prstGeom prst="wedgeRoundRectCallout">
            <a:avLst>
              <a:gd name="adj1" fmla="val -57984"/>
              <a:gd name="adj2" fmla="val 1457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本当に</a:t>
            </a:r>
            <a:r>
              <a:rPr lang="en-US" altLang="ja-JP" sz="3200" dirty="0" smtClean="0"/>
              <a:t>3</a:t>
            </a:r>
            <a:r>
              <a:rPr lang="ja-JP" altLang="en-US" sz="3200" dirty="0" smtClean="0"/>
              <a:t>割の人が購入するの？</a:t>
            </a:r>
            <a:endParaRPr kumimoji="1" lang="ja-JP" altLang="en-US" sz="3200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11" y="1507441"/>
            <a:ext cx="1625600" cy="1625600"/>
          </a:xfrm>
          <a:prstGeom prst="rect">
            <a:avLst/>
          </a:prstGeom>
        </p:spPr>
      </p:pic>
      <p:sp>
        <p:nvSpPr>
          <p:cNvPr id="15" name="スライド番号プレースホル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8136-4ABA-A245-94A5-2D68D1E44082}" type="slidenum">
              <a:rPr lang="ja-JP" altLang="en-US" smtClean="0"/>
              <a:pPr/>
              <a:t>10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582" y="4361228"/>
            <a:ext cx="1804963" cy="231963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398" y="135523"/>
            <a:ext cx="4628474" cy="567475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846" y="135523"/>
            <a:ext cx="2093883" cy="157287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7448" y="5810281"/>
            <a:ext cx="1500447" cy="97151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5174" y="1988026"/>
            <a:ext cx="1685118" cy="2174346"/>
          </a:xfrm>
          <a:prstGeom prst="rect">
            <a:avLst/>
          </a:prstGeom>
        </p:spPr>
      </p:pic>
      <p:sp>
        <p:nvSpPr>
          <p:cNvPr id="6" name="角丸四角形 5"/>
          <p:cNvSpPr/>
          <p:nvPr/>
        </p:nvSpPr>
        <p:spPr>
          <a:xfrm>
            <a:off x="349564" y="2539891"/>
            <a:ext cx="8564307" cy="185249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/>
              <a:t>あなたの笑顔を</a:t>
            </a:r>
            <a:endParaRPr lang="en-US" altLang="ja-JP" sz="4000" dirty="0" smtClean="0"/>
          </a:p>
          <a:p>
            <a:pPr algn="ctr"/>
            <a:r>
              <a:rPr lang="ja-JP" altLang="en-US" sz="4000" dirty="0" smtClean="0"/>
              <a:t>私たち</a:t>
            </a:r>
            <a:r>
              <a:rPr lang="en-US" altLang="ja-JP" sz="4000" dirty="0" err="1" smtClean="0"/>
              <a:t>SMILife</a:t>
            </a:r>
            <a:r>
              <a:rPr lang="ja-JP" altLang="en-US" sz="4000" dirty="0" smtClean="0"/>
              <a:t>が応援します</a:t>
            </a:r>
            <a:endParaRPr lang="en-US" altLang="ja-JP" sz="4000" dirty="0" smtClean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8136-4ABA-A245-94A5-2D68D1E44082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xit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897315" y="897374"/>
            <a:ext cx="8660830" cy="2531626"/>
          </a:xfrm>
        </p:spPr>
        <p:txBody>
          <a:bodyPr>
            <a:normAutofit fontScale="92500" lnSpcReduction="10000"/>
          </a:bodyPr>
          <a:lstStyle/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sz="5161" dirty="0" smtClean="0"/>
          </a:p>
          <a:p>
            <a:pPr>
              <a:buNone/>
            </a:pPr>
            <a:r>
              <a:rPr lang="ja-JP" altLang="en-US" sz="4324" dirty="0" smtClean="0"/>
              <a:t>ご清聴ありがとうございました</a:t>
            </a:r>
            <a:r>
              <a:rPr lang="en-US" altLang="ja-JP" sz="4324" dirty="0" smtClean="0"/>
              <a:t>！</a:t>
            </a:r>
            <a:endParaRPr lang="ja-JP" altLang="en-US" sz="4324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429000"/>
            <a:ext cx="2641600" cy="3073400"/>
          </a:xfrm>
          <a:prstGeom prst="rect">
            <a:avLst/>
          </a:prstGeom>
        </p:spPr>
      </p:pic>
      <p:sp>
        <p:nvSpPr>
          <p:cNvPr id="8" name="スライド番号プレースホル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8136-4ABA-A245-94A5-2D68D1E44082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4556506" y="1753328"/>
            <a:ext cx="4587493" cy="51046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背景</a:t>
            </a:r>
            <a:r>
              <a:rPr lang="en-US" altLang="ja-JP" dirty="0" smtClean="0"/>
              <a:t>(1)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906" y="4659414"/>
            <a:ext cx="1625600" cy="16256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395" y="3705307"/>
            <a:ext cx="3840040" cy="288003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5592611" y="2371745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FFFF"/>
                </a:solidFill>
              </a:rPr>
              <a:t>     </a:t>
            </a:r>
            <a:r>
              <a:rPr kumimoji="1" lang="ja-JP" altLang="en-US" sz="2800" dirty="0" smtClean="0">
                <a:solidFill>
                  <a:srgbClr val="FFFFFF"/>
                </a:solidFill>
              </a:rPr>
              <a:t>教科書</a:t>
            </a:r>
            <a:endParaRPr kumimoji="1" lang="en-US" altLang="ja-JP" sz="2800" dirty="0" smtClean="0">
              <a:solidFill>
                <a:srgbClr val="FFFFFF"/>
              </a:solidFill>
            </a:endParaRPr>
          </a:p>
          <a:p>
            <a:r>
              <a:rPr lang="en-US" altLang="ja-JP" sz="2800" dirty="0" smtClean="0">
                <a:solidFill>
                  <a:srgbClr val="FFFFFF"/>
                </a:solidFill>
              </a:rPr>
              <a:t>¥2,000〜6,000</a:t>
            </a:r>
            <a:endParaRPr kumimoji="1" lang="ja-JP" altLang="en-US" sz="2800" dirty="0">
              <a:solidFill>
                <a:srgbClr val="FFFFFF"/>
              </a:solidFill>
            </a:endParaRPr>
          </a:p>
        </p:txBody>
      </p:sp>
      <p:sp>
        <p:nvSpPr>
          <p:cNvPr id="8" name="雲形吹き出し 7"/>
          <p:cNvSpPr/>
          <p:nvPr/>
        </p:nvSpPr>
        <p:spPr>
          <a:xfrm>
            <a:off x="376393" y="1753328"/>
            <a:ext cx="2930906" cy="1572525"/>
          </a:xfrm>
          <a:prstGeom prst="cloudCallout">
            <a:avLst>
              <a:gd name="adj1" fmla="val 34476"/>
              <a:gd name="adj2" fmla="val 1624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雲形吹き出し 8"/>
          <p:cNvSpPr/>
          <p:nvPr/>
        </p:nvSpPr>
        <p:spPr>
          <a:xfrm>
            <a:off x="376394" y="3325852"/>
            <a:ext cx="3254288" cy="1684341"/>
          </a:xfrm>
          <a:prstGeom prst="cloudCallout">
            <a:avLst>
              <a:gd name="adj1" fmla="val 23702"/>
              <a:gd name="adj2" fmla="val 8080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26521" y="2206073"/>
            <a:ext cx="2002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rgbClr val="FFFFFF"/>
                </a:solidFill>
              </a:rPr>
              <a:t>高い</a:t>
            </a:r>
            <a:r>
              <a:rPr kumimoji="1" lang="ja-JP" altLang="en-US" sz="2800" dirty="0" smtClean="0">
                <a:solidFill>
                  <a:srgbClr val="FFFFFF"/>
                </a:solidFill>
              </a:rPr>
              <a:t>なぁ</a:t>
            </a:r>
            <a:r>
              <a:rPr kumimoji="1" lang="en-US" altLang="ja-JP" sz="2800" dirty="0" smtClean="0">
                <a:solidFill>
                  <a:srgbClr val="FFFFFF"/>
                </a:solidFill>
              </a:rPr>
              <a:t>•••</a:t>
            </a:r>
            <a:endParaRPr kumimoji="1" lang="ja-JP" altLang="en-US" sz="2800" dirty="0">
              <a:solidFill>
                <a:srgbClr val="FFFFFF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89218" y="3705307"/>
            <a:ext cx="2665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rgbClr val="FFFFFF"/>
                </a:solidFill>
              </a:rPr>
              <a:t>もっと安く</a:t>
            </a:r>
            <a:endParaRPr lang="en-US" altLang="ja-JP" sz="2400" dirty="0" smtClean="0">
              <a:solidFill>
                <a:srgbClr val="FFFFFF"/>
              </a:solidFill>
            </a:endParaRPr>
          </a:p>
          <a:p>
            <a:r>
              <a:rPr lang="ja-JP" altLang="en-US" sz="2400" dirty="0" smtClean="0">
                <a:solidFill>
                  <a:srgbClr val="FFFFFF"/>
                </a:solidFill>
              </a:rPr>
              <a:t>ならないかなぁ</a:t>
            </a:r>
            <a:r>
              <a:rPr lang="en-US" altLang="ja-JP" sz="2400" dirty="0" smtClean="0">
                <a:solidFill>
                  <a:srgbClr val="FFFFFF"/>
                </a:solidFill>
              </a:rPr>
              <a:t>•••</a:t>
            </a:r>
            <a:endParaRPr kumimoji="1" lang="ja-JP" altLang="en-US" sz="2400" dirty="0">
              <a:solidFill>
                <a:srgbClr val="FFFFFF"/>
              </a:solidFill>
            </a:endParaRPr>
          </a:p>
        </p:txBody>
      </p:sp>
      <p:sp>
        <p:nvSpPr>
          <p:cNvPr id="15" name="スライド番号プレースホル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8136-4ABA-A245-94A5-2D68D1E44082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/>
        </p:nvSpPr>
        <p:spPr>
          <a:xfrm>
            <a:off x="6579825" y="1246644"/>
            <a:ext cx="2018916" cy="5277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3592541" y="1246644"/>
            <a:ext cx="2018916" cy="5277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02075" y="103644"/>
            <a:ext cx="7498080" cy="1143000"/>
          </a:xfrm>
        </p:spPr>
        <p:txBody>
          <a:bodyPr/>
          <a:lstStyle/>
          <a:p>
            <a:r>
              <a:rPr lang="ja-JP" altLang="en-US" dirty="0" smtClean="0"/>
              <a:t>背景</a:t>
            </a:r>
            <a:r>
              <a:rPr lang="en-US" altLang="ja-JP" dirty="0" smtClean="0"/>
              <a:t>(2)</a:t>
            </a:r>
            <a:endParaRPr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597025" y="1246644"/>
            <a:ext cx="2018916" cy="527785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97213" y="1246644"/>
            <a:ext cx="14157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rgbClr val="FFFFFF"/>
                </a:solidFill>
              </a:rPr>
              <a:t>教科書</a:t>
            </a:r>
            <a:endParaRPr kumimoji="1" lang="en-US" altLang="ja-JP" sz="3200" dirty="0" smtClean="0">
              <a:solidFill>
                <a:srgbClr val="FFFFFF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846122" y="1246644"/>
            <a:ext cx="14157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rgbClr val="FFFFFF"/>
                </a:solidFill>
              </a:rPr>
              <a:t>講義中</a:t>
            </a:r>
            <a:endParaRPr kumimoji="1" lang="en-US" altLang="ja-JP" sz="3200" dirty="0" smtClean="0">
              <a:solidFill>
                <a:srgbClr val="FFFFFF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059658" y="1246644"/>
            <a:ext cx="10054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rgbClr val="FFFFFF"/>
                </a:solidFill>
              </a:rPr>
              <a:t>結果</a:t>
            </a:r>
            <a:endParaRPr kumimoji="1" lang="en-US" altLang="ja-JP" sz="3200" dirty="0" smtClean="0">
              <a:solidFill>
                <a:srgbClr val="FFFFFF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V="1">
            <a:off x="2615941" y="2898715"/>
            <a:ext cx="976601" cy="18592"/>
          </a:xfrm>
          <a:prstGeom prst="straightConnector1">
            <a:avLst/>
          </a:prstGeom>
          <a:ln w="1270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2615941" y="5376705"/>
            <a:ext cx="976601" cy="18592"/>
          </a:xfrm>
          <a:prstGeom prst="straightConnector1">
            <a:avLst/>
          </a:prstGeom>
          <a:ln w="1270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5611456" y="2870827"/>
            <a:ext cx="976601" cy="18592"/>
          </a:xfrm>
          <a:prstGeom prst="straightConnector1">
            <a:avLst/>
          </a:prstGeom>
          <a:ln w="1270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 flipV="1">
            <a:off x="5611457" y="5358113"/>
            <a:ext cx="976601" cy="18592"/>
          </a:xfrm>
          <a:prstGeom prst="straightConnector1">
            <a:avLst/>
          </a:prstGeom>
          <a:ln w="1270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図形グループ 42"/>
          <p:cNvGrpSpPr/>
          <p:nvPr/>
        </p:nvGrpSpPr>
        <p:grpSpPr>
          <a:xfrm>
            <a:off x="3592540" y="1840716"/>
            <a:ext cx="2018915" cy="2153181"/>
            <a:chOff x="3592540" y="1840716"/>
            <a:chExt cx="2018915" cy="2153181"/>
          </a:xfrm>
        </p:grpSpPr>
        <p:sp>
          <p:nvSpPr>
            <p:cNvPr id="26" name="角丸四角形 25"/>
            <p:cNvSpPr/>
            <p:nvPr/>
          </p:nvSpPr>
          <p:spPr>
            <a:xfrm>
              <a:off x="3592540" y="1840716"/>
              <a:ext cx="2018915" cy="2153181"/>
            </a:xfrm>
            <a:prstGeom prst="roundRect">
              <a:avLst/>
            </a:prstGeom>
            <a:gradFill flip="none" rotWithShape="1">
              <a:gsLst>
                <a:gs pos="4000">
                  <a:srgbClr val="8BFF4C"/>
                </a:gs>
                <a:gs pos="100000">
                  <a:srgbClr val="8BFF4C"/>
                </a:gs>
                <a:gs pos="42000">
                  <a:srgbClr val="B9FFA3"/>
                </a:gs>
                <a:gs pos="62000">
                  <a:srgbClr val="B9FFA3"/>
                </a:gs>
              </a:gsLst>
              <a:lin ang="864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雲形吹き出し 31"/>
            <p:cNvSpPr/>
            <p:nvPr/>
          </p:nvSpPr>
          <p:spPr>
            <a:xfrm>
              <a:off x="4490397" y="1840717"/>
              <a:ext cx="1121057" cy="1030110"/>
            </a:xfrm>
            <a:prstGeom prst="cloudCallout">
              <a:avLst>
                <a:gd name="adj1" fmla="val -44475"/>
                <a:gd name="adj2" fmla="val 64081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0" name="図 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4193" y="2085701"/>
              <a:ext cx="640605" cy="640605"/>
            </a:xfrm>
            <a:prstGeom prst="rect">
              <a:avLst/>
            </a:prstGeom>
          </p:spPr>
        </p:pic>
        <p:pic>
          <p:nvPicPr>
            <p:cNvPr id="34" name="図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6122" y="2917307"/>
              <a:ext cx="1004993" cy="1004993"/>
            </a:xfrm>
            <a:prstGeom prst="rect">
              <a:avLst/>
            </a:prstGeom>
          </p:spPr>
        </p:pic>
      </p:grpSp>
      <p:grpSp>
        <p:nvGrpSpPr>
          <p:cNvPr id="48" name="図形グループ 47"/>
          <p:cNvGrpSpPr/>
          <p:nvPr/>
        </p:nvGrpSpPr>
        <p:grpSpPr>
          <a:xfrm>
            <a:off x="3592539" y="4371313"/>
            <a:ext cx="2018916" cy="2153181"/>
            <a:chOff x="3592539" y="4371313"/>
            <a:chExt cx="2018916" cy="2153181"/>
          </a:xfrm>
        </p:grpSpPr>
        <p:sp>
          <p:nvSpPr>
            <p:cNvPr id="28" name="角丸四角形 27"/>
            <p:cNvSpPr/>
            <p:nvPr/>
          </p:nvSpPr>
          <p:spPr>
            <a:xfrm>
              <a:off x="3592539" y="4371313"/>
              <a:ext cx="2018916" cy="2153181"/>
            </a:xfrm>
            <a:prstGeom prst="round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00"/>
                </a:gs>
                <a:gs pos="42000">
                  <a:srgbClr val="F2FF8E"/>
                </a:gs>
                <a:gs pos="55000">
                  <a:srgbClr val="F2FF8E"/>
                </a:gs>
              </a:gsLst>
              <a:lin ang="768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雲形吹き出し 32"/>
            <p:cNvSpPr/>
            <p:nvPr/>
          </p:nvSpPr>
          <p:spPr>
            <a:xfrm>
              <a:off x="4490397" y="4371313"/>
              <a:ext cx="1121057" cy="1030110"/>
            </a:xfrm>
            <a:prstGeom prst="cloudCallout">
              <a:avLst>
                <a:gd name="adj1" fmla="val -44475"/>
                <a:gd name="adj2" fmla="val 64081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1" name="図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8846" y="4642161"/>
              <a:ext cx="715952" cy="715952"/>
            </a:xfrm>
            <a:prstGeom prst="rect">
              <a:avLst/>
            </a:prstGeom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6122" y="5401423"/>
              <a:ext cx="1004993" cy="1004993"/>
            </a:xfrm>
            <a:prstGeom prst="rect">
              <a:avLst/>
            </a:prstGeom>
          </p:spPr>
        </p:pic>
      </p:grpSp>
      <p:grpSp>
        <p:nvGrpSpPr>
          <p:cNvPr id="53" name="図形グループ 52"/>
          <p:cNvGrpSpPr/>
          <p:nvPr/>
        </p:nvGrpSpPr>
        <p:grpSpPr>
          <a:xfrm>
            <a:off x="597026" y="1840716"/>
            <a:ext cx="2018915" cy="2153181"/>
            <a:chOff x="597026" y="1840716"/>
            <a:chExt cx="2018915" cy="2153181"/>
          </a:xfrm>
        </p:grpSpPr>
        <p:sp>
          <p:nvSpPr>
            <p:cNvPr id="27" name="角丸四角形 26"/>
            <p:cNvSpPr/>
            <p:nvPr/>
          </p:nvSpPr>
          <p:spPr>
            <a:xfrm>
              <a:off x="597026" y="1840716"/>
              <a:ext cx="2018915" cy="2153181"/>
            </a:xfrm>
            <a:prstGeom prst="roundRect">
              <a:avLst/>
            </a:prstGeom>
            <a:gradFill flip="none" rotWithShape="1">
              <a:gsLst>
                <a:gs pos="4000">
                  <a:srgbClr val="8BFF4C"/>
                </a:gs>
                <a:gs pos="100000">
                  <a:srgbClr val="8BFF4C"/>
                </a:gs>
                <a:gs pos="42000">
                  <a:srgbClr val="B9FFA3"/>
                </a:gs>
                <a:gs pos="62000">
                  <a:srgbClr val="B9FFA3"/>
                </a:gs>
              </a:gsLst>
              <a:lin ang="864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26427" y="2803142"/>
              <a:ext cx="786557" cy="1119158"/>
            </a:xfrm>
            <a:prstGeom prst="rect">
              <a:avLst/>
            </a:prstGeom>
          </p:spPr>
        </p:pic>
        <p:sp>
          <p:nvSpPr>
            <p:cNvPr id="40" name="正方形/長方形 39"/>
            <p:cNvSpPr/>
            <p:nvPr/>
          </p:nvSpPr>
          <p:spPr>
            <a:xfrm>
              <a:off x="743325" y="1879812"/>
              <a:ext cx="156966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ja-JP" altLang="en-US" sz="5400" b="1" cap="none" spc="0" dirty="0" smtClean="0">
                  <a:ln w="11430"/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あり</a:t>
              </a:r>
              <a:endParaRPr lang="ja-JP" altLang="en-US" sz="5400" b="1" cap="none" spc="0" dirty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44" name="ドーナツ 43"/>
            <p:cNvSpPr/>
            <p:nvPr/>
          </p:nvSpPr>
          <p:spPr>
            <a:xfrm>
              <a:off x="1526428" y="2870827"/>
              <a:ext cx="914400" cy="914400"/>
            </a:xfrm>
            <a:prstGeom prst="donut">
              <a:avLst>
                <a:gd name="adj" fmla="val 12922"/>
              </a:avLst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図形グループ 53"/>
          <p:cNvGrpSpPr/>
          <p:nvPr/>
        </p:nvGrpSpPr>
        <p:grpSpPr>
          <a:xfrm>
            <a:off x="597025" y="4371313"/>
            <a:ext cx="2018916" cy="2153181"/>
            <a:chOff x="597025" y="4371313"/>
            <a:chExt cx="2018916" cy="2153181"/>
          </a:xfrm>
        </p:grpSpPr>
        <p:sp>
          <p:nvSpPr>
            <p:cNvPr id="23" name="角丸四角形 22"/>
            <p:cNvSpPr/>
            <p:nvPr/>
          </p:nvSpPr>
          <p:spPr>
            <a:xfrm>
              <a:off x="597025" y="4371313"/>
              <a:ext cx="2018916" cy="2153181"/>
            </a:xfrm>
            <a:prstGeom prst="round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00"/>
                </a:gs>
                <a:gs pos="42000">
                  <a:srgbClr val="F2FF8E"/>
                </a:gs>
                <a:gs pos="55000">
                  <a:srgbClr val="F2FF8E"/>
                </a:gs>
              </a:gsLst>
              <a:lin ang="768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743325" y="4434783"/>
              <a:ext cx="156966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ja-JP" altLang="en-US" sz="5400" b="1" dirty="0" smtClean="0">
                  <a:ln w="11430"/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なし</a:t>
              </a:r>
              <a:endParaRPr lang="ja-JP" altLang="en-US" sz="5400" b="1" cap="none" spc="0" dirty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26428" y="5287258"/>
              <a:ext cx="786557" cy="1119158"/>
            </a:xfrm>
            <a:prstGeom prst="rect">
              <a:avLst/>
            </a:prstGeom>
          </p:spPr>
        </p:pic>
        <p:sp>
          <p:nvSpPr>
            <p:cNvPr id="45" name="十字形 44"/>
            <p:cNvSpPr/>
            <p:nvPr/>
          </p:nvSpPr>
          <p:spPr>
            <a:xfrm rot="2592439">
              <a:off x="1445511" y="5352943"/>
              <a:ext cx="969286" cy="971430"/>
            </a:xfrm>
            <a:prstGeom prst="plus">
              <a:avLst>
                <a:gd name="adj" fmla="val 40649"/>
              </a:avLst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7" name="図形グループ 56"/>
          <p:cNvGrpSpPr/>
          <p:nvPr/>
        </p:nvGrpSpPr>
        <p:grpSpPr>
          <a:xfrm>
            <a:off x="6579825" y="1831420"/>
            <a:ext cx="2018915" cy="2153181"/>
            <a:chOff x="6483190" y="1831420"/>
            <a:chExt cx="2018915" cy="2153181"/>
          </a:xfrm>
        </p:grpSpPr>
        <p:sp>
          <p:nvSpPr>
            <p:cNvPr id="24" name="角丸四角形 23"/>
            <p:cNvSpPr/>
            <p:nvPr/>
          </p:nvSpPr>
          <p:spPr>
            <a:xfrm>
              <a:off x="6483190" y="1831420"/>
              <a:ext cx="2018915" cy="2153181"/>
            </a:xfrm>
            <a:prstGeom prst="roundRect">
              <a:avLst/>
            </a:prstGeom>
            <a:gradFill flip="none" rotWithShape="1">
              <a:gsLst>
                <a:gs pos="4000">
                  <a:srgbClr val="8BFF4C"/>
                </a:gs>
                <a:gs pos="100000">
                  <a:srgbClr val="8BFF4C"/>
                </a:gs>
                <a:gs pos="42000">
                  <a:srgbClr val="B9FFA3"/>
                </a:gs>
                <a:gs pos="62000">
                  <a:srgbClr val="B9FFA3"/>
                </a:gs>
              </a:gsLst>
              <a:lin ang="864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63023" y="2671666"/>
              <a:ext cx="1250634" cy="1250634"/>
            </a:xfrm>
            <a:prstGeom prst="rect">
              <a:avLst/>
            </a:prstGeom>
          </p:spPr>
        </p:pic>
        <p:sp>
          <p:nvSpPr>
            <p:cNvPr id="49" name="正方形/長方形 48"/>
            <p:cNvSpPr/>
            <p:nvPr/>
          </p:nvSpPr>
          <p:spPr>
            <a:xfrm>
              <a:off x="6643997" y="1879812"/>
              <a:ext cx="156966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ja-JP" altLang="en-US" sz="5400" b="1" dirty="0" smtClean="0">
                  <a:ln w="11430"/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単位</a:t>
              </a:r>
              <a:endParaRPr lang="ja-JP" altLang="en-US" sz="5400" b="1" cap="none" spc="0" dirty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51" name="ドーナツ 50"/>
            <p:cNvSpPr/>
            <p:nvPr/>
          </p:nvSpPr>
          <p:spPr>
            <a:xfrm>
              <a:off x="7054026" y="1879812"/>
              <a:ext cx="914400" cy="914400"/>
            </a:xfrm>
            <a:prstGeom prst="donut">
              <a:avLst>
                <a:gd name="adj" fmla="val 12922"/>
              </a:avLst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図形グループ 57"/>
          <p:cNvGrpSpPr/>
          <p:nvPr/>
        </p:nvGrpSpPr>
        <p:grpSpPr>
          <a:xfrm>
            <a:off x="6579824" y="4371313"/>
            <a:ext cx="2018916" cy="2153181"/>
            <a:chOff x="6483189" y="4371313"/>
            <a:chExt cx="2018916" cy="2153181"/>
          </a:xfrm>
        </p:grpSpPr>
        <p:sp>
          <p:nvSpPr>
            <p:cNvPr id="29" name="角丸四角形 28"/>
            <p:cNvSpPr/>
            <p:nvPr/>
          </p:nvSpPr>
          <p:spPr>
            <a:xfrm>
              <a:off x="6483189" y="4371313"/>
              <a:ext cx="2018916" cy="2153181"/>
            </a:xfrm>
            <a:prstGeom prst="round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00"/>
                </a:gs>
                <a:gs pos="42000">
                  <a:srgbClr val="F2FF8E"/>
                </a:gs>
                <a:gs pos="55000">
                  <a:srgbClr val="F2FF8E"/>
                </a:gs>
              </a:gsLst>
              <a:lin ang="768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76422" y="5287257"/>
              <a:ext cx="1237235" cy="1237235"/>
            </a:xfrm>
            <a:prstGeom prst="rect">
              <a:avLst/>
            </a:prstGeom>
          </p:spPr>
        </p:pic>
        <p:sp>
          <p:nvSpPr>
            <p:cNvPr id="50" name="正方形/長方形 49"/>
            <p:cNvSpPr/>
            <p:nvPr/>
          </p:nvSpPr>
          <p:spPr>
            <a:xfrm>
              <a:off x="6643997" y="4453375"/>
              <a:ext cx="156966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ja-JP" altLang="en-US" sz="5400" b="1" dirty="0" smtClean="0">
                  <a:ln w="11430"/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単位</a:t>
              </a:r>
              <a:endParaRPr lang="ja-JP" altLang="en-US" sz="5400" b="1" cap="none" spc="0" dirty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  <p:sp>
          <p:nvSpPr>
            <p:cNvPr id="52" name="十字形 51"/>
            <p:cNvSpPr/>
            <p:nvPr/>
          </p:nvSpPr>
          <p:spPr>
            <a:xfrm rot="2592439">
              <a:off x="7043227" y="4400883"/>
              <a:ext cx="969286" cy="971430"/>
            </a:xfrm>
            <a:prstGeom prst="plus">
              <a:avLst>
                <a:gd name="adj" fmla="val 40649"/>
              </a:avLst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0" name="スライド番号プレースホルダ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8136-4ABA-A245-94A5-2D68D1E44082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提案</a:t>
            </a:r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45" y="2192186"/>
            <a:ext cx="1625600" cy="16256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45" y="4509653"/>
            <a:ext cx="1625600" cy="16256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730821" y="2353478"/>
            <a:ext cx="704048" cy="17543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ja-JP" sz="5400" b="1" spc="50" dirty="0">
                <a:ln w="11430"/>
                <a:solidFill>
                  <a:srgbClr val="FF66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</a:t>
            </a:r>
            <a:endParaRPr lang="ja-JP" altLang="en-US" sz="5400" b="1" cap="none" spc="50" dirty="0">
              <a:ln w="11430"/>
              <a:solidFill>
                <a:srgbClr val="FF66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730821" y="4762578"/>
            <a:ext cx="7040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ja-JP" sz="5400" b="1" spc="50" dirty="0" smtClean="0">
                <a:ln w="11430"/>
                <a:solidFill>
                  <a:srgbClr val="FF66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6060337" y="2192186"/>
            <a:ext cx="2626463" cy="3943067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187326" y="2356085"/>
            <a:ext cx="21877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ja-JP" sz="4400" b="1" cap="none" spc="0" dirty="0" err="1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SMILife</a:t>
            </a:r>
            <a:endParaRPr lang="ja-JP" altLang="en-US" sz="44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55474" y="1748137"/>
            <a:ext cx="244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講義</a:t>
            </a:r>
            <a:r>
              <a:rPr kumimoji="1" lang="ja-JP" altLang="en-US" dirty="0" smtClean="0"/>
              <a:t>が終わった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さん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54290" y="4140321"/>
            <a:ext cx="217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講義</a:t>
            </a:r>
            <a:r>
              <a:rPr kumimoji="1" lang="ja-JP" altLang="en-US" dirty="0" smtClean="0"/>
              <a:t>が始まる</a:t>
            </a:r>
            <a:r>
              <a:rPr lang="en-US" altLang="ja-JP" dirty="0" smtClean="0"/>
              <a:t>B</a:t>
            </a:r>
            <a:r>
              <a:rPr kumimoji="1" lang="ja-JP" altLang="en-US" dirty="0" smtClean="0"/>
              <a:t>さん</a:t>
            </a:r>
            <a:endParaRPr kumimoji="1" lang="ja-JP" altLang="en-US" dirty="0"/>
          </a:p>
        </p:txBody>
      </p:sp>
      <p:grpSp>
        <p:nvGrpSpPr>
          <p:cNvPr id="29" name="図形グループ 28"/>
          <p:cNvGrpSpPr/>
          <p:nvPr/>
        </p:nvGrpSpPr>
        <p:grpSpPr>
          <a:xfrm>
            <a:off x="3681189" y="2385994"/>
            <a:ext cx="2043120" cy="1754327"/>
            <a:chOff x="3681189" y="2385994"/>
            <a:chExt cx="2043120" cy="1754327"/>
          </a:xfrm>
        </p:grpSpPr>
        <p:sp>
          <p:nvSpPr>
            <p:cNvPr id="9" name="右矢印 8"/>
            <p:cNvSpPr/>
            <p:nvPr/>
          </p:nvSpPr>
          <p:spPr>
            <a:xfrm>
              <a:off x="3681189" y="2869096"/>
              <a:ext cx="2043120" cy="98120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8282" y="2773322"/>
              <a:ext cx="962675" cy="1366999"/>
            </a:xfrm>
            <a:prstGeom prst="rect">
              <a:avLst/>
            </a:prstGeom>
          </p:spPr>
        </p:pic>
        <p:sp>
          <p:nvSpPr>
            <p:cNvPr id="19" name="テキスト ボックス 18"/>
            <p:cNvSpPr txBox="1"/>
            <p:nvPr/>
          </p:nvSpPr>
          <p:spPr>
            <a:xfrm>
              <a:off x="4101038" y="238599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教科書</a:t>
              </a:r>
              <a:endParaRPr kumimoji="1" lang="ja-JP" altLang="en-US" dirty="0"/>
            </a:p>
          </p:txBody>
        </p:sp>
      </p:grpSp>
      <p:pic>
        <p:nvPicPr>
          <p:cNvPr id="21" name="図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6917" y="3647042"/>
            <a:ext cx="1902784" cy="1523226"/>
          </a:xfrm>
          <a:prstGeom prst="rect">
            <a:avLst/>
          </a:prstGeom>
        </p:spPr>
      </p:pic>
      <p:grpSp>
        <p:nvGrpSpPr>
          <p:cNvPr id="30" name="図形グループ 29"/>
          <p:cNvGrpSpPr/>
          <p:nvPr/>
        </p:nvGrpSpPr>
        <p:grpSpPr>
          <a:xfrm>
            <a:off x="3397181" y="4573446"/>
            <a:ext cx="2043120" cy="1736331"/>
            <a:chOff x="3397181" y="4573446"/>
            <a:chExt cx="2043120" cy="1736331"/>
          </a:xfrm>
        </p:grpSpPr>
        <p:sp>
          <p:nvSpPr>
            <p:cNvPr id="11" name="右矢印 10"/>
            <p:cNvSpPr/>
            <p:nvPr/>
          </p:nvSpPr>
          <p:spPr>
            <a:xfrm rot="10800000">
              <a:off x="3397181" y="5094417"/>
              <a:ext cx="2043120" cy="98120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8282" y="4942778"/>
              <a:ext cx="962675" cy="1366999"/>
            </a:xfrm>
            <a:prstGeom prst="rect">
              <a:avLst/>
            </a:prstGeom>
          </p:spPr>
        </p:pic>
        <p:sp>
          <p:nvSpPr>
            <p:cNvPr id="20" name="テキスト ボックス 19"/>
            <p:cNvSpPr txBox="1"/>
            <p:nvPr/>
          </p:nvSpPr>
          <p:spPr>
            <a:xfrm>
              <a:off x="4101038" y="457344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教科書</a:t>
              </a:r>
              <a:endParaRPr kumimoji="1" lang="ja-JP" altLang="en-US" dirty="0"/>
            </a:p>
          </p:txBody>
        </p:sp>
      </p:grpSp>
      <p:sp>
        <p:nvSpPr>
          <p:cNvPr id="31" name="正方形/長方形 30"/>
          <p:cNvSpPr/>
          <p:nvPr/>
        </p:nvSpPr>
        <p:spPr>
          <a:xfrm>
            <a:off x="-218365" y="2109306"/>
            <a:ext cx="9573380" cy="89088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学生の金銭援助</a:t>
            </a:r>
            <a:endParaRPr kumimoji="1" lang="ja-JP" altLang="en-US" sz="3200" dirty="0"/>
          </a:p>
        </p:txBody>
      </p:sp>
      <p:sp>
        <p:nvSpPr>
          <p:cNvPr id="32" name="正方形/長方形 31"/>
          <p:cNvSpPr/>
          <p:nvPr/>
        </p:nvSpPr>
        <p:spPr>
          <a:xfrm>
            <a:off x="-218365" y="4509653"/>
            <a:ext cx="9573380" cy="89088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学内の学力向上</a:t>
            </a:r>
            <a:endParaRPr kumimoji="1" lang="ja-JP" altLang="en-US" sz="3200" dirty="0"/>
          </a:p>
        </p:txBody>
      </p:sp>
      <p:sp>
        <p:nvSpPr>
          <p:cNvPr id="35" name="正方形/長方形 34"/>
          <p:cNvSpPr/>
          <p:nvPr/>
        </p:nvSpPr>
        <p:spPr>
          <a:xfrm>
            <a:off x="-218364" y="-40340"/>
            <a:ext cx="9573379" cy="7037132"/>
          </a:xfrm>
          <a:prstGeom prst="rect">
            <a:avLst/>
          </a:prstGeom>
          <a:solidFill>
            <a:schemeClr val="tx1">
              <a:alpha val="6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8499" y="2008036"/>
            <a:ext cx="4064000" cy="3619500"/>
          </a:xfrm>
          <a:prstGeom prst="rect">
            <a:avLst/>
          </a:prstGeom>
        </p:spPr>
      </p:pic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8136-4ABA-A245-94A5-2D68D1E44082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下カーブ矢印 13"/>
          <p:cNvSpPr/>
          <p:nvPr/>
        </p:nvSpPr>
        <p:spPr>
          <a:xfrm>
            <a:off x="2926632" y="2411805"/>
            <a:ext cx="3464382" cy="1238378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下カーブ矢印 14"/>
          <p:cNvSpPr/>
          <p:nvPr/>
        </p:nvSpPr>
        <p:spPr>
          <a:xfrm rot="10800000">
            <a:off x="2679331" y="3997007"/>
            <a:ext cx="3464382" cy="1238378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システム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43" y="3030994"/>
            <a:ext cx="1635355" cy="2183283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3239290" y="1699264"/>
            <a:ext cx="2586769" cy="66586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ユーザ登録機能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3239290" y="2656016"/>
            <a:ext cx="2586769" cy="665865"/>
          </a:xfrm>
          <a:prstGeom prst="roundRect">
            <a:avLst/>
          </a:prstGeom>
          <a:solidFill>
            <a:srgbClr val="FF6E71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検索システム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3239290" y="3612768"/>
            <a:ext cx="2586769" cy="66586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在庫確認システム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3239290" y="4569520"/>
            <a:ext cx="2586769" cy="6658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購入予約システム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3239290" y="5526270"/>
            <a:ext cx="2586769" cy="66586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自動予約確認メール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6433069" y="3321881"/>
            <a:ext cx="2305413" cy="166199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470363" y="3768156"/>
            <a:ext cx="218877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ja-JP" sz="4400" b="1" cap="none" spc="0" dirty="0" err="1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SMILife</a:t>
            </a:r>
            <a:endParaRPr lang="ja-JP" altLang="en-US" sz="4400" b="1" cap="none" spc="0" dirty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37039" y="256932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ユーザ</a:t>
            </a:r>
            <a:endParaRPr kumimoji="1" lang="ja-JP" altLang="en-US" sz="2400" dirty="0"/>
          </a:p>
        </p:txBody>
      </p:sp>
      <p:sp>
        <p:nvSpPr>
          <p:cNvPr id="19" name="角丸四角形 18"/>
          <p:cNvSpPr/>
          <p:nvPr/>
        </p:nvSpPr>
        <p:spPr>
          <a:xfrm>
            <a:off x="2716624" y="3497608"/>
            <a:ext cx="3753739" cy="99879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ユーザ登録機能</a:t>
            </a:r>
            <a:endParaRPr kumimoji="1" lang="ja-JP" altLang="en-US" sz="3200" dirty="0"/>
          </a:p>
        </p:txBody>
      </p:sp>
      <p:sp>
        <p:nvSpPr>
          <p:cNvPr id="20" name="角丸四角形 19"/>
          <p:cNvSpPr/>
          <p:nvPr/>
        </p:nvSpPr>
        <p:spPr>
          <a:xfrm>
            <a:off x="2716624" y="3484645"/>
            <a:ext cx="3753739" cy="1024724"/>
          </a:xfrm>
          <a:prstGeom prst="roundRect">
            <a:avLst/>
          </a:prstGeom>
          <a:solidFill>
            <a:srgbClr val="FF6E71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検索システム</a:t>
            </a:r>
            <a:endParaRPr kumimoji="1" lang="ja-JP" altLang="en-US" sz="3200" dirty="0"/>
          </a:p>
        </p:txBody>
      </p:sp>
      <p:sp>
        <p:nvSpPr>
          <p:cNvPr id="21" name="角丸四角形 20"/>
          <p:cNvSpPr/>
          <p:nvPr/>
        </p:nvSpPr>
        <p:spPr>
          <a:xfrm>
            <a:off x="2716624" y="3485330"/>
            <a:ext cx="3753739" cy="102472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在庫確認システム</a:t>
            </a:r>
            <a:endParaRPr kumimoji="1" lang="ja-JP" altLang="en-US" sz="3200" dirty="0"/>
          </a:p>
        </p:txBody>
      </p:sp>
      <p:sp>
        <p:nvSpPr>
          <p:cNvPr id="22" name="角丸四角形 21"/>
          <p:cNvSpPr/>
          <p:nvPr/>
        </p:nvSpPr>
        <p:spPr>
          <a:xfrm>
            <a:off x="2716624" y="3498978"/>
            <a:ext cx="3753739" cy="10247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購入予約システム</a:t>
            </a:r>
            <a:endParaRPr kumimoji="1" lang="ja-JP" altLang="en-US" sz="3200" dirty="0"/>
          </a:p>
        </p:txBody>
      </p:sp>
      <p:sp>
        <p:nvSpPr>
          <p:cNvPr id="23" name="角丸四角形 22"/>
          <p:cNvSpPr/>
          <p:nvPr/>
        </p:nvSpPr>
        <p:spPr>
          <a:xfrm>
            <a:off x="2679330" y="3485330"/>
            <a:ext cx="3791033" cy="102472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自動予約確認メール</a:t>
            </a:r>
            <a:endParaRPr kumimoji="1" lang="ja-JP" altLang="en-US" sz="2800" dirty="0"/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8136-4ABA-A245-94A5-2D68D1E44082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xit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xit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3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xit" presetSubtype="3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xit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xit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9" grpId="0" animBg="1"/>
      <p:bldP spid="19" grpId="1" animBg="1"/>
      <p:bldP spid="20" grpId="0" animBg="1"/>
      <p:bldP spid="20" grpId="1" animBg="1"/>
      <p:bldP spid="21" grpId="1" animBg="1"/>
      <p:bldP spid="21" grpId="2" animBg="1"/>
      <p:bldP spid="22" grpId="0" animBg="1"/>
      <p:bldP spid="22" grpId="1" animBg="1"/>
      <p:bldP spid="23" grpId="0" animBg="1"/>
      <p:bldP spid="2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情報の流れ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184" y="3304123"/>
            <a:ext cx="1272939" cy="169943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1421127" y="280437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ユーザ</a:t>
            </a:r>
            <a:endParaRPr kumimoji="1"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954" y="3496870"/>
            <a:ext cx="1549407" cy="1549407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743954" y="284245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サーバ</a:t>
            </a:r>
            <a:endParaRPr kumimoji="1" lang="ja-JP" altLang="en-US" sz="2400" dirty="0"/>
          </a:p>
        </p:txBody>
      </p:sp>
      <p:sp>
        <p:nvSpPr>
          <p:cNvPr id="9" name="右矢印 8"/>
          <p:cNvSpPr/>
          <p:nvPr/>
        </p:nvSpPr>
        <p:spPr>
          <a:xfrm>
            <a:off x="3231873" y="3215469"/>
            <a:ext cx="2784858" cy="5628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 rot="10800000">
            <a:off x="3231872" y="3868530"/>
            <a:ext cx="2745291" cy="56280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3526975" y="1387722"/>
            <a:ext cx="2194655" cy="654412"/>
          </a:xfrm>
          <a:prstGeom prst="roundRect">
            <a:avLst/>
          </a:prstGeom>
          <a:solidFill>
            <a:srgbClr val="FF6E71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rgbClr val="FFFFFF"/>
                </a:solidFill>
              </a:rPr>
              <a:t>①</a:t>
            </a:r>
            <a:r>
              <a:rPr lang="ja-JP" altLang="en-US" dirty="0" smtClean="0">
                <a:solidFill>
                  <a:srgbClr val="FFFFFF"/>
                </a:solidFill>
              </a:rPr>
              <a:t>ユーザ名</a:t>
            </a:r>
            <a:endParaRPr lang="en-US" altLang="ja-JP" dirty="0" smtClean="0">
              <a:solidFill>
                <a:srgbClr val="FFFFFF"/>
              </a:solidFill>
            </a:endParaRPr>
          </a:p>
          <a:p>
            <a:r>
              <a:rPr lang="ja-JP" altLang="en-US" dirty="0" smtClean="0">
                <a:solidFill>
                  <a:srgbClr val="FFFFFF"/>
                </a:solidFill>
              </a:rPr>
              <a:t>　パスワード</a:t>
            </a:r>
            <a:endParaRPr lang="en-US" altLang="ja-JP" dirty="0" smtClean="0">
              <a:solidFill>
                <a:srgbClr val="FFFFFF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3526975" y="5107257"/>
            <a:ext cx="2194655" cy="511192"/>
          </a:xfrm>
          <a:prstGeom prst="roundRect">
            <a:avLst/>
          </a:prstGeom>
          <a:solidFill>
            <a:srgbClr val="FF6E71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rgbClr val="FFFFFF"/>
                </a:solidFill>
              </a:rPr>
              <a:t>④</a:t>
            </a:r>
            <a:r>
              <a:rPr lang="ja-JP" altLang="en-US" dirty="0" smtClean="0">
                <a:solidFill>
                  <a:srgbClr val="FFFFFF"/>
                </a:solidFill>
              </a:rPr>
              <a:t>要求された情報</a:t>
            </a:r>
            <a:endParaRPr lang="en-US" altLang="ja-JP" dirty="0" smtClean="0">
              <a:solidFill>
                <a:srgbClr val="FFFFFF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3526975" y="2167890"/>
            <a:ext cx="2194655" cy="409588"/>
          </a:xfrm>
          <a:prstGeom prst="roundRect">
            <a:avLst/>
          </a:prstGeom>
          <a:solidFill>
            <a:srgbClr val="FF6E71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rgbClr val="FFFFFF"/>
                </a:solidFill>
              </a:rPr>
              <a:t>③</a:t>
            </a:r>
            <a:r>
              <a:rPr lang="ja-JP" altLang="en-US" dirty="0" smtClean="0">
                <a:solidFill>
                  <a:srgbClr val="FFFFFF"/>
                </a:solidFill>
              </a:rPr>
              <a:t>検索情報の要求</a:t>
            </a:r>
            <a:endParaRPr lang="en-US" altLang="ja-JP" dirty="0" smtClean="0">
              <a:solidFill>
                <a:srgbClr val="FFFFFF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3526975" y="5760061"/>
            <a:ext cx="2194655" cy="488398"/>
          </a:xfrm>
          <a:prstGeom prst="roundRect">
            <a:avLst/>
          </a:prstGeom>
          <a:solidFill>
            <a:srgbClr val="FF6E71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rgbClr val="FFFFFF"/>
                </a:solidFill>
              </a:rPr>
              <a:t>⑥</a:t>
            </a:r>
            <a:r>
              <a:rPr lang="ja-JP" altLang="en-US" dirty="0" smtClean="0">
                <a:solidFill>
                  <a:srgbClr val="FFFFFF"/>
                </a:solidFill>
              </a:rPr>
              <a:t>予約確認メール</a:t>
            </a:r>
            <a:endParaRPr lang="en-US" altLang="ja-JP" dirty="0" smtClean="0">
              <a:solidFill>
                <a:srgbClr val="FFFFFF"/>
              </a:solidFill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26975" y="4520543"/>
            <a:ext cx="2194655" cy="483019"/>
          </a:xfrm>
          <a:prstGeom prst="roundRect">
            <a:avLst/>
          </a:prstGeom>
          <a:solidFill>
            <a:srgbClr val="FF6E71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rgbClr val="FFFFFF"/>
                </a:solidFill>
              </a:rPr>
              <a:t>②</a:t>
            </a:r>
            <a:r>
              <a:rPr lang="ja-JP" altLang="en-US" dirty="0" smtClean="0">
                <a:solidFill>
                  <a:srgbClr val="FFFFFF"/>
                </a:solidFill>
              </a:rPr>
              <a:t>認証</a:t>
            </a:r>
            <a:endParaRPr lang="en-US" altLang="ja-JP" dirty="0" smtClean="0">
              <a:solidFill>
                <a:srgbClr val="FFFFFF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3526975" y="2703234"/>
            <a:ext cx="2194655" cy="409588"/>
          </a:xfrm>
          <a:prstGeom prst="roundRect">
            <a:avLst/>
          </a:prstGeom>
          <a:solidFill>
            <a:srgbClr val="FF6E71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smtClean="0">
                <a:solidFill>
                  <a:srgbClr val="FFFFFF"/>
                </a:solidFill>
              </a:rPr>
              <a:t>⑤</a:t>
            </a:r>
            <a:r>
              <a:rPr lang="ja-JP" altLang="en-US" dirty="0" smtClean="0">
                <a:solidFill>
                  <a:srgbClr val="FFFFFF"/>
                </a:solidFill>
              </a:rPr>
              <a:t>本の購入予約</a:t>
            </a:r>
            <a:endParaRPr lang="en-US" altLang="ja-JP" dirty="0" smtClean="0">
              <a:solidFill>
                <a:srgbClr val="FFFFFF"/>
              </a:solidFill>
            </a:endParaRPr>
          </a:p>
        </p:txBody>
      </p:sp>
      <p:sp>
        <p:nvSpPr>
          <p:cNvPr id="19" name="スライド番号プレースホル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8136-4ABA-A245-94A5-2D68D1E44082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運用・保守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通常時の運用</a:t>
            </a:r>
            <a:r>
              <a:rPr lang="ja-JP" altLang="en-US" dirty="0" smtClean="0"/>
              <a:t>：学内サークル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故障発生時　</a:t>
            </a:r>
            <a:r>
              <a:rPr lang="ja-JP" altLang="en-US" dirty="0" smtClean="0"/>
              <a:t>：学内サークル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システムの運用スケジュール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毎月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回第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日曜日：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メンテナンス（システム停止）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その他の日</a:t>
            </a:r>
            <a:endParaRPr lang="en-US" altLang="ja-JP" dirty="0" smtClean="0"/>
          </a:p>
          <a:p>
            <a:pPr lvl="2"/>
            <a:r>
              <a:rPr kumimoji="1" lang="ja-JP" altLang="en-US" dirty="0" smtClean="0"/>
              <a:t>ログイン機能、データベースのシステム稼働</a:t>
            </a:r>
            <a:endParaRPr kumimoji="1" lang="en-US" altLang="ja-JP" dirty="0" smtClean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8136-4ABA-A245-94A5-2D68D1E44082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導入移行</a:t>
            </a:r>
            <a:r>
              <a:rPr kumimoji="1" lang="ja-JP" altLang="en-US" dirty="0" smtClean="0"/>
              <a:t>計画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/>
          <p:nvPr/>
        </p:nvCxnSpPr>
        <p:spPr>
          <a:xfrm>
            <a:off x="539552" y="5363924"/>
            <a:ext cx="8136904" cy="1588"/>
          </a:xfrm>
          <a:prstGeom prst="straightConnector1">
            <a:avLst/>
          </a:prstGeom>
          <a:ln w="444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467544" y="1844824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設計</a:t>
            </a:r>
            <a:r>
              <a:rPr lang="ja-JP" altLang="en-US" sz="2800" dirty="0" smtClean="0"/>
              <a:t>期間</a:t>
            </a:r>
            <a:endParaRPr kumimoji="1" lang="ja-JP" altLang="en-US" sz="2800" dirty="0"/>
          </a:p>
        </p:txBody>
      </p:sp>
      <p:sp>
        <p:nvSpPr>
          <p:cNvPr id="11" name="角丸四角形 10"/>
          <p:cNvSpPr/>
          <p:nvPr/>
        </p:nvSpPr>
        <p:spPr>
          <a:xfrm>
            <a:off x="2195736" y="2492896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開発期間</a:t>
            </a:r>
            <a:endParaRPr kumimoji="1" lang="ja-JP" altLang="en-US" sz="2800" dirty="0"/>
          </a:p>
        </p:txBody>
      </p:sp>
      <p:sp>
        <p:nvSpPr>
          <p:cNvPr id="12" name="角丸四角形 11"/>
          <p:cNvSpPr/>
          <p:nvPr/>
        </p:nvSpPr>
        <p:spPr>
          <a:xfrm>
            <a:off x="3923928" y="3140968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smtClean="0"/>
              <a:t>試験期間</a:t>
            </a:r>
            <a:endParaRPr kumimoji="1" lang="ja-JP" altLang="en-US" sz="2800" dirty="0"/>
          </a:p>
        </p:txBody>
      </p:sp>
      <p:sp>
        <p:nvSpPr>
          <p:cNvPr id="13" name="角丸四角形 12"/>
          <p:cNvSpPr/>
          <p:nvPr/>
        </p:nvSpPr>
        <p:spPr>
          <a:xfrm>
            <a:off x="7020272" y="4437112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導入</a:t>
            </a:r>
            <a:endParaRPr kumimoji="1" lang="ja-JP" altLang="en-US" sz="2800" dirty="0"/>
          </a:p>
        </p:txBody>
      </p:sp>
      <p:cxnSp>
        <p:nvCxnSpPr>
          <p:cNvPr id="15" name="直線コネクタ 14"/>
          <p:cNvCxnSpPr/>
          <p:nvPr/>
        </p:nvCxnSpPr>
        <p:spPr>
          <a:xfrm rot="5400000">
            <a:off x="2051720" y="5363924"/>
            <a:ext cx="28803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rot="5400000">
            <a:off x="3779912" y="5363924"/>
            <a:ext cx="28803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rot="5400000">
            <a:off x="5508104" y="5363924"/>
            <a:ext cx="28803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804632" y="550794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10/24</a:t>
            </a:r>
            <a:endParaRPr kumimoji="1" lang="ja-JP" altLang="en-US" dirty="0"/>
          </a:p>
        </p:txBody>
      </p:sp>
      <p:cxnSp>
        <p:nvCxnSpPr>
          <p:cNvPr id="19" name="直線コネクタ 18"/>
          <p:cNvCxnSpPr/>
          <p:nvPr/>
        </p:nvCxnSpPr>
        <p:spPr>
          <a:xfrm rot="5400000">
            <a:off x="6876256" y="5363924"/>
            <a:ext cx="28803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3532824" y="5498648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11/24</a:t>
            </a:r>
            <a:endParaRPr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5261016" y="5507940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12/24</a:t>
            </a:r>
            <a:endParaRPr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6629168" y="5507940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01/14</a:t>
            </a:r>
            <a:endParaRPr lang="ja-JP" altLang="en-US" dirty="0"/>
          </a:p>
        </p:txBody>
      </p:sp>
      <p:sp>
        <p:nvSpPr>
          <p:cNvPr id="23" name="角丸四角形 22"/>
          <p:cNvSpPr/>
          <p:nvPr/>
        </p:nvSpPr>
        <p:spPr>
          <a:xfrm>
            <a:off x="5652120" y="3789040"/>
            <a:ext cx="1368152" cy="576064"/>
          </a:xfrm>
          <a:prstGeom prst="roundRect">
            <a:avLst/>
          </a:prstGeom>
          <a:solidFill>
            <a:srgbClr val="FF66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bg1"/>
                </a:solidFill>
              </a:rPr>
              <a:t>冬休み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スライド番号プレースホル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8136-4ABA-A245-94A5-2D68D1E44082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初期費用・年間経費</a:t>
            </a:r>
            <a:endParaRPr lang="ja-JP" altLang="en-US" dirty="0"/>
          </a:p>
        </p:txBody>
      </p:sp>
      <p:graphicFrame>
        <p:nvGraphicFramePr>
          <p:cNvPr id="6" name="コンテンツ プレースホルダ 5"/>
          <p:cNvGraphicFramePr>
            <a:graphicFrameLocks noGrp="1"/>
          </p:cNvGraphicFramePr>
          <p:nvPr>
            <p:ph idx="1"/>
          </p:nvPr>
        </p:nvGraphicFramePr>
        <p:xfrm>
          <a:off x="1435608" y="1608667"/>
          <a:ext cx="6548459" cy="4721836"/>
        </p:xfrm>
        <a:graphic>
          <a:graphicData uri="http://schemas.openxmlformats.org/drawingml/2006/table">
            <a:tbl>
              <a:tblPr/>
              <a:tblGrid>
                <a:gridCol w="1255538"/>
                <a:gridCol w="1041400"/>
                <a:gridCol w="1030111"/>
                <a:gridCol w="1340556"/>
                <a:gridCol w="1880854"/>
              </a:tblGrid>
              <a:tr h="437444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b="0" i="0" u="none" strike="noStrike" dirty="0">
                          <a:latin typeface="ＭＳ Ｐゴシック"/>
                        </a:rPr>
                        <a:t>初期費用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000" b="0" i="0" u="none" strike="noStrike">
                        <a:latin typeface="ＭＳ Ｐゴシック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000" b="0" i="0" u="none" strike="noStrike" dirty="0">
                        <a:latin typeface="ＭＳ Ｐゴシック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000" b="0" i="0" u="none" strike="noStrike" dirty="0">
                        <a:latin typeface="ＭＳ Ｐゴシック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000" b="0" i="0" u="none" strike="noStrike">
                        <a:latin typeface="ＭＳ Ｐゴシック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13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 dirty="0">
                          <a:latin typeface="+mj-ea"/>
                          <a:ea typeface="+mj-ea"/>
                        </a:rPr>
                        <a:t>項目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>
                          <a:latin typeface="+mj-ea"/>
                          <a:ea typeface="+mj-ea"/>
                        </a:rPr>
                        <a:t>単価</a:t>
                      </a:r>
                      <a:r>
                        <a:rPr lang="en-US" altLang="ja-JP" sz="2000" b="0" i="0" u="none" strike="noStrike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ja-JP" altLang="en-US" sz="2000" b="0" i="0" u="none" strike="noStrike" dirty="0">
                          <a:latin typeface="+mj-ea"/>
                          <a:ea typeface="+mj-ea"/>
                        </a:rPr>
                        <a:t>円</a:t>
                      </a:r>
                      <a:r>
                        <a:rPr lang="en-US" altLang="ja-JP" sz="2000" b="0" i="0" u="none" strike="noStrike" dirty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 dirty="0">
                          <a:latin typeface="+mj-ea"/>
                          <a:ea typeface="+mj-ea"/>
                        </a:rPr>
                        <a:t>数量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>
                          <a:latin typeface="+mj-ea"/>
                          <a:ea typeface="+mj-ea"/>
                        </a:rPr>
                        <a:t>金額</a:t>
                      </a:r>
                      <a:r>
                        <a:rPr lang="en-US" altLang="ja-JP" sz="2000" b="0" i="0" u="none" strike="noStrike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ja-JP" altLang="en-US" sz="2000" b="0" i="0" u="none" strike="noStrike" dirty="0">
                          <a:latin typeface="+mj-ea"/>
                          <a:ea typeface="+mj-ea"/>
                        </a:rPr>
                        <a:t>円</a:t>
                      </a:r>
                      <a:r>
                        <a:rPr lang="en-US" altLang="ja-JP" sz="2000" b="0" i="0" u="none" strike="noStrike" dirty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>
                          <a:latin typeface="+mj-ea"/>
                          <a:ea typeface="+mj-ea"/>
                        </a:rPr>
                        <a:t>備考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134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>
                          <a:latin typeface="ＭＳ Ｐゴシック"/>
                        </a:rPr>
                        <a:t>サーバ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>
                          <a:latin typeface="ＭＳ Ｐゴシック"/>
                        </a:rPr>
                        <a:t>100,000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>
                          <a:latin typeface="ＭＳ Ｐゴシック"/>
                        </a:rPr>
                        <a:t>1</a:t>
                      </a:r>
                      <a:r>
                        <a:rPr lang="ja-JP" altLang="en-US" sz="2000" b="0" i="0" u="none" strike="noStrike">
                          <a:latin typeface="ＭＳ Ｐゴシック"/>
                        </a:rPr>
                        <a:t>台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>
                          <a:latin typeface="ＭＳ Ｐゴシック"/>
                        </a:rPr>
                        <a:t>100,000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b="0" i="0" u="none" strike="noStrike">
                          <a:latin typeface="ＭＳ Ｐゴシック"/>
                        </a:rPr>
                        <a:t>　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134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>
                          <a:latin typeface="ＭＳ Ｐゴシック"/>
                        </a:rPr>
                        <a:t>本代金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 dirty="0" smtClean="0">
                          <a:latin typeface="ＭＳ Ｐゴシック"/>
                        </a:rPr>
                        <a:t>600</a:t>
                      </a:r>
                      <a:endParaRPr lang="en-US" altLang="ja-JP" sz="2000" b="0" i="0" u="none" strike="noStrike" dirty="0">
                        <a:latin typeface="ＭＳ Ｐゴシック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>
                          <a:latin typeface="ＭＳ Ｐゴシック"/>
                        </a:rPr>
                        <a:t>1000</a:t>
                      </a:r>
                      <a:r>
                        <a:rPr lang="ja-JP" altLang="en-US" sz="2000" b="0" i="0" u="none" strike="noStrike">
                          <a:latin typeface="ＭＳ Ｐゴシック"/>
                        </a:rPr>
                        <a:t>冊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 dirty="0" smtClean="0">
                          <a:latin typeface="ＭＳ Ｐゴシック"/>
                        </a:rPr>
                        <a:t>600,000</a:t>
                      </a:r>
                      <a:endParaRPr lang="en-US" altLang="ja-JP" sz="2000" b="0" i="0" u="none" strike="noStrike" dirty="0">
                        <a:latin typeface="ＭＳ Ｐゴシック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b="0" i="0" u="none" strike="noStrike">
                          <a:latin typeface="ＭＳ Ｐゴシック"/>
                        </a:rPr>
                        <a:t>　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134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>
                          <a:latin typeface="ＭＳ Ｐゴシック"/>
                        </a:rPr>
                        <a:t>構築費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 dirty="0">
                          <a:latin typeface="ＭＳ Ｐゴシック"/>
                        </a:rPr>
                        <a:t>8,000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 dirty="0" smtClean="0">
                          <a:latin typeface="ＭＳ Ｐゴシック"/>
                        </a:rPr>
                        <a:t>180</a:t>
                      </a:r>
                      <a:r>
                        <a:rPr lang="ja-JP" altLang="en-US" sz="2000" b="0" i="0" u="none" strike="noStrike" dirty="0" smtClean="0">
                          <a:latin typeface="ＭＳ Ｐゴシック"/>
                        </a:rPr>
                        <a:t>人日</a:t>
                      </a:r>
                      <a:endParaRPr lang="ja-JP" altLang="en-US" sz="2000" b="0" i="0" u="none" strike="noStrike" dirty="0">
                        <a:latin typeface="ＭＳ Ｐゴシック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>
                          <a:latin typeface="ＭＳ Ｐゴシック"/>
                        </a:rPr>
                        <a:t>1,440,000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2000" b="0" i="0" u="none" strike="noStrike" dirty="0" smtClean="0">
                          <a:latin typeface="ＭＳ Ｐゴシック"/>
                        </a:rPr>
                        <a:t>60</a:t>
                      </a:r>
                      <a:r>
                        <a:rPr lang="ja-JP" altLang="en-US" sz="2000" b="0" i="0" u="none" strike="noStrike" dirty="0">
                          <a:latin typeface="ＭＳ Ｐゴシック"/>
                        </a:rPr>
                        <a:t>日</a:t>
                      </a:r>
                      <a:r>
                        <a:rPr lang="en-US" altLang="ja-JP" sz="2000" b="0" i="0" u="none" strike="noStrike" dirty="0">
                          <a:latin typeface="ＭＳ Ｐゴシック"/>
                        </a:rPr>
                        <a:t>×3</a:t>
                      </a:r>
                      <a:r>
                        <a:rPr lang="ja-JP" altLang="en-US" sz="2000" b="0" i="0" u="none" strike="noStrike" dirty="0">
                          <a:latin typeface="ＭＳ Ｐゴシック"/>
                        </a:rPr>
                        <a:t>人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134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>
                          <a:latin typeface="ＭＳ Ｐゴシック"/>
                        </a:rPr>
                        <a:t>合計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b="0" i="0" u="none" strike="noStrike">
                          <a:latin typeface="ＭＳ Ｐゴシック"/>
                        </a:rPr>
                        <a:t>　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b="0" i="0" u="none" strike="noStrike" dirty="0">
                          <a:latin typeface="ＭＳ Ｐゴシック"/>
                        </a:rPr>
                        <a:t>　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 dirty="0" smtClean="0">
                          <a:latin typeface="ＭＳ Ｐゴシック"/>
                        </a:rPr>
                        <a:t>2,140,000</a:t>
                      </a:r>
                      <a:endParaRPr lang="en-US" altLang="ja-JP" sz="2000" b="0" i="0" u="none" strike="noStrike" dirty="0">
                        <a:latin typeface="ＭＳ Ｐゴシック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b="0" i="0" u="none" strike="noStrike">
                          <a:latin typeface="ＭＳ Ｐゴシック"/>
                        </a:rPr>
                        <a:t>　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415">
                <a:tc>
                  <a:txBody>
                    <a:bodyPr/>
                    <a:lstStyle/>
                    <a:p>
                      <a:pPr algn="l" fontAlgn="b"/>
                      <a:endParaRPr lang="ja-JP" altLang="en-US" sz="2000" b="0" i="0" u="none" strike="noStrike" dirty="0">
                        <a:latin typeface="ＭＳ Ｐゴシック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000" b="0" i="0" u="none" strike="noStrike" dirty="0">
                        <a:latin typeface="ＭＳ Ｐゴシック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000" b="0" i="0" u="none" strike="noStrike" dirty="0">
                        <a:latin typeface="ＭＳ Ｐゴシック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000" b="0" i="0" u="none" strike="noStrike" dirty="0">
                        <a:latin typeface="ＭＳ Ｐゴシック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000" b="0" i="0" u="none" strike="noStrike" dirty="0">
                        <a:latin typeface="ＭＳ Ｐゴシック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87134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b="0" i="0" u="none" strike="noStrike" dirty="0">
                          <a:latin typeface="ＭＳ Ｐゴシック"/>
                        </a:rPr>
                        <a:t>年間経費</a:t>
                      </a: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000" b="0" i="0" u="none" strike="noStrike" dirty="0">
                        <a:latin typeface="ＭＳ Ｐゴシック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000" b="0" i="0" u="none" strike="noStrike">
                        <a:latin typeface="ＭＳ Ｐゴシック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000" b="0" i="0" u="none" strike="noStrike">
                        <a:latin typeface="ＭＳ Ｐゴシック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2000" b="0" i="0" u="none" strike="noStrike" dirty="0">
                        <a:latin typeface="ＭＳ Ｐゴシック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13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latin typeface="ＭＳ Ｐゴシック"/>
                        </a:rPr>
                        <a:t>項目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>
                          <a:latin typeface="ＭＳ Ｐゴシック"/>
                        </a:rPr>
                        <a:t>単価</a:t>
                      </a:r>
                      <a:r>
                        <a:rPr lang="en-US" altLang="ja-JP" sz="2000" b="0" i="0" u="none" strike="noStrike" dirty="0">
                          <a:latin typeface="ＭＳ Ｐゴシック"/>
                        </a:rPr>
                        <a:t>(</a:t>
                      </a:r>
                      <a:r>
                        <a:rPr lang="ja-JP" altLang="en-US" sz="2000" b="0" i="0" u="none" strike="noStrike" dirty="0">
                          <a:latin typeface="ＭＳ Ｐゴシック"/>
                        </a:rPr>
                        <a:t>円</a:t>
                      </a:r>
                      <a:r>
                        <a:rPr lang="en-US" altLang="ja-JP" sz="2000" b="0" i="0" u="none" strike="noStrike" dirty="0">
                          <a:latin typeface="ＭＳ Ｐゴシック"/>
                        </a:rPr>
                        <a:t>)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 dirty="0">
                          <a:latin typeface="ＭＳ Ｐゴシック"/>
                        </a:rPr>
                        <a:t>数量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>
                          <a:latin typeface="ＭＳ Ｐゴシック"/>
                        </a:rPr>
                        <a:t>金額</a:t>
                      </a:r>
                      <a:r>
                        <a:rPr lang="en-US" altLang="ja-JP" sz="2000" b="0" i="0" u="none" strike="noStrike" dirty="0">
                          <a:latin typeface="ＭＳ Ｐゴシック"/>
                        </a:rPr>
                        <a:t>(</a:t>
                      </a:r>
                      <a:r>
                        <a:rPr lang="ja-JP" altLang="en-US" sz="2000" b="0" i="0" u="none" strike="noStrike" dirty="0">
                          <a:latin typeface="ＭＳ Ｐゴシック"/>
                        </a:rPr>
                        <a:t>円</a:t>
                      </a:r>
                      <a:r>
                        <a:rPr lang="en-US" altLang="ja-JP" sz="2000" b="0" i="0" u="none" strike="noStrike" dirty="0">
                          <a:latin typeface="ＭＳ Ｐゴシック"/>
                        </a:rPr>
                        <a:t>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>
                          <a:latin typeface="ＭＳ Ｐゴシック"/>
                        </a:rPr>
                        <a:t>備考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134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>
                          <a:latin typeface="ＭＳ Ｐゴシック"/>
                        </a:rPr>
                        <a:t>本代金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 dirty="0" smtClean="0">
                          <a:latin typeface="ＭＳ Ｐゴシック"/>
                        </a:rPr>
                        <a:t>600</a:t>
                      </a:r>
                      <a:endParaRPr lang="en-US" altLang="ja-JP" sz="2000" b="0" i="0" u="none" strike="noStrike" dirty="0">
                        <a:latin typeface="ＭＳ Ｐゴシック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 dirty="0">
                          <a:latin typeface="ＭＳ Ｐゴシック"/>
                        </a:rPr>
                        <a:t>4000</a:t>
                      </a:r>
                      <a:r>
                        <a:rPr lang="ja-JP" altLang="en-US" sz="2000" b="0" i="0" u="none" strike="noStrike" dirty="0">
                          <a:latin typeface="ＭＳ Ｐゴシック"/>
                        </a:rPr>
                        <a:t>冊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 dirty="0" smtClean="0">
                          <a:latin typeface="ＭＳ Ｐゴシック"/>
                        </a:rPr>
                        <a:t>2,400,000</a:t>
                      </a:r>
                      <a:endParaRPr lang="en-US" altLang="ja-JP" sz="2000" b="0" i="0" u="none" strike="noStrike" dirty="0">
                        <a:latin typeface="ＭＳ Ｐゴシック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b="0" i="0" u="none" strike="noStrike">
                          <a:latin typeface="ＭＳ Ｐゴシック"/>
                        </a:rPr>
                        <a:t>　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771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 smtClean="0">
                          <a:latin typeface="ＭＳ Ｐゴシック"/>
                        </a:rPr>
                        <a:t>保守</a:t>
                      </a:r>
                      <a:endParaRPr lang="ja-JP" altLang="en-US" sz="2000" b="0" i="0" u="none" strike="noStrike" dirty="0">
                        <a:latin typeface="ＭＳ Ｐゴシック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 dirty="0" smtClean="0">
                          <a:latin typeface="ＭＳ Ｐゴシック"/>
                        </a:rPr>
                        <a:t>10,000</a:t>
                      </a:r>
                      <a:endParaRPr lang="en-US" altLang="ja-JP" sz="2000" b="0" i="0" u="none" strike="noStrike" dirty="0">
                        <a:latin typeface="ＭＳ Ｐゴシック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>
                          <a:latin typeface="ＭＳ Ｐゴシック"/>
                        </a:rPr>
                        <a:t>12</a:t>
                      </a:r>
                      <a:r>
                        <a:rPr lang="ja-JP" altLang="en-US" sz="2000" b="0" i="0" u="none" strike="noStrike">
                          <a:latin typeface="ＭＳ Ｐゴシック"/>
                        </a:rPr>
                        <a:t>ヶ月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 dirty="0" smtClean="0">
                          <a:latin typeface="ＭＳ Ｐゴシック"/>
                        </a:rPr>
                        <a:t>120,000</a:t>
                      </a:r>
                      <a:endParaRPr lang="en-US" altLang="ja-JP" sz="2000" b="0" i="0" u="none" strike="noStrike" dirty="0">
                        <a:latin typeface="ＭＳ Ｐゴシック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ja-JP" altLang="en-US" sz="2000" b="0" i="0" u="none" strike="noStrike" dirty="0">
                          <a:latin typeface="ＭＳ Ｐゴシック"/>
                        </a:rPr>
                        <a:t>月１回のメンテ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134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2000" b="0" i="0" u="none" strike="noStrike" dirty="0">
                          <a:latin typeface="ＭＳ Ｐゴシック"/>
                        </a:rPr>
                        <a:t>合計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b="0" i="0" u="none" strike="noStrike" dirty="0">
                          <a:latin typeface="ＭＳ Ｐゴシック"/>
                        </a:rPr>
                        <a:t>　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b="0" i="0" u="none" strike="noStrike" dirty="0">
                          <a:latin typeface="ＭＳ Ｐゴシック"/>
                        </a:rPr>
                        <a:t>　</a:t>
                      </a: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ja-JP" sz="2000" b="0" i="0" u="none" strike="noStrike" dirty="0" smtClean="0">
                          <a:latin typeface="ＭＳ Ｐゴシック"/>
                        </a:rPr>
                        <a:t>2,520,000</a:t>
                      </a:r>
                      <a:endParaRPr lang="en-US" altLang="ja-JP" sz="2000" b="0" i="0" u="none" strike="noStrike" dirty="0">
                        <a:latin typeface="ＭＳ Ｐゴシック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2000" b="0" i="0" u="none" strike="noStrike" dirty="0">
                          <a:latin typeface="ＭＳ Ｐゴシック"/>
                        </a:rPr>
                        <a:t>　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スライド番号プレースホル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18136-4ABA-A245-94A5-2D68D1E44082}" type="slidenum">
              <a:rPr lang="ja-JP" altLang="en-US" smtClean="0"/>
              <a:pPr/>
              <a:t>9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ユーザー定義 2">
      <a:dk1>
        <a:sysClr val="windowText" lastClr="000000"/>
      </a:dk1>
      <a:lt1>
        <a:srgbClr val="FFFFFF"/>
      </a:lt1>
      <a:dk2>
        <a:srgbClr val="1F497D"/>
      </a:dk2>
      <a:lt2>
        <a:srgbClr val="92D050"/>
      </a:lt2>
      <a:accent1>
        <a:srgbClr val="4F81BD"/>
      </a:accent1>
      <a:accent2>
        <a:srgbClr val="C0504D"/>
      </a:accent2>
      <a:accent3>
        <a:srgbClr val="9BBB59"/>
      </a:accent3>
      <a:accent4>
        <a:srgbClr val="79B53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フレッシュ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フレッシュ.thmx</Template>
  <TotalTime>4305</TotalTime>
  <Words>525</Words>
  <Application>Microsoft Macintosh PowerPoint</Application>
  <PresentationFormat>画面に合わせる (4:3)</PresentationFormat>
  <Paragraphs>169</Paragraphs>
  <Slides>12</Slides>
  <Notes>2</Notes>
  <HiddenSlides>0</HiddenSlides>
  <MMClips>0</MMClips>
  <ScaleCrop>false</ScaleCrop>
  <HeadingPairs>
    <vt:vector size="4" baseType="variant">
      <vt:variant>
        <vt:lpstr>デザイン テンプレート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フレッシュ</vt:lpstr>
      <vt:lpstr>中古本リサイクルシステム</vt:lpstr>
      <vt:lpstr>背景(1)</vt:lpstr>
      <vt:lpstr>背景(2)</vt:lpstr>
      <vt:lpstr>提案</vt:lpstr>
      <vt:lpstr>システム</vt:lpstr>
      <vt:lpstr>情報の流れ</vt:lpstr>
      <vt:lpstr>運用・保守</vt:lpstr>
      <vt:lpstr>導入移行計画</vt:lpstr>
      <vt:lpstr>初期費用・年間経費</vt:lpstr>
      <vt:lpstr>収入と利益</vt:lpstr>
      <vt:lpstr>スライド 11</vt:lpstr>
      <vt:lpstr>スライド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中古販売システム</dc:title>
  <dc:creator>井上 裕喜</dc:creator>
  <cp:lastModifiedBy>今村 和貴</cp:lastModifiedBy>
  <cp:revision>22</cp:revision>
  <dcterms:created xsi:type="dcterms:W3CDTF">2011-01-16T13:56:10Z</dcterms:created>
  <dcterms:modified xsi:type="dcterms:W3CDTF">2011-01-16T14:05:37Z</dcterms:modified>
</cp:coreProperties>
</file>