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666666"/>
    <a:srgbClr val="FC0E6A"/>
    <a:srgbClr val="FF0080"/>
    <a:srgbClr val="C4D69B"/>
    <a:srgbClr val="A1CC61"/>
    <a:srgbClr val="A1CB61"/>
    <a:srgbClr val="8BB147"/>
    <a:srgbClr val="EBF1DE"/>
    <a:srgbClr val="A1C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269" autoAdjust="0"/>
  </p:normalViewPr>
  <p:slideViewPr>
    <p:cSldViewPr snapToGrid="0" snapToObjects="1">
      <p:cViewPr>
        <p:scale>
          <a:sx n="150" d="100"/>
          <a:sy n="150" d="100"/>
        </p:scale>
        <p:origin x="-1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8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61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1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9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0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9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2104-88D8-034F-B0AE-5DB14778CDFA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8748-D77F-8D47-8FD1-9A1212842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23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34500" y="490156"/>
            <a:ext cx="3709963" cy="5948705"/>
            <a:chOff x="434500" y="490156"/>
            <a:chExt cx="3709963" cy="5948705"/>
          </a:xfrm>
        </p:grpSpPr>
        <p:sp>
          <p:nvSpPr>
            <p:cNvPr id="2" name="正方形/長方形 1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9" name="直線コネクタ 8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028271" y="490155"/>
            <a:ext cx="3709963" cy="5948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035891" y="1028700"/>
            <a:ext cx="2163111" cy="54101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028271" y="490155"/>
            <a:ext cx="3709963" cy="538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 flipV="1">
            <a:off x="5217450" y="688380"/>
            <a:ext cx="200164" cy="142094"/>
            <a:chOff x="518746" y="639984"/>
            <a:chExt cx="290146" cy="186104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518746" y="737776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518746" y="826088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18746" y="639984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8338124" y="573642"/>
            <a:ext cx="400110" cy="364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・・・</a:t>
            </a:r>
            <a:endParaRPr kumimoji="1" lang="ja-JP" alt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5028271" y="2628900"/>
            <a:ext cx="21707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028271" y="3162300"/>
            <a:ext cx="21707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028271" y="3672840"/>
            <a:ext cx="21707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5189957" y="1356252"/>
            <a:ext cx="910820" cy="9108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No </a:t>
            </a:r>
          </a:p>
          <a:p>
            <a:pPr algn="ctr"/>
            <a:r>
              <a:rPr lang="en-US" altLang="ja-JP" sz="1400" dirty="0" smtClean="0"/>
              <a:t>image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00286" y="1380208"/>
            <a:ext cx="974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C9C9C9"/>
                </a:solidFill>
              </a:rPr>
              <a:t>11xxxxx</a:t>
            </a:r>
            <a:endParaRPr kumimoji="1" lang="ja-JP" altLang="en-US" sz="1100" dirty="0">
              <a:solidFill>
                <a:srgbClr val="C9C9C9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19336" y="1611747"/>
            <a:ext cx="9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C9C9C9"/>
                </a:solidFill>
              </a:rPr>
              <a:t>Name</a:t>
            </a:r>
            <a:endParaRPr kumimoji="1" lang="ja-JP" altLang="en-US" dirty="0">
              <a:solidFill>
                <a:srgbClr val="C9C9C9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89956" y="3179854"/>
            <a:ext cx="195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C9C9C9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履修確認</a:t>
            </a:r>
            <a:endParaRPr kumimoji="1" lang="ja-JP" altLang="en-US" sz="2400" dirty="0">
              <a:solidFill>
                <a:srgbClr val="C9C9C9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189957" y="2663309"/>
            <a:ext cx="97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9C9C9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成績</a:t>
            </a:r>
            <a:endParaRPr kumimoji="1" lang="ja-JP" altLang="en-US" sz="2400" dirty="0">
              <a:solidFill>
                <a:srgbClr val="C9C9C9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271611" y="4000500"/>
            <a:ext cx="1657350" cy="4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271611" y="5394939"/>
            <a:ext cx="1657350" cy="4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271611" y="4697719"/>
            <a:ext cx="1657350" cy="4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4700" y="1155700"/>
            <a:ext cx="296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20</a:t>
            </a:r>
            <a:r>
              <a:rPr lang="ja-JP" altLang="en-US" sz="2000" dirty="0" smtClean="0"/>
              <a:t>△△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〇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□</a:t>
            </a:r>
            <a:r>
              <a:rPr lang="en-US" altLang="ja-JP" sz="2000" dirty="0" smtClean="0"/>
              <a:t>(day)</a:t>
            </a:r>
            <a:endParaRPr kumimoji="1" lang="ja-JP" altLang="en-US" sz="2000" dirty="0"/>
          </a:p>
        </p:txBody>
      </p:sp>
      <p:graphicFrame>
        <p:nvGraphicFramePr>
          <p:cNvPr id="56" name="表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35324"/>
              </p:ext>
            </p:extLst>
          </p:nvPr>
        </p:nvGraphicFramePr>
        <p:xfrm>
          <a:off x="887133" y="1681339"/>
          <a:ext cx="2852594" cy="21170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8241">
                  <a:extLst>
                    <a:ext uri="{9D8B030D-6E8A-4147-A177-3AD203B41FA5}">
                      <a16:colId xmlns="" xmlns:a16="http://schemas.microsoft.com/office/drawing/2014/main" val="486739292"/>
                    </a:ext>
                  </a:extLst>
                </a:gridCol>
                <a:gridCol w="637788">
                  <a:extLst>
                    <a:ext uri="{9D8B030D-6E8A-4147-A177-3AD203B41FA5}">
                      <a16:colId xmlns="" xmlns:a16="http://schemas.microsoft.com/office/drawing/2014/main" val="983513496"/>
                    </a:ext>
                  </a:extLst>
                </a:gridCol>
                <a:gridCol w="1309441">
                  <a:extLst>
                    <a:ext uri="{9D8B030D-6E8A-4147-A177-3AD203B41FA5}">
                      <a16:colId xmlns="" xmlns:a16="http://schemas.microsoft.com/office/drawing/2014/main" val="1701765758"/>
                    </a:ext>
                  </a:extLst>
                </a:gridCol>
                <a:gridCol w="537124">
                  <a:extLst>
                    <a:ext uri="{9D8B030D-6E8A-4147-A177-3AD203B41FA5}">
                      <a16:colId xmlns="" xmlns:a16="http://schemas.microsoft.com/office/drawing/2014/main" val="2395042978"/>
                    </a:ext>
                  </a:extLst>
                </a:gridCol>
              </a:tblGrid>
              <a:tr h="288299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時間</a:t>
                      </a:r>
                      <a:endParaRPr kumimoji="1" lang="ja-JP" altLang="en-US" sz="105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科目</a:t>
                      </a:r>
                      <a:endParaRPr kumimoji="1" lang="ja-JP" altLang="en-US" sz="105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教室</a:t>
                      </a:r>
                      <a:endParaRPr kumimoji="1" lang="ja-JP" altLang="en-US" sz="105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9097325"/>
                  </a:ext>
                </a:extLst>
              </a:tr>
              <a:tr h="35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/>
                        <a:t>  8:50~</a:t>
                      </a:r>
                    </a:p>
                    <a:p>
                      <a:pPr algn="ctr"/>
                      <a:r>
                        <a:rPr kumimoji="1" lang="en-US" altLang="ja-JP" sz="900" dirty="0" smtClean="0"/>
                        <a:t>  10:20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241962"/>
                  </a:ext>
                </a:extLst>
              </a:tr>
              <a:tr h="35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/>
                        <a:t> 10:30~</a:t>
                      </a:r>
                    </a:p>
                    <a:p>
                      <a:pPr algn="ctr"/>
                      <a:r>
                        <a:rPr kumimoji="1" lang="en-US" altLang="ja-JP" sz="900" dirty="0" smtClean="0"/>
                        <a:t>12:00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28268275"/>
                  </a:ext>
                </a:extLst>
              </a:tr>
              <a:tr h="35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/>
                        <a:t> 13:00~</a:t>
                      </a:r>
                    </a:p>
                    <a:p>
                      <a:pPr algn="ctr"/>
                      <a:r>
                        <a:rPr kumimoji="1" lang="en-US" altLang="ja-JP" sz="900" dirty="0" smtClean="0"/>
                        <a:t>14:30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8639130"/>
                  </a:ext>
                </a:extLst>
              </a:tr>
              <a:tr h="35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/>
                        <a:t> 14:40~</a:t>
                      </a:r>
                    </a:p>
                    <a:p>
                      <a:pPr algn="ctr"/>
                      <a:r>
                        <a:rPr kumimoji="1" lang="en-US" altLang="ja-JP" sz="900" dirty="0" smtClean="0"/>
                        <a:t>16:10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98012231"/>
                  </a:ext>
                </a:extLst>
              </a:tr>
              <a:tr h="35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aseline="0" dirty="0" smtClean="0"/>
                        <a:t> </a:t>
                      </a:r>
                      <a:r>
                        <a:rPr kumimoji="1" lang="en-US" altLang="ja-JP" sz="900" dirty="0" smtClean="0"/>
                        <a:t>16:20~</a:t>
                      </a:r>
                    </a:p>
                    <a:p>
                      <a:pPr algn="ctr"/>
                      <a:r>
                        <a:rPr kumimoji="1" lang="en-US" altLang="ja-JP" sz="900" dirty="0" smtClean="0"/>
                        <a:t>17:50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37189199"/>
                  </a:ext>
                </a:extLst>
              </a:tr>
            </a:tbl>
          </a:graphicData>
        </a:graphic>
      </p:graphicFrame>
      <p:sp>
        <p:nvSpPr>
          <p:cNvPr id="57" name="角丸四角形 56"/>
          <p:cNvSpPr/>
          <p:nvPr/>
        </p:nvSpPr>
        <p:spPr>
          <a:xfrm>
            <a:off x="909394" y="4276873"/>
            <a:ext cx="1464485" cy="15363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31448" y="4370111"/>
            <a:ext cx="134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テスト</a:t>
            </a:r>
            <a:r>
              <a:rPr lang="ja-JP" altLang="en-US" sz="1400" dirty="0" smtClean="0"/>
              <a:t>まで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82388" y="4677888"/>
            <a:ext cx="69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あと</a:t>
            </a:r>
            <a:endParaRPr kumimoji="1" lang="ja-JP" altLang="en-US" sz="11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776003" y="5168606"/>
            <a:ext cx="7076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日</a:t>
            </a:r>
            <a:endParaRPr kumimoji="1" lang="ja-JP" altLang="en-US" sz="3200" dirty="0"/>
          </a:p>
        </p:txBody>
      </p:sp>
      <p:sp>
        <p:nvSpPr>
          <p:cNvPr id="61" name="角丸四角形 60"/>
          <p:cNvSpPr/>
          <p:nvPr/>
        </p:nvSpPr>
        <p:spPr>
          <a:xfrm>
            <a:off x="2573853" y="4284434"/>
            <a:ext cx="1157350" cy="6550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お知らせ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569227" y="5157462"/>
            <a:ext cx="1170500" cy="6557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136398" y="5298966"/>
            <a:ext cx="74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設定</a:t>
            </a:r>
            <a:endParaRPr kumimoji="1" lang="ja-JP" altLang="en-US" sz="1600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08" y="5276148"/>
            <a:ext cx="405790" cy="405790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3789734" y="2750748"/>
            <a:ext cx="367585" cy="19270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 rot="16200000" flipH="1">
            <a:off x="466216" y="2750748"/>
            <a:ext cx="367585" cy="19270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34500" y="490156"/>
            <a:ext cx="3709963" cy="5948705"/>
            <a:chOff x="434500" y="490156"/>
            <a:chExt cx="3709963" cy="5948705"/>
          </a:xfrm>
        </p:grpSpPr>
        <p:sp>
          <p:nvSpPr>
            <p:cNvPr id="2" name="正方形/長方形 1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9" name="直線コネクタ 8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92117"/>
              </p:ext>
            </p:extLst>
          </p:nvPr>
        </p:nvGraphicFramePr>
        <p:xfrm>
          <a:off x="550200" y="1610717"/>
          <a:ext cx="3131215" cy="259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6243">
                  <a:extLst>
                    <a:ext uri="{9D8B030D-6E8A-4147-A177-3AD203B41FA5}">
                      <a16:colId xmlns="" xmlns:a16="http://schemas.microsoft.com/office/drawing/2014/main" val="3762291745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662215863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2050883808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4058826628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109276736"/>
                    </a:ext>
                  </a:extLst>
                </a:gridCol>
              </a:tblGrid>
              <a:tr h="1914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2Q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3Q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4Q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集中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2586656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5028271" y="490155"/>
            <a:ext cx="3709963" cy="5948705"/>
            <a:chOff x="434500" y="490156"/>
            <a:chExt cx="3709963" cy="5948705"/>
          </a:xfrm>
        </p:grpSpPr>
        <p:sp>
          <p:nvSpPr>
            <p:cNvPr id="17" name="正方形/長方形 16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33187"/>
              </p:ext>
            </p:extLst>
          </p:nvPr>
        </p:nvGraphicFramePr>
        <p:xfrm>
          <a:off x="550201" y="1847046"/>
          <a:ext cx="3478559" cy="31922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591">
                  <a:extLst>
                    <a:ext uri="{9D8B030D-6E8A-4147-A177-3AD203B41FA5}">
                      <a16:colId xmlns="" xmlns:a16="http://schemas.microsoft.com/office/drawing/2014/main" val="1256823596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574120844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297505175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1223304686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539212611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737207644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900238081"/>
                    </a:ext>
                  </a:extLst>
                </a:gridCol>
              </a:tblGrid>
              <a:tr h="376677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火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水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木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金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土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687611"/>
                  </a:ext>
                </a:extLst>
              </a:tr>
              <a:tr h="5631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3198061"/>
                  </a:ext>
                </a:extLst>
              </a:tr>
              <a:tr h="5631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2216776"/>
                  </a:ext>
                </a:extLst>
              </a:tr>
              <a:tr h="5631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6534931"/>
                  </a:ext>
                </a:extLst>
              </a:tr>
              <a:tr h="5631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8404796"/>
                  </a:ext>
                </a:extLst>
              </a:tr>
              <a:tr h="5631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59699081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550201" y="1103365"/>
            <a:ext cx="117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20</a:t>
            </a:r>
            <a:r>
              <a:rPr lang="ja-JP" altLang="en-US" sz="1400" dirty="0" smtClean="0"/>
              <a:t>△△年度</a:t>
            </a:r>
            <a:endParaRPr kumimoji="1" lang="ja-JP" altLang="en-US" sz="1400" dirty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63254"/>
              </p:ext>
            </p:extLst>
          </p:nvPr>
        </p:nvGraphicFramePr>
        <p:xfrm>
          <a:off x="5134900" y="1610717"/>
          <a:ext cx="3131215" cy="259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6243">
                  <a:extLst>
                    <a:ext uri="{9D8B030D-6E8A-4147-A177-3AD203B41FA5}">
                      <a16:colId xmlns="" xmlns:a16="http://schemas.microsoft.com/office/drawing/2014/main" val="3762291745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662215863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2050883808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4058826628"/>
                    </a:ext>
                  </a:extLst>
                </a:gridCol>
                <a:gridCol w="626243">
                  <a:extLst>
                    <a:ext uri="{9D8B030D-6E8A-4147-A177-3AD203B41FA5}">
                      <a16:colId xmlns="" xmlns:a16="http://schemas.microsoft.com/office/drawing/2014/main" val="109276736"/>
                    </a:ext>
                  </a:extLst>
                </a:gridCol>
              </a:tblGrid>
              <a:tr h="1914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2Q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3Q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4Q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A1C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集中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C4D6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2586656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20689"/>
              </p:ext>
            </p:extLst>
          </p:nvPr>
        </p:nvGraphicFramePr>
        <p:xfrm>
          <a:off x="5134901" y="1847046"/>
          <a:ext cx="3478559" cy="26291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591">
                  <a:extLst>
                    <a:ext uri="{9D8B030D-6E8A-4147-A177-3AD203B41FA5}">
                      <a16:colId xmlns="" xmlns:a16="http://schemas.microsoft.com/office/drawing/2014/main" val="1256823596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574120844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297505175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1223304686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539212611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737207644"/>
                    </a:ext>
                  </a:extLst>
                </a:gridCol>
                <a:gridCol w="530328">
                  <a:extLst>
                    <a:ext uri="{9D8B030D-6E8A-4147-A177-3AD203B41FA5}">
                      <a16:colId xmlns="" xmlns:a16="http://schemas.microsoft.com/office/drawing/2014/main" val="3900238081"/>
                    </a:ext>
                  </a:extLst>
                </a:gridCol>
              </a:tblGrid>
              <a:tr h="376677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687611"/>
                  </a:ext>
                </a:extLst>
              </a:tr>
              <a:tr h="56311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1200" dirty="0" smtClean="0"/>
                        <a:t>1</a:t>
                      </a:r>
                      <a:r>
                        <a:rPr lang="ja-JP" altLang="en-US" sz="1200" dirty="0" smtClean="0"/>
                        <a:t>学期</a:t>
                      </a:r>
                      <a:endParaRPr lang="en-US" altLang="ja-JP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3198061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2216776"/>
                  </a:ext>
                </a:extLst>
              </a:tr>
              <a:tr h="56311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200" dirty="0" smtClean="0"/>
                        <a:t>2学期</a:t>
                      </a:r>
                      <a:endParaRPr lang="en-US" altLang="ja-JP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6534931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8404796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5134901" y="1103365"/>
            <a:ext cx="117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20</a:t>
            </a:r>
            <a:r>
              <a:rPr lang="ja-JP" altLang="en-US" sz="1400" dirty="0" smtClean="0"/>
              <a:t>△△年度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302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34500" y="482844"/>
            <a:ext cx="3709963" cy="5948705"/>
            <a:chOff x="434500" y="490156"/>
            <a:chExt cx="3709963" cy="5948705"/>
          </a:xfrm>
        </p:grpSpPr>
        <p:sp>
          <p:nvSpPr>
            <p:cNvPr id="2" name="正方形/長方形 1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9" name="直線コネクタ 8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028271" y="490155"/>
            <a:ext cx="3709963" cy="5948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21857" y="852029"/>
            <a:ext cx="274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年度・学期</a:t>
            </a:r>
            <a:r>
              <a:rPr kumimoji="1" lang="ja-JP" altLang="en-US" sz="1400" dirty="0" smtClean="0"/>
              <a:t>別習得状況</a:t>
            </a:r>
            <a:endParaRPr kumimoji="1" lang="ja-JP" alt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028271" y="490155"/>
            <a:ext cx="3709963" cy="538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 flipV="1">
            <a:off x="5217450" y="688380"/>
            <a:ext cx="200164" cy="142094"/>
            <a:chOff x="518746" y="639984"/>
            <a:chExt cx="290146" cy="186104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518746" y="737776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518746" y="826088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18746" y="639984"/>
              <a:ext cx="290146" cy="0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8338124" y="573642"/>
            <a:ext cx="400110" cy="364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・・・</a:t>
            </a:r>
            <a:endParaRPr kumimoji="1" lang="ja-JP" alt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97893"/>
              </p:ext>
            </p:extLst>
          </p:nvPr>
        </p:nvGraphicFramePr>
        <p:xfrm>
          <a:off x="528089" y="1720676"/>
          <a:ext cx="3522784" cy="30608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6153">
                  <a:extLst>
                    <a:ext uri="{9D8B030D-6E8A-4147-A177-3AD203B41FA5}">
                      <a16:colId xmlns="" xmlns:a16="http://schemas.microsoft.com/office/drawing/2014/main" val="3919687244"/>
                    </a:ext>
                  </a:extLst>
                </a:gridCol>
                <a:gridCol w="978877">
                  <a:extLst>
                    <a:ext uri="{9D8B030D-6E8A-4147-A177-3AD203B41FA5}">
                      <a16:colId xmlns="" xmlns:a16="http://schemas.microsoft.com/office/drawing/2014/main" val="1298534727"/>
                    </a:ext>
                  </a:extLst>
                </a:gridCol>
                <a:gridCol w="978877">
                  <a:extLst>
                    <a:ext uri="{9D8B030D-6E8A-4147-A177-3AD203B41FA5}">
                      <a16:colId xmlns="" xmlns:a16="http://schemas.microsoft.com/office/drawing/2014/main" val="3542194506"/>
                    </a:ext>
                  </a:extLst>
                </a:gridCol>
                <a:gridCol w="978877">
                  <a:extLst>
                    <a:ext uri="{9D8B030D-6E8A-4147-A177-3AD203B41FA5}">
                      <a16:colId xmlns="" xmlns:a16="http://schemas.microsoft.com/office/drawing/2014/main" val="101872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800" dirty="0" smtClean="0"/>
                        <a:t>人文・社会科学</a:t>
                      </a:r>
                      <a:endParaRPr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自然科学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学群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ja-JP" altLang="en-US" sz="800" dirty="0" smtClean="0"/>
                        <a:t>専門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4374105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基準単位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5071512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取得単位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9623037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工学系共通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専門基礎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専門発展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0646574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基準単位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152667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取得単位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4270883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専攻領域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他学群・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ja-JP" altLang="en-US" sz="800" dirty="0" smtClean="0"/>
                        <a:t>他学部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総合計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054782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基準単位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3601624"/>
                  </a:ext>
                </a:extLst>
              </a:tr>
              <a:tr h="33625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取得単位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578145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79948"/>
              </p:ext>
            </p:extLst>
          </p:nvPr>
        </p:nvGraphicFramePr>
        <p:xfrm>
          <a:off x="5121861" y="1196979"/>
          <a:ext cx="3522785" cy="19662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8059">
                  <a:extLst>
                    <a:ext uri="{9D8B030D-6E8A-4147-A177-3AD203B41FA5}">
                      <a16:colId xmlns="" xmlns:a16="http://schemas.microsoft.com/office/drawing/2014/main" val="4282289431"/>
                    </a:ext>
                  </a:extLst>
                </a:gridCol>
                <a:gridCol w="489121">
                  <a:extLst>
                    <a:ext uri="{9D8B030D-6E8A-4147-A177-3AD203B41FA5}">
                      <a16:colId xmlns="" xmlns:a16="http://schemas.microsoft.com/office/drawing/2014/main" val="1446433533"/>
                    </a:ext>
                  </a:extLst>
                </a:gridCol>
                <a:gridCol w="489121">
                  <a:extLst>
                    <a:ext uri="{9D8B030D-6E8A-4147-A177-3AD203B41FA5}">
                      <a16:colId xmlns="" xmlns:a16="http://schemas.microsoft.com/office/drawing/2014/main" val="50048739"/>
                    </a:ext>
                  </a:extLst>
                </a:gridCol>
                <a:gridCol w="489121"/>
                <a:gridCol w="489121"/>
                <a:gridCol w="489121"/>
                <a:gridCol w="489121"/>
              </a:tblGrid>
              <a:tr h="182467">
                <a:tc rowSpan="2"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6804123"/>
                  </a:ext>
                </a:extLst>
              </a:tr>
              <a:tr h="216619"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1395125"/>
                  </a:ext>
                </a:extLst>
              </a:tr>
              <a:tr h="276634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修得科目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780795"/>
                  </a:ext>
                </a:extLst>
              </a:tr>
              <a:tr h="276634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修築単位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026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</a:tr>
              <a:tr h="190441">
                <a:tc vMerge="1">
                  <a:txBody>
                    <a:bodyPr/>
                    <a:lstStyle/>
                    <a:p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A1CB61"/>
                    </a:solidFill>
                  </a:tcPr>
                </a:tc>
              </a:tr>
              <a:tr h="276634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修得科目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276634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修得単位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8089" y="1405582"/>
            <a:ext cx="274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科目区分別習得状況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2158" y="561330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4F6228"/>
                </a:solidFill>
              </a:rPr>
              <a:t>成績</a:t>
            </a:r>
            <a:endParaRPr kumimoji="1" lang="ja-JP" altLang="en-US" dirty="0">
              <a:solidFill>
                <a:srgbClr val="4F6228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3679" y="5377373"/>
            <a:ext cx="274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年度・学期</a:t>
            </a:r>
            <a:r>
              <a:rPr kumimoji="1" lang="ja-JP" altLang="en-US" sz="1400" dirty="0" smtClean="0"/>
              <a:t>別習得状況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857" y="4514992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GPA</a:t>
            </a:r>
            <a:endParaRPr kumimoji="1" lang="ja-JP" altLang="en-US" dirty="0"/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73042"/>
              </p:ext>
            </p:extLst>
          </p:nvPr>
        </p:nvGraphicFramePr>
        <p:xfrm>
          <a:off x="5121859" y="3170370"/>
          <a:ext cx="1079972" cy="7294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8906"/>
                <a:gridCol w="491066"/>
              </a:tblGrid>
              <a:tr h="2337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kumimoji="1" lang="ja-JP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/>
                        <a:t>合計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</a:tr>
              <a:tr h="247885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修得科目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7885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修得単位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54356"/>
              </p:ext>
            </p:extLst>
          </p:nvPr>
        </p:nvGraphicFramePr>
        <p:xfrm>
          <a:off x="5121857" y="4930947"/>
          <a:ext cx="3522789" cy="1493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1421">
                  <a:extLst>
                    <a:ext uri="{9D8B030D-6E8A-4147-A177-3AD203B41FA5}">
                      <a16:colId xmlns="" xmlns:a16="http://schemas.microsoft.com/office/drawing/2014/main" val="3919687244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1298534727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3542194506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1018722173"/>
                    </a:ext>
                  </a:extLst>
                </a:gridCol>
                <a:gridCol w="391421"/>
                <a:gridCol w="391421"/>
                <a:gridCol w="391421"/>
                <a:gridCol w="391421"/>
                <a:gridCol w="391421"/>
              </a:tblGrid>
              <a:tr h="142510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4374105"/>
                  </a:ext>
                </a:extLst>
              </a:tr>
              <a:tr h="165077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dirty="0" smtClean="0"/>
                        <a:t>1Q</a:t>
                      </a:r>
                      <a:endParaRPr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5071512"/>
                  </a:ext>
                </a:extLst>
              </a:tr>
              <a:tr h="165175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9623037"/>
                  </a:ext>
                </a:extLst>
              </a:tr>
              <a:tr h="200442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06465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686887" y="561330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4F6228"/>
                </a:solidFill>
              </a:rPr>
              <a:t>成績</a:t>
            </a:r>
            <a:endParaRPr kumimoji="1" lang="ja-JP" altLang="en-US" dirty="0">
              <a:solidFill>
                <a:srgbClr val="4F6228"/>
              </a:solidFill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85182"/>
              </p:ext>
            </p:extLst>
          </p:nvPr>
        </p:nvGraphicFramePr>
        <p:xfrm>
          <a:off x="528089" y="5694772"/>
          <a:ext cx="3522785" cy="721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8059">
                  <a:extLst>
                    <a:ext uri="{9D8B030D-6E8A-4147-A177-3AD203B41FA5}">
                      <a16:colId xmlns="" xmlns:a16="http://schemas.microsoft.com/office/drawing/2014/main" val="4282289431"/>
                    </a:ext>
                  </a:extLst>
                </a:gridCol>
                <a:gridCol w="489121">
                  <a:extLst>
                    <a:ext uri="{9D8B030D-6E8A-4147-A177-3AD203B41FA5}">
                      <a16:colId xmlns="" xmlns:a16="http://schemas.microsoft.com/office/drawing/2014/main" val="1446433533"/>
                    </a:ext>
                  </a:extLst>
                </a:gridCol>
                <a:gridCol w="489121">
                  <a:extLst>
                    <a:ext uri="{9D8B030D-6E8A-4147-A177-3AD203B41FA5}">
                      <a16:colId xmlns="" xmlns:a16="http://schemas.microsoft.com/office/drawing/2014/main" val="50048739"/>
                    </a:ext>
                  </a:extLst>
                </a:gridCol>
                <a:gridCol w="489121"/>
                <a:gridCol w="489121"/>
                <a:gridCol w="489121"/>
                <a:gridCol w="489121"/>
              </a:tblGrid>
              <a:tr h="182467">
                <a:tc rowSpan="2"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○○</a:t>
                      </a:r>
                      <a:r>
                        <a:rPr kumimoji="1" lang="ja-JP" altLang="en-US" sz="9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年度</a:t>
                      </a: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6804123"/>
                  </a:ext>
                </a:extLst>
              </a:tr>
              <a:tr h="216619"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前期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後期</a:t>
                      </a:r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A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1395125"/>
                  </a:ext>
                </a:extLst>
              </a:tr>
              <a:tr h="276634">
                <a:tc>
                  <a:txBody>
                    <a:bodyPr/>
                    <a:lstStyle/>
                    <a:p>
                      <a:r>
                        <a:rPr lang="ja-JP" altLang="en-US" sz="800" dirty="0" smtClean="0">
                          <a:latin typeface="HGPｺﾞｼｯｸE"/>
                          <a:ea typeface="HGPｺﾞｼｯｸE"/>
                          <a:cs typeface="HGPｺﾞｼｯｸE"/>
                        </a:rPr>
                        <a:t>修得科目</a:t>
                      </a:r>
                      <a:endParaRPr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ｺﾞｼｯｸE"/>
                        <a:ea typeface="HGPｺﾞｼｯｸE"/>
                        <a:cs typeface="HGPｺﾞｼｯｸE"/>
                      </a:endParaRPr>
                    </a:p>
                  </a:txBody>
                  <a:tcPr>
                    <a:lnT w="190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78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44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34500" y="490156"/>
            <a:ext cx="3709963" cy="5948705"/>
            <a:chOff x="434500" y="490156"/>
            <a:chExt cx="3709963" cy="5948705"/>
          </a:xfrm>
        </p:grpSpPr>
        <p:sp>
          <p:nvSpPr>
            <p:cNvPr id="2" name="正方形/長方形 1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9" name="直線コネクタ 8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005923" y="490156"/>
            <a:ext cx="3709963" cy="5948705"/>
            <a:chOff x="434500" y="490156"/>
            <a:chExt cx="3709963" cy="5948705"/>
          </a:xfrm>
        </p:grpSpPr>
        <p:sp>
          <p:nvSpPr>
            <p:cNvPr id="17" name="正方形/長方形 16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61333"/>
              </p:ext>
            </p:extLst>
          </p:nvPr>
        </p:nvGraphicFramePr>
        <p:xfrm>
          <a:off x="532192" y="1470585"/>
          <a:ext cx="3522789" cy="426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1421">
                  <a:extLst>
                    <a:ext uri="{9D8B030D-6E8A-4147-A177-3AD203B41FA5}">
                      <a16:colId xmlns="" xmlns:a16="http://schemas.microsoft.com/office/drawing/2014/main" val="3919687244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1298534727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3542194506"/>
                    </a:ext>
                  </a:extLst>
                </a:gridCol>
                <a:gridCol w="391421">
                  <a:extLst>
                    <a:ext uri="{9D8B030D-6E8A-4147-A177-3AD203B41FA5}">
                      <a16:colId xmlns="" xmlns:a16="http://schemas.microsoft.com/office/drawing/2014/main" val="1018722173"/>
                    </a:ext>
                  </a:extLst>
                </a:gridCol>
                <a:gridCol w="391421"/>
                <a:gridCol w="391421"/>
                <a:gridCol w="391421"/>
                <a:gridCol w="391421"/>
                <a:gridCol w="391421"/>
              </a:tblGrid>
              <a:tr h="142510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4374105"/>
                  </a:ext>
                </a:extLst>
              </a:tr>
              <a:tr h="165077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dirty="0" smtClean="0"/>
                        <a:t>1Q</a:t>
                      </a:r>
                      <a:endParaRPr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5071512"/>
                  </a:ext>
                </a:extLst>
              </a:tr>
              <a:tr h="165175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9623037"/>
                  </a:ext>
                </a:extLst>
              </a:tr>
              <a:tr h="200442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solidFill>
                      <a:srgbClr val="A1CB6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06465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期間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en-US" altLang="ja-JP" sz="800" dirty="0" smtClean="0"/>
                        <a:t>GPA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通算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en-US" altLang="ja-JP" sz="800" dirty="0" smtClean="0"/>
                        <a:t>GPA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○○</a:t>
                      </a:r>
                      <a:r>
                        <a:rPr kumimoji="1" lang="ja-JP" altLang="en-US" sz="800" dirty="0" smtClean="0"/>
                        <a:t>年度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</a:tr>
              <a:tr h="140166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dirty="0" smtClean="0"/>
                        <a:t>1Q</a:t>
                      </a:r>
                      <a:endParaRPr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4Q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</a:tr>
              <a:tr h="161267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r>
                        <a:rPr kumimoji="1" lang="ja-JP" altLang="en-US" sz="800" dirty="0" smtClean="0"/>
                        <a:t>学期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</a:tr>
              <a:tr h="153061">
                <a:tc v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年間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B6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期間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en-US" altLang="ja-JP" sz="800" dirty="0" smtClean="0"/>
                        <a:t>GPA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通算</a:t>
                      </a:r>
                      <a:r>
                        <a:rPr kumimoji="1" lang="en-US" altLang="ja-JP" sz="800" dirty="0" smtClean="0"/>
                        <a:t>GPA</a:t>
                      </a:r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BB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434505" y="1069738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GPA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68232" y="561330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4F6228"/>
                </a:solidFill>
              </a:rPr>
              <a:t>お知らせ</a:t>
            </a:r>
            <a:endParaRPr kumimoji="1" lang="ja-JP" altLang="en-US" dirty="0">
              <a:solidFill>
                <a:srgbClr val="4F6228"/>
              </a:solidFill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5381624" y="1439070"/>
            <a:ext cx="3023515" cy="4698327"/>
            <a:chOff x="5195102" y="1710268"/>
            <a:chExt cx="3373165" cy="4571999"/>
          </a:xfrm>
        </p:grpSpPr>
        <p:sp>
          <p:nvSpPr>
            <p:cNvPr id="3" name="角丸四角形 2"/>
            <p:cNvSpPr/>
            <p:nvPr/>
          </p:nvSpPr>
          <p:spPr>
            <a:xfrm>
              <a:off x="5195102" y="1710268"/>
              <a:ext cx="3373165" cy="4571999"/>
            </a:xfrm>
            <a:prstGeom prst="roundRect">
              <a:avLst>
                <a:gd name="adj" fmla="val 838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8CC70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5195102" y="3234267"/>
              <a:ext cx="33731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5195102" y="4758267"/>
              <a:ext cx="33731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325533" y="1718735"/>
              <a:ext cx="1540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20</a:t>
              </a:r>
              <a:r>
                <a:rPr lang="en-US" altLang="ja-JP" sz="1400" dirty="0" smtClean="0"/>
                <a:t>△△</a:t>
              </a:r>
              <a:r>
                <a:rPr kumimoji="1" lang="en-US" altLang="ja-JP" sz="1400" dirty="0" smtClean="0"/>
                <a:t>/○/□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325533" y="3234267"/>
              <a:ext cx="1540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20</a:t>
              </a:r>
              <a:r>
                <a:rPr lang="en-US" altLang="ja-JP" sz="1400" dirty="0" smtClean="0"/>
                <a:t>△△</a:t>
              </a:r>
              <a:r>
                <a:rPr kumimoji="1" lang="en-US" altLang="ja-JP" sz="1400" dirty="0" smtClean="0"/>
                <a:t>/○/□</a:t>
              </a:r>
              <a:endParaRPr kumimoji="1" lang="ja-JP" altLang="en-US" sz="1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5533" y="4778179"/>
              <a:ext cx="1540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20</a:t>
              </a:r>
              <a:r>
                <a:rPr lang="en-US" altLang="ja-JP" sz="1400" dirty="0" smtClean="0"/>
                <a:t>△△</a:t>
              </a:r>
              <a:r>
                <a:rPr kumimoji="1" lang="en-US" altLang="ja-JP" sz="1400" dirty="0" smtClean="0"/>
                <a:t>/○/□</a:t>
              </a:r>
              <a:endParaRPr kumimoji="1" lang="ja-JP" altLang="en-US" sz="1400" dirty="0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882158" y="561330"/>
            <a:ext cx="27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4F6228"/>
                </a:solidFill>
              </a:rPr>
              <a:t>成績</a:t>
            </a:r>
            <a:endParaRPr kumimoji="1" lang="ja-JP" alt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3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34500" y="490156"/>
            <a:ext cx="3709963" cy="5948705"/>
            <a:chOff x="434500" y="490156"/>
            <a:chExt cx="3709963" cy="5948705"/>
          </a:xfrm>
        </p:grpSpPr>
        <p:sp>
          <p:nvSpPr>
            <p:cNvPr id="2" name="正方形/長方形 1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9" name="直線コネクタ 8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028271" y="490155"/>
            <a:ext cx="3709963" cy="5948705"/>
            <a:chOff x="434500" y="490156"/>
            <a:chExt cx="3709963" cy="5948705"/>
          </a:xfrm>
        </p:grpSpPr>
        <p:sp>
          <p:nvSpPr>
            <p:cNvPr id="17" name="正方形/長方形 16"/>
            <p:cNvSpPr/>
            <p:nvPr/>
          </p:nvSpPr>
          <p:spPr>
            <a:xfrm>
              <a:off x="434500" y="490156"/>
              <a:ext cx="3709963" cy="59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34500" y="490156"/>
              <a:ext cx="3709963" cy="5385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 flipV="1">
              <a:off x="623679" y="688381"/>
              <a:ext cx="200164" cy="142094"/>
              <a:chOff x="518746" y="639984"/>
              <a:chExt cx="290146" cy="186104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518746" y="737776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>
                <a:off x="518746" y="826088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518746" y="639984"/>
                <a:ext cx="290146" cy="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3744353" y="573643"/>
              <a:ext cx="400110" cy="364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・・・</a:t>
              </a:r>
              <a:endParaRPr kumimoji="1" lang="ja-JP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7" name="正方形/長方形 26"/>
          <p:cNvSpPr>
            <a:spLocks/>
          </p:cNvSpPr>
          <p:nvPr/>
        </p:nvSpPr>
        <p:spPr>
          <a:xfrm>
            <a:off x="442155" y="1028700"/>
            <a:ext cx="3708000" cy="18161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36"/>
          <p:cNvSpPr/>
          <p:nvPr/>
        </p:nvSpPr>
        <p:spPr>
          <a:xfrm>
            <a:off x="735410" y="1309500"/>
            <a:ext cx="1304533" cy="12756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No </a:t>
            </a:r>
          </a:p>
          <a:p>
            <a:pPr algn="ctr"/>
            <a:r>
              <a:rPr lang="en-US" altLang="ja-JP" sz="1400" dirty="0" smtClean="0"/>
              <a:t>image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65344" y="1833151"/>
            <a:ext cx="143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AEAEAE"/>
                </a:solidFill>
              </a:rPr>
              <a:t>11xxxxx</a:t>
            </a:r>
            <a:endParaRPr kumimoji="1" lang="ja-JP" altLang="en-US" sz="1400" dirty="0">
              <a:solidFill>
                <a:srgbClr val="AEAEAE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65344" y="2049102"/>
            <a:ext cx="143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AEAEAE"/>
                </a:solidFill>
              </a:rPr>
              <a:t>Name</a:t>
            </a:r>
            <a:endParaRPr kumimoji="1" lang="ja-JP" altLang="en-US" sz="2400" dirty="0">
              <a:solidFill>
                <a:srgbClr val="AEAEA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7310" y="589133"/>
            <a:ext cx="168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4F6228"/>
                </a:solidFill>
              </a:rPr>
              <a:t>設定</a:t>
            </a:r>
            <a:endParaRPr kumimoji="1" lang="ja-JP" altLang="en-US" sz="1400" dirty="0">
              <a:solidFill>
                <a:srgbClr val="4F6228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93749" y="4555108"/>
            <a:ext cx="3185553" cy="414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　アイコン変更</a:t>
            </a:r>
            <a:r>
              <a:rPr kumimoji="1"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                        </a:t>
            </a:r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＞</a:t>
            </a:r>
            <a:endParaRPr kumimoji="1"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93749" y="5003854"/>
            <a:ext cx="3185553" cy="414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　デザイン変更</a:t>
            </a: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</a:t>
            </a:r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＞</a:t>
            </a:r>
            <a:endParaRPr kumimoji="1"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93226" y="5452595"/>
            <a:ext cx="3185553" cy="414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6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テストカウンター設定</a:t>
            </a:r>
            <a:r>
              <a:rPr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             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＞</a:t>
            </a:r>
            <a:endParaRPr kumimoji="1"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93749" y="3695707"/>
            <a:ext cx="3185553" cy="414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　認証設定</a:t>
            </a:r>
            <a:r>
              <a:rPr kumimoji="1"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kumimoji="1"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＞</a:t>
            </a:r>
            <a:endParaRPr kumimoji="1"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93749" y="3247000"/>
            <a:ext cx="3185553" cy="414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600" dirty="0" smtClean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ユーザー情報　　　　　　　　　　＞</a:t>
            </a:r>
            <a:endParaRPr kumimoji="1"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2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995031" y="2270104"/>
            <a:ext cx="2526589" cy="2526589"/>
          </a:xfrm>
          <a:prstGeom prst="ellipse">
            <a:avLst/>
          </a:prstGeom>
          <a:solidFill>
            <a:srgbClr val="FC0E6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102493" y="2362619"/>
            <a:ext cx="2334847" cy="2334847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402634" y="2673752"/>
            <a:ext cx="1726771" cy="1572794"/>
            <a:chOff x="2436051" y="2592058"/>
            <a:chExt cx="1726771" cy="1572794"/>
          </a:xfrm>
        </p:grpSpPr>
        <p:sp>
          <p:nvSpPr>
            <p:cNvPr id="4" name="二等辺三角形 3"/>
            <p:cNvSpPr/>
            <p:nvPr/>
          </p:nvSpPr>
          <p:spPr>
            <a:xfrm>
              <a:off x="2436051" y="2592058"/>
              <a:ext cx="1726771" cy="668439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733130" y="3240177"/>
              <a:ext cx="1162322" cy="924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473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348</Words>
  <Application>Microsoft Macintosh PowerPoint</Application>
  <PresentationFormat>画面に合わせる 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 里永子</cp:lastModifiedBy>
  <cp:revision>71</cp:revision>
  <dcterms:created xsi:type="dcterms:W3CDTF">2016-10-19T16:07:40Z</dcterms:created>
  <dcterms:modified xsi:type="dcterms:W3CDTF">2016-10-23T18:23:03Z</dcterms:modified>
</cp:coreProperties>
</file>