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56" r:id="rId3"/>
    <p:sldId id="280" r:id="rId4"/>
    <p:sldId id="281" r:id="rId5"/>
    <p:sldId id="27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4DC"/>
    <a:srgbClr val="CC3399"/>
    <a:srgbClr val="80008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76A-09C5-754E-DC0A-6318A0E4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CACE5-0E09-18FC-5DB8-933F7388B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5C680-BA3E-299E-FBA0-D68FEA0C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FC46-6520-6E90-B739-C5898942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158D-33DF-4E4F-E666-E4649377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707-6336-5894-24F7-73013C4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3AE8-D745-1377-241D-956410D5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5864-3AA8-DFB1-32FA-A67503EF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9C35-189C-94A0-B4F1-C89CD697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253F-D277-0B1A-A572-33D1A265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D40D8-0DAF-AB21-9B66-65CFDA37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5149-24F1-63D3-F6BC-63EDBC2E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79F0-B094-AB6D-17F2-BF0D3551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85D01-44CE-9FEF-B5FE-FA5C1F3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5635-7772-5193-86AC-6E4463C7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1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CB5B-4767-AEA3-D061-8735911A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205D-B995-9F01-3AF8-1EBDDF11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9F4E-B960-A90E-3FF7-8DEA4C4D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06BB-8C5C-76CC-AF35-CBF5AE99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1EF1-EFC0-F56E-C662-9D107C2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1A6A-3064-C988-82F7-2565D6F6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B8E6-D839-A395-0822-DD2204F5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5916-1DC4-0508-0818-F8985A9D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CB31-0EC6-D6D7-ED46-9441953A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7FC9-A04E-D234-4C10-0961D3FE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848F-DDAF-E499-B373-EAFD83D6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25A7-1B36-097D-ACFD-EAEBDA443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99A1-A862-D811-C332-6B5469F7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59F52-BD5C-AE20-0C70-DA6ABAE5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D1FAA-9011-7826-1F91-A9F1A861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92939-C96C-72E4-8F84-6C6D7C3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4FB0-25F6-E6E8-2969-5A4550DB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D20A-3736-D85C-B6D8-99B01334A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EC877-6BBB-3F48-01B7-B92BB46F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BEE42-BD26-422E-5B69-B6BAC437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3B180-C4AF-8548-432C-894EC62A7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B7656-F65B-C2D8-76E4-6BFE5B0E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48DE5-B72E-A9C4-CC48-8483319E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EC086-4879-1AC7-9375-5D6CB077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2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DD7E-1F77-D23C-FC97-63DC1247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45E58-69F4-B33F-8FFA-091CFF28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E73BE-01B4-4259-FD94-7A61AC1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3CDA-8EFA-85F5-4815-19E8CD7A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BC8CF-3095-1D00-858D-3C7B9B65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2C881-A7FC-C12A-A142-DFAEFCE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1AB15-DE97-0D8E-CCEC-2AAA4404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9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9A8C-58A6-C4AA-5388-F8516B3B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47B5-AA24-3184-0413-9BDF5CE6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063A-F2F7-BA70-7F26-0C7CDC882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C2908-27B9-BA50-D7B2-A5947626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97A7-17E6-7C3C-80A6-B6783632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0CBC5-0908-D837-FA51-F20CBBAD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3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0A1-72B8-7177-8456-0E5F1D7A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801A8-2B44-C67B-BD00-80836DE65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CE9A0-215D-B9A2-1262-F9C975DD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B657-8A3E-3E60-D099-C9B9DB64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4C0B9-B33C-70B7-C4F7-E27193CF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58FA-7E2B-8282-557F-1ED0C566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67EC6-6042-31DB-35C7-A084E827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B916-28E4-1CB4-9E5A-96F176BF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353E-8EA0-2167-0C6F-5DC798C30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C730-1C82-411A-B134-D45AFA9C8E7D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1835-A50C-3D12-8718-E256AFA1D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FF33-9FEB-CCCD-AC10-00F05707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6FB5-C4D7-4DE8-B59D-8C08A3EA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EFC18-8123-1D88-8141-D0734B01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ulticolored fiber cables">
            <a:extLst>
              <a:ext uri="{FF2B5EF4-FFF2-40B4-BE49-F238E27FC236}">
                <a16:creationId xmlns:a16="http://schemas.microsoft.com/office/drawing/2014/main" id="{EF04646B-E509-B844-F5B5-55FB58F3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108"/>
          </a:xfrm>
          <a:prstGeom prst="rect">
            <a:avLst/>
          </a:prstGeom>
          <a:solidFill>
            <a:srgbClr val="F3B4DC">
              <a:alpha val="25000"/>
            </a:srgbClr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D207D4-0DDA-08FB-9639-9BE65F2A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93604"/>
            <a:ext cx="6436104" cy="1052422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3100" b="1" dirty="0">
                <a:ln>
                  <a:solidFill>
                    <a:srgbClr val="800080"/>
                  </a:solidFill>
                </a:ln>
                <a:gradFill>
                  <a:gsLst>
                    <a:gs pos="0">
                      <a:srgbClr val="800080"/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CC3399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Consumer Goods Ad hoc Insights</a:t>
            </a:r>
            <a:br>
              <a:rPr lang="en-IN" sz="3100" b="1" dirty="0">
                <a:ln>
                  <a:solidFill>
                    <a:srgbClr val="800080"/>
                  </a:solidFill>
                </a:ln>
                <a:gradFill>
                  <a:gsLst>
                    <a:gs pos="0">
                      <a:srgbClr val="800080"/>
                    </a:gs>
                    <a:gs pos="68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CC3399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100" dirty="0">
              <a:ln>
                <a:solidFill>
                  <a:srgbClr val="800080"/>
                </a:solidFill>
              </a:ln>
              <a:gradFill>
                <a:gsLst>
                  <a:gs pos="0">
                    <a:srgbClr val="800080"/>
                  </a:gs>
                  <a:gs pos="68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CC3399"/>
                  </a:gs>
                </a:gsLst>
                <a:lin ang="5400000" scaled="1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28640-0DDF-DB8F-109E-C6C3CD544910}"/>
              </a:ext>
            </a:extLst>
          </p:cNvPr>
          <p:cNvSpPr txBox="1"/>
          <p:nvPr/>
        </p:nvSpPr>
        <p:spPr>
          <a:xfrm>
            <a:off x="221226" y="6300492"/>
            <a:ext cx="294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3B4DC"/>
                </a:highlight>
              </a:rPr>
              <a:t>Presented by Mayukh Bose</a:t>
            </a:r>
            <a:endParaRPr lang="en-IN" b="1" dirty="0">
              <a:highlight>
                <a:srgbClr val="F3B4D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009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158B6-CBF4-A510-24F8-2A16ECC9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64BD62-BC2C-28D7-474B-2DB4EAF1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67" y="-1"/>
            <a:ext cx="6310465" cy="4647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CB934-F7E2-9FF3-030D-6C7C089A6051}"/>
              </a:ext>
            </a:extLst>
          </p:cNvPr>
          <p:cNvSpPr txBox="1"/>
          <p:nvPr/>
        </p:nvSpPr>
        <p:spPr>
          <a:xfrm>
            <a:off x="5338312" y="4667554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FB5FB-79F8-2198-6D6D-24CF2295A0EA}"/>
              </a:ext>
            </a:extLst>
          </p:cNvPr>
          <p:cNvSpPr txBox="1"/>
          <p:nvPr/>
        </p:nvSpPr>
        <p:spPr>
          <a:xfrm>
            <a:off x="2646368" y="4934396"/>
            <a:ext cx="735275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We have a wide range of products under segment: Notebook, Accessories and Peripherals averaging around 110 while segment like Desktop, Storage and Network are lagging with an average of 23 products per segment.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Product Development team needs to evaluate on products that require redesigning as per modern standards</a:t>
            </a:r>
          </a:p>
          <a:p>
            <a:endParaRPr lang="en-IN" sz="1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A8D7FB-0260-6CAE-C7D3-8CAF8C09D287}"/>
              </a:ext>
            </a:extLst>
          </p:cNvPr>
          <p:cNvSpPr/>
          <p:nvPr/>
        </p:nvSpPr>
        <p:spPr>
          <a:xfrm>
            <a:off x="2940767" y="191729"/>
            <a:ext cx="6604865" cy="43733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8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3DD66-3B36-198C-5BBF-D09E4DD6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A591-26B3-9AB4-B618-9FFF48AD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>
            <a:gsLst>
              <a:gs pos="0">
                <a:srgbClr val="CC3399"/>
              </a:gs>
              <a:gs pos="17000">
                <a:srgbClr val="CC3399"/>
              </a:gs>
              <a:gs pos="100000">
                <a:srgbClr val="FF99FF"/>
              </a:gs>
            </a:gsLst>
            <a:lin ang="2700000" scaled="1"/>
          </a:gradFill>
        </p:spPr>
        <p:txBody>
          <a:bodyPr>
            <a:normAutofit/>
          </a:bodyPr>
          <a:lstStyle/>
          <a:p>
            <a:r>
              <a:rPr lang="en-US" sz="2800" dirty="0"/>
              <a:t>Request 4</a:t>
            </a:r>
            <a:r>
              <a:rPr lang="en-US" sz="3200" dirty="0"/>
              <a:t>: </a:t>
            </a:r>
            <a:r>
              <a:rPr lang="en-US" sz="2800" dirty="0"/>
              <a:t>Follow-up: Which segment had the most increase in unique products in 2021 vs 2020? The final output contains these fields: segment, product_count_2020, product_count_2021 ,difference.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C290-3748-AF87-B372-05C9C32B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548581"/>
            <a:ext cx="7629832" cy="530941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 </a:t>
            </a:r>
            <a:r>
              <a:rPr lang="en-US" sz="2000" dirty="0"/>
              <a:t>: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b.segment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segment,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COUNT(DISTINCT(CASE WHEN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2020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END)) AS product_count_2020,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COUNT(DISTINCT (CASE WHEN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fiscal_year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2021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END)) AS product_count_2021       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fact_sales_monthly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a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b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b.segment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segment,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product_count_2020,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product_count_2021,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(product_count_2021-product_count_2020) AS difference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unique_product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difference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D4421-4F25-E38A-17E8-A705DA7DB37C}"/>
              </a:ext>
            </a:extLst>
          </p:cNvPr>
          <p:cNvSpPr txBox="1"/>
          <p:nvPr/>
        </p:nvSpPr>
        <p:spPr>
          <a:xfrm>
            <a:off x="8863782" y="2238775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7349F-82C1-9F9B-9C10-3B07A5D1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97" y="2638885"/>
            <a:ext cx="4122481" cy="2278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7CC0DA-0F83-BF0E-3895-7E30B29EF5ED}"/>
              </a:ext>
            </a:extLst>
          </p:cNvPr>
          <p:cNvSpPr/>
          <p:nvPr/>
        </p:nvSpPr>
        <p:spPr>
          <a:xfrm>
            <a:off x="221226" y="1334729"/>
            <a:ext cx="7629832" cy="5523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8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1E194-52A3-F18D-E1D2-D500368F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99972B-6549-B020-2BEA-9FF52CAF38F7}"/>
              </a:ext>
            </a:extLst>
          </p:cNvPr>
          <p:cNvSpPr txBox="1"/>
          <p:nvPr/>
        </p:nvSpPr>
        <p:spPr>
          <a:xfrm>
            <a:off x="5126317" y="4629701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9771-957C-4C19-F9A6-3939E4BF9383}"/>
              </a:ext>
            </a:extLst>
          </p:cNvPr>
          <p:cNvSpPr txBox="1"/>
          <p:nvPr/>
        </p:nvSpPr>
        <p:spPr>
          <a:xfrm>
            <a:off x="2581855" y="4999033"/>
            <a:ext cx="73527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Accessories had the largest increase in production.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Storage and Networking are witnessing slower production growth than other segments.</a:t>
            </a:r>
          </a:p>
          <a:p>
            <a:endParaRPr lang="en-IN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609C4-E197-7233-6F59-E4111D74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71" y="703466"/>
            <a:ext cx="5015197" cy="346610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BF74DC-ED1C-5E96-72DD-390EB3DECFAD}"/>
              </a:ext>
            </a:extLst>
          </p:cNvPr>
          <p:cNvSpPr/>
          <p:nvPr/>
        </p:nvSpPr>
        <p:spPr>
          <a:xfrm>
            <a:off x="3333135" y="589935"/>
            <a:ext cx="5397910" cy="35796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4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DAB41-B583-6833-2953-9BE905CC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7009-D422-9B93-D686-722EE9A0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>
            <a:gsLst>
              <a:gs pos="0">
                <a:srgbClr val="CC3399"/>
              </a:gs>
              <a:gs pos="17000">
                <a:srgbClr val="CC3399"/>
              </a:gs>
              <a:gs pos="100000">
                <a:srgbClr val="FF99FF"/>
              </a:gs>
            </a:gsLst>
            <a:lin ang="2700000" scaled="1"/>
          </a:gradFill>
        </p:spPr>
        <p:txBody>
          <a:bodyPr>
            <a:normAutofit fontScale="90000"/>
          </a:bodyPr>
          <a:lstStyle/>
          <a:p>
            <a:r>
              <a:rPr lang="en-US" sz="2800" dirty="0"/>
              <a:t>Request 5</a:t>
            </a:r>
            <a:r>
              <a:rPr lang="en-US" sz="3200" dirty="0"/>
              <a:t>: </a:t>
            </a:r>
            <a:r>
              <a:rPr lang="en-US" sz="3100" dirty="0"/>
              <a:t>Get the products that have the highest and lowest manufacturing costs. The final output should contain these fields: </a:t>
            </a:r>
            <a:r>
              <a:rPr lang="en-US" sz="3100" dirty="0" err="1"/>
              <a:t>product_code</a:t>
            </a:r>
            <a:r>
              <a:rPr lang="en-US" sz="3100" dirty="0"/>
              <a:t> ,product, </a:t>
            </a:r>
            <a:r>
              <a:rPr lang="en-US" sz="3100" dirty="0" err="1"/>
              <a:t>manufacturing_cost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0FD06-BF61-D6DC-1EFC-EED55B50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1489587"/>
            <a:ext cx="7629832" cy="53757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product,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		   CONCAT(ROUND(b.manufacturing_cost,2)) AS 	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dim_product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a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JOIN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b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b.product_code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(SELECT MAX(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   	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OR  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(SELECT MIN(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  	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b.manufacturing_cost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7EDB2-3397-9699-84C6-860F45827B6E}"/>
              </a:ext>
            </a:extLst>
          </p:cNvPr>
          <p:cNvSpPr txBox="1"/>
          <p:nvPr/>
        </p:nvSpPr>
        <p:spPr>
          <a:xfrm>
            <a:off x="8863782" y="2238775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8E6FF-5E59-5851-B2EC-D35ACED7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4" y="2638885"/>
            <a:ext cx="5186516" cy="13347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F752AC-A3E6-9836-C783-3F99FAFA5809}"/>
              </a:ext>
            </a:extLst>
          </p:cNvPr>
          <p:cNvSpPr/>
          <p:nvPr/>
        </p:nvSpPr>
        <p:spPr>
          <a:xfrm>
            <a:off x="0" y="1334729"/>
            <a:ext cx="6843252" cy="5331542"/>
          </a:xfrm>
          <a:prstGeom prst="round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5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E3D79-8A5C-0BC7-FF66-66C6BDFB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94B88C-81BE-7920-11BB-0877836D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10" y="617295"/>
            <a:ext cx="7492179" cy="2864295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385736F2-1F29-22A1-489F-9745359DC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136" y="1369510"/>
            <a:ext cx="1489588" cy="1107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3FD1B9-3FD7-0AA4-3FDB-F7E9114D8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642181" y="1277881"/>
            <a:ext cx="921417" cy="1476561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219CB1-648A-6AFD-E10F-20CEB6ADEF57}"/>
              </a:ext>
            </a:extLst>
          </p:cNvPr>
          <p:cNvSpPr txBox="1"/>
          <p:nvPr/>
        </p:nvSpPr>
        <p:spPr>
          <a:xfrm>
            <a:off x="4592196" y="4373128"/>
            <a:ext cx="31949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Products having Highest and Lowest manufacturing cost</a:t>
            </a:r>
          </a:p>
          <a:p>
            <a:endParaRPr lang="en-IN" dirty="0"/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E3C5BF96-84B5-F621-12BF-CE4F8CA95B9D}"/>
              </a:ext>
            </a:extLst>
          </p:cNvPr>
          <p:cNvSpPr/>
          <p:nvPr/>
        </p:nvSpPr>
        <p:spPr>
          <a:xfrm rot="13760542">
            <a:off x="8083698" y="3605587"/>
            <a:ext cx="989733" cy="1141166"/>
          </a:xfrm>
          <a:prstGeom prst="curvedRightArrow">
            <a:avLst>
              <a:gd name="adj1" fmla="val 14649"/>
              <a:gd name="adj2" fmla="val 36632"/>
              <a:gd name="adj3" fmla="val 25577"/>
            </a:avLst>
          </a:prstGeom>
          <a:gradFill>
            <a:gsLst>
              <a:gs pos="0">
                <a:srgbClr val="CC3399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0008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381F7C9D-769B-8431-1792-97ACED5CB139}"/>
              </a:ext>
            </a:extLst>
          </p:cNvPr>
          <p:cNvSpPr/>
          <p:nvPr/>
        </p:nvSpPr>
        <p:spPr>
          <a:xfrm rot="7881000">
            <a:off x="3168976" y="3509661"/>
            <a:ext cx="1129940" cy="1338868"/>
          </a:xfrm>
          <a:prstGeom prst="curvedLeftArrow">
            <a:avLst>
              <a:gd name="adj1" fmla="val 15769"/>
              <a:gd name="adj2" fmla="val 53956"/>
              <a:gd name="adj3" fmla="val 17117"/>
            </a:avLst>
          </a:prstGeom>
          <a:gradFill>
            <a:gsLst>
              <a:gs pos="0">
                <a:srgbClr val="CC3399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80008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785D3-906B-293F-9AF6-238A301E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D0C2-5E1C-D3DB-5CAC-EB34BD85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>
            <a:gsLst>
              <a:gs pos="0">
                <a:srgbClr val="CC3399"/>
              </a:gs>
              <a:gs pos="100000">
                <a:srgbClr val="FF99FF"/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2800" dirty="0"/>
              <a:t>Request 6</a:t>
            </a:r>
            <a:r>
              <a:rPr lang="en-US" sz="3200" dirty="0"/>
              <a:t>: </a:t>
            </a:r>
            <a:r>
              <a:rPr lang="en-US" sz="2700" dirty="0"/>
              <a:t>Generate a report which contains the top 5 customers who received an average high </a:t>
            </a:r>
            <a:r>
              <a:rPr lang="en-US" sz="2700" dirty="0" err="1"/>
              <a:t>pre_invoice_discount_pct</a:t>
            </a:r>
            <a:r>
              <a:rPr lang="en-US" sz="2700" dirty="0"/>
              <a:t> for the fiscal year 2021 and in the Indian market. The final output contains these fields: </a:t>
            </a:r>
            <a:r>
              <a:rPr lang="en-US" sz="2700" dirty="0" err="1"/>
              <a:t>customer_code</a:t>
            </a:r>
            <a:r>
              <a:rPr lang="en-US" sz="2700" dirty="0"/>
              <a:t> ,customer, </a:t>
            </a:r>
            <a:r>
              <a:rPr lang="en-US" sz="2700" dirty="0" err="1"/>
              <a:t>average_discount_percentage</a:t>
            </a:r>
            <a:r>
              <a:rPr lang="en-US" sz="2700" dirty="0"/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09FC-CEB7-262D-0908-4678A988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710813"/>
            <a:ext cx="7629832" cy="50365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    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a.customer_code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b.customer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CONCAT(ROUND(AVG(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pre_invoice_discount_pct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)*100,2),'%')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average_discount_percentage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fact_pre_invoice_deductions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a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</a:p>
          <a:p>
            <a:pPr algn="l"/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dim_customer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b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a.customer_code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b.customer_code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market = 'India'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fiscal_year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2021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customer,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customer_code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pre_invoice_discount_pct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DESC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1426C-720B-5157-3A30-3D627198CE6F}"/>
              </a:ext>
            </a:extLst>
          </p:cNvPr>
          <p:cNvSpPr txBox="1"/>
          <p:nvPr/>
        </p:nvSpPr>
        <p:spPr>
          <a:xfrm>
            <a:off x="8863782" y="2238775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974F3-DDF1-CC12-49EB-8A992779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2" y="2638885"/>
            <a:ext cx="4080387" cy="19773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6A42AA-725F-B763-02FB-F2AC39A3344D}"/>
              </a:ext>
            </a:extLst>
          </p:cNvPr>
          <p:cNvSpPr/>
          <p:nvPr/>
        </p:nvSpPr>
        <p:spPr>
          <a:xfrm>
            <a:off x="0" y="1563329"/>
            <a:ext cx="7954297" cy="5184058"/>
          </a:xfrm>
          <a:prstGeom prst="round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5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A3873-04D8-B832-425A-22A6F74F6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870135-F246-6269-9BA4-F018DA4F45CA}"/>
              </a:ext>
            </a:extLst>
          </p:cNvPr>
          <p:cNvSpPr txBox="1"/>
          <p:nvPr/>
        </p:nvSpPr>
        <p:spPr>
          <a:xfrm>
            <a:off x="4952231" y="4573499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E528C-2375-2266-3A34-AD09FFE24CBD}"/>
              </a:ext>
            </a:extLst>
          </p:cNvPr>
          <p:cNvSpPr txBox="1"/>
          <p:nvPr/>
        </p:nvSpPr>
        <p:spPr>
          <a:xfrm>
            <a:off x="2542206" y="4942831"/>
            <a:ext cx="73527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The largest average pre invoice discount was given to Flipkart.</a:t>
            </a:r>
          </a:p>
          <a:p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The least average pre invoice discount was given to  Amazon.</a:t>
            </a:r>
          </a:p>
          <a:p>
            <a:endParaRPr lang="en-IN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9ECF2-7359-D6B6-BD2C-AE11C068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32" y="218237"/>
            <a:ext cx="6208173" cy="370694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77D6F3-2700-8CFC-74B5-280D52A0C46C}"/>
              </a:ext>
            </a:extLst>
          </p:cNvPr>
          <p:cNvSpPr/>
          <p:nvPr/>
        </p:nvSpPr>
        <p:spPr>
          <a:xfrm>
            <a:off x="2359742" y="0"/>
            <a:ext cx="6784258" cy="4218039"/>
          </a:xfrm>
          <a:prstGeom prst="round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48741-5FE8-22A6-A1D5-8D841078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ECD1-3518-E5A6-B31E-073204D4D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73394"/>
          </a:xfrm>
          <a:gradFill>
            <a:gsLst>
              <a:gs pos="0">
                <a:srgbClr val="CC3399"/>
              </a:gs>
              <a:gs pos="100000">
                <a:srgbClr val="FF99FF"/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2000" dirty="0"/>
              <a:t>Request 7</a:t>
            </a:r>
            <a:r>
              <a:rPr lang="en-US" sz="2800" dirty="0"/>
              <a:t>: </a:t>
            </a:r>
            <a:r>
              <a:rPr lang="en-US" sz="2000" dirty="0"/>
              <a:t>Get the complete report of the Gross sales amount for the customer “</a:t>
            </a:r>
            <a:r>
              <a:rPr lang="en-US" sz="2000" dirty="0" err="1"/>
              <a:t>Atliq</a:t>
            </a:r>
            <a:r>
              <a:rPr lang="en-US" sz="2000" dirty="0"/>
              <a:t> Exclusive” for each month. This analysis helps to get an idea of low and high-performing months and take strategic decisions. The final report contains these columns: Month ,Year, Gross sales Amount.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730A-DEBB-EAC4-1008-E7FC251A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334729"/>
            <a:ext cx="7629832" cy="53757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 </a:t>
            </a:r>
          </a:p>
          <a:p>
            <a:pPr algn="l"/>
            <a:r>
              <a:rPr lang="en-US" sz="2000" dirty="0"/>
              <a:t>SELECT        </a:t>
            </a:r>
          </a:p>
          <a:p>
            <a:pPr algn="l"/>
            <a:r>
              <a:rPr lang="en-US" sz="2000" dirty="0"/>
              <a:t>MONTHNAME(date) AS </a:t>
            </a:r>
            <a:r>
              <a:rPr lang="en-US" sz="2000" dirty="0" err="1"/>
              <a:t>month_name</a:t>
            </a:r>
            <a:r>
              <a:rPr lang="en-US" sz="2000" dirty="0"/>
              <a:t>, </a:t>
            </a:r>
          </a:p>
          <a:p>
            <a:pPr algn="l"/>
            <a:r>
              <a:rPr lang="en-US" sz="2000" dirty="0"/>
              <a:t> YEAR(date) AS year,</a:t>
            </a:r>
          </a:p>
          <a:p>
            <a:pPr algn="l"/>
            <a:r>
              <a:rPr lang="en-US" sz="2000" dirty="0"/>
              <a:t> CONCAT('$',ROUND(SUM(</a:t>
            </a:r>
            <a:r>
              <a:rPr lang="en-US" sz="2000" dirty="0" err="1"/>
              <a:t>a.sold_quantity</a:t>
            </a:r>
            <a:r>
              <a:rPr lang="en-US" sz="2000" dirty="0"/>
              <a:t> * </a:t>
            </a:r>
            <a:r>
              <a:rPr lang="en-US" sz="2000" dirty="0" err="1"/>
              <a:t>b.gross_price</a:t>
            </a:r>
            <a:r>
              <a:rPr lang="en-US" sz="2000" dirty="0"/>
              <a:t>)/1000000,2)) AS </a:t>
            </a:r>
            <a:r>
              <a:rPr lang="en-US" sz="2000" dirty="0" err="1"/>
              <a:t>gross_sales_amount_millions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fact_sales_monthly</a:t>
            </a:r>
            <a:r>
              <a:rPr lang="en-US" sz="2000" dirty="0"/>
              <a:t> AS a</a:t>
            </a:r>
          </a:p>
          <a:p>
            <a:pPr algn="l"/>
            <a:r>
              <a:rPr lang="en-US" sz="2000" dirty="0"/>
              <a:t>INNER JOIN </a:t>
            </a:r>
            <a:r>
              <a:rPr lang="en-US" sz="2000" dirty="0" err="1"/>
              <a:t>fact_gross_price</a:t>
            </a:r>
            <a:r>
              <a:rPr lang="en-US" sz="2000" dirty="0"/>
              <a:t> AS b</a:t>
            </a:r>
          </a:p>
          <a:p>
            <a:pPr algn="l"/>
            <a:r>
              <a:rPr lang="en-US" sz="2000" dirty="0"/>
              <a:t>ON </a:t>
            </a:r>
            <a:r>
              <a:rPr lang="en-US" sz="2000" dirty="0" err="1"/>
              <a:t>b.product_code</a:t>
            </a:r>
            <a:r>
              <a:rPr lang="en-US" sz="2000" dirty="0"/>
              <a:t> = </a:t>
            </a:r>
            <a:r>
              <a:rPr lang="en-US" sz="2000" dirty="0" err="1"/>
              <a:t>a.product_code</a:t>
            </a:r>
            <a:endParaRPr lang="en-US" sz="2000" dirty="0"/>
          </a:p>
          <a:p>
            <a:pPr algn="l"/>
            <a:r>
              <a:rPr lang="en-US" sz="2000" dirty="0"/>
              <a:t>AND </a:t>
            </a:r>
            <a:r>
              <a:rPr lang="en-US" sz="2000" dirty="0" err="1"/>
              <a:t>b.fiscal_year</a:t>
            </a:r>
            <a:r>
              <a:rPr lang="en-US" sz="2000" dirty="0"/>
              <a:t> = </a:t>
            </a:r>
            <a:r>
              <a:rPr lang="en-US" sz="2000" dirty="0" err="1"/>
              <a:t>a.fiscal_year</a:t>
            </a:r>
            <a:endParaRPr lang="en-US" sz="2000" dirty="0"/>
          </a:p>
          <a:p>
            <a:pPr algn="l"/>
            <a:r>
              <a:rPr lang="en-US" sz="2000" dirty="0"/>
              <a:t>INNER JOIN </a:t>
            </a:r>
            <a:r>
              <a:rPr lang="en-US" sz="2000" dirty="0" err="1"/>
              <a:t>dim_customer</a:t>
            </a:r>
            <a:r>
              <a:rPr lang="en-US" sz="2000" dirty="0"/>
              <a:t> AS c</a:t>
            </a:r>
          </a:p>
          <a:p>
            <a:pPr algn="l"/>
            <a:r>
              <a:rPr lang="en-US" sz="2000" dirty="0"/>
              <a:t>ON </a:t>
            </a:r>
            <a:r>
              <a:rPr lang="en-US" sz="2000" dirty="0" err="1"/>
              <a:t>c.customer_code</a:t>
            </a:r>
            <a:r>
              <a:rPr lang="en-US" sz="2000" dirty="0"/>
              <a:t> = </a:t>
            </a:r>
            <a:r>
              <a:rPr lang="en-US" sz="2000" dirty="0" err="1"/>
              <a:t>a.customer_code</a:t>
            </a:r>
            <a:endParaRPr lang="en-US" sz="2000" dirty="0"/>
          </a:p>
          <a:p>
            <a:pPr algn="l"/>
            <a:r>
              <a:rPr lang="en-US" sz="2000" dirty="0"/>
              <a:t>WHERE </a:t>
            </a:r>
            <a:r>
              <a:rPr lang="en-US" sz="2000" dirty="0" err="1"/>
              <a:t>c.customer</a:t>
            </a:r>
            <a:r>
              <a:rPr lang="en-US" sz="2000" dirty="0"/>
              <a:t> = '</a:t>
            </a:r>
            <a:r>
              <a:rPr lang="en-US" sz="2000" dirty="0" err="1"/>
              <a:t>Atliq</a:t>
            </a:r>
            <a:r>
              <a:rPr lang="en-US" sz="2000" dirty="0"/>
              <a:t> Exclusive’</a:t>
            </a:r>
          </a:p>
          <a:p>
            <a:pPr algn="l"/>
            <a:r>
              <a:rPr lang="en-US" sz="2000" dirty="0"/>
              <a:t>GROUP BY </a:t>
            </a:r>
            <a:r>
              <a:rPr lang="en-US" sz="2000" dirty="0" err="1"/>
              <a:t>month_name</a:t>
            </a:r>
            <a:r>
              <a:rPr lang="en-US" sz="2000" dirty="0"/>
              <a:t>, year</a:t>
            </a:r>
          </a:p>
          <a:p>
            <a:pPr algn="l"/>
            <a:r>
              <a:rPr lang="en-US" sz="2000" dirty="0"/>
              <a:t>ORDER BY year;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A4A5C-E7B6-4EF9-03B7-EE3B4D6944CD}"/>
              </a:ext>
            </a:extLst>
          </p:cNvPr>
          <p:cNvSpPr txBox="1"/>
          <p:nvPr/>
        </p:nvSpPr>
        <p:spPr>
          <a:xfrm>
            <a:off x="8229599" y="1376149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FC2DC-4CFF-3190-AB62-5361E800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531" y="1776259"/>
            <a:ext cx="4127234" cy="5081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EE8A4F-2442-DCBF-D582-2C72A03BE18D}"/>
              </a:ext>
            </a:extLst>
          </p:cNvPr>
          <p:cNvSpPr/>
          <p:nvPr/>
        </p:nvSpPr>
        <p:spPr>
          <a:xfrm>
            <a:off x="55235" y="1106129"/>
            <a:ext cx="7805655" cy="5560142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1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6EB73-B42C-3428-13A8-D3CBAF59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02C7C-EA80-BCAF-A65C-820465D8DD77}"/>
              </a:ext>
            </a:extLst>
          </p:cNvPr>
          <p:cNvSpPr txBox="1"/>
          <p:nvPr/>
        </p:nvSpPr>
        <p:spPr>
          <a:xfrm>
            <a:off x="4742859" y="4565064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721B-17F2-317A-14CC-D44A3A78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41" y="0"/>
            <a:ext cx="10258425" cy="447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F802C7-DF4F-4FC4-B96D-AB08A392339B}"/>
              </a:ext>
            </a:extLst>
          </p:cNvPr>
          <p:cNvSpPr txBox="1"/>
          <p:nvPr/>
        </p:nvSpPr>
        <p:spPr>
          <a:xfrm>
            <a:off x="1525407" y="4897963"/>
            <a:ext cx="868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 </a:t>
            </a:r>
            <a:r>
              <a:rPr lang="en-IN" dirty="0" err="1"/>
              <a:t>Atliq</a:t>
            </a:r>
            <a:r>
              <a:rPr lang="en-IN" dirty="0"/>
              <a:t> Exclusive Store maximum sales were recorded in November- 2020($20.46 Million) and lowest sales recorded in March-2020 ($0.38 Million)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Low sales from March to August were due to pandemic when stores were shut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Sales started improving from September-2020 onwards due to ease in lockdown restrictions and the onset of festival season in India and other markets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3688E-8797-9F2E-1A5E-5DA589189A57}"/>
              </a:ext>
            </a:extLst>
          </p:cNvPr>
          <p:cNvSpPr/>
          <p:nvPr/>
        </p:nvSpPr>
        <p:spPr>
          <a:xfrm>
            <a:off x="740040" y="0"/>
            <a:ext cx="10258425" cy="447675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3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85A32-0861-1B56-6017-9D22B33C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86A2-6B68-8D6F-933B-73A4C659B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40658"/>
          </a:xfrm>
          <a:gradFill>
            <a:gsLst>
              <a:gs pos="0">
                <a:srgbClr val="CC3399"/>
              </a:gs>
              <a:gs pos="100000">
                <a:srgbClr val="FF99FF"/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2400" dirty="0"/>
              <a:t>Request 8</a:t>
            </a:r>
            <a:r>
              <a:rPr lang="en-US" sz="3200" dirty="0"/>
              <a:t>: </a:t>
            </a:r>
            <a:r>
              <a:rPr lang="en-US" sz="2400" dirty="0"/>
              <a:t>In which quarter of 2020, got the maximum </a:t>
            </a:r>
            <a:r>
              <a:rPr lang="en-US" sz="2400" dirty="0" err="1"/>
              <a:t>total_sold_quantity</a:t>
            </a:r>
            <a:r>
              <a:rPr lang="en-US" sz="2400" dirty="0"/>
              <a:t>? The final output contains these fields sorted by the </a:t>
            </a:r>
            <a:r>
              <a:rPr lang="en-US" sz="2400" dirty="0" err="1"/>
              <a:t>total_sold_quantity</a:t>
            </a:r>
            <a:r>
              <a:rPr lang="en-US" sz="2400" dirty="0"/>
              <a:t>:  Quarter , </a:t>
            </a:r>
            <a:r>
              <a:rPr lang="en-US" sz="2400" dirty="0" err="1"/>
              <a:t>total_sold_quantity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D255-38FA-3649-3964-2D6232BEF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334729"/>
            <a:ext cx="7629832" cy="537578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 </a:t>
            </a:r>
            <a:r>
              <a:rPr lang="en-US" sz="2000" dirty="0"/>
              <a:t>:  </a:t>
            </a:r>
          </a:p>
          <a:p>
            <a:pPr algn="l"/>
            <a:r>
              <a:rPr lang="en-US" sz="2000" dirty="0"/>
              <a:t>SELECT </a:t>
            </a:r>
          </a:p>
          <a:p>
            <a:pPr algn="l"/>
            <a:r>
              <a:rPr lang="en-US" sz="2000" dirty="0"/>
              <a:t>CASE		</a:t>
            </a:r>
          </a:p>
          <a:p>
            <a:pPr algn="l"/>
            <a:r>
              <a:rPr lang="en-US" sz="2000" dirty="0"/>
              <a:t>WHEN MONTH(date) IN (9,10,11) THEN 'Q1’ </a:t>
            </a:r>
          </a:p>
          <a:p>
            <a:pPr algn="l"/>
            <a:r>
              <a:rPr lang="en-US" sz="2000" dirty="0"/>
              <a:t>WHEN MONTH(date) IN (12,1,2) THEN 'Q2’	</a:t>
            </a:r>
          </a:p>
          <a:p>
            <a:pPr algn="l"/>
            <a:r>
              <a:rPr lang="en-US" sz="2000" dirty="0"/>
              <a:t>WHEN MONTH(date) IN (3,4,5) THEN 'Q3’	</a:t>
            </a:r>
          </a:p>
          <a:p>
            <a:pPr algn="l"/>
            <a:r>
              <a:rPr lang="en-US" sz="2000" dirty="0"/>
              <a:t>ELSE 'Q4’	</a:t>
            </a:r>
          </a:p>
          <a:p>
            <a:pPr algn="l"/>
            <a:r>
              <a:rPr lang="en-US" sz="2000" dirty="0"/>
              <a:t>END AS Quarters,	</a:t>
            </a:r>
          </a:p>
          <a:p>
            <a:pPr algn="l"/>
            <a:r>
              <a:rPr lang="en-US" sz="2000" dirty="0"/>
              <a:t>SUM(</a:t>
            </a:r>
            <a:r>
              <a:rPr lang="en-US" sz="2000" dirty="0" err="1"/>
              <a:t>sold_quantity</a:t>
            </a:r>
            <a:r>
              <a:rPr lang="en-US" sz="2000" dirty="0"/>
              <a:t>) AS </a:t>
            </a:r>
            <a:r>
              <a:rPr lang="en-US" sz="2000" dirty="0" err="1"/>
              <a:t>total_quantity_sold</a:t>
            </a:r>
            <a:endParaRPr lang="en-US" sz="2000" dirty="0"/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fact_sales_monthly</a:t>
            </a:r>
            <a:endParaRPr lang="en-US" sz="2000" dirty="0"/>
          </a:p>
          <a:p>
            <a:pPr algn="l"/>
            <a:r>
              <a:rPr lang="en-US" sz="2000" dirty="0"/>
              <a:t>WHERE </a:t>
            </a:r>
            <a:r>
              <a:rPr lang="en-US" sz="2000" dirty="0" err="1"/>
              <a:t>fiscal_year</a:t>
            </a:r>
            <a:r>
              <a:rPr lang="en-US" sz="2000" dirty="0"/>
              <a:t> = 2020</a:t>
            </a:r>
          </a:p>
          <a:p>
            <a:pPr algn="l"/>
            <a:r>
              <a:rPr lang="en-US" sz="2000" dirty="0"/>
              <a:t>GROUP BY Quarters</a:t>
            </a:r>
          </a:p>
          <a:p>
            <a:pPr algn="l"/>
            <a:r>
              <a:rPr lang="en-US" sz="2000" dirty="0"/>
              <a:t>ORDER BY </a:t>
            </a:r>
            <a:r>
              <a:rPr lang="en-US" sz="2000" dirty="0" err="1"/>
              <a:t>total_quantity_sold</a:t>
            </a:r>
            <a:r>
              <a:rPr lang="en-US" sz="2000" dirty="0"/>
              <a:t>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DC02E-BC1A-27D9-9E0F-9AE03537558C}"/>
              </a:ext>
            </a:extLst>
          </p:cNvPr>
          <p:cNvSpPr txBox="1"/>
          <p:nvPr/>
        </p:nvSpPr>
        <p:spPr>
          <a:xfrm>
            <a:off x="7541101" y="1333316"/>
            <a:ext cx="234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B9B24-90F0-9DA5-6905-D95A162C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101" y="1776259"/>
            <a:ext cx="4561429" cy="20878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E6C8F8-4DDE-2035-C2BC-64436D467C1B}"/>
              </a:ext>
            </a:extLst>
          </p:cNvPr>
          <p:cNvSpPr/>
          <p:nvPr/>
        </p:nvSpPr>
        <p:spPr>
          <a:xfrm>
            <a:off x="89470" y="1224116"/>
            <a:ext cx="5839382" cy="544215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DCBDEA-250F-ECB0-9B0C-E06A459D21F5}"/>
              </a:ext>
            </a:extLst>
          </p:cNvPr>
          <p:cNvSpPr txBox="1"/>
          <p:nvPr/>
        </p:nvSpPr>
        <p:spPr>
          <a:xfrm>
            <a:off x="1796157" y="4247535"/>
            <a:ext cx="2861188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32345-DECF-5955-C214-13CDF5547918}"/>
              </a:ext>
            </a:extLst>
          </p:cNvPr>
          <p:cNvSpPr txBox="1"/>
          <p:nvPr/>
        </p:nvSpPr>
        <p:spPr>
          <a:xfrm>
            <a:off x="6659679" y="4247535"/>
            <a:ext cx="4618526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31DBE46-4F9E-9305-DD06-940A97237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Hardware is one of the leading computer hardware producers in India as well as 26 other countries across the globe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Manufactures products under 3 major divisions i.e., Peripherals &amp; Accessories, PC, Networking &amp; Storage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a total of 74 Customers like Neptune, Sage, Leader, Vijay Sales etc. across all markets/countries</a:t>
            </a:r>
          </a:p>
          <a:p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8F0BC5F-FD61-3B74-2F55-8D8842473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Our Company</a:t>
            </a: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8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47A6B-E97F-28F7-639C-60F968A8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CA2B3-F608-9360-F523-DE6C564736F7}"/>
              </a:ext>
            </a:extLst>
          </p:cNvPr>
          <p:cNvSpPr txBox="1"/>
          <p:nvPr/>
        </p:nvSpPr>
        <p:spPr>
          <a:xfrm>
            <a:off x="4742859" y="4565064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9DC53-16BF-7D12-17F0-AC73235D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06" y="0"/>
            <a:ext cx="8473999" cy="456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F79941-2508-65D4-887D-9C47CFC9945A}"/>
              </a:ext>
            </a:extLst>
          </p:cNvPr>
          <p:cNvSpPr txBox="1"/>
          <p:nvPr/>
        </p:nvSpPr>
        <p:spPr>
          <a:xfrm>
            <a:off x="1752154" y="4864820"/>
            <a:ext cx="868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Q1( September-November) had the maximum quantity sold for FY 2020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Sales dropped in Q3( March-May) because of pandemic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Increase in sales recorded in Q4(June-August)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3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DD610-234E-345D-FAD4-83082D35E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A124-ED30-4039-CC31-9E480145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40658"/>
          </a:xfrm>
          <a:gradFill>
            <a:gsLst>
              <a:gs pos="0">
                <a:srgbClr val="CC3399"/>
              </a:gs>
              <a:gs pos="100000">
                <a:srgbClr val="FF99FF"/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sz="2400" dirty="0"/>
              <a:t>Request 9</a:t>
            </a:r>
            <a:r>
              <a:rPr lang="en-US" sz="3200" dirty="0"/>
              <a:t>: </a:t>
            </a:r>
            <a:r>
              <a:rPr lang="en-US" sz="2400" dirty="0"/>
              <a:t>Which channel helped to bring more gross sales in the fiscal year 2021 and the percentage of contribution? The final output contains these fields: channel, </a:t>
            </a:r>
            <a:r>
              <a:rPr lang="en-US" sz="2400" dirty="0" err="1"/>
              <a:t>gross_sales_mln</a:t>
            </a:r>
            <a:r>
              <a:rPr lang="en-US" sz="2400" dirty="0"/>
              <a:t>, percentage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E256-E2F7-EA88-27A3-9400A151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4" y="840659"/>
            <a:ext cx="7433188" cy="615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dirty="0">
                <a:highlight>
                  <a:srgbClr val="CC3399"/>
                </a:highlight>
              </a:rPr>
              <a:t>Query </a:t>
            </a:r>
            <a:r>
              <a:rPr lang="en-US" sz="1400" dirty="0"/>
              <a:t>:  </a:t>
            </a:r>
          </a:p>
          <a:p>
            <a:pPr algn="l"/>
            <a:r>
              <a:rPr lang="en-US" sz="1400" dirty="0"/>
              <a:t>WITH </a:t>
            </a:r>
            <a:r>
              <a:rPr lang="en-US" sz="1400" dirty="0" err="1"/>
              <a:t>gross_sales</a:t>
            </a:r>
            <a:r>
              <a:rPr lang="en-US" sz="1400" dirty="0"/>
              <a:t> AS (  </a:t>
            </a:r>
          </a:p>
          <a:p>
            <a:pPr algn="l"/>
            <a:r>
              <a:rPr lang="en-US" sz="1400" dirty="0"/>
              <a:t>SELECT </a:t>
            </a:r>
            <a:r>
              <a:rPr lang="en-US" sz="1400" dirty="0" err="1"/>
              <a:t>c.channel</a:t>
            </a:r>
            <a:r>
              <a:rPr lang="en-US" sz="1400" dirty="0"/>
              <a:t> AS channel,   </a:t>
            </a:r>
          </a:p>
          <a:p>
            <a:pPr algn="l"/>
            <a:r>
              <a:rPr lang="en-US" sz="1400" dirty="0"/>
              <a:t>ROUND(SUM(</a:t>
            </a:r>
            <a:r>
              <a:rPr lang="en-US" sz="1400" dirty="0" err="1"/>
              <a:t>b.gross_price</a:t>
            </a:r>
            <a:r>
              <a:rPr lang="en-US" sz="1400" dirty="0"/>
              <a:t>*</a:t>
            </a:r>
            <a:r>
              <a:rPr lang="en-US" sz="1400" dirty="0" err="1"/>
              <a:t>a.sold_quantity</a:t>
            </a:r>
            <a:r>
              <a:rPr lang="en-US" sz="1400" dirty="0"/>
              <a:t>)/1000000,2)</a:t>
            </a:r>
          </a:p>
          <a:p>
            <a:pPr algn="l"/>
            <a:r>
              <a:rPr lang="en-US" sz="1400" dirty="0"/>
              <a:t> AS </a:t>
            </a:r>
            <a:r>
              <a:rPr lang="en-US" sz="1400" dirty="0" err="1"/>
              <a:t>gross_sales_million</a:t>
            </a:r>
            <a:r>
              <a:rPr lang="en-US" sz="1400" dirty="0"/>
              <a:t> </a:t>
            </a:r>
          </a:p>
          <a:p>
            <a:pPr algn="l"/>
            <a:r>
              <a:rPr lang="en-US" sz="1400" dirty="0"/>
              <a:t>FROM </a:t>
            </a:r>
            <a:r>
              <a:rPr lang="en-US" sz="1400" dirty="0" err="1"/>
              <a:t>fact_sales_monthly</a:t>
            </a:r>
            <a:r>
              <a:rPr lang="en-US" sz="1400" dirty="0"/>
              <a:t> AS a </a:t>
            </a:r>
          </a:p>
          <a:p>
            <a:pPr algn="l"/>
            <a:r>
              <a:rPr lang="en-US" sz="1400" dirty="0"/>
              <a:t>JOIN </a:t>
            </a:r>
            <a:r>
              <a:rPr lang="en-US" sz="1400" dirty="0" err="1"/>
              <a:t>fact_gross_price</a:t>
            </a:r>
            <a:r>
              <a:rPr lang="en-US" sz="1400" dirty="0"/>
              <a:t> AS b</a:t>
            </a:r>
          </a:p>
          <a:p>
            <a:pPr algn="l"/>
            <a:r>
              <a:rPr lang="en-US" sz="1400" dirty="0"/>
              <a:t> ON </a:t>
            </a:r>
            <a:r>
              <a:rPr lang="en-US" sz="1400" dirty="0" err="1"/>
              <a:t>a.product_code</a:t>
            </a:r>
            <a:r>
              <a:rPr lang="en-US" sz="1400" dirty="0"/>
              <a:t> = </a:t>
            </a:r>
            <a:r>
              <a:rPr lang="en-US" sz="1400" dirty="0" err="1"/>
              <a:t>b.product_code</a:t>
            </a:r>
            <a:endParaRPr lang="en-US" sz="1400" dirty="0"/>
          </a:p>
          <a:p>
            <a:pPr algn="l"/>
            <a:r>
              <a:rPr lang="en-US" sz="1400" dirty="0"/>
              <a:t> AND </a:t>
            </a:r>
          </a:p>
          <a:p>
            <a:pPr algn="l"/>
            <a:r>
              <a:rPr lang="en-US" sz="1400" dirty="0" err="1"/>
              <a:t>a.fiscal_year</a:t>
            </a:r>
            <a:r>
              <a:rPr lang="en-US" sz="1400" dirty="0"/>
              <a:t> = </a:t>
            </a:r>
            <a:r>
              <a:rPr lang="en-US" sz="1400" dirty="0" err="1"/>
              <a:t>b.fiscal_year</a:t>
            </a:r>
            <a:endParaRPr lang="en-US" sz="1400" dirty="0"/>
          </a:p>
          <a:p>
            <a:pPr algn="l"/>
            <a:r>
              <a:rPr lang="en-US" sz="1400" dirty="0"/>
              <a:t>JOIN</a:t>
            </a:r>
          </a:p>
          <a:p>
            <a:pPr algn="l"/>
            <a:r>
              <a:rPr lang="en-US" sz="1400" dirty="0"/>
              <a:t> </a:t>
            </a:r>
            <a:r>
              <a:rPr lang="en-US" sz="1400" dirty="0" err="1"/>
              <a:t>dim_customer</a:t>
            </a:r>
            <a:r>
              <a:rPr lang="en-US" sz="1400" dirty="0"/>
              <a:t> AS c </a:t>
            </a:r>
          </a:p>
          <a:p>
            <a:pPr algn="l"/>
            <a:r>
              <a:rPr lang="en-US" sz="1400" dirty="0"/>
              <a:t>ON  </a:t>
            </a:r>
            <a:r>
              <a:rPr lang="en-US" sz="1400" dirty="0" err="1"/>
              <a:t>a.customer_code</a:t>
            </a:r>
            <a:r>
              <a:rPr lang="en-US" sz="1400" dirty="0"/>
              <a:t> = </a:t>
            </a:r>
            <a:r>
              <a:rPr lang="en-US" sz="1400" dirty="0" err="1"/>
              <a:t>c.customer_code</a:t>
            </a:r>
            <a:endParaRPr lang="en-US" sz="1400" dirty="0"/>
          </a:p>
          <a:p>
            <a:pPr algn="l"/>
            <a:r>
              <a:rPr lang="en-US" sz="1400" dirty="0"/>
              <a:t> WHERE </a:t>
            </a:r>
            <a:r>
              <a:rPr lang="en-US" sz="1400" dirty="0" err="1"/>
              <a:t>a.fiscal_year</a:t>
            </a:r>
            <a:r>
              <a:rPr lang="en-US" sz="1400" dirty="0"/>
              <a:t> = 2021 </a:t>
            </a:r>
          </a:p>
          <a:p>
            <a:pPr algn="l"/>
            <a:r>
              <a:rPr lang="en-US" sz="1400" dirty="0"/>
              <a:t>GROUP BY </a:t>
            </a:r>
            <a:r>
              <a:rPr lang="en-US" sz="1400" dirty="0" err="1"/>
              <a:t>c.channel</a:t>
            </a:r>
            <a:endParaRPr lang="en-US" sz="1400" dirty="0"/>
          </a:p>
          <a:p>
            <a:pPr algn="l"/>
            <a:r>
              <a:rPr lang="en-US" sz="1400" dirty="0"/>
              <a:t>)</a:t>
            </a:r>
          </a:p>
          <a:p>
            <a:pPr algn="l"/>
            <a:r>
              <a:rPr lang="en-US" sz="1400" dirty="0"/>
              <a:t>SELECT channel, </a:t>
            </a:r>
          </a:p>
          <a:p>
            <a:pPr algn="l"/>
            <a:r>
              <a:rPr lang="en-US" sz="1400" dirty="0"/>
              <a:t>   CONCAT('$',</a:t>
            </a:r>
            <a:r>
              <a:rPr lang="en-US" sz="1400" dirty="0" err="1"/>
              <a:t>gross_sales_million</a:t>
            </a:r>
            <a:r>
              <a:rPr lang="en-US" sz="1400" dirty="0"/>
              <a:t>) AS </a:t>
            </a:r>
            <a:r>
              <a:rPr lang="en-US" sz="1400" dirty="0" err="1"/>
              <a:t>gross_sales_million</a:t>
            </a:r>
            <a:r>
              <a:rPr lang="en-US" sz="1400" dirty="0"/>
              <a:t>,</a:t>
            </a:r>
          </a:p>
          <a:p>
            <a:pPr algn="l"/>
            <a:r>
              <a:rPr lang="en-US" sz="1400" dirty="0"/>
              <a:t>   CONCAT(ROUND(</a:t>
            </a:r>
            <a:r>
              <a:rPr lang="en-US" sz="1400" dirty="0" err="1"/>
              <a:t>gross_sales_million</a:t>
            </a:r>
            <a:r>
              <a:rPr lang="en-US" sz="1400" dirty="0"/>
              <a:t>/ SUM(</a:t>
            </a:r>
            <a:r>
              <a:rPr lang="en-US" sz="1400" dirty="0" err="1"/>
              <a:t>gross_sales_million</a:t>
            </a:r>
            <a:r>
              <a:rPr lang="en-US" sz="1400" dirty="0"/>
              <a:t>) OVER()*100,2),'%') AS percentage</a:t>
            </a:r>
          </a:p>
          <a:p>
            <a:pPr algn="l"/>
            <a:r>
              <a:rPr lang="en-US" sz="1400" dirty="0"/>
              <a:t>FROM </a:t>
            </a:r>
            <a:r>
              <a:rPr lang="en-US" sz="1400" dirty="0" err="1"/>
              <a:t>gross_sales</a:t>
            </a:r>
            <a:endParaRPr lang="en-US" sz="1400" dirty="0"/>
          </a:p>
          <a:p>
            <a:pPr algn="l"/>
            <a:r>
              <a:rPr lang="en-US" sz="1400" dirty="0"/>
              <a:t>ORDER BY percentage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904C2-95CF-CF61-AC10-372A30BE23BA}"/>
              </a:ext>
            </a:extLst>
          </p:cNvPr>
          <p:cNvSpPr txBox="1"/>
          <p:nvPr/>
        </p:nvSpPr>
        <p:spPr>
          <a:xfrm>
            <a:off x="7541101" y="1333316"/>
            <a:ext cx="234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251D7-E807-5022-19FC-1350E117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100" y="1733425"/>
            <a:ext cx="4646303" cy="15112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D055EE-714F-46F1-3C1B-038F9142311D}"/>
              </a:ext>
            </a:extLst>
          </p:cNvPr>
          <p:cNvSpPr/>
          <p:nvPr/>
        </p:nvSpPr>
        <p:spPr>
          <a:xfrm>
            <a:off x="1" y="840659"/>
            <a:ext cx="7403690" cy="6017340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5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2104E-8166-85D7-C622-5810CDB4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DB1DAA-011E-507F-1A8C-8888F467B32D}"/>
              </a:ext>
            </a:extLst>
          </p:cNvPr>
          <p:cNvSpPr txBox="1"/>
          <p:nvPr/>
        </p:nvSpPr>
        <p:spPr>
          <a:xfrm>
            <a:off x="4742859" y="4565064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538D6-423C-74C2-DE8B-3607B85E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71" y="86074"/>
            <a:ext cx="5543304" cy="4478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3A784-96E4-C159-CF71-649841E8AEB9}"/>
              </a:ext>
            </a:extLst>
          </p:cNvPr>
          <p:cNvSpPr txBox="1"/>
          <p:nvPr/>
        </p:nvSpPr>
        <p:spPr>
          <a:xfrm>
            <a:off x="1752154" y="5120459"/>
            <a:ext cx="868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Retailers with $1219.08 Million which is 73.23% of gross sales for FY 2021 followed by Direct channel with $257.53 Million and Distributor with $188.03 Million.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0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3D2BD-5666-29DE-4B40-5E9FE27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56A5-0F6A-FCC1-1C29-7B8F07F8E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60439"/>
          </a:xfrm>
          <a:gradFill>
            <a:gsLst>
              <a:gs pos="0">
                <a:srgbClr val="CC3399"/>
              </a:gs>
              <a:gs pos="100000">
                <a:srgbClr val="FF99FF"/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1800" dirty="0"/>
              <a:t>Request 10</a:t>
            </a:r>
            <a:r>
              <a:rPr lang="en-US" sz="2400" dirty="0"/>
              <a:t>: </a:t>
            </a:r>
            <a:r>
              <a:rPr lang="en-US" sz="1800" dirty="0"/>
              <a:t>Get the Top 3 products in each division that have a high </a:t>
            </a:r>
            <a:r>
              <a:rPr lang="en-US" sz="1800" dirty="0" err="1"/>
              <a:t>total_sold_quantity</a:t>
            </a:r>
            <a:r>
              <a:rPr lang="en-US" sz="1800" dirty="0"/>
              <a:t> in the </a:t>
            </a:r>
            <a:r>
              <a:rPr lang="en-US" sz="1800" dirty="0" err="1"/>
              <a:t>fiscal_year</a:t>
            </a:r>
            <a:r>
              <a:rPr lang="en-US" sz="1800" dirty="0"/>
              <a:t> 2021? The final output contains these fields: division, </a:t>
            </a:r>
            <a:r>
              <a:rPr lang="en-US" sz="1800" dirty="0" err="1"/>
              <a:t>product_code</a:t>
            </a:r>
            <a:r>
              <a:rPr lang="en-US" sz="1800" dirty="0"/>
              <a:t>, product, </a:t>
            </a:r>
            <a:r>
              <a:rPr lang="en-US" sz="1800" dirty="0" err="1"/>
              <a:t>total_sold_quantity</a:t>
            </a:r>
            <a:r>
              <a:rPr lang="en-US" sz="1800" dirty="0"/>
              <a:t>, </a:t>
            </a:r>
            <a:r>
              <a:rPr lang="en-US" sz="1800" dirty="0" err="1"/>
              <a:t>rank_order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F452-FF17-F2D8-3DAF-C841BF4D9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2" y="747994"/>
            <a:ext cx="1235043" cy="38345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highlight>
                  <a:srgbClr val="CC3399"/>
                </a:highlight>
              </a:rPr>
              <a:t>Query</a:t>
            </a:r>
            <a:r>
              <a:rPr lang="en-US" sz="1800" dirty="0"/>
              <a:t> 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549B-7016-9F14-5A92-5A496524C40C}"/>
              </a:ext>
            </a:extLst>
          </p:cNvPr>
          <p:cNvSpPr txBox="1"/>
          <p:nvPr/>
        </p:nvSpPr>
        <p:spPr>
          <a:xfrm>
            <a:off x="1412025" y="747994"/>
            <a:ext cx="107799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top_sold_products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/*creating a CTE for getting top selling products for all divisions*/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b.division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division,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b.product_code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product_code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product,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a.sold_quantity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total_sold_quantity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fact_sales_monthly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INNER JOIN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dim_product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b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a.product_code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b.product_code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a.fiscal_year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2021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b.division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b.product_code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b.product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 to get total sold quantity we will need to group it as shown in this part of query */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total_sold_quantity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top_sold_per_division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/*creating this CTE to get top 3 based 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quantity per division*/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division,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product_code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product,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total_sold_quantity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DENSE_RANK() OVER(PARTITION BY division 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total_sold_quantity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DESC)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rank_order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/* using dense rank so that we can handle ties and still grab top 3 products*/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top_sold_products</a:t>
            </a:r>
            <a:endParaRPr lang="en-I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*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top_sold_per_division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I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rank_order</a:t>
            </a: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3;</a:t>
            </a:r>
          </a:p>
        </p:txBody>
      </p:sp>
    </p:spTree>
    <p:extLst>
      <p:ext uri="{BB962C8B-B14F-4D97-AF65-F5344CB8AC3E}">
        <p14:creationId xmlns:p14="http://schemas.microsoft.com/office/powerpoint/2010/main" val="27141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803963-0503-F941-8A6B-8EC14C00C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CB8818-7F1F-3418-C3F2-CE739920CF4D}"/>
              </a:ext>
            </a:extLst>
          </p:cNvPr>
          <p:cNvSpPr txBox="1"/>
          <p:nvPr/>
        </p:nvSpPr>
        <p:spPr>
          <a:xfrm>
            <a:off x="1114757" y="1585890"/>
            <a:ext cx="15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CC3399"/>
                </a:highlight>
              </a:rPr>
              <a:t>O</a:t>
            </a:r>
            <a:r>
              <a:rPr lang="en-IN" sz="2000" dirty="0" err="1">
                <a:highlight>
                  <a:srgbClr val="CC3399"/>
                </a:highlight>
              </a:rPr>
              <a:t>utput</a:t>
            </a:r>
            <a:r>
              <a:rPr lang="en-IN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F2F6C-7BEB-5B2C-E36B-E836B77F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2" y="1955222"/>
            <a:ext cx="10904395" cy="43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7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CDF7A-E297-6D79-7077-F947FF66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480EF5-3D39-1C29-906B-2E4F69846B86}"/>
              </a:ext>
            </a:extLst>
          </p:cNvPr>
          <p:cNvSpPr txBox="1"/>
          <p:nvPr/>
        </p:nvSpPr>
        <p:spPr>
          <a:xfrm>
            <a:off x="4831349" y="3429000"/>
            <a:ext cx="151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75AD1-1D39-8A88-CD50-F71A62A4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16594" cy="2723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E7C21-728E-267C-CACB-A81C4607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083" y="-39416"/>
            <a:ext cx="4473918" cy="2763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4B9A77-E267-1E45-3169-BA7055E72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313" y="0"/>
            <a:ext cx="3916770" cy="276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947E68-F118-F96C-DEAE-D360D389F68A}"/>
              </a:ext>
            </a:extLst>
          </p:cNvPr>
          <p:cNvSpPr txBox="1"/>
          <p:nvPr/>
        </p:nvSpPr>
        <p:spPr>
          <a:xfrm>
            <a:off x="1616121" y="4094963"/>
            <a:ext cx="868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 N&amp;S, the top selling product is AQ Pen Drive 2 IN 1 with a total of 7,01,373 quantities sold in FY 2021 followed by two variants of AQ Pen Drive DRC with 6,88,003 and 6,76,245 quantity sold respectively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 P&amp;A,  top selling product is AQ Gamers Ms with 4,28,498 quantities sold followed by two variants of AQ Maxima 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For PC, top selling product is AQ Digit PC with 17,434 quantities sold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The company can take some strategic decisions to improve sale in PC division</a:t>
            </a:r>
          </a:p>
        </p:txBody>
      </p:sp>
    </p:spTree>
    <p:extLst>
      <p:ext uri="{BB962C8B-B14F-4D97-AF65-F5344CB8AC3E}">
        <p14:creationId xmlns:p14="http://schemas.microsoft.com/office/powerpoint/2010/main" val="32759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C0B4E-313F-2C01-5043-80434AA4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B89CA-FA1B-33DE-4A57-7C1382ACB4E3}"/>
              </a:ext>
            </a:extLst>
          </p:cNvPr>
          <p:cNvSpPr txBox="1"/>
          <p:nvPr/>
        </p:nvSpPr>
        <p:spPr>
          <a:xfrm>
            <a:off x="1796845" y="2484498"/>
            <a:ext cx="8598309" cy="769441"/>
          </a:xfrm>
          <a:prstGeom prst="rect">
            <a:avLst/>
          </a:prstGeom>
          <a:pattFill prst="dkHorz">
            <a:fgClr>
              <a:srgbClr val="F3B4DC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Thanks For Watching</a:t>
            </a:r>
            <a:endParaRPr lang="en-IN" sz="4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442D10-11C0-F621-4023-AB107BC3A257}"/>
              </a:ext>
            </a:extLst>
          </p:cNvPr>
          <p:cNvSpPr/>
          <p:nvPr/>
        </p:nvSpPr>
        <p:spPr>
          <a:xfrm>
            <a:off x="1637071" y="2315497"/>
            <a:ext cx="9011264" cy="1113503"/>
          </a:xfrm>
          <a:prstGeom prst="round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4B9EA-93EE-037F-DCAD-8D749F122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E2E1FD-A89E-A28B-BBA2-E05F77799656}"/>
              </a:ext>
            </a:extLst>
          </p:cNvPr>
          <p:cNvSpPr txBox="1"/>
          <p:nvPr/>
        </p:nvSpPr>
        <p:spPr>
          <a:xfrm>
            <a:off x="1796157" y="4247535"/>
            <a:ext cx="2861188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C36EA-0C12-F80A-0117-0FCF4367B772}"/>
              </a:ext>
            </a:extLst>
          </p:cNvPr>
          <p:cNvSpPr txBox="1"/>
          <p:nvPr/>
        </p:nvSpPr>
        <p:spPr>
          <a:xfrm>
            <a:off x="6659679" y="4247535"/>
            <a:ext cx="4618526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CBAA9C6-AA4F-C0FF-C8CF-0F83E7A8B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Assist the management team to gain more insights about the business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Take data-driven decisions to scale business</a:t>
            </a:r>
          </a:p>
          <a:p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56E0A8-ECFD-068B-28AB-E9B58166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8547"/>
            <a:ext cx="9144000" cy="237433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Objective</a:t>
            </a: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38084-1590-26CB-2C4A-AB0F1EA0E054}"/>
              </a:ext>
            </a:extLst>
          </p:cNvPr>
          <p:cNvSpPr txBox="1"/>
          <p:nvPr/>
        </p:nvSpPr>
        <p:spPr>
          <a:xfrm>
            <a:off x="2905431" y="5029200"/>
            <a:ext cx="1751913" cy="5645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86F8F-543D-87D3-5BE5-1E5B40E73022}"/>
              </a:ext>
            </a:extLst>
          </p:cNvPr>
          <p:cNvSpPr txBox="1"/>
          <p:nvPr/>
        </p:nvSpPr>
        <p:spPr>
          <a:xfrm>
            <a:off x="8450270" y="5029200"/>
            <a:ext cx="2827935" cy="16665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2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EDC1A-58E6-558C-E892-B1258275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D9D9F-9307-F913-F7A4-5DB084C91796}"/>
              </a:ext>
            </a:extLst>
          </p:cNvPr>
          <p:cNvSpPr txBox="1"/>
          <p:nvPr/>
        </p:nvSpPr>
        <p:spPr>
          <a:xfrm>
            <a:off x="1796157" y="4247535"/>
            <a:ext cx="2861188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98B7-E31B-44FE-B6E9-00A1F07EF566}"/>
              </a:ext>
            </a:extLst>
          </p:cNvPr>
          <p:cNvSpPr txBox="1"/>
          <p:nvPr/>
        </p:nvSpPr>
        <p:spPr>
          <a:xfrm>
            <a:off x="6659679" y="4247535"/>
            <a:ext cx="4618526" cy="13461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BCF6033-1BBD-5E07-5547-D1FB3C28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4225"/>
            <a:ext cx="9144000" cy="2319440"/>
          </a:xfrm>
        </p:spPr>
        <p:txBody>
          <a:bodyPr>
            <a:normAutofit lnSpcReduction="10000"/>
          </a:bodyPr>
          <a:lstStyle/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 have 4 fact tables i.e., sales monthly, manufacturing cost, pre invoice deductions, gross price which have measurable metrics and 2 dimension table i.e., customer details and product details.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Fiscal year for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Atliq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Hardware starts from 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September and ends on 31</a:t>
            </a:r>
            <a:r>
              <a:rPr lang="en-US" baseline="30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August each year</a:t>
            </a:r>
          </a:p>
          <a:p>
            <a:pPr marL="285750" indent="-285750" algn="l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Sales data is available for fiscal year 2020-2021</a:t>
            </a:r>
          </a:p>
          <a:p>
            <a:pPr algn="l"/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AC717DC-F148-49F9-9EC0-79E2963BA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7100"/>
            <a:ext cx="9144000" cy="90372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About data</a:t>
            </a: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br>
              <a:rPr lang="en-US" sz="6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7F2E4-F58F-E5C1-A007-392671980F17}"/>
              </a:ext>
            </a:extLst>
          </p:cNvPr>
          <p:cNvSpPr txBox="1"/>
          <p:nvPr/>
        </p:nvSpPr>
        <p:spPr>
          <a:xfrm>
            <a:off x="2905431" y="5029200"/>
            <a:ext cx="1751913" cy="5645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7C768-410A-B46F-31B3-FC64E5380720}"/>
              </a:ext>
            </a:extLst>
          </p:cNvPr>
          <p:cNvSpPr txBox="1"/>
          <p:nvPr/>
        </p:nvSpPr>
        <p:spPr>
          <a:xfrm>
            <a:off x="8450270" y="5029200"/>
            <a:ext cx="2827935" cy="16665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853E3-5815-EE31-D4CB-EB00B7565384}"/>
              </a:ext>
            </a:extLst>
          </p:cNvPr>
          <p:cNvSpPr txBox="1"/>
          <p:nvPr/>
        </p:nvSpPr>
        <p:spPr>
          <a:xfrm>
            <a:off x="1185951" y="4689987"/>
            <a:ext cx="3471393" cy="903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A9C0C-B64E-3B00-2185-37D0EDE70C23}"/>
              </a:ext>
            </a:extLst>
          </p:cNvPr>
          <p:cNvSpPr txBox="1"/>
          <p:nvPr/>
        </p:nvSpPr>
        <p:spPr>
          <a:xfrm>
            <a:off x="5674687" y="4689987"/>
            <a:ext cx="5603518" cy="903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q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81DE5-0B76-B05F-B55C-831EDB89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2C50-194B-1A5B-5ED2-1FCCC6C7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 flip="none" rotWithShape="1">
            <a:gsLst>
              <a:gs pos="0">
                <a:srgbClr val="CC3399"/>
              </a:gs>
              <a:gs pos="17000">
                <a:srgbClr val="CC3399"/>
              </a:gs>
              <a:gs pos="100000">
                <a:srgbClr val="FF99FF"/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sz="3200" dirty="0"/>
              <a:t>Request 1: Provide the list of markets in which customer "</a:t>
            </a:r>
            <a:r>
              <a:rPr lang="en-US" sz="3200" dirty="0" err="1"/>
              <a:t>Atliq</a:t>
            </a:r>
            <a:r>
              <a:rPr lang="en-US" sz="3200" dirty="0"/>
              <a:t> Exclusive" operates its business in the APAC region.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1F015-0F8C-D5F9-379F-9EB4F4A9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1946787"/>
            <a:ext cx="7629832" cy="3052916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SELECT DISTINCT market </a:t>
            </a:r>
          </a:p>
          <a:p>
            <a:pPr algn="l"/>
            <a:r>
              <a:rPr lang="en-US" sz="2000" dirty="0"/>
              <a:t>FROM  </a:t>
            </a:r>
            <a:r>
              <a:rPr lang="en-US" sz="2000" dirty="0" err="1"/>
              <a:t>dim_customer</a:t>
            </a:r>
            <a:endParaRPr lang="en-US" sz="2000" dirty="0"/>
          </a:p>
          <a:p>
            <a:pPr algn="l"/>
            <a:r>
              <a:rPr lang="en-US" sz="2000" dirty="0"/>
              <a:t>WHERE region = 'APAC' AND customer = "</a:t>
            </a:r>
            <a:r>
              <a:rPr lang="en-US" sz="2000" dirty="0" err="1"/>
              <a:t>Atliq</a:t>
            </a:r>
            <a:r>
              <a:rPr lang="en-US" sz="2000" dirty="0"/>
              <a:t> Exclusive";</a:t>
            </a:r>
            <a:endParaRPr lang="en-IN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C2DE5B-F503-BE1A-715C-332C9EE1874E}"/>
              </a:ext>
            </a:extLst>
          </p:cNvPr>
          <p:cNvSpPr/>
          <p:nvPr/>
        </p:nvSpPr>
        <p:spPr>
          <a:xfrm>
            <a:off x="324465" y="1814052"/>
            <a:ext cx="6282812" cy="1614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D3DD66-E840-49E3-1329-F6306976E3AB}"/>
              </a:ext>
            </a:extLst>
          </p:cNvPr>
          <p:cNvGrpSpPr/>
          <p:nvPr/>
        </p:nvGrpSpPr>
        <p:grpSpPr>
          <a:xfrm>
            <a:off x="8745793" y="1663588"/>
            <a:ext cx="2861187" cy="4339006"/>
            <a:chOff x="8701548" y="2238775"/>
            <a:chExt cx="2861187" cy="43390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D4668-65EC-CD95-15B2-951C59A96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782" y="2608107"/>
              <a:ext cx="2433482" cy="37329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2A06FE-F412-0A9E-149D-3533772B6B7F}"/>
                </a:ext>
              </a:extLst>
            </p:cNvPr>
            <p:cNvSpPr txBox="1"/>
            <p:nvPr/>
          </p:nvSpPr>
          <p:spPr>
            <a:xfrm>
              <a:off x="8863782" y="2238775"/>
              <a:ext cx="1843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CC3399"/>
                  </a:highlight>
                </a:rPr>
                <a:t>Output</a:t>
              </a:r>
              <a:r>
                <a:rPr lang="en-US" sz="2000" dirty="0"/>
                <a:t> :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58D7F9-5651-7875-02A9-95012AB36CE2}"/>
                </a:ext>
              </a:extLst>
            </p:cNvPr>
            <p:cNvSpPr/>
            <p:nvPr/>
          </p:nvSpPr>
          <p:spPr>
            <a:xfrm>
              <a:off x="8701548" y="2238775"/>
              <a:ext cx="2861187" cy="43390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009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5DA47-8F3D-8720-E5AB-3C3BC5F9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C3A695-AC50-1FB4-CE4A-FDE91185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7" y="176980"/>
            <a:ext cx="8942119" cy="47784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1C725-5E39-88FB-A79F-9447F758B036}"/>
              </a:ext>
            </a:extLst>
          </p:cNvPr>
          <p:cNvSpPr txBox="1"/>
          <p:nvPr/>
        </p:nvSpPr>
        <p:spPr>
          <a:xfrm>
            <a:off x="1858616" y="5488788"/>
            <a:ext cx="89421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err="1"/>
              <a:t>Atliq</a:t>
            </a:r>
            <a:r>
              <a:rPr lang="en-IN" sz="2000" dirty="0"/>
              <a:t> Exclusive operates its business in 8 major markets of Asia Pacific region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err="1"/>
              <a:t>Atliq</a:t>
            </a:r>
            <a:r>
              <a:rPr lang="en-IN" sz="2000" dirty="0"/>
              <a:t> Exclusive has the most stores in APAC region followed by EU(6) and NA(2)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540AD-94BC-AA3E-A476-5813288CEB87}"/>
              </a:ext>
            </a:extLst>
          </p:cNvPr>
          <p:cNvSpPr txBox="1"/>
          <p:nvPr/>
        </p:nvSpPr>
        <p:spPr>
          <a:xfrm>
            <a:off x="4029919" y="5088678"/>
            <a:ext cx="413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highlight>
                  <a:srgbClr val="CC3399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2657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55C5B-9652-F311-65B6-9612C66E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173-022B-B5FA-FF1A-65F19FB59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>
            <a:gsLst>
              <a:gs pos="0">
                <a:srgbClr val="CC3399"/>
              </a:gs>
              <a:gs pos="17000">
                <a:srgbClr val="CC3399"/>
              </a:gs>
              <a:gs pos="100000">
                <a:srgbClr val="FF99FF"/>
              </a:gs>
            </a:gsLst>
            <a:lin ang="2700000" scaled="1"/>
          </a:gradFill>
        </p:spPr>
        <p:txBody>
          <a:bodyPr>
            <a:normAutofit/>
          </a:bodyPr>
          <a:lstStyle/>
          <a:p>
            <a:r>
              <a:rPr lang="en-US" sz="2800" dirty="0"/>
              <a:t>Request 2: What is the percentage of unique product increase in 2021 vs. 2020? The final output contains these fields:</a:t>
            </a:r>
            <a:br>
              <a:rPr lang="en-US" sz="2800" dirty="0"/>
            </a:br>
            <a:r>
              <a:rPr lang="en-US" sz="2800" dirty="0"/>
              <a:t>unique_products_2020, unique_products_2021, </a:t>
            </a:r>
            <a:r>
              <a:rPr lang="en-US" sz="2800" dirty="0" err="1"/>
              <a:t>percentage_chg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A1D8-866A-C9E7-DB1A-84A31721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4" y="1607574"/>
            <a:ext cx="7669161" cy="49112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WITH </a:t>
            </a:r>
            <a:r>
              <a:rPr lang="en-US" sz="2000" dirty="0" err="1"/>
              <a:t>unique_product_count</a:t>
            </a:r>
            <a:r>
              <a:rPr lang="en-US" sz="2000" dirty="0"/>
              <a:t> AS</a:t>
            </a:r>
          </a:p>
          <a:p>
            <a:pPr algn="l"/>
            <a:r>
              <a:rPr lang="en-US" sz="2000" dirty="0"/>
              <a:t>(	</a:t>
            </a:r>
          </a:p>
          <a:p>
            <a:pPr algn="l"/>
            <a:r>
              <a:rPr lang="en-US" sz="2000" dirty="0"/>
              <a:t>SELECT </a:t>
            </a:r>
          </a:p>
          <a:p>
            <a:pPr algn="l"/>
            <a:r>
              <a:rPr lang="en-US" sz="2000" dirty="0"/>
              <a:t>COUNT(DISTINCT CASE WHEN </a:t>
            </a:r>
            <a:r>
              <a:rPr lang="en-US" sz="2000" dirty="0" err="1"/>
              <a:t>fiscal_year</a:t>
            </a:r>
            <a:r>
              <a:rPr lang="en-US" sz="2000" dirty="0"/>
              <a:t> = 2020 THEN </a:t>
            </a:r>
            <a:r>
              <a:rPr lang="en-US" sz="2000" dirty="0" err="1"/>
              <a:t>product_code</a:t>
            </a:r>
            <a:r>
              <a:rPr lang="en-US" sz="2000" dirty="0"/>
              <a:t> END) AS unique_products_2020,</a:t>
            </a:r>
          </a:p>
          <a:p>
            <a:pPr algn="l"/>
            <a:r>
              <a:rPr lang="en-US" sz="2000" dirty="0"/>
              <a:t>/* count of distinct/unique products sold in 2020 */	</a:t>
            </a:r>
          </a:p>
          <a:p>
            <a:pPr algn="l"/>
            <a:r>
              <a:rPr lang="en-US" sz="2000" dirty="0"/>
              <a:t>	   COUNT(DISTINCT CASE WHEN </a:t>
            </a:r>
            <a:r>
              <a:rPr lang="en-US" sz="2000" dirty="0" err="1"/>
              <a:t>fiscal_year</a:t>
            </a:r>
            <a:r>
              <a:rPr lang="en-US" sz="2000" dirty="0"/>
              <a:t> = 2021 THEN </a:t>
            </a:r>
            <a:r>
              <a:rPr lang="en-US" sz="2000" dirty="0" err="1"/>
              <a:t>product_code</a:t>
            </a:r>
            <a:r>
              <a:rPr lang="en-US" sz="2000" dirty="0"/>
              <a:t> END) AS unique_products_2021 </a:t>
            </a:r>
          </a:p>
          <a:p>
            <a:pPr algn="l"/>
            <a:r>
              <a:rPr lang="en-US" sz="2000" dirty="0"/>
              <a:t>/* count of distinct/unique products sold in 2021 */		 </a:t>
            </a:r>
          </a:p>
          <a:p>
            <a:pPr algn="l"/>
            <a:r>
              <a:rPr lang="en-US" sz="2000" dirty="0"/>
              <a:t>  FROM </a:t>
            </a:r>
            <a:r>
              <a:rPr lang="en-US" sz="2000" dirty="0" err="1"/>
              <a:t>fact_sales_monthly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)</a:t>
            </a:r>
          </a:p>
          <a:p>
            <a:pPr algn="l"/>
            <a:r>
              <a:rPr lang="en-US" sz="2000" dirty="0"/>
              <a:t>SELECT </a:t>
            </a:r>
          </a:p>
          <a:p>
            <a:pPr algn="l"/>
            <a:r>
              <a:rPr lang="en-US" sz="2000" dirty="0"/>
              <a:t>unique_products_2020, </a:t>
            </a:r>
          </a:p>
          <a:p>
            <a:pPr algn="l"/>
            <a:r>
              <a:rPr lang="en-US" sz="2000" dirty="0"/>
              <a:t>unique_products_2020,</a:t>
            </a:r>
          </a:p>
          <a:p>
            <a:pPr algn="l"/>
            <a:r>
              <a:rPr lang="en-US" sz="2000" dirty="0"/>
              <a:t>CONCAT(ROUND(((unique_products_2021-unique_products_2020)*1.0/unique_products_2020)*100,2),'%') AS </a:t>
            </a:r>
            <a:r>
              <a:rPr lang="en-US" sz="2000" dirty="0" err="1"/>
              <a:t>percentage_chg</a:t>
            </a:r>
            <a:endParaRPr lang="en-US" sz="2000" dirty="0"/>
          </a:p>
          <a:p>
            <a:pPr algn="l"/>
            <a:r>
              <a:rPr lang="en-US" sz="2000" dirty="0"/>
              <a:t>FROM </a:t>
            </a:r>
            <a:r>
              <a:rPr lang="en-US" sz="2000" dirty="0" err="1"/>
              <a:t>unique_product_count</a:t>
            </a:r>
            <a:r>
              <a:rPr lang="en-US" sz="2000" dirty="0"/>
              <a:t>;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0A859-A752-54A5-DB40-388DD31CD80F}"/>
              </a:ext>
            </a:extLst>
          </p:cNvPr>
          <p:cNvSpPr txBox="1"/>
          <p:nvPr/>
        </p:nvSpPr>
        <p:spPr>
          <a:xfrm>
            <a:off x="9650360" y="1908963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BBCEA-B50D-CF7E-6B85-24E9A3C7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103" y="2412311"/>
            <a:ext cx="3878825" cy="10535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B5C49E-87B4-1D7F-407E-AF593B120C2D}"/>
              </a:ext>
            </a:extLst>
          </p:cNvPr>
          <p:cNvSpPr/>
          <p:nvPr/>
        </p:nvSpPr>
        <p:spPr>
          <a:xfrm>
            <a:off x="0" y="1474839"/>
            <a:ext cx="7993625" cy="50439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DDA4E-7F2B-2D6F-9604-27CAB8E2F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66D7A-F2A0-8703-6131-30729D56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201" y="-1"/>
            <a:ext cx="4395393" cy="481735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DFF980-8E9A-14F8-E82C-546CD64E40F2}"/>
              </a:ext>
            </a:extLst>
          </p:cNvPr>
          <p:cNvSpPr/>
          <p:nvPr/>
        </p:nvSpPr>
        <p:spPr>
          <a:xfrm>
            <a:off x="3893201" y="103239"/>
            <a:ext cx="4277405" cy="4817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3DCF2-787B-5A5E-80BD-7DF179A629A5}"/>
              </a:ext>
            </a:extLst>
          </p:cNvPr>
          <p:cNvSpPr txBox="1"/>
          <p:nvPr/>
        </p:nvSpPr>
        <p:spPr>
          <a:xfrm>
            <a:off x="1775579" y="5405424"/>
            <a:ext cx="9118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With a 36.33% increase in new products, </a:t>
            </a:r>
            <a:r>
              <a:rPr lang="en-IN" dirty="0" err="1"/>
              <a:t>Atliq</a:t>
            </a:r>
            <a:r>
              <a:rPr lang="en-IN" dirty="0"/>
              <a:t> hardware is building a strong and dynamic reputation by meeting with the changing needs of the customer.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9636C-505B-64A1-5BF6-969FC3AB3504}"/>
              </a:ext>
            </a:extLst>
          </p:cNvPr>
          <p:cNvSpPr txBox="1"/>
          <p:nvPr/>
        </p:nvSpPr>
        <p:spPr>
          <a:xfrm>
            <a:off x="4668929" y="5086269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CC3399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07996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>
            <a:alpha val="3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A10E7-0F1E-3E9E-C89F-0B398633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4445-5295-CE93-4C57-505D395F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4729"/>
          </a:xfrm>
          <a:gradFill>
            <a:gsLst>
              <a:gs pos="0">
                <a:srgbClr val="CC3399"/>
              </a:gs>
              <a:gs pos="17000">
                <a:srgbClr val="CC3399"/>
              </a:gs>
              <a:gs pos="100000">
                <a:srgbClr val="FF99FF"/>
              </a:gs>
            </a:gsLst>
            <a:lin ang="2700000" scaled="1"/>
          </a:gradFill>
        </p:spPr>
        <p:txBody>
          <a:bodyPr>
            <a:normAutofit/>
          </a:bodyPr>
          <a:lstStyle/>
          <a:p>
            <a:r>
              <a:rPr lang="en-US" sz="2800" dirty="0"/>
              <a:t>Request 3</a:t>
            </a:r>
            <a:r>
              <a:rPr lang="en-US" sz="3200" dirty="0"/>
              <a:t>: </a:t>
            </a:r>
            <a:r>
              <a:rPr lang="en-US" sz="2800" dirty="0"/>
              <a:t>Provide a report with all the unique product counts for each segment and sort them in descending order of product counts. The final output contains 2 fields: segment , </a:t>
            </a:r>
            <a:r>
              <a:rPr lang="en-US" sz="2800" dirty="0" err="1"/>
              <a:t>product_count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D6755-1445-98B2-6F0A-E4A1C4547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2608106"/>
            <a:ext cx="7629832" cy="296678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highlight>
                  <a:srgbClr val="CC3399"/>
                </a:highlight>
              </a:rPr>
              <a:t>Query</a:t>
            </a:r>
            <a:r>
              <a:rPr lang="en-US" sz="2000" dirty="0"/>
              <a:t> :     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segment,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COUNT(DISTINCT(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AS              	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product_count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dim_product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segment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C5AE0-EA52-F937-DBC3-1D4A44E67619}"/>
              </a:ext>
            </a:extLst>
          </p:cNvPr>
          <p:cNvSpPr txBox="1"/>
          <p:nvPr/>
        </p:nvSpPr>
        <p:spPr>
          <a:xfrm>
            <a:off x="8863782" y="2238775"/>
            <a:ext cx="184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C3399"/>
                </a:highlight>
              </a:rPr>
              <a:t>Output</a:t>
            </a:r>
            <a:r>
              <a:rPr lang="en-US" sz="2000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775F2-2511-6AE2-9AD5-C00A0C53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37" y="2638885"/>
            <a:ext cx="3599390" cy="23621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71C8EB-7EC2-F6F6-B773-BD0F843C3CBB}"/>
              </a:ext>
            </a:extLst>
          </p:cNvPr>
          <p:cNvSpPr/>
          <p:nvPr/>
        </p:nvSpPr>
        <p:spPr>
          <a:xfrm>
            <a:off x="176981" y="2608106"/>
            <a:ext cx="6533535" cy="28340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76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2231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Segoe UI</vt:lpstr>
      <vt:lpstr>Wingdings</vt:lpstr>
      <vt:lpstr>Wingdings 2</vt:lpstr>
      <vt:lpstr>Office Theme</vt:lpstr>
      <vt:lpstr>Consumer Goods Ad hoc Insights </vt:lpstr>
      <vt:lpstr>Our Company </vt:lpstr>
      <vt:lpstr>Objective  </vt:lpstr>
      <vt:lpstr>About data   </vt:lpstr>
      <vt:lpstr>Request 1: Provide the list of markets in which customer "Atliq Exclusive" operates its business in the APAC region.</vt:lpstr>
      <vt:lpstr>PowerPoint Presentation</vt:lpstr>
      <vt:lpstr>Request 2: What is the percentage of unique product increase in 2021 vs. 2020? The final output contains these fields: unique_products_2020, unique_products_2021, percentage_chg</vt:lpstr>
      <vt:lpstr>PowerPoint Presentation</vt:lpstr>
      <vt:lpstr>Request 3: Provide a report with all the unique product counts for each segment and sort them in descending order of product counts. The final output contains 2 fields: segment , product_count</vt:lpstr>
      <vt:lpstr>PowerPoint Presentation</vt:lpstr>
      <vt:lpstr>Request 4: Follow-up: Which segment had the most increase in unique products in 2021 vs 2020? The final output contains these fields: segment, product_count_2020, product_count_2021 ,difference.</vt:lpstr>
      <vt:lpstr>PowerPoint Presentation</vt:lpstr>
      <vt:lpstr>Request 5: Get the products that have the highest and lowest manufacturing costs. The final output should contain these fields: product_code ,product, manufacturing_cost</vt:lpstr>
      <vt:lpstr>PowerPoint Presentation</vt:lpstr>
      <vt:lpstr>Request 6: Generate a report which contains the top 5 customers who received an average high pre_invoice_discount_pct for the fiscal year 2021 and in the Indian market. The final output contains these fields: customer_code ,customer, average_discount_percentage.</vt:lpstr>
      <vt:lpstr>PowerPoint Presentation</vt:lpstr>
      <vt:lpstr>Request 7: Get the complete report of the Gross sales amount for the customer “Atliq Exclusive” for each month. This analysis helps to get an idea of low and high-performing months and take strategic decisions. The final report contains these columns: Month ,Year, Gross sales Amount.</vt:lpstr>
      <vt:lpstr>PowerPoint Presentation</vt:lpstr>
      <vt:lpstr>Request 8: In which quarter of 2020, got the maximum total_sold_quantity? The final output contains these fields sorted by the total_sold_quantity:  Quarter , total_sold_quantity.</vt:lpstr>
      <vt:lpstr>PowerPoint Presentation</vt:lpstr>
      <vt:lpstr>Request 9: Which channel helped to bring more gross sales in the fiscal year 2021 and the percentage of contribution? The final output contains these fields: channel, gross_sales_mln, percentage</vt:lpstr>
      <vt:lpstr>PowerPoint Presentation</vt:lpstr>
      <vt:lpstr>Request 10: Get the Top 3 products in each division that have a high total_sold_quantity in the fiscal_year 2021? The final output contains these fields: division, product_code, product, total_sold_quantity, rank_order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Mayukh Bose</dc:creator>
  <cp:lastModifiedBy>Mayukh Bose</cp:lastModifiedBy>
  <cp:revision>59</cp:revision>
  <dcterms:created xsi:type="dcterms:W3CDTF">2025-03-12T07:20:04Z</dcterms:created>
  <dcterms:modified xsi:type="dcterms:W3CDTF">2025-03-15T11:03:58Z</dcterms:modified>
</cp:coreProperties>
</file>