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419" r:id="rId4"/>
    <p:sldId id="418" r:id="rId5"/>
    <p:sldId id="268" r:id="rId6"/>
    <p:sldId id="269" r:id="rId7"/>
    <p:sldId id="433" r:id="rId8"/>
    <p:sldId id="420" r:id="rId9"/>
    <p:sldId id="270" r:id="rId10"/>
    <p:sldId id="421" r:id="rId11"/>
    <p:sldId id="423" r:id="rId12"/>
    <p:sldId id="272" r:id="rId13"/>
    <p:sldId id="274" r:id="rId14"/>
    <p:sldId id="424" r:id="rId15"/>
    <p:sldId id="425" r:id="rId16"/>
    <p:sldId id="275" r:id="rId17"/>
    <p:sldId id="422" r:id="rId18"/>
    <p:sldId id="278" r:id="rId19"/>
    <p:sldId id="428" r:id="rId20"/>
    <p:sldId id="429" r:id="rId21"/>
    <p:sldId id="396" r:id="rId22"/>
    <p:sldId id="427" r:id="rId23"/>
    <p:sldId id="430" r:id="rId24"/>
    <p:sldId id="403" r:id="rId25"/>
    <p:sldId id="406" r:id="rId26"/>
    <p:sldId id="432" r:id="rId27"/>
    <p:sldId id="431" r:id="rId28"/>
    <p:sldId id="25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274" y="82"/>
      </p:cViewPr>
      <p:guideLst>
        <p:guide orient="horz" pos="2160"/>
        <p:guide pos="3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00" y="6483937"/>
            <a:ext cx="2920753" cy="365125"/>
          </a:xfrm>
        </p:spPr>
        <p:txBody>
          <a:bodyPr/>
          <a:lstStyle/>
          <a:p>
            <a:r>
              <a:rPr lang="en-US" dirty="0"/>
              <a:t>CS 4 (Python, Excel, MySQL) by Siva Jasthi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C913-51B4-F746-BBF2-AA29BD605CBC}" type="datetimeFigureOut">
              <a:rPr lang="en-US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65354-21D8-45D7-A329-0F6307C90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3280" y="24995"/>
            <a:ext cx="1389536" cy="573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online_python_formatter.ht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9BF4AB0-9623-4F15-9723-5E7FE667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931" y="26562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>
                <a:solidFill>
                  <a:srgbClr val="04B452"/>
                </a:solidFill>
              </a:rPr>
              <a:t>Final Programming Project</a:t>
            </a:r>
          </a:p>
          <a:p>
            <a:r>
              <a:rPr lang="en-US" sz="4000" b="1">
                <a:solidFill>
                  <a:srgbClr val="04B452"/>
                </a:solidFill>
              </a:rPr>
              <a:t>Python 101 </a:t>
            </a:r>
          </a:p>
          <a:p>
            <a:r>
              <a:rPr lang="en-US" sz="3600" b="1">
                <a:solidFill>
                  <a:srgbClr val="04B452"/>
                </a:solidFill>
              </a:rPr>
              <a:t>Class of 2023</a:t>
            </a:r>
            <a:endParaRPr lang="en-US" sz="3600" b="1" dirty="0">
              <a:solidFill>
                <a:srgbClr val="04B45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E301-52B7-43E3-B8B6-796C0B9E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3" y="405353"/>
            <a:ext cx="3533778" cy="6016971"/>
          </a:xfrm>
          <a:prstGeom prst="rect">
            <a:avLst/>
          </a:prstGeom>
        </p:spPr>
      </p:pic>
      <p:pic>
        <p:nvPicPr>
          <p:cNvPr id="8" name="Picture 2" descr="Python for Data Science – IDEAS">
            <a:extLst>
              <a:ext uri="{FF2B5EF4-FFF2-40B4-BE49-F238E27FC236}">
                <a16:creationId xmlns:a16="http://schemas.microsoft.com/office/drawing/2014/main" id="{5303FB81-0D57-492B-9106-01E0A138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35" y="4433439"/>
            <a:ext cx="1678926" cy="16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43DBE94-89B0-4375-B83C-78D32937663E}"/>
              </a:ext>
            </a:extLst>
          </p:cNvPr>
          <p:cNvSpPr txBox="1">
            <a:spLocks/>
          </p:cNvSpPr>
          <p:nvPr/>
        </p:nvSpPr>
        <p:spPr>
          <a:xfrm>
            <a:off x="3030920" y="765362"/>
            <a:ext cx="8334823" cy="16299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>
              <a:solidFill>
                <a:schemeClr val="bg1"/>
              </a:solidFill>
            </a:endParaRPr>
          </a:p>
          <a:p>
            <a:r>
              <a:rPr lang="en-US" sz="3100" b="1">
                <a:solidFill>
                  <a:schemeClr val="bg1"/>
                </a:solidFill>
              </a:rPr>
              <a:t>Analysis of Gas Prices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Software Design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B5A8D-4630-7104-D551-6F5F2AC000B5}"/>
              </a:ext>
            </a:extLst>
          </p:cNvPr>
          <p:cNvSpPr txBox="1"/>
          <p:nvPr/>
        </p:nvSpPr>
        <p:spPr>
          <a:xfrm>
            <a:off x="1187580" y="5319958"/>
            <a:ext cx="8108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>
              <a:latin typeface="Roboto" panose="02000000000000000000" pitchFamily="2" charset="0"/>
            </a:endParaRPr>
          </a:p>
          <a:p>
            <a:r>
              <a:rPr lang="en-US" sz="1800">
                <a:latin typeface="Roboto" panose="02000000000000000000" pitchFamily="2" charset="0"/>
              </a:rPr>
              <a:t>[2] Design: How are we solving it?</a:t>
            </a:r>
          </a:p>
          <a:p>
            <a:r>
              <a:rPr lang="en-US" sz="1800">
                <a:latin typeface="Roboto" panose="02000000000000000000" pitchFamily="2" charset="0"/>
              </a:rPr>
              <a:t>	* tuple for each line, master list, master dictionary (by month, by year)</a:t>
            </a:r>
          </a:p>
        </p:txBody>
      </p:sp>
      <p:pic>
        <p:nvPicPr>
          <p:cNvPr id="2050" name="Picture 2" descr="Software Design | Various Threads of Software Design with its Pros &amp; Cons">
            <a:extLst>
              <a:ext uri="{FF2B5EF4-FFF2-40B4-BE49-F238E27FC236}">
                <a16:creationId xmlns:a16="http://schemas.microsoft.com/office/drawing/2014/main" id="{F96FC4D7-D85F-E5A9-9501-D01DB6BE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81" y="1151204"/>
            <a:ext cx="7079726" cy="393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2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Three data structures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9AA21-6860-FCC0-0452-25F80503649F}"/>
              </a:ext>
            </a:extLst>
          </p:cNvPr>
          <p:cNvSpPr txBox="1"/>
          <p:nvPr/>
        </p:nvSpPr>
        <p:spPr>
          <a:xfrm>
            <a:off x="289874" y="1348434"/>
            <a:ext cx="117293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[1]Stores gas prices by month, day, year, and price</a:t>
            </a:r>
            <a:endParaRPr lang="en-US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prices_master_list = []</a:t>
            </a:r>
          </a:p>
          <a:p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[2] Stores gas prices by year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year_prices_dictionary = {}</a:t>
            </a:r>
          </a:p>
          <a:p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[3] Stores gas prices by month</a:t>
            </a:r>
            <a:endParaRPr lang="en-US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month_prices_dictionary = {}</a:t>
            </a:r>
          </a:p>
        </p:txBody>
      </p:sp>
    </p:spTree>
    <p:extLst>
      <p:ext uri="{BB962C8B-B14F-4D97-AF65-F5344CB8AC3E}">
        <p14:creationId xmlns:p14="http://schemas.microsoft.com/office/powerpoint/2010/main" val="179827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[1] Storing the data as a List (A List of Lists)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137C-CB5C-A1F8-C02E-157C6DAD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4" y="1456499"/>
            <a:ext cx="2190750" cy="5086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481CCD-63FA-43A9-018D-C4C83F8EAA3E}"/>
              </a:ext>
            </a:extLst>
          </p:cNvPr>
          <p:cNvSpPr/>
          <p:nvPr/>
        </p:nvSpPr>
        <p:spPr>
          <a:xfrm>
            <a:off x="2145628" y="1634382"/>
            <a:ext cx="3440350" cy="12840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7D4CA-E69B-68EF-36B9-96D3C0FD059C}"/>
              </a:ext>
            </a:extLst>
          </p:cNvPr>
          <p:cNvSpPr/>
          <p:nvPr/>
        </p:nvSpPr>
        <p:spPr>
          <a:xfrm>
            <a:off x="2987932" y="3332881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[04, 05, 1993, 1.068]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3821D-4316-943A-BA61-5DBC98F276AA}"/>
              </a:ext>
            </a:extLst>
          </p:cNvPr>
          <p:cNvSpPr/>
          <p:nvPr/>
        </p:nvSpPr>
        <p:spPr>
          <a:xfrm>
            <a:off x="5585978" y="3332881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[04, 12, 1993, 1.079]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86588-0CAA-039D-63C1-E13DF1BCA5E6}"/>
              </a:ext>
            </a:extLst>
          </p:cNvPr>
          <p:cNvSpPr/>
          <p:nvPr/>
        </p:nvSpPr>
        <p:spPr>
          <a:xfrm>
            <a:off x="8184024" y="3332881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[04, 19, 1993, 1.079]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9973DB6-DB82-F284-5C01-AD2FBA50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902" y="4477063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Arial Unicode MS"/>
              </a:rPr>
              <a:t>……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BF96E-6EB6-F6D9-F619-D7D7CCAC16F7}"/>
              </a:ext>
            </a:extLst>
          </p:cNvPr>
          <p:cNvSpPr/>
          <p:nvPr/>
        </p:nvSpPr>
        <p:spPr>
          <a:xfrm>
            <a:off x="2987932" y="5628449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[08,12, 2013, 3.633]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D88AB-AD5B-7762-8A32-C5031A890D3D}"/>
              </a:ext>
            </a:extLst>
          </p:cNvPr>
          <p:cNvSpPr/>
          <p:nvPr/>
        </p:nvSpPr>
        <p:spPr>
          <a:xfrm>
            <a:off x="5585978" y="5628449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[08, 19, 2013, 3.622]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847C7-8043-8BBC-E18E-182E0813BB5E}"/>
              </a:ext>
            </a:extLst>
          </p:cNvPr>
          <p:cNvSpPr/>
          <p:nvPr/>
        </p:nvSpPr>
        <p:spPr>
          <a:xfrm>
            <a:off x="8184024" y="5628449"/>
            <a:ext cx="24984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[08, 26, 2013, 3.623]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DF85E-5AB0-02C8-6542-3B04F72C0F9F}"/>
              </a:ext>
            </a:extLst>
          </p:cNvPr>
          <p:cNvSpPr txBox="1"/>
          <p:nvPr/>
        </p:nvSpPr>
        <p:spPr>
          <a:xfrm>
            <a:off x="8184024" y="53080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24034-3671-8FE4-81D8-4A840966755E}"/>
              </a:ext>
            </a:extLst>
          </p:cNvPr>
          <p:cNvSpPr txBox="1"/>
          <p:nvPr/>
        </p:nvSpPr>
        <p:spPr>
          <a:xfrm>
            <a:off x="5486399" y="52448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1063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BF0FD-8357-A4CE-53B9-12ECE1A4DF91}"/>
              </a:ext>
            </a:extLst>
          </p:cNvPr>
          <p:cNvSpPr txBox="1"/>
          <p:nvPr/>
        </p:nvSpPr>
        <p:spPr>
          <a:xfrm>
            <a:off x="2911251" y="5270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1062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EF4F0-74E5-09BF-0D9B-DD2BA3CF9090}"/>
              </a:ext>
            </a:extLst>
          </p:cNvPr>
          <p:cNvSpPr txBox="1"/>
          <p:nvPr/>
        </p:nvSpPr>
        <p:spPr>
          <a:xfrm>
            <a:off x="2882778" y="299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05E9E-1242-C65A-F9B3-9C34F080F67B}"/>
              </a:ext>
            </a:extLst>
          </p:cNvPr>
          <p:cNvSpPr txBox="1"/>
          <p:nvPr/>
        </p:nvSpPr>
        <p:spPr>
          <a:xfrm>
            <a:off x="5465962" y="2891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CEFDE-82CC-FFD1-28BB-5CDA84DEE763}"/>
              </a:ext>
            </a:extLst>
          </p:cNvPr>
          <p:cNvSpPr txBox="1"/>
          <p:nvPr/>
        </p:nvSpPr>
        <p:spPr>
          <a:xfrm>
            <a:off x="8084445" y="2927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284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BD60DB-C957-AAF2-F1CE-896068DE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72" y="2790620"/>
            <a:ext cx="8342722" cy="4024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5E20D-759C-B36A-A48C-D7AE6A9D8388}"/>
              </a:ext>
            </a:extLst>
          </p:cNvPr>
          <p:cNvSpPr txBox="1"/>
          <p:nvPr/>
        </p:nvSpPr>
        <p:spPr>
          <a:xfrm>
            <a:off x="443060" y="1847654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prices_master_list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8E1D0-7261-1E89-080C-15BB8A3A75C5}"/>
              </a:ext>
            </a:extLst>
          </p:cNvPr>
          <p:cNvCxnSpPr>
            <a:cxnSpLocks/>
          </p:cNvCxnSpPr>
          <p:nvPr/>
        </p:nvCxnSpPr>
        <p:spPr>
          <a:xfrm>
            <a:off x="1390787" y="2318994"/>
            <a:ext cx="1182731" cy="263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553CBD-5D35-994A-A91F-674B573B48D0}"/>
              </a:ext>
            </a:extLst>
          </p:cNvPr>
          <p:cNvSpPr txBox="1"/>
          <p:nvPr/>
        </p:nvSpPr>
        <p:spPr>
          <a:xfrm>
            <a:off x="3520910" y="1664560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price_mini_list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71383-0D8D-7378-4A82-ABEC2A714A77}"/>
              </a:ext>
            </a:extLst>
          </p:cNvPr>
          <p:cNvCxnSpPr/>
          <p:nvPr/>
        </p:nvCxnSpPr>
        <p:spPr>
          <a:xfrm>
            <a:off x="4185821" y="2032320"/>
            <a:ext cx="235670" cy="109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F81484E8-5B4E-8C77-D0CD-F5BCE0F9E1C8}"/>
              </a:ext>
            </a:extLst>
          </p:cNvPr>
          <p:cNvSpPr/>
          <p:nvPr/>
        </p:nvSpPr>
        <p:spPr>
          <a:xfrm>
            <a:off x="2811877" y="3429000"/>
            <a:ext cx="600626" cy="30472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1F6DE4-4D54-FC69-3360-07204A789992}"/>
              </a:ext>
            </a:extLst>
          </p:cNvPr>
          <p:cNvCxnSpPr>
            <a:cxnSpLocks/>
          </p:cNvCxnSpPr>
          <p:nvPr/>
        </p:nvCxnSpPr>
        <p:spPr>
          <a:xfrm>
            <a:off x="4266269" y="2032320"/>
            <a:ext cx="2839330" cy="1172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19DBCE-952D-3D33-E559-28D41DDCDF76}"/>
              </a:ext>
            </a:extLst>
          </p:cNvPr>
          <p:cNvSpPr txBox="1"/>
          <p:nvPr/>
        </p:nvSpPr>
        <p:spPr>
          <a:xfrm>
            <a:off x="7468849" y="2050332"/>
            <a:ext cx="24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date, month, year, price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D5C759-174E-B68E-49D4-E55EB155CBFC}"/>
              </a:ext>
            </a:extLst>
          </p:cNvPr>
          <p:cNvCxnSpPr>
            <a:cxnSpLocks/>
          </p:cNvCxnSpPr>
          <p:nvPr/>
        </p:nvCxnSpPr>
        <p:spPr>
          <a:xfrm>
            <a:off x="8075728" y="2419664"/>
            <a:ext cx="1508013" cy="122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2F4F5-A9E2-3EF4-646B-1CC1206283F6}"/>
              </a:ext>
            </a:extLst>
          </p:cNvPr>
          <p:cNvCxnSpPr>
            <a:cxnSpLocks/>
          </p:cNvCxnSpPr>
          <p:nvPr/>
        </p:nvCxnSpPr>
        <p:spPr>
          <a:xfrm>
            <a:off x="8973101" y="2419664"/>
            <a:ext cx="1221280" cy="1287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79C67-5CF8-5549-9F65-55BBEA7B4654}"/>
              </a:ext>
            </a:extLst>
          </p:cNvPr>
          <p:cNvCxnSpPr>
            <a:cxnSpLocks/>
          </p:cNvCxnSpPr>
          <p:nvPr/>
        </p:nvCxnSpPr>
        <p:spPr>
          <a:xfrm>
            <a:off x="9614029" y="2346184"/>
            <a:ext cx="896753" cy="1289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DD4E1C-5EA4-B0FA-FAAC-4C79CC53C9A4}"/>
              </a:ext>
            </a:extLst>
          </p:cNvPr>
          <p:cNvCxnSpPr>
            <a:cxnSpLocks/>
          </p:cNvCxnSpPr>
          <p:nvPr/>
        </p:nvCxnSpPr>
        <p:spPr>
          <a:xfrm>
            <a:off x="7777055" y="2427753"/>
            <a:ext cx="1358000" cy="1208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353E07-4F20-CBB9-2AE5-B88F867BDC03}"/>
              </a:ext>
            </a:extLst>
          </p:cNvPr>
          <p:cNvSpPr txBox="1"/>
          <p:nvPr/>
        </p:nvSpPr>
        <p:spPr>
          <a:xfrm>
            <a:off x="7349292" y="4279324"/>
            <a:ext cx="24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date, month, year, price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5FD25-B62C-015E-D35F-FD6E2DC48B7E}"/>
              </a:ext>
            </a:extLst>
          </p:cNvPr>
          <p:cNvCxnSpPr>
            <a:cxnSpLocks/>
          </p:cNvCxnSpPr>
          <p:nvPr/>
        </p:nvCxnSpPr>
        <p:spPr>
          <a:xfrm>
            <a:off x="7956171" y="4648656"/>
            <a:ext cx="1508013" cy="122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5E546B-6711-4809-19C4-B7E0900F919B}"/>
              </a:ext>
            </a:extLst>
          </p:cNvPr>
          <p:cNvCxnSpPr>
            <a:cxnSpLocks/>
          </p:cNvCxnSpPr>
          <p:nvPr/>
        </p:nvCxnSpPr>
        <p:spPr>
          <a:xfrm>
            <a:off x="8853544" y="4648656"/>
            <a:ext cx="1221280" cy="1287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AE1FA-22AF-E851-46B3-3846273BCD98}"/>
              </a:ext>
            </a:extLst>
          </p:cNvPr>
          <p:cNvCxnSpPr>
            <a:cxnSpLocks/>
          </p:cNvCxnSpPr>
          <p:nvPr/>
        </p:nvCxnSpPr>
        <p:spPr>
          <a:xfrm>
            <a:off x="9494472" y="4575176"/>
            <a:ext cx="896753" cy="1289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3E2BBB-0D27-EE50-7503-E1440B92B719}"/>
              </a:ext>
            </a:extLst>
          </p:cNvPr>
          <p:cNvCxnSpPr>
            <a:cxnSpLocks/>
          </p:cNvCxnSpPr>
          <p:nvPr/>
        </p:nvCxnSpPr>
        <p:spPr>
          <a:xfrm>
            <a:off x="7657498" y="4656745"/>
            <a:ext cx="1358000" cy="1208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BD04DDA-F531-61DA-DC6B-3702583F2D35}"/>
              </a:ext>
            </a:extLst>
          </p:cNvPr>
          <p:cNvSpPr txBox="1">
            <a:spLocks/>
          </p:cNvSpPr>
          <p:nvPr/>
        </p:nvSpPr>
        <p:spPr>
          <a:xfrm>
            <a:off x="-1" y="1274"/>
            <a:ext cx="10718277" cy="76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rgbClr val="04B452"/>
                </a:solidFill>
              </a:rPr>
              <a:t>[1] List of Lists</a:t>
            </a:r>
            <a:endParaRPr lang="en-US" sz="4800" dirty="0">
              <a:solidFill>
                <a:srgbClr val="04B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BD04DDA-F531-61DA-DC6B-3702583F2D35}"/>
              </a:ext>
            </a:extLst>
          </p:cNvPr>
          <p:cNvSpPr txBox="1">
            <a:spLocks/>
          </p:cNvSpPr>
          <p:nvPr/>
        </p:nvSpPr>
        <p:spPr>
          <a:xfrm>
            <a:off x="-1" y="1274"/>
            <a:ext cx="10718277" cy="76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rgbClr val="04B452"/>
                </a:solidFill>
              </a:rPr>
              <a:t>[2] Dictionary (key: year) (value: price list)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B2D3-2BBD-C28E-00BB-D73A39DEE065}"/>
              </a:ext>
            </a:extLst>
          </p:cNvPr>
          <p:cNvSpPr/>
          <p:nvPr/>
        </p:nvSpPr>
        <p:spPr>
          <a:xfrm>
            <a:off x="311084" y="1728131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1993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909C5-A598-F8FF-27C8-B11EDEF91FFF}"/>
              </a:ext>
            </a:extLst>
          </p:cNvPr>
          <p:cNvSpPr/>
          <p:nvPr/>
        </p:nvSpPr>
        <p:spPr>
          <a:xfrm>
            <a:off x="3728503" y="1714325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[1.67, 1.56, 1.56, 1.67,………………………………………2.34, 2.38]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E21A0-D242-F8E4-294D-AA82ACE05DF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56702" y="2013626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CFB5C-4886-CDE4-CF42-07942C32BBA4}"/>
              </a:ext>
            </a:extLst>
          </p:cNvPr>
          <p:cNvSpPr/>
          <p:nvPr/>
        </p:nvSpPr>
        <p:spPr>
          <a:xfrm>
            <a:off x="311084" y="2665916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1994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E1583-6574-5484-466F-30659BED7914}"/>
              </a:ext>
            </a:extLst>
          </p:cNvPr>
          <p:cNvSpPr/>
          <p:nvPr/>
        </p:nvSpPr>
        <p:spPr>
          <a:xfrm>
            <a:off x="3728503" y="2652110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[2.38, 2.40, 2.43, 2.50………………………………………2.90, 2.90]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43B773-95D6-C1F8-B4C2-69943EAB56B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56702" y="2951411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E3A1727-692B-2317-22B7-D143C7939836}"/>
              </a:ext>
            </a:extLst>
          </p:cNvPr>
          <p:cNvSpPr/>
          <p:nvPr/>
        </p:nvSpPr>
        <p:spPr>
          <a:xfrm>
            <a:off x="288819" y="5009549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2013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8DE8D-24E5-383F-7AD4-A9184D2A286A}"/>
              </a:ext>
            </a:extLst>
          </p:cNvPr>
          <p:cNvSpPr/>
          <p:nvPr/>
        </p:nvSpPr>
        <p:spPr>
          <a:xfrm>
            <a:off x="3706238" y="4995743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[3.38, 3.40, 3.41, 3.90………………………………………4.90, 4.91]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17F5A-BE9E-39D5-FE94-ECAD83384A9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334437" y="5295044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13434E-B169-9D4C-3CC6-685B6EDB0A8B}"/>
              </a:ext>
            </a:extLst>
          </p:cNvPr>
          <p:cNvCxnSpPr/>
          <p:nvPr/>
        </p:nvCxnSpPr>
        <p:spPr>
          <a:xfrm flipH="1">
            <a:off x="1311628" y="3570051"/>
            <a:ext cx="22265" cy="11867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556C2-1E31-12DC-B481-A8D9CFED3B7F}"/>
              </a:ext>
            </a:extLst>
          </p:cNvPr>
          <p:cNvCxnSpPr/>
          <p:nvPr/>
        </p:nvCxnSpPr>
        <p:spPr>
          <a:xfrm flipH="1">
            <a:off x="5366826" y="3570050"/>
            <a:ext cx="22265" cy="11867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1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BD04DDA-F531-61DA-DC6B-3702583F2D35}"/>
              </a:ext>
            </a:extLst>
          </p:cNvPr>
          <p:cNvSpPr txBox="1">
            <a:spLocks/>
          </p:cNvSpPr>
          <p:nvPr/>
        </p:nvSpPr>
        <p:spPr>
          <a:xfrm>
            <a:off x="-1" y="1274"/>
            <a:ext cx="10718277" cy="76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rgbClr val="04B452"/>
                </a:solidFill>
              </a:rPr>
              <a:t>[3] Dictionary (key: month) (value: price list)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B2D3-2BBD-C28E-00BB-D73A39DEE065}"/>
              </a:ext>
            </a:extLst>
          </p:cNvPr>
          <p:cNvSpPr/>
          <p:nvPr/>
        </p:nvSpPr>
        <p:spPr>
          <a:xfrm>
            <a:off x="311084" y="1728131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 (Jan)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909C5-A598-F8FF-27C8-B11EDEF91FFF}"/>
              </a:ext>
            </a:extLst>
          </p:cNvPr>
          <p:cNvSpPr/>
          <p:nvPr/>
        </p:nvSpPr>
        <p:spPr>
          <a:xfrm>
            <a:off x="3728503" y="1714325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[1.67, 1.56, 1.56, 1.67,………………………………………2.34, 2.38]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E21A0-D242-F8E4-294D-AA82ACE05DF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56702" y="2013626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CFB5C-4886-CDE4-CF42-07942C32BBA4}"/>
              </a:ext>
            </a:extLst>
          </p:cNvPr>
          <p:cNvSpPr/>
          <p:nvPr/>
        </p:nvSpPr>
        <p:spPr>
          <a:xfrm>
            <a:off x="311084" y="2665916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(Feb)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E1583-6574-5484-466F-30659BED7914}"/>
              </a:ext>
            </a:extLst>
          </p:cNvPr>
          <p:cNvSpPr/>
          <p:nvPr/>
        </p:nvSpPr>
        <p:spPr>
          <a:xfrm>
            <a:off x="3728503" y="2652110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[2.38, 2.40, 2.43, 2.50………………………………………2.90, 2.90]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43B773-95D6-C1F8-B4C2-69943EAB56B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56702" y="2951411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E3A1727-692B-2317-22B7-D143C7939836}"/>
              </a:ext>
            </a:extLst>
          </p:cNvPr>
          <p:cNvSpPr/>
          <p:nvPr/>
        </p:nvSpPr>
        <p:spPr>
          <a:xfrm>
            <a:off x="288819" y="5009549"/>
            <a:ext cx="2045618" cy="5986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12 (Dec)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8DE8D-24E5-383F-7AD4-A9184D2A286A}"/>
              </a:ext>
            </a:extLst>
          </p:cNvPr>
          <p:cNvSpPr/>
          <p:nvPr/>
        </p:nvSpPr>
        <p:spPr>
          <a:xfrm>
            <a:off x="3706238" y="4995743"/>
            <a:ext cx="6254885" cy="598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[3.38, 3.40, 3.41, 3.90………………………………………4.90, 4.91]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17F5A-BE9E-39D5-FE94-ECAD83384A9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334437" y="5295044"/>
            <a:ext cx="1349536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13434E-B169-9D4C-3CC6-685B6EDB0A8B}"/>
              </a:ext>
            </a:extLst>
          </p:cNvPr>
          <p:cNvCxnSpPr/>
          <p:nvPr/>
        </p:nvCxnSpPr>
        <p:spPr>
          <a:xfrm flipH="1">
            <a:off x="1311628" y="3570051"/>
            <a:ext cx="22265" cy="11867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556C2-1E31-12DC-B481-A8D9CFED3B7F}"/>
              </a:ext>
            </a:extLst>
          </p:cNvPr>
          <p:cNvCxnSpPr/>
          <p:nvPr/>
        </p:nvCxnSpPr>
        <p:spPr>
          <a:xfrm flipH="1">
            <a:off x="5366826" y="3570050"/>
            <a:ext cx="22265" cy="11867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Implementation: Coding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1042446" y="5685490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latin typeface="Roboto" panose="02000000000000000000" pitchFamily="2" charset="0"/>
            </a:endParaRPr>
          </a:p>
          <a:p>
            <a:r>
              <a:rPr lang="en-US" sz="1800">
                <a:latin typeface="Roboto" panose="02000000000000000000" pitchFamily="2" charset="0"/>
              </a:rPr>
              <a:t>[3] Implementation: How are we coding it?</a:t>
            </a:r>
          </a:p>
          <a:p>
            <a:r>
              <a:rPr lang="en-US" sz="1800">
                <a:latin typeface="Roboto" panose="02000000000000000000" pitchFamily="2" charset="0"/>
              </a:rPr>
              <a:t>	* method contract, description</a:t>
            </a:r>
          </a:p>
        </p:txBody>
      </p:sp>
      <p:pic>
        <p:nvPicPr>
          <p:cNvPr id="3074" name="Picture 2" descr="Top 10 Websites to Learn Python Programming for FREE in 2023 | by javinpaul  | Javarevisited | Medium">
            <a:extLst>
              <a:ext uri="{FF2B5EF4-FFF2-40B4-BE49-F238E27FC236}">
                <a16:creationId xmlns:a16="http://schemas.microsoft.com/office/drawing/2014/main" id="{D2042796-80AC-303E-1D6B-321C4472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90" y="922990"/>
            <a:ext cx="8001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7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Let us establish “contracts”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329938" y="1527142"/>
            <a:ext cx="54403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method signatures? (function signatures?)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What are the function names?</a:t>
            </a:r>
          </a:p>
          <a:p>
            <a:pPr marL="285750" indent="-285750">
              <a:buFontTx/>
              <a:buChar char="-"/>
            </a:pPr>
            <a:r>
              <a:rPr lang="en-US"/>
              <a:t>What are the inputs?</a:t>
            </a:r>
          </a:p>
          <a:p>
            <a:pPr marL="285750" indent="-285750">
              <a:buFontTx/>
              <a:buChar char="-"/>
            </a:pPr>
            <a:r>
              <a:rPr lang="en-US"/>
              <a:t>What are the outputs?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What is the function doing? (function description)</a:t>
            </a:r>
          </a:p>
          <a:p>
            <a:pPr marL="285750" indent="-285750">
              <a:buFontTx/>
              <a:buChar char="-"/>
            </a:pPr>
            <a:r>
              <a:rPr lang="en-US"/>
              <a:t>What is the purpose of the function?</a:t>
            </a:r>
          </a:p>
          <a:p>
            <a:pPr marL="285750" indent="-285750">
              <a:buFontTx/>
              <a:buChar char="-"/>
            </a:pPr>
            <a:r>
              <a:rPr lang="en-US"/>
              <a:t>Is it producing the output?</a:t>
            </a:r>
          </a:p>
          <a:p>
            <a:pPr marL="285750" indent="-285750">
              <a:buFontTx/>
              <a:buChar char="-"/>
            </a:pPr>
            <a:r>
              <a:rPr lang="en-US"/>
              <a:t>Is it populating any global variables?</a:t>
            </a:r>
          </a:p>
          <a:p>
            <a:pPr marL="285750" indent="-285750">
              <a:buFontTx/>
              <a:buChar char="-"/>
            </a:pPr>
            <a:r>
              <a:rPr lang="en-US"/>
              <a:t>Is it returning any variables?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Requirements to function Names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4764827" y="2697067"/>
            <a:ext cx="74430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read_gas_prices(file_name = 'gasprices.txt'):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get_average_price_per_year():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get_average_prices_per_year_dictionary( 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get_average_price_per_month():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get_average_prices_per_month_dictionary():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get_highest_and_lowest_prices_per_year():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get_highest_and_lowest_prices_per_year_dictionary():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generate_list_of_prices_lowest_to_highest():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generate_list_of_prices_highest_to_lowest():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get_bin_name(input_price):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get_price_binning_frequency():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get_missing_dates_list_report():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get_missing_dates_summary_report():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get_highest_N_unique_prices(count):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>
                <a:effectLst/>
                <a:latin typeface="Courier New" panose="02070309020205020404" pitchFamily="49" charset="0"/>
              </a:rPr>
              <a:t>def print_runtime_summary():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B6E89-AA20-3198-F8BE-CB0CC15D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" y="908191"/>
            <a:ext cx="4713899" cy="2663353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701605E-3442-4C97-8FA6-B415FEF65C17}"/>
              </a:ext>
            </a:extLst>
          </p:cNvPr>
          <p:cNvSpPr/>
          <p:nvPr/>
        </p:nvSpPr>
        <p:spPr>
          <a:xfrm rot="18967126">
            <a:off x="2224131" y="3922879"/>
            <a:ext cx="1633169" cy="25796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3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/>
          </a:bodyPr>
          <a:lstStyle/>
          <a:p>
            <a:pPr algn="l"/>
            <a:r>
              <a:rPr lang="en-US" sz="32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get_highest_N_unique_prices(count)</a:t>
            </a:r>
            <a:endParaRPr lang="en-US" sz="32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530508" y="762734"/>
            <a:ext cx="11180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get_highest_N_unique_prices(count)</a:t>
            </a: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method takes in the count parameter and returns ‘count’ number unique set of the highest prices.</a:t>
            </a: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How does it work?</a:t>
            </a:r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reads all the gas prices from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is better if you use the ‘month’ dictionary because there are only 12 keys. (if you use ‘year’ dictionary, it will also work. However, you will be reading more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all the prices (value of each key) to a “big_list_of_prices”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convert that list to a set to drop the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convert the “set” back to a list so as to get the order.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 the list in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slice the list to get the "count" number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(print) those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 descr="10 Great Examples of Smart eCommerce Sites">
            <a:extLst>
              <a:ext uri="{FF2B5EF4-FFF2-40B4-BE49-F238E27FC236}">
                <a16:creationId xmlns:a16="http://schemas.microsoft.com/office/drawing/2014/main" id="{D3F42EE0-1B7E-83BF-3258-76316627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97" y="435376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Outline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FD0A2-8BBA-CBAF-0DFF-15651B1CB60A}"/>
              </a:ext>
            </a:extLst>
          </p:cNvPr>
          <p:cNvSpPr txBox="1"/>
          <p:nvPr/>
        </p:nvSpPr>
        <p:spPr>
          <a:xfrm>
            <a:off x="233313" y="1021576"/>
            <a:ext cx="109185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Roboto" panose="02000000000000000000" pitchFamily="2" charset="0"/>
              </a:rPr>
              <a:t>[1] Requirements: What is the problem we are solving?</a:t>
            </a:r>
          </a:p>
          <a:p>
            <a:r>
              <a:rPr lang="en-US" sz="2400" b="0" i="0">
                <a:effectLst/>
                <a:latin typeface="Roboto" panose="02000000000000000000" pitchFamily="2" charset="0"/>
              </a:rPr>
              <a:t>	* Requirements in plain English</a:t>
            </a:r>
          </a:p>
          <a:p>
            <a:endParaRPr lang="en-US" sz="2400">
              <a:latin typeface="Roboto" panose="02000000000000000000" pitchFamily="2" charset="0"/>
            </a:endParaRPr>
          </a:p>
          <a:p>
            <a:r>
              <a:rPr lang="en-US" sz="2400">
                <a:latin typeface="Roboto" panose="02000000000000000000" pitchFamily="2" charset="0"/>
              </a:rPr>
              <a:t>[2] Design: How are we solving it?</a:t>
            </a:r>
          </a:p>
          <a:p>
            <a:r>
              <a:rPr lang="en-US" sz="2400">
                <a:latin typeface="Roboto" panose="02000000000000000000" pitchFamily="2" charset="0"/>
              </a:rPr>
              <a:t>	* tuple for each line, master list, master dictionary (by month, by year)</a:t>
            </a:r>
          </a:p>
          <a:p>
            <a:endParaRPr lang="en-US" sz="2400">
              <a:latin typeface="Roboto" panose="02000000000000000000" pitchFamily="2" charset="0"/>
            </a:endParaRPr>
          </a:p>
          <a:p>
            <a:r>
              <a:rPr lang="en-US" sz="2400">
                <a:latin typeface="Roboto" panose="02000000000000000000" pitchFamily="2" charset="0"/>
              </a:rPr>
              <a:t>[3] Implementation: How are we coding it?</a:t>
            </a:r>
          </a:p>
          <a:p>
            <a:r>
              <a:rPr lang="en-US" sz="2400">
                <a:latin typeface="Roboto" panose="02000000000000000000" pitchFamily="2" charset="0"/>
              </a:rPr>
              <a:t>	* method contract, description</a:t>
            </a:r>
          </a:p>
          <a:p>
            <a:r>
              <a:rPr lang="en-US" sz="2400">
                <a:latin typeface="Roboto" panose="02000000000000000000" pitchFamily="2" charset="0"/>
              </a:rPr>
              <a:t>      * execution plan</a:t>
            </a:r>
          </a:p>
          <a:p>
            <a:endParaRPr lang="en-US" sz="2400">
              <a:latin typeface="Roboto" panose="02000000000000000000" pitchFamily="2" charset="0"/>
            </a:endParaRPr>
          </a:p>
          <a:p>
            <a:r>
              <a:rPr lang="en-US" sz="2400">
                <a:latin typeface="Roboto" panose="02000000000000000000" pitchFamily="2" charset="0"/>
              </a:rPr>
              <a:t>[4] Testing: How do we know it is working as it is supposed to work?</a:t>
            </a:r>
          </a:p>
          <a:p>
            <a:endParaRPr lang="en-US" sz="2400">
              <a:latin typeface="Roboto" panose="02000000000000000000" pitchFamily="2" charset="0"/>
            </a:endParaRPr>
          </a:p>
          <a:p>
            <a:r>
              <a:rPr lang="en-US" sz="2400">
                <a:latin typeface="Roboto" panose="02000000000000000000" pitchFamily="2" charset="0"/>
              </a:rPr>
              <a:t>[5] Deploying: Is it ready for release/production/demonstration?</a:t>
            </a:r>
          </a:p>
        </p:txBody>
      </p:sp>
    </p:spTree>
    <p:extLst>
      <p:ext uri="{BB962C8B-B14F-4D97-AF65-F5344CB8AC3E}">
        <p14:creationId xmlns:p14="http://schemas.microsoft.com/office/powerpoint/2010/main" val="72634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Execution Plan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5D6AF-45F3-A15F-1049-B6C81DE6EDB9}"/>
              </a:ext>
            </a:extLst>
          </p:cNvPr>
          <p:cNvSpPr txBox="1"/>
          <p:nvPr/>
        </p:nvSpPr>
        <p:spPr>
          <a:xfrm>
            <a:off x="141051" y="899572"/>
            <a:ext cx="98297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effectLst/>
                <a:latin typeface="Courier New" panose="02070309020205020404" pitchFamily="49" charset="0"/>
              </a:rPr>
              <a:t>1. Reading the Gasprices (textfile)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2. Get the Average Price per Year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3  Get Average Price per Year – Dictionary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4. Get the Average Price per Month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5. Get Average Price per Month – Dictionary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6. Get the Highest and Lowest Prices per Year 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7. Get the Highest and Lowest Prices per Year - Dictionary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8. Generate a list of Prices - Lowest to Highest  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9. Generate a list of Prices - Highest to Lowest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10. Create a Price Range Column 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11. Get Price Binning Frequency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12. Get Missing Dates (List) Report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13. Get Missing Dates (Summary) Report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14. Get N number of Unique Highest Prices</a:t>
            </a:r>
          </a:p>
          <a:p>
            <a:r>
              <a:rPr lang="en-US" sz="1800" b="0">
                <a:effectLst/>
                <a:latin typeface="Courier New" panose="02070309020205020404" pitchFamily="49" charset="0"/>
              </a:rPr>
              <a:t>15. Runtime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80265-2786-4A33-01BC-8DD7926F7FFF}"/>
              </a:ext>
            </a:extLst>
          </p:cNvPr>
          <p:cNvSpPr txBox="1"/>
          <p:nvPr/>
        </p:nvSpPr>
        <p:spPr>
          <a:xfrm>
            <a:off x="418289" y="5719864"/>
            <a:ext cx="821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Methods 1,2,4,6,8,9,15 are implemented by all the students as solo mid-term project.</a:t>
            </a:r>
          </a:p>
          <a:p>
            <a:r>
              <a:rPr lang="en-US"/>
              <a:t>Other methods and refactoring of the entire project are implemented as group project</a:t>
            </a:r>
          </a:p>
        </p:txBody>
      </p:sp>
    </p:spTree>
    <p:extLst>
      <p:ext uri="{BB962C8B-B14F-4D97-AF65-F5344CB8AC3E}">
        <p14:creationId xmlns:p14="http://schemas.microsoft.com/office/powerpoint/2010/main" val="10900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Team Composition</a:t>
            </a:r>
            <a:endParaRPr lang="en-US" sz="4800" dirty="0">
              <a:solidFill>
                <a:srgbClr val="04B45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C53BA-0F60-D323-B8B0-DF25927D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9995"/>
            <a:ext cx="5250730" cy="1724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E11D2-012F-2B93-FE73-F273DAEE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37" y="1199996"/>
            <a:ext cx="6255083" cy="1724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CC4FBB-6BF9-36A4-4161-A90B5296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3242077"/>
            <a:ext cx="5227934" cy="1466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0B39D-482E-DFFA-741C-0093AF740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325" y="3394052"/>
            <a:ext cx="5250730" cy="13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2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3"/>
            <a:ext cx="10718277" cy="514292"/>
          </a:xfrm>
        </p:spPr>
        <p:txBody>
          <a:bodyPr>
            <a:noAutofit/>
          </a:bodyPr>
          <a:lstStyle/>
          <a:p>
            <a:pPr algn="l"/>
            <a:r>
              <a:rPr lang="en-US" sz="2400">
                <a:solidFill>
                  <a:srgbClr val="04B452"/>
                </a:solidFill>
                <a:latin typeface="+mn-lt"/>
              </a:rPr>
              <a:t>Let us jump to google colab notebook to see these methods</a:t>
            </a:r>
            <a:endParaRPr lang="en-US" sz="2400" dirty="0">
              <a:solidFill>
                <a:srgbClr val="04B45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3DD79-077C-47F3-840E-CF01AB487154}"/>
              </a:ext>
            </a:extLst>
          </p:cNvPr>
          <p:cNvSpPr txBox="1"/>
          <p:nvPr/>
        </p:nvSpPr>
        <p:spPr>
          <a:xfrm>
            <a:off x="144189" y="1062821"/>
            <a:ext cx="91486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read_gas_prices(file_name = 'gasprices.txt'):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get_average_price_per_year():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get_average_prices_per_year_dictionary( 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get_average_price_per_month():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get_average_prices_per_month_dictionary():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get_highest_and_lowest_prices_per_year():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get_highest_and_lowest_prices_per_year_dictionary():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generate_list_of_prices_lowest_to_highest():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generate_list_of_prices_highest_to_lowest():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get_bin_name(input_price):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get_price_binning_frequency():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get_missing_dates_list_report():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get_missing_dates_summary_report():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get_highest_N_unique_prices(count):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>
                <a:effectLst/>
                <a:latin typeface="Courier New" panose="02070309020205020404" pitchFamily="49" charset="0"/>
              </a:rPr>
              <a:t>def print_runtime_summary():</a:t>
            </a:r>
          </a:p>
        </p:txBody>
      </p:sp>
    </p:spTree>
    <p:extLst>
      <p:ext uri="{BB962C8B-B14F-4D97-AF65-F5344CB8AC3E}">
        <p14:creationId xmlns:p14="http://schemas.microsoft.com/office/powerpoint/2010/main" val="170614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Software Testing</a:t>
            </a:r>
            <a:endParaRPr lang="en-US" sz="4800" dirty="0">
              <a:solidFill>
                <a:srgbClr val="04B452"/>
              </a:solidFill>
            </a:endParaRPr>
          </a:p>
        </p:txBody>
      </p:sp>
      <p:pic>
        <p:nvPicPr>
          <p:cNvPr id="5122" name="Picture 2" descr="What is a software testing life cycle and why is it important?">
            <a:extLst>
              <a:ext uri="{FF2B5EF4-FFF2-40B4-BE49-F238E27FC236}">
                <a16:creationId xmlns:a16="http://schemas.microsoft.com/office/drawing/2014/main" id="{A96D0E22-4E1E-8E45-3801-4EDD45DC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7" y="894742"/>
            <a:ext cx="8572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F2F6C-2395-BFE4-6FEC-3F8ECDB470A0}"/>
              </a:ext>
            </a:extLst>
          </p:cNvPr>
          <p:cNvSpPr txBox="1"/>
          <p:nvPr/>
        </p:nvSpPr>
        <p:spPr>
          <a:xfrm>
            <a:off x="267511" y="5013137"/>
            <a:ext cx="8322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>
              <a:latin typeface="Roboto" panose="02000000000000000000" pitchFamily="2" charset="0"/>
            </a:endParaRPr>
          </a:p>
          <a:p>
            <a:r>
              <a:rPr lang="en-US" sz="1800">
                <a:latin typeface="Roboto" panose="02000000000000000000" pitchFamily="2" charset="0"/>
              </a:rPr>
              <a:t>[4] Testing: How do we know it is working as it is supposed to work?</a:t>
            </a:r>
          </a:p>
          <a:p>
            <a:endParaRPr lang="en-US" sz="18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2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Software Testing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141402" y="1206630"/>
            <a:ext cx="111801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Introducing negative test data in the input file: gasprices.txt</a:t>
            </a:r>
          </a:p>
          <a:p>
            <a:endParaRPr lang="en-US" sz="20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Introducing the error conditions in some lines</a:t>
            </a:r>
          </a:p>
          <a:p>
            <a:r>
              <a:rPr lang="en-US" sz="2000" i="0">
                <a:latin typeface="Courier New" panose="02070309020205020404" pitchFamily="49" charset="0"/>
                <a:cs typeface="Courier New" panose="02070309020205020404" pitchFamily="49" charset="0"/>
              </a:rPr>
              <a:t>Introducing the duplicates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 the input file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[2] Testing each cell/function on its own.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[3] Performing the ‘integration testing’ of the entire code using “Run All” in google colab.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[4] Using interactive testing of different functions through menu.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[5] Reviewing the code for coding style and consistecy</a:t>
            </a:r>
          </a:p>
          <a:p>
            <a:endParaRPr lang="en-US" sz="2000" b="0" i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0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Coding Conventions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141402" y="1206630"/>
            <a:ext cx="11180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>
                <a:latin typeface="Courier New" panose="02070309020205020404" pitchFamily="49" charset="0"/>
                <a:cs typeface="Courier New" panose="02070309020205020404" pitchFamily="49" charset="0"/>
              </a:rPr>
              <a:t>Are variables named consistently?</a:t>
            </a: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0">
                <a:latin typeface="Courier New" panose="02070309020205020404" pitchFamily="49" charset="0"/>
                <a:cs typeface="Courier New" panose="02070309020205020404" pitchFamily="49" charset="0"/>
              </a:rPr>
              <a:t>Are methods named consistently?</a:t>
            </a: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0">
                <a:latin typeface="Courier New" panose="02070309020205020404" pitchFamily="49" charset="0"/>
                <a:cs typeface="Courier New" panose="02070309020205020404" pitchFamily="49" charset="0"/>
              </a:rPr>
              <a:t>Are coding conventions followed?</a:t>
            </a: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 methods documented?</a:t>
            </a:r>
          </a:p>
          <a:p>
            <a:endParaRPr 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https://www.tutorialspoint.com/online_python_formatter.htm</a:t>
            </a: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Software Deployment</a:t>
            </a:r>
            <a:endParaRPr lang="en-US" sz="4800" dirty="0">
              <a:solidFill>
                <a:srgbClr val="04B452"/>
              </a:solidFill>
            </a:endParaRPr>
          </a:p>
        </p:txBody>
      </p:sp>
      <p:pic>
        <p:nvPicPr>
          <p:cNvPr id="6146" name="Picture 2" descr="Software Deployment | Process Street">
            <a:extLst>
              <a:ext uri="{FF2B5EF4-FFF2-40B4-BE49-F238E27FC236}">
                <a16:creationId xmlns:a16="http://schemas.microsoft.com/office/drawing/2014/main" id="{9EF2115F-8D51-0590-34F5-8C6475E1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8" y="99060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75C31D-B57F-2DFC-87B0-533772A3F9AE}"/>
              </a:ext>
            </a:extLst>
          </p:cNvPr>
          <p:cNvSpPr txBox="1"/>
          <p:nvPr/>
        </p:nvSpPr>
        <p:spPr>
          <a:xfrm>
            <a:off x="559340" y="5642925"/>
            <a:ext cx="8322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>
              <a:latin typeface="Roboto" panose="02000000000000000000" pitchFamily="2" charset="0"/>
            </a:endParaRPr>
          </a:p>
          <a:p>
            <a:endParaRPr lang="en-US" sz="1800">
              <a:latin typeface="Roboto" panose="02000000000000000000" pitchFamily="2" charset="0"/>
            </a:endParaRPr>
          </a:p>
          <a:p>
            <a:r>
              <a:rPr lang="en-US" sz="1800">
                <a:latin typeface="Roboto" panose="02000000000000000000" pitchFamily="2" charset="0"/>
              </a:rPr>
              <a:t>[5] Deploying: Is it ready for release/production/demonstration?</a:t>
            </a:r>
          </a:p>
        </p:txBody>
      </p:sp>
    </p:spTree>
    <p:extLst>
      <p:ext uri="{BB962C8B-B14F-4D97-AF65-F5344CB8AC3E}">
        <p14:creationId xmlns:p14="http://schemas.microsoft.com/office/powerpoint/2010/main" val="395086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10718277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Code Integration - GitHub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CF5A-5633-210A-CB16-0B7574243459}"/>
              </a:ext>
            </a:extLst>
          </p:cNvPr>
          <p:cNvSpPr txBox="1"/>
          <p:nvPr/>
        </p:nvSpPr>
        <p:spPr>
          <a:xfrm>
            <a:off x="141402" y="1206630"/>
            <a:ext cx="111801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 Colab is used to write the code.</a:t>
            </a:r>
          </a:p>
          <a:p>
            <a:endParaRPr 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code is hosted on GITHUB  (File </a:t>
            </a:r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Save to GitHub)</a:t>
            </a:r>
          </a:p>
          <a:p>
            <a:endParaRPr lang="en-US" sz="1600" i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 used “GitHub  Fork” to create our own copy to give the demonstration.</a:t>
            </a:r>
          </a:p>
          <a:p>
            <a:endParaRPr lang="en-US" sz="1600" i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600" b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 input file is also hosted on GITHUB (a different repository). That file is mounted to google colab in the first cell.</a:t>
            </a:r>
            <a:endParaRPr lang="en-US" sz="1600" b="0" i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E6631-25F3-71B4-93FD-277B030D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7" y="4760813"/>
            <a:ext cx="5524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4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575" y="4322874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4B452"/>
                </a:solidFill>
              </a:rPr>
              <a:t>Thank You. धन्यवाद</a:t>
            </a:r>
          </a:p>
        </p:txBody>
      </p:sp>
      <p:pic>
        <p:nvPicPr>
          <p:cNvPr id="717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9228C4C3-4B9D-A7C6-E549-7430AA98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7" y="949821"/>
            <a:ext cx="4445540" cy="33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Requirements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 descr="Identifying Business Requirement the right way| PreparationInfo">
            <a:extLst>
              <a:ext uri="{FF2B5EF4-FFF2-40B4-BE49-F238E27FC236}">
                <a16:creationId xmlns:a16="http://schemas.microsoft.com/office/drawing/2014/main" id="{D4BF40E3-79A9-63EA-9A8D-46D9C0CB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3" y="1354711"/>
            <a:ext cx="11024255" cy="36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B5A8D-4630-7104-D551-6F5F2AC000B5}"/>
              </a:ext>
            </a:extLst>
          </p:cNvPr>
          <p:cNvSpPr txBox="1"/>
          <p:nvPr/>
        </p:nvSpPr>
        <p:spPr>
          <a:xfrm>
            <a:off x="1383383" y="5605240"/>
            <a:ext cx="621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effectLst/>
                <a:latin typeface="Roboto" panose="02000000000000000000" pitchFamily="2" charset="0"/>
              </a:rPr>
              <a:t>[1] Requirements: What is the problem we are solving?</a:t>
            </a:r>
          </a:p>
          <a:p>
            <a:r>
              <a:rPr lang="en-US" sz="1800" b="0" i="0">
                <a:effectLst/>
                <a:latin typeface="Roboto" panose="02000000000000000000" pitchFamily="2" charset="0"/>
              </a:rPr>
              <a:t>	* Requirements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418220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F9B76-43E0-20B4-608A-7FDAF533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" y="929239"/>
            <a:ext cx="8997764" cy="56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1D3C-A0BB-A169-151A-FFB0BA53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9" y="1153409"/>
            <a:ext cx="9715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A6FCD-EC0F-2C22-F637-E1AD46AC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9" y="1117763"/>
            <a:ext cx="11070754" cy="46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Problem Statement (Cont.)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9B3E-1E2C-3CC4-683D-F707885EC752}"/>
              </a:ext>
            </a:extLst>
          </p:cNvPr>
          <p:cNvSpPr txBox="1"/>
          <p:nvPr/>
        </p:nvSpPr>
        <p:spPr>
          <a:xfrm>
            <a:off x="405714" y="1166842"/>
            <a:ext cx="90430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In addition to the textbook problem, we added some additional requirements: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Price binning – converting each numerical price to a price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Price binning frequency – finding out the category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Missing dates report – Report on the missing dates as a list and as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Get N unique Number of highest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We also want to compare the execution times for some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Using List based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Using Dictionary based implementation.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450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Complete Requirements List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EAEF3-D1B8-1A2F-6601-374F88BE4748}"/>
              </a:ext>
            </a:extLst>
          </p:cNvPr>
          <p:cNvSpPr txBox="1"/>
          <p:nvPr/>
        </p:nvSpPr>
        <p:spPr>
          <a:xfrm>
            <a:off x="346436" y="1205968"/>
            <a:ext cx="94762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1. Reading the Gasprices (textfile)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2. Get Average Price per Year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3  Get Average Price per Year - Dictionary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4. Get Average Price per Month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5. Get Average Price per Month - Dictionary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6. Get Highest and Lowest Prices per Year 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7. Get Highest and Lowest Prices per Year - Dictionary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8. Generate list of Prices - Lowest to Highest  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9. Generate list of Prices - Highest to Lowest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10. Create a Price Range Coloumn 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11. Get Price Binning Frequency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12. Get Missing Dates (List) Report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13. Get Missing Dates (Summary) Report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14. Get N number of Unique Highest Prices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15. Runtime Summary</a:t>
            </a:r>
            <a:endParaRPr lang="en-US" sz="2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3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4"/>
            <a:ext cx="7409468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>
                <a:solidFill>
                  <a:srgbClr val="04B452"/>
                </a:solidFill>
              </a:rPr>
              <a:t>Additional Requiremetns</a:t>
            </a:r>
            <a:endParaRPr lang="en-US" sz="4800" dirty="0">
              <a:solidFill>
                <a:srgbClr val="04B45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CFD7-D79F-2654-C595-9372BD856C17}"/>
              </a:ext>
            </a:extLst>
          </p:cNvPr>
          <p:cNvSpPr txBox="1"/>
          <p:nvPr/>
        </p:nvSpPr>
        <p:spPr>
          <a:xfrm>
            <a:off x="261595" y="921918"/>
            <a:ext cx="6216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[1] When year data is printed, those should be sorted.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1993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1994..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..</a:t>
            </a:r>
          </a:p>
          <a:p>
            <a:r>
              <a:rPr lang="en-US">
                <a:latin typeface="Roboto" panose="02000000000000000000" pitchFamily="2" charset="0"/>
              </a:rPr>
              <a:t>2012</a:t>
            </a:r>
          </a:p>
          <a:p>
            <a:r>
              <a:rPr lang="en-US">
                <a:latin typeface="Roboto" panose="02000000000000000000" pitchFamily="2" charset="0"/>
              </a:rPr>
              <a:t>2013</a:t>
            </a:r>
          </a:p>
          <a:p>
            <a:br>
              <a:rPr lang="en-US"/>
            </a:b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[2] When monthly data is printed, those should be sorted.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1. Jan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2. Feb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3. Mar</a:t>
            </a:r>
            <a:br>
              <a:rPr lang="en-US"/>
            </a:br>
            <a:r>
              <a:rPr lang="en-US" b="0" i="0">
                <a:effectLst/>
                <a:latin typeface="Roboto" panose="02000000000000000000" pitchFamily="2" charset="0"/>
              </a:rPr>
              <a:t>4. Apr</a:t>
            </a:r>
          </a:p>
          <a:p>
            <a:r>
              <a:rPr lang="en-US">
                <a:latin typeface="Roboto" panose="02000000000000000000" pitchFamily="2" charset="0"/>
              </a:rPr>
              <a:t>..</a:t>
            </a:r>
          </a:p>
          <a:p>
            <a:r>
              <a:rPr lang="en-US">
                <a:latin typeface="Roboto" panose="02000000000000000000" pitchFamily="2" charset="0"/>
              </a:rPr>
              <a:t>12. Dec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1781</Words>
  <Application>Microsoft Office PowerPoint</Application>
  <PresentationFormat>Widescreen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Unicode MS</vt:lpstr>
      <vt:lpstr>Calibri</vt:lpstr>
      <vt:lpstr>Courier New</vt:lpstr>
      <vt:lpstr>Roboto</vt:lpstr>
      <vt:lpstr>Office Theme</vt:lpstr>
      <vt:lpstr>PowerPoint Presentation</vt:lpstr>
      <vt:lpstr>Outline</vt:lpstr>
      <vt:lpstr>Requirements</vt:lpstr>
      <vt:lpstr>Problem Statement</vt:lpstr>
      <vt:lpstr>Problem Statement</vt:lpstr>
      <vt:lpstr>Problem Statement</vt:lpstr>
      <vt:lpstr>Problem Statement (Cont.)</vt:lpstr>
      <vt:lpstr>Complete Requirements List</vt:lpstr>
      <vt:lpstr>Additional Requiremetns</vt:lpstr>
      <vt:lpstr>Software Design</vt:lpstr>
      <vt:lpstr>Three data structures</vt:lpstr>
      <vt:lpstr>[1] Storing the data as a List (A List of Lists)</vt:lpstr>
      <vt:lpstr>PowerPoint Presentation</vt:lpstr>
      <vt:lpstr>PowerPoint Presentation</vt:lpstr>
      <vt:lpstr>PowerPoint Presentation</vt:lpstr>
      <vt:lpstr>Implementation: Coding</vt:lpstr>
      <vt:lpstr>Let us establish “contracts”</vt:lpstr>
      <vt:lpstr>Requirements to function Names</vt:lpstr>
      <vt:lpstr>get_highest_N_unique_prices(count)</vt:lpstr>
      <vt:lpstr>Execution Plan</vt:lpstr>
      <vt:lpstr>Team Composition</vt:lpstr>
      <vt:lpstr>Let us jump to google colab notebook to see these methods</vt:lpstr>
      <vt:lpstr>Software Testing</vt:lpstr>
      <vt:lpstr>Software Testing</vt:lpstr>
      <vt:lpstr>Coding Conventions</vt:lpstr>
      <vt:lpstr>Software Deployment</vt:lpstr>
      <vt:lpstr>Code Integration - GitHub</vt:lpstr>
      <vt:lpstr>Thank You. धन्यवाद</vt:lpstr>
    </vt:vector>
  </TitlesOfParts>
  <Company>Fabric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Harwood</dc:creator>
  <cp:keywords>C_Unrestricted</cp:keywords>
  <cp:lastModifiedBy>Jasthi, Jasthi (DI SW LCS DEVOPS)</cp:lastModifiedBy>
  <cp:revision>64</cp:revision>
  <dcterms:created xsi:type="dcterms:W3CDTF">2014-09-03T22:10:43Z</dcterms:created>
  <dcterms:modified xsi:type="dcterms:W3CDTF">2023-05-18T14:15:46Z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  <property fmtid="{D5CDD505-2E9C-101B-9397-08002B2CF9AE}" pid="6" name="MSIP_Label_6f75f480-7803-4ee9-bb54-84d0635fdbe7_Enabled">
    <vt:lpwstr>true</vt:lpwstr>
  </property>
  <property fmtid="{D5CDD505-2E9C-101B-9397-08002B2CF9AE}" pid="7" name="MSIP_Label_6f75f480-7803-4ee9-bb54-84d0635fdbe7_SetDate">
    <vt:lpwstr>2023-03-05T15:34:48Z</vt:lpwstr>
  </property>
  <property fmtid="{D5CDD505-2E9C-101B-9397-08002B2CF9AE}" pid="8" name="MSIP_Label_6f75f480-7803-4ee9-bb54-84d0635fdbe7_Method">
    <vt:lpwstr>Privileged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iteId">
    <vt:lpwstr>38ae3bcd-9579-4fd4-adda-b42e1495d55a</vt:lpwstr>
  </property>
  <property fmtid="{D5CDD505-2E9C-101B-9397-08002B2CF9AE}" pid="11" name="MSIP_Label_6f75f480-7803-4ee9-bb54-84d0635fdbe7_ActionId">
    <vt:lpwstr>97873fe3-bdf0-4312-bb52-332928f02318</vt:lpwstr>
  </property>
  <property fmtid="{D5CDD505-2E9C-101B-9397-08002B2CF9AE}" pid="12" name="MSIP_Label_6f75f480-7803-4ee9-bb54-84d0635fdbe7_ContentBits">
    <vt:lpwstr>0</vt:lpwstr>
  </property>
</Properties>
</file>