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97" r:id="rId3"/>
    <p:sldId id="299" r:id="rId4"/>
    <p:sldId id="301" r:id="rId5"/>
    <p:sldId id="298" r:id="rId6"/>
    <p:sldId id="300" r:id="rId7"/>
    <p:sldId id="262" r:id="rId8"/>
    <p:sldId id="302" r:id="rId9"/>
    <p:sldId id="303" r:id="rId10"/>
    <p:sldId id="304" r:id="rId11"/>
    <p:sldId id="305" r:id="rId12"/>
    <p:sldId id="316" r:id="rId13"/>
    <p:sldId id="312" r:id="rId14"/>
    <p:sldId id="307" r:id="rId15"/>
    <p:sldId id="309" r:id="rId16"/>
    <p:sldId id="319" r:id="rId17"/>
    <p:sldId id="311" r:id="rId18"/>
    <p:sldId id="317" r:id="rId19"/>
    <p:sldId id="318" r:id="rId20"/>
    <p:sldId id="320" r:id="rId21"/>
    <p:sldId id="321" r:id="rId22"/>
    <p:sldId id="323" r:id="rId23"/>
    <p:sldId id="259" r:id="rId24"/>
  </p:sldIdLst>
  <p:sldSz cx="9144000" cy="5143500" type="screen16x9"/>
  <p:notesSz cx="6858000" cy="9144000"/>
  <p:embeddedFontLst>
    <p:embeddedFont>
      <p:font typeface="Inter-Regular" panose="020B0604020202020204" charset="0"/>
      <p:regular r:id="rId26"/>
      <p:bold r:id="rId27"/>
    </p:embeddedFont>
    <p:embeddedFont>
      <p:font typeface="Playfair Display Regular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3392" autoAdjust="0"/>
  </p:normalViewPr>
  <p:slideViewPr>
    <p:cSldViewPr snapToGrid="0">
      <p:cViewPr varScale="1">
        <p:scale>
          <a:sx n="126" d="100"/>
          <a:sy n="126" d="100"/>
        </p:scale>
        <p:origin x="28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459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69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01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52b6f6c1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52b6f6c1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20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87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19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Git </a:t>
            </a:r>
            <a:r>
              <a:rPr lang="es-ES" dirty="0" err="1"/>
              <a:t>pull</a:t>
            </a:r>
            <a:r>
              <a:rPr lang="es-ES" dirty="0"/>
              <a:t> =&gt; git </a:t>
            </a:r>
            <a:r>
              <a:rPr lang="es-ES" dirty="0" err="1"/>
              <a:t>fetch</a:t>
            </a:r>
            <a:r>
              <a:rPr lang="es-ES" dirty="0"/>
              <a:t> + git </a:t>
            </a:r>
            <a:r>
              <a:rPr lang="es-ES" dirty="0" err="1"/>
              <a:t>merge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12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5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521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52b6f6c1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52b6f6c1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4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75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30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52b6f6c1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52b6f6c1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Staging</a:t>
            </a:r>
            <a:r>
              <a:rPr lang="es-ES" dirty="0"/>
              <a:t> memoria </a:t>
            </a:r>
            <a:r>
              <a:rPr lang="es-ES" dirty="0" err="1"/>
              <a:t>Ram</a:t>
            </a:r>
            <a:r>
              <a:rPr lang="es-ES" dirty="0"/>
              <a:t> – estado temporal donde esta el repositorio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dirty="0"/>
            </a:br>
            <a:r>
              <a:rPr lang="es-ES" dirty="0"/>
              <a:t>Directorio – git init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Staging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– memoria </a:t>
            </a:r>
            <a:r>
              <a:rPr lang="es-ES" dirty="0" err="1"/>
              <a:t>Ram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Repositorio local - /.git/ -- </a:t>
            </a:r>
            <a:r>
              <a:rPr lang="es-ES" dirty="0" err="1"/>
              <a:t>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429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59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9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5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3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9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42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811939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768578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4">
  <p:cSld name="BLANK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0631" y="12"/>
            <a:ext cx="2253366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yu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245286" y="1569450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ABC  </a:t>
            </a:r>
            <a:br>
              <a:rPr lang="en" b="1" dirty="0"/>
            </a:br>
            <a:r>
              <a:rPr lang="en" b="1" dirty="0"/>
              <a:t>GIT Y GITHUB</a:t>
            </a:r>
            <a:endParaRPr b="1" dirty="0"/>
          </a:p>
        </p:txBody>
      </p:sp>
      <p:sp>
        <p:nvSpPr>
          <p:cNvPr id="3" name="Google Shape;992;p36">
            <a:extLst>
              <a:ext uri="{FF2B5EF4-FFF2-40B4-BE49-F238E27FC236}">
                <a16:creationId xmlns:a16="http://schemas.microsoft.com/office/drawing/2014/main" id="{4CC26257-455F-4595-9C9B-3F5D43F78355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3AB372-A7C0-4CED-9995-23C4C1D425CD}"/>
              </a:ext>
            </a:extLst>
          </p:cNvPr>
          <p:cNvSpPr txBox="1"/>
          <p:nvPr/>
        </p:nvSpPr>
        <p:spPr>
          <a:xfrm>
            <a:off x="6174869" y="4835723"/>
            <a:ext cx="2969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accent2"/>
                </a:solidFill>
                <a:latin typeface="Inter-Regular"/>
                <a:ea typeface="Inter-Regular"/>
                <a:sym typeface="Inter-Regular"/>
              </a:rPr>
              <a:t>M</a:t>
            </a:r>
            <a:r>
              <a:rPr lang="es-PE" b="1" dirty="0">
                <a:solidFill>
                  <a:schemeClr val="accent2"/>
                </a:solidFill>
                <a:latin typeface="Inter-Regular"/>
                <a:ea typeface="Inter-Regular"/>
                <a:sym typeface="Inter-Regular"/>
              </a:rPr>
              <a:t>ayumyCH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" name="Google Shape;153;p24">
            <a:extLst>
              <a:ext uri="{FF2B5EF4-FFF2-40B4-BE49-F238E27FC236}">
                <a16:creationId xmlns:a16="http://schemas.microsoft.com/office/drawing/2014/main" id="{CB4F9A9B-8429-46C8-8C89-8D89F7441DC0}"/>
              </a:ext>
            </a:extLst>
          </p:cNvPr>
          <p:cNvSpPr txBox="1">
            <a:spLocks/>
          </p:cNvSpPr>
          <p:nvPr/>
        </p:nvSpPr>
        <p:spPr>
          <a:xfrm>
            <a:off x="465266" y="740660"/>
            <a:ext cx="3237424" cy="319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>
                <a:cs typeface="Arial"/>
                <a:sym typeface="Arial"/>
              </a:rPr>
              <a:t>git status</a:t>
            </a:r>
            <a:br>
              <a:rPr lang="en" sz="1600" dirty="0">
                <a:cs typeface="Arial"/>
                <a:sym typeface="Arial"/>
              </a:rPr>
            </a:br>
            <a:r>
              <a:rPr lang="en" sz="1600" dirty="0">
                <a:cs typeface="Arial"/>
                <a:sym typeface="Arial"/>
              </a:rPr>
              <a:t>Nos indica que ha pasado con nuestros archivos.</a:t>
            </a:r>
            <a:endParaRPr lang="es-ES" sz="1600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add index.html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Nos ayuda a hacerle seguimiento a nuestro archivo.</a:t>
            </a:r>
            <a:endParaRPr lang="es-ES" sz="1600" b="1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add .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Nos ayuda a hacerle seguimiento a todos los archivos.</a:t>
            </a:r>
            <a:br>
              <a:rPr lang="es-ES" sz="1600" dirty="0">
                <a:cs typeface="Arial"/>
                <a:sym typeface="Arial"/>
              </a:rPr>
            </a:b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4D6BD8-B63A-4D84-8DE8-A1A0F1DE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08" y="734505"/>
            <a:ext cx="4160075" cy="30394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58D1811-C9E5-4C81-8635-81D66082C5F1}"/>
              </a:ext>
            </a:extLst>
          </p:cNvPr>
          <p:cNvSpPr/>
          <p:nvPr/>
        </p:nvSpPr>
        <p:spPr>
          <a:xfrm>
            <a:off x="4076199" y="2416152"/>
            <a:ext cx="4160075" cy="29367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F8BFCE0-E433-423A-9D07-8BB362674A8B}"/>
              </a:ext>
            </a:extLst>
          </p:cNvPr>
          <p:cNvCxnSpPr>
            <a:cxnSpLocks/>
          </p:cNvCxnSpPr>
          <p:nvPr/>
        </p:nvCxnSpPr>
        <p:spPr>
          <a:xfrm flipH="1">
            <a:off x="7766388" y="2100796"/>
            <a:ext cx="98782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9CD37C-C98E-41E1-8706-1299ED4AE89C}"/>
              </a:ext>
            </a:extLst>
          </p:cNvPr>
          <p:cNvCxnSpPr/>
          <p:nvPr/>
        </p:nvCxnSpPr>
        <p:spPr>
          <a:xfrm flipH="1">
            <a:off x="7789086" y="3663162"/>
            <a:ext cx="9878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Google Shape;152;p24">
            <a:extLst>
              <a:ext uri="{FF2B5EF4-FFF2-40B4-BE49-F238E27FC236}">
                <a16:creationId xmlns:a16="http://schemas.microsoft.com/office/drawing/2014/main" id="{B7BA1EAC-6DF7-4718-9F5E-0ED6CBC9C27C}"/>
              </a:ext>
            </a:extLst>
          </p:cNvPr>
          <p:cNvSpPr txBox="1">
            <a:spLocks/>
          </p:cNvSpPr>
          <p:nvPr/>
        </p:nvSpPr>
        <p:spPr>
          <a:xfrm>
            <a:off x="341935" y="4122725"/>
            <a:ext cx="618567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s-PE" dirty="0"/>
              <a:t>Seguimiento del repositorio local</a:t>
            </a:r>
          </a:p>
        </p:txBody>
      </p:sp>
      <p:sp>
        <p:nvSpPr>
          <p:cNvPr id="12" name="Google Shape;992;p36">
            <a:extLst>
              <a:ext uri="{FF2B5EF4-FFF2-40B4-BE49-F238E27FC236}">
                <a16:creationId xmlns:a16="http://schemas.microsoft.com/office/drawing/2014/main" id="{2A24E794-2D84-41D4-AAD5-7F7B8687838D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3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" name="Google Shape;152;p24">
            <a:extLst>
              <a:ext uri="{FF2B5EF4-FFF2-40B4-BE49-F238E27FC236}">
                <a16:creationId xmlns:a16="http://schemas.microsoft.com/office/drawing/2014/main" id="{F1A32E22-3068-4215-B1C2-92C0A619B594}"/>
              </a:ext>
            </a:extLst>
          </p:cNvPr>
          <p:cNvSpPr txBox="1">
            <a:spLocks/>
          </p:cNvSpPr>
          <p:nvPr/>
        </p:nvSpPr>
        <p:spPr>
          <a:xfrm>
            <a:off x="190916" y="4292392"/>
            <a:ext cx="7887665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s-PE" dirty="0"/>
              <a:t>Guardar cambios al repositorio local</a:t>
            </a:r>
          </a:p>
        </p:txBody>
      </p:sp>
      <p:sp>
        <p:nvSpPr>
          <p:cNvPr id="8" name="Google Shape;153;p24">
            <a:extLst>
              <a:ext uri="{FF2B5EF4-FFF2-40B4-BE49-F238E27FC236}">
                <a16:creationId xmlns:a16="http://schemas.microsoft.com/office/drawing/2014/main" id="{B2325EAF-D7E9-4FBF-A85C-AD907C59A612}"/>
              </a:ext>
            </a:extLst>
          </p:cNvPr>
          <p:cNvSpPr txBox="1">
            <a:spLocks/>
          </p:cNvSpPr>
          <p:nvPr/>
        </p:nvSpPr>
        <p:spPr>
          <a:xfrm>
            <a:off x="341935" y="851108"/>
            <a:ext cx="3724399" cy="319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>
                <a:cs typeface="Arial"/>
                <a:sym typeface="Arial"/>
              </a:rPr>
              <a:t>git commit –m “Mi 1er commit”</a:t>
            </a:r>
            <a:br>
              <a:rPr lang="en" sz="1600" dirty="0">
                <a:cs typeface="Arial"/>
                <a:sym typeface="Arial"/>
              </a:rPr>
            </a:br>
            <a:r>
              <a:rPr lang="en" sz="1600" dirty="0">
                <a:cs typeface="Arial"/>
                <a:sym typeface="Arial"/>
              </a:rPr>
              <a:t>Nos ayuda a escribir un mensaje para ese cambio.</a:t>
            </a:r>
            <a:endParaRPr lang="es-ES" sz="1600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log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Nos Podemos ver todos los commit realizados.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600" dirty="0"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" sz="1600" b="1" dirty="0">
                <a:solidFill>
                  <a:schemeClr val="accent2"/>
                </a:solidFill>
                <a:cs typeface="Arial"/>
                <a:sym typeface="Arial"/>
              </a:rPr>
              <a:t>Estructura</a:t>
            </a:r>
            <a:r>
              <a:rPr lang="es-ES" sz="1600" b="1" dirty="0">
                <a:cs typeface="Arial"/>
                <a:sym typeface="Arial"/>
              </a:rPr>
              <a:t> </a:t>
            </a:r>
            <a:r>
              <a:rPr lang="es-ES" sz="1600" b="1" dirty="0">
                <a:solidFill>
                  <a:schemeClr val="accent2"/>
                </a:solidFill>
                <a:cs typeface="Arial"/>
                <a:sym typeface="Arial"/>
              </a:rPr>
              <a:t>de un commit </a:t>
            </a:r>
            <a:br>
              <a:rPr lang="es-ES" sz="1600" dirty="0">
                <a:cs typeface="Arial"/>
                <a:sym typeface="Arial"/>
              </a:rPr>
            </a:br>
            <a:r>
              <a:rPr lang="es-ES" sz="1600" dirty="0">
                <a:solidFill>
                  <a:schemeClr val="accent2">
                    <a:lumMod val="50000"/>
                  </a:schemeClr>
                </a:solidFill>
                <a:cs typeface="Arial"/>
                <a:sym typeface="Arial"/>
              </a:rPr>
              <a:t>Código Hash / Autor / Fecha / Mensaje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72F705-808D-42A5-A0BD-3860336A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65" y="972213"/>
            <a:ext cx="4179008" cy="175193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2ED6D69-1043-45B0-BFA5-9FD66FFBBAC8}"/>
              </a:ext>
            </a:extLst>
          </p:cNvPr>
          <p:cNvSpPr/>
          <p:nvPr/>
        </p:nvSpPr>
        <p:spPr>
          <a:xfrm>
            <a:off x="203071" y="3057347"/>
            <a:ext cx="4368929" cy="68702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6CBB9B7-643E-413B-B014-ADB061802B18}"/>
              </a:ext>
            </a:extLst>
          </p:cNvPr>
          <p:cNvSpPr/>
          <p:nvPr/>
        </p:nvSpPr>
        <p:spPr>
          <a:xfrm>
            <a:off x="4309804" y="1732695"/>
            <a:ext cx="4368929" cy="92373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Google Shape;992;p36">
            <a:extLst>
              <a:ext uri="{FF2B5EF4-FFF2-40B4-BE49-F238E27FC236}">
                <a16:creationId xmlns:a16="http://schemas.microsoft.com/office/drawing/2014/main" id="{25FA62AA-B394-420B-9AA5-D2CE4AFAF50D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 idx="4294967295"/>
          </p:nvPr>
        </p:nvSpPr>
        <p:spPr>
          <a:xfrm>
            <a:off x="685798" y="925588"/>
            <a:ext cx="4880709" cy="204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Creando un repositorio Github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033812"/>
            <a:ext cx="3959619" cy="6237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Allá vamos GitHub :3 !!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740029" y="528823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1"/>
          <p:cNvSpPr/>
          <p:nvPr/>
        </p:nvSpPr>
        <p:spPr>
          <a:xfrm>
            <a:off x="6923409" y="1611296"/>
            <a:ext cx="1799891" cy="182385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 rot="1473096">
            <a:off x="5286885" y="2521954"/>
            <a:ext cx="1052374" cy="102508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575291" y="1437000"/>
            <a:ext cx="460690" cy="4476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2487177">
            <a:off x="6279019" y="3468403"/>
            <a:ext cx="327755" cy="31849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992;p36">
            <a:extLst>
              <a:ext uri="{FF2B5EF4-FFF2-40B4-BE49-F238E27FC236}">
                <a16:creationId xmlns:a16="http://schemas.microsoft.com/office/drawing/2014/main" id="{0FCBD029-12B9-4AA5-AC57-9D664F3DFCEE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9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384" name="Google Shape;384;p41"/>
          <p:cNvCxnSpPr/>
          <p:nvPr/>
        </p:nvCxnSpPr>
        <p:spPr>
          <a:xfrm rot="10800000">
            <a:off x="64846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6" name="Google Shape;386;p41"/>
          <p:cNvCxnSpPr/>
          <p:nvPr/>
        </p:nvCxnSpPr>
        <p:spPr>
          <a:xfrm rot="10800000">
            <a:off x="17627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8" name="Google Shape;388;p41"/>
          <p:cNvCxnSpPr/>
          <p:nvPr/>
        </p:nvCxnSpPr>
        <p:spPr>
          <a:xfrm rot="10800000">
            <a:off x="28769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0" name="Google Shape;390;p41"/>
          <p:cNvCxnSpPr/>
          <p:nvPr/>
        </p:nvCxnSpPr>
        <p:spPr>
          <a:xfrm rot="10800000">
            <a:off x="399123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2" name="Google Shape;392;p41"/>
          <p:cNvCxnSpPr/>
          <p:nvPr/>
        </p:nvCxnSpPr>
        <p:spPr>
          <a:xfrm rot="10800000">
            <a:off x="510549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4" name="Google Shape;394;p41"/>
          <p:cNvCxnSpPr/>
          <p:nvPr/>
        </p:nvCxnSpPr>
        <p:spPr>
          <a:xfrm rot="10800000">
            <a:off x="621974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6" name="Google Shape;396;p41"/>
          <p:cNvCxnSpPr/>
          <p:nvPr/>
        </p:nvCxnSpPr>
        <p:spPr>
          <a:xfrm rot="10800000">
            <a:off x="12141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8" name="Google Shape;398;p41"/>
          <p:cNvCxnSpPr/>
          <p:nvPr/>
        </p:nvCxnSpPr>
        <p:spPr>
          <a:xfrm rot="10800000">
            <a:off x="232840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0" name="Google Shape;400;p41"/>
          <p:cNvCxnSpPr/>
          <p:nvPr/>
        </p:nvCxnSpPr>
        <p:spPr>
          <a:xfrm rot="10800000">
            <a:off x="344266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2" name="Google Shape;402;p41"/>
          <p:cNvCxnSpPr/>
          <p:nvPr/>
        </p:nvCxnSpPr>
        <p:spPr>
          <a:xfrm rot="10800000">
            <a:off x="455692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4" name="Google Shape;404;p41"/>
          <p:cNvCxnSpPr/>
          <p:nvPr/>
        </p:nvCxnSpPr>
        <p:spPr>
          <a:xfrm rot="10800000">
            <a:off x="567117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6" name="Google Shape;406;p41"/>
          <p:cNvCxnSpPr/>
          <p:nvPr/>
        </p:nvCxnSpPr>
        <p:spPr>
          <a:xfrm rot="10800000">
            <a:off x="67854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6EDECF2C-FDC7-4FEB-8CDB-F12EB5288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115"/>
          <a:stretch/>
        </p:blipFill>
        <p:spPr>
          <a:xfrm>
            <a:off x="412615" y="270638"/>
            <a:ext cx="7329884" cy="51239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BD1BFCAB-869A-41A3-8452-2B8028E6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96" y="860412"/>
            <a:ext cx="3917357" cy="4010039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90815FBD-2808-41CD-B92B-C6DE0770B943}"/>
              </a:ext>
            </a:extLst>
          </p:cNvPr>
          <p:cNvCxnSpPr>
            <a:cxnSpLocks/>
          </p:cNvCxnSpPr>
          <p:nvPr/>
        </p:nvCxnSpPr>
        <p:spPr>
          <a:xfrm rot="5400000">
            <a:off x="4821228" y="1038899"/>
            <a:ext cx="1711339" cy="1354365"/>
          </a:xfrm>
          <a:prstGeom prst="bentConnector3">
            <a:avLst>
              <a:gd name="adj1" fmla="val 9953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992;p36">
            <a:extLst>
              <a:ext uri="{FF2B5EF4-FFF2-40B4-BE49-F238E27FC236}">
                <a16:creationId xmlns:a16="http://schemas.microsoft.com/office/drawing/2014/main" id="{59F68A41-6232-4C50-8C23-D97A631C72D6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9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" name="Google Shape;152;p24">
            <a:extLst>
              <a:ext uri="{FF2B5EF4-FFF2-40B4-BE49-F238E27FC236}">
                <a16:creationId xmlns:a16="http://schemas.microsoft.com/office/drawing/2014/main" id="{F1A32E22-3068-4215-B1C2-92C0A619B594}"/>
              </a:ext>
            </a:extLst>
          </p:cNvPr>
          <p:cNvSpPr txBox="1">
            <a:spLocks/>
          </p:cNvSpPr>
          <p:nvPr/>
        </p:nvSpPr>
        <p:spPr>
          <a:xfrm>
            <a:off x="341935" y="4122725"/>
            <a:ext cx="618567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5C3132-0EB9-461E-8BE4-4D6505929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45" b="22884"/>
          <a:stretch/>
        </p:blipFill>
        <p:spPr>
          <a:xfrm>
            <a:off x="825537" y="331863"/>
            <a:ext cx="7171463" cy="4106647"/>
          </a:xfrm>
          <a:prstGeom prst="rect">
            <a:avLst/>
          </a:prstGeom>
        </p:spPr>
      </p:pic>
      <p:sp>
        <p:nvSpPr>
          <p:cNvPr id="6" name="Google Shape;992;p36">
            <a:extLst>
              <a:ext uri="{FF2B5EF4-FFF2-40B4-BE49-F238E27FC236}">
                <a16:creationId xmlns:a16="http://schemas.microsoft.com/office/drawing/2014/main" id="{E2DFFF07-93C5-46E9-BE17-546A69FB816D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3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Google Shape;152;p24">
            <a:extLst>
              <a:ext uri="{FF2B5EF4-FFF2-40B4-BE49-F238E27FC236}">
                <a16:creationId xmlns:a16="http://schemas.microsoft.com/office/drawing/2014/main" id="{F1A32E22-3068-4215-B1C2-92C0A619B594}"/>
              </a:ext>
            </a:extLst>
          </p:cNvPr>
          <p:cNvSpPr txBox="1">
            <a:spLocks/>
          </p:cNvSpPr>
          <p:nvPr/>
        </p:nvSpPr>
        <p:spPr>
          <a:xfrm>
            <a:off x="341935" y="4122725"/>
            <a:ext cx="618567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1EFA4E-BA71-4EE3-A095-A981058FC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42"/>
          <a:stretch/>
        </p:blipFill>
        <p:spPr>
          <a:xfrm>
            <a:off x="190916" y="271703"/>
            <a:ext cx="8046344" cy="3521222"/>
          </a:xfrm>
          <a:prstGeom prst="rect">
            <a:avLst/>
          </a:prstGeom>
        </p:spPr>
      </p:pic>
      <p:sp>
        <p:nvSpPr>
          <p:cNvPr id="6" name="Google Shape;152;p24">
            <a:extLst>
              <a:ext uri="{FF2B5EF4-FFF2-40B4-BE49-F238E27FC236}">
                <a16:creationId xmlns:a16="http://schemas.microsoft.com/office/drawing/2014/main" id="{339F411F-B207-41C2-AA8E-1DD0800D999E}"/>
              </a:ext>
            </a:extLst>
          </p:cNvPr>
          <p:cNvSpPr txBox="1">
            <a:spLocks/>
          </p:cNvSpPr>
          <p:nvPr/>
        </p:nvSpPr>
        <p:spPr>
          <a:xfrm>
            <a:off x="190916" y="4064628"/>
            <a:ext cx="773165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s-PE" dirty="0"/>
              <a:t>Conectando repositorio local con repositorio remoto</a:t>
            </a:r>
          </a:p>
        </p:txBody>
      </p:sp>
      <p:sp>
        <p:nvSpPr>
          <p:cNvPr id="7" name="Google Shape;992;p36">
            <a:extLst>
              <a:ext uri="{FF2B5EF4-FFF2-40B4-BE49-F238E27FC236}">
                <a16:creationId xmlns:a16="http://schemas.microsoft.com/office/drawing/2014/main" id="{F0A0863F-2842-4BFA-BAD8-7267667394F4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5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57188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" name="Google Shape;153;p24">
            <a:extLst>
              <a:ext uri="{FF2B5EF4-FFF2-40B4-BE49-F238E27FC236}">
                <a16:creationId xmlns:a16="http://schemas.microsoft.com/office/drawing/2014/main" id="{CB4F9A9B-8429-46C8-8C89-8D89F7441DC0}"/>
              </a:ext>
            </a:extLst>
          </p:cNvPr>
          <p:cNvSpPr txBox="1">
            <a:spLocks/>
          </p:cNvSpPr>
          <p:nvPr/>
        </p:nvSpPr>
        <p:spPr>
          <a:xfrm>
            <a:off x="331054" y="366250"/>
            <a:ext cx="3957883" cy="388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>
                <a:cs typeface="Arial"/>
                <a:sym typeface="Arial"/>
              </a:rPr>
              <a:t>git remote add origin url_github</a:t>
            </a:r>
            <a:br>
              <a:rPr lang="en" sz="1600" dirty="0">
                <a:cs typeface="Arial"/>
                <a:sym typeface="Arial"/>
              </a:rPr>
            </a:br>
            <a:r>
              <a:rPr lang="es-ES" sz="1600" dirty="0">
                <a:cs typeface="Arial"/>
              </a:rPr>
              <a:t>Crea una nueva conexión a un repositorio remoto</a:t>
            </a:r>
            <a:endParaRPr lang="es-ES" sz="1600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Branch –M </a:t>
            </a:r>
            <a:r>
              <a:rPr lang="es-ES" sz="1600" b="1" dirty="0" err="1">
                <a:cs typeface="Arial"/>
                <a:sym typeface="Arial"/>
              </a:rPr>
              <a:t>main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</a:rPr>
              <a:t>Cambiando el nombre de la rama actual a</a:t>
            </a:r>
            <a:r>
              <a:rPr lang="es-ES" sz="1600" dirty="0">
                <a:cs typeface="Arial"/>
                <a:sym typeface="Arial"/>
              </a:rPr>
              <a:t> </a:t>
            </a:r>
            <a:r>
              <a:rPr lang="es-ES" sz="1600" dirty="0" err="1">
                <a:cs typeface="Arial"/>
                <a:sym typeface="Arial"/>
              </a:rPr>
              <a:t>main</a:t>
            </a:r>
            <a:r>
              <a:rPr lang="es-ES" sz="1600" dirty="0">
                <a:cs typeface="Arial"/>
                <a:sym typeface="Arial"/>
              </a:rPr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</a:t>
            </a:r>
            <a:r>
              <a:rPr lang="es-ES" sz="1600" b="1" dirty="0" err="1">
                <a:cs typeface="Arial"/>
                <a:sym typeface="Arial"/>
              </a:rPr>
              <a:t>push</a:t>
            </a:r>
            <a:r>
              <a:rPr lang="es-ES" sz="1600" b="1" dirty="0">
                <a:cs typeface="Arial"/>
                <a:sym typeface="Arial"/>
              </a:rPr>
              <a:t> –u </a:t>
            </a:r>
            <a:r>
              <a:rPr lang="es-ES" sz="1600" b="1" dirty="0" err="1">
                <a:cs typeface="Arial"/>
                <a:sym typeface="Arial"/>
              </a:rPr>
              <a:t>origin</a:t>
            </a:r>
            <a:r>
              <a:rPr lang="es-ES" sz="1600" b="1" dirty="0">
                <a:cs typeface="Arial"/>
                <a:sym typeface="Arial"/>
              </a:rPr>
              <a:t> </a:t>
            </a:r>
            <a:r>
              <a:rPr lang="es-ES" sz="1600" b="1" dirty="0" err="1">
                <a:cs typeface="Arial"/>
                <a:sym typeface="Arial"/>
              </a:rPr>
              <a:t>main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Enviar todo el contenido del repositorio local al repositorio remoto. 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</a:t>
            </a:r>
            <a:r>
              <a:rPr lang="es-ES" sz="1600" b="1" dirty="0" err="1">
                <a:cs typeface="Arial"/>
                <a:sym typeface="Arial"/>
              </a:rPr>
              <a:t>pull</a:t>
            </a:r>
            <a:r>
              <a:rPr lang="es-ES" sz="1600" b="1" dirty="0">
                <a:cs typeface="Arial"/>
                <a:sym typeface="Arial"/>
              </a:rPr>
              <a:t> </a:t>
            </a:r>
            <a:r>
              <a:rPr lang="es-ES" sz="1600" b="1" dirty="0" err="1">
                <a:cs typeface="Arial"/>
                <a:sym typeface="Arial"/>
              </a:rPr>
              <a:t>origin</a:t>
            </a:r>
            <a:r>
              <a:rPr lang="es-ES" sz="1600" b="1" dirty="0">
                <a:cs typeface="Arial"/>
                <a:sym typeface="Arial"/>
              </a:rPr>
              <a:t> </a:t>
            </a:r>
            <a:r>
              <a:rPr lang="es-ES" sz="1600" b="1" dirty="0" err="1">
                <a:cs typeface="Arial"/>
                <a:sym typeface="Arial"/>
              </a:rPr>
              <a:t>main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Descarga todos los cambios del repositorio remoto al repositorio local.</a:t>
            </a:r>
            <a:br>
              <a:rPr lang="es-ES" sz="1600" dirty="0">
                <a:cs typeface="Arial"/>
                <a:sym typeface="Arial"/>
              </a:rPr>
            </a:b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CD341-A562-4ABF-97F7-1125C5F3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68" y="705701"/>
            <a:ext cx="3592801" cy="2797673"/>
          </a:xfrm>
          <a:prstGeom prst="rect">
            <a:avLst/>
          </a:prstGeom>
        </p:spPr>
      </p:pic>
      <p:sp>
        <p:nvSpPr>
          <p:cNvPr id="13" name="Google Shape;152;p24">
            <a:extLst>
              <a:ext uri="{FF2B5EF4-FFF2-40B4-BE49-F238E27FC236}">
                <a16:creationId xmlns:a16="http://schemas.microsoft.com/office/drawing/2014/main" id="{69657C6D-73DE-4192-B4CD-B122CB026423}"/>
              </a:ext>
            </a:extLst>
          </p:cNvPr>
          <p:cNvSpPr txBox="1">
            <a:spLocks/>
          </p:cNvSpPr>
          <p:nvPr/>
        </p:nvSpPr>
        <p:spPr>
          <a:xfrm>
            <a:off x="331054" y="4250986"/>
            <a:ext cx="8762168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s-PE" dirty="0"/>
              <a:t>Explicación Repo local &lt;-&gt; Repo remoto</a:t>
            </a:r>
          </a:p>
        </p:txBody>
      </p:sp>
      <p:sp>
        <p:nvSpPr>
          <p:cNvPr id="7" name="Google Shape;992;p36">
            <a:extLst>
              <a:ext uri="{FF2B5EF4-FFF2-40B4-BE49-F238E27FC236}">
                <a16:creationId xmlns:a16="http://schemas.microsoft.com/office/drawing/2014/main" id="{DA667511-1EB1-4433-A0AC-C7A3DB9200C7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2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F60C87F-7A6B-48A0-B946-A66AEA3B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7" y="514672"/>
            <a:ext cx="5504797" cy="3106731"/>
          </a:xfrm>
          <a:prstGeom prst="rect">
            <a:avLst/>
          </a:prstGeom>
        </p:spPr>
      </p:pic>
      <p:sp>
        <p:nvSpPr>
          <p:cNvPr id="25" name="Google Shape;152;p24">
            <a:extLst>
              <a:ext uri="{FF2B5EF4-FFF2-40B4-BE49-F238E27FC236}">
                <a16:creationId xmlns:a16="http://schemas.microsoft.com/office/drawing/2014/main" id="{FD11AC26-A4A3-40D5-9044-96BB7EF20203}"/>
              </a:ext>
            </a:extLst>
          </p:cNvPr>
          <p:cNvSpPr txBox="1">
            <a:spLocks/>
          </p:cNvSpPr>
          <p:nvPr/>
        </p:nvSpPr>
        <p:spPr>
          <a:xfrm>
            <a:off x="281864" y="4014851"/>
            <a:ext cx="618567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s-PE" dirty="0"/>
              <a:t>Mi primer repositorio</a:t>
            </a:r>
          </a:p>
        </p:txBody>
      </p:sp>
      <p:sp>
        <p:nvSpPr>
          <p:cNvPr id="5" name="Google Shape;992;p36">
            <a:extLst>
              <a:ext uri="{FF2B5EF4-FFF2-40B4-BE49-F238E27FC236}">
                <a16:creationId xmlns:a16="http://schemas.microsoft.com/office/drawing/2014/main" id="{F709E879-A751-4F9D-A1A8-D3B875C7BA50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0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 idx="4294967295"/>
          </p:nvPr>
        </p:nvSpPr>
        <p:spPr>
          <a:xfrm>
            <a:off x="520608" y="925588"/>
            <a:ext cx="5045900" cy="204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Bajar cambios de  un repositorio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033812"/>
            <a:ext cx="3959619" cy="6237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Allá vamos GitHub de nuevo :3 !!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740029" y="528823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1"/>
          <p:cNvSpPr/>
          <p:nvPr/>
        </p:nvSpPr>
        <p:spPr>
          <a:xfrm>
            <a:off x="6923409" y="1611296"/>
            <a:ext cx="1799891" cy="182385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 rot="1473096">
            <a:off x="5286885" y="2521954"/>
            <a:ext cx="1052374" cy="102508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575291" y="1437000"/>
            <a:ext cx="460690" cy="4476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2487177">
            <a:off x="6279019" y="3468403"/>
            <a:ext cx="327755" cy="31849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992;p36">
            <a:extLst>
              <a:ext uri="{FF2B5EF4-FFF2-40B4-BE49-F238E27FC236}">
                <a16:creationId xmlns:a16="http://schemas.microsoft.com/office/drawing/2014/main" id="{605E059E-41D9-40AC-BA3A-04A6DDEBCE8A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84" name="Google Shape;384;p41"/>
          <p:cNvCxnSpPr/>
          <p:nvPr/>
        </p:nvCxnSpPr>
        <p:spPr>
          <a:xfrm rot="10800000">
            <a:off x="64846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6" name="Google Shape;386;p41"/>
          <p:cNvCxnSpPr/>
          <p:nvPr/>
        </p:nvCxnSpPr>
        <p:spPr>
          <a:xfrm rot="10800000">
            <a:off x="17627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8" name="Google Shape;388;p41"/>
          <p:cNvCxnSpPr/>
          <p:nvPr/>
        </p:nvCxnSpPr>
        <p:spPr>
          <a:xfrm rot="10800000">
            <a:off x="28769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0" name="Google Shape;390;p41"/>
          <p:cNvCxnSpPr/>
          <p:nvPr/>
        </p:nvCxnSpPr>
        <p:spPr>
          <a:xfrm rot="10800000">
            <a:off x="399123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2" name="Google Shape;392;p41"/>
          <p:cNvCxnSpPr/>
          <p:nvPr/>
        </p:nvCxnSpPr>
        <p:spPr>
          <a:xfrm rot="10800000">
            <a:off x="510549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4" name="Google Shape;394;p41"/>
          <p:cNvCxnSpPr/>
          <p:nvPr/>
        </p:nvCxnSpPr>
        <p:spPr>
          <a:xfrm rot="10800000">
            <a:off x="621974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6" name="Google Shape;396;p41"/>
          <p:cNvCxnSpPr/>
          <p:nvPr/>
        </p:nvCxnSpPr>
        <p:spPr>
          <a:xfrm rot="10800000">
            <a:off x="12141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8" name="Google Shape;398;p41"/>
          <p:cNvCxnSpPr/>
          <p:nvPr/>
        </p:nvCxnSpPr>
        <p:spPr>
          <a:xfrm rot="10800000">
            <a:off x="232840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0" name="Google Shape;400;p41"/>
          <p:cNvCxnSpPr/>
          <p:nvPr/>
        </p:nvCxnSpPr>
        <p:spPr>
          <a:xfrm rot="10800000">
            <a:off x="344266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2" name="Google Shape;402;p41"/>
          <p:cNvCxnSpPr/>
          <p:nvPr/>
        </p:nvCxnSpPr>
        <p:spPr>
          <a:xfrm rot="10800000">
            <a:off x="455692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4" name="Google Shape;404;p41"/>
          <p:cNvCxnSpPr/>
          <p:nvPr/>
        </p:nvCxnSpPr>
        <p:spPr>
          <a:xfrm rot="10800000">
            <a:off x="567117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6" name="Google Shape;406;p41"/>
          <p:cNvCxnSpPr/>
          <p:nvPr/>
        </p:nvCxnSpPr>
        <p:spPr>
          <a:xfrm rot="10800000">
            <a:off x="67854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AAB6BE6-88C6-4F71-B897-9861CB93F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2"/>
          <a:stretch/>
        </p:blipFill>
        <p:spPr>
          <a:xfrm>
            <a:off x="4753840" y="1455168"/>
            <a:ext cx="4281108" cy="2650725"/>
          </a:xfrm>
          <a:prstGeom prst="rect">
            <a:avLst/>
          </a:prstGeom>
        </p:spPr>
      </p:pic>
      <p:sp>
        <p:nvSpPr>
          <p:cNvPr id="17" name="Google Shape;153;p24">
            <a:extLst>
              <a:ext uri="{FF2B5EF4-FFF2-40B4-BE49-F238E27FC236}">
                <a16:creationId xmlns:a16="http://schemas.microsoft.com/office/drawing/2014/main" id="{5234167F-592B-425E-9C0C-A6127DD46CA5}"/>
              </a:ext>
            </a:extLst>
          </p:cNvPr>
          <p:cNvSpPr txBox="1">
            <a:spLocks/>
          </p:cNvSpPr>
          <p:nvPr/>
        </p:nvSpPr>
        <p:spPr>
          <a:xfrm>
            <a:off x="206323" y="979008"/>
            <a:ext cx="4350597" cy="403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400" dirty="0">
                <a:cs typeface="Arial"/>
                <a:sym typeface="Arial"/>
              </a:rPr>
              <a:t>Se tiene 3 opciones:</a:t>
            </a:r>
            <a:endParaRPr lang="en" sz="800" b="1" dirty="0"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400" b="1" dirty="0">
                <a:cs typeface="Arial"/>
                <a:sym typeface="Arial"/>
              </a:rPr>
              <a:t>Clone </a:t>
            </a:r>
            <a:br>
              <a:rPr lang="en" sz="1400" b="1" dirty="0">
                <a:cs typeface="Arial"/>
                <a:sym typeface="Arial"/>
              </a:rPr>
            </a:br>
            <a:r>
              <a:rPr lang="en" sz="1400" dirty="0">
                <a:cs typeface="Arial"/>
                <a:sym typeface="Arial"/>
              </a:rPr>
              <a:t>Bajar el repositorio tal cual esta en el github con todos los registros de commits realizados.Nos vamos al terminal y ejecutamos lo siguiente: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s-PE" sz="1400" dirty="0">
                <a:solidFill>
                  <a:schemeClr val="bg1"/>
                </a:solidFill>
                <a:highlight>
                  <a:srgbClr val="008000"/>
                </a:highlight>
                <a:cs typeface="Arial"/>
                <a:sym typeface="Arial"/>
              </a:rPr>
              <a:t> g</a:t>
            </a:r>
            <a:r>
              <a:rPr lang="en" sz="1400" dirty="0">
                <a:solidFill>
                  <a:schemeClr val="bg1"/>
                </a:solidFill>
                <a:highlight>
                  <a:srgbClr val="008000"/>
                </a:highlight>
                <a:cs typeface="Arial"/>
                <a:sym typeface="Arial"/>
              </a:rPr>
              <a:t>it clone url_repositorio   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400" b="1" dirty="0">
                <a:cs typeface="Arial"/>
                <a:sym typeface="Arial"/>
              </a:rPr>
              <a:t>Github Desktop</a:t>
            </a:r>
            <a:br>
              <a:rPr lang="en" sz="1400" b="1" dirty="0">
                <a:cs typeface="Arial"/>
                <a:sym typeface="Arial"/>
              </a:rPr>
            </a:br>
            <a:r>
              <a:rPr lang="en" sz="1400" dirty="0">
                <a:cs typeface="Arial"/>
                <a:sym typeface="Arial"/>
              </a:rPr>
              <a:t>Interface que conecta el git con el github, evitamos escribir comandos en la terminal.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400" b="1" dirty="0">
                <a:cs typeface="Arial"/>
                <a:sym typeface="Arial"/>
              </a:rPr>
              <a:t>Download ZIP </a:t>
            </a:r>
            <a:br>
              <a:rPr lang="en" sz="1400" b="1" dirty="0">
                <a:cs typeface="Arial"/>
                <a:sym typeface="Arial"/>
              </a:rPr>
            </a:br>
            <a:r>
              <a:rPr lang="en" sz="1400" dirty="0">
                <a:cs typeface="Arial"/>
                <a:sym typeface="Arial"/>
              </a:rPr>
              <a:t>Descargar los documentos en la ultima version; esta no contendra ningun historial de los cambios realizados.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18" name="Google Shape;153;p24">
            <a:extLst>
              <a:ext uri="{FF2B5EF4-FFF2-40B4-BE49-F238E27FC236}">
                <a16:creationId xmlns:a16="http://schemas.microsoft.com/office/drawing/2014/main" id="{23A46794-0A94-4116-930E-F3E6C5F88C0D}"/>
              </a:ext>
            </a:extLst>
          </p:cNvPr>
          <p:cNvSpPr txBox="1">
            <a:spLocks/>
          </p:cNvSpPr>
          <p:nvPr/>
        </p:nvSpPr>
        <p:spPr>
          <a:xfrm>
            <a:off x="206323" y="128350"/>
            <a:ext cx="6748449" cy="75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>
                <a:cs typeface="Arial"/>
                <a:sym typeface="Arial"/>
              </a:rPr>
              <a:t>Una vez ubicado en el repositorio de interes.</a:t>
            </a:r>
            <a:br>
              <a:rPr lang="en" sz="1600" b="1" dirty="0">
                <a:cs typeface="Arial"/>
                <a:sym typeface="Arial"/>
              </a:rPr>
            </a:br>
            <a:r>
              <a:rPr lang="en" sz="1600" b="1" dirty="0">
                <a:cs typeface="Arial"/>
                <a:sym typeface="Arial"/>
              </a:rPr>
              <a:t>Nos vamos a la opcion 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D5EECC-FE97-49EB-816F-CCA6590A5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2" r="3868" b="8171"/>
          <a:stretch/>
        </p:blipFill>
        <p:spPr>
          <a:xfrm>
            <a:off x="2743318" y="559960"/>
            <a:ext cx="697990" cy="209738"/>
          </a:xfrm>
          <a:prstGeom prst="rect">
            <a:avLst/>
          </a:prstGeom>
        </p:spPr>
      </p:pic>
      <p:sp>
        <p:nvSpPr>
          <p:cNvPr id="19" name="Google Shape;992;p36">
            <a:extLst>
              <a:ext uri="{FF2B5EF4-FFF2-40B4-BE49-F238E27FC236}">
                <a16:creationId xmlns:a16="http://schemas.microsoft.com/office/drawing/2014/main" id="{0C2D3B82-8B02-4CD0-81C9-97D3F49F615B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5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4294967295"/>
          </p:nvPr>
        </p:nvSpPr>
        <p:spPr>
          <a:xfrm>
            <a:off x="702899" y="286328"/>
            <a:ext cx="8250185" cy="5675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¿Que es git?</a:t>
            </a:r>
            <a:endParaRPr sz="48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4294967295"/>
          </p:nvPr>
        </p:nvSpPr>
        <p:spPr>
          <a:xfrm>
            <a:off x="702898" y="1191897"/>
            <a:ext cx="8250185" cy="12200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accent2">
                    <a:lumMod val="75000"/>
                  </a:schemeClr>
                </a:solidFill>
              </a:rPr>
              <a:t>Sofware libre de control de versiones.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/>
              <a:t>Finalidad: facilitar el desarrollo y mantenimiento de proyectos personales y/o grupales.</a:t>
            </a:r>
            <a:endParaRPr sz="1200" dirty="0"/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D0777925-073D-457C-AFE8-7F7745E46943}"/>
              </a:ext>
            </a:extLst>
          </p:cNvPr>
          <p:cNvSpPr/>
          <p:nvPr/>
        </p:nvSpPr>
        <p:spPr>
          <a:xfrm>
            <a:off x="1725550" y="2988805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710EF289-0839-433C-8080-20F95C4A5BAE}"/>
              </a:ext>
            </a:extLst>
          </p:cNvPr>
          <p:cNvSpPr/>
          <p:nvPr/>
        </p:nvSpPr>
        <p:spPr>
          <a:xfrm>
            <a:off x="3492238" y="2968982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17BCE373-2B56-4883-9908-C0D674E97888}"/>
              </a:ext>
            </a:extLst>
          </p:cNvPr>
          <p:cNvSpPr/>
          <p:nvPr/>
        </p:nvSpPr>
        <p:spPr>
          <a:xfrm>
            <a:off x="5443250" y="2973034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F67DB2D2-4204-480D-B789-F390FF68A2AA}"/>
              </a:ext>
            </a:extLst>
          </p:cNvPr>
          <p:cNvSpPr/>
          <p:nvPr/>
        </p:nvSpPr>
        <p:spPr>
          <a:xfrm>
            <a:off x="7179761" y="2889323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F49F7E-280F-4F03-B2F7-11EDB7365957}"/>
              </a:ext>
            </a:extLst>
          </p:cNvPr>
          <p:cNvSpPr txBox="1"/>
          <p:nvPr/>
        </p:nvSpPr>
        <p:spPr>
          <a:xfrm>
            <a:off x="1634822" y="354278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</a:t>
            </a:r>
            <a:endParaRPr lang="es-PE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FAAA7A-9AF9-4294-911A-C088B91189DA}"/>
              </a:ext>
            </a:extLst>
          </p:cNvPr>
          <p:cNvSpPr txBox="1"/>
          <p:nvPr/>
        </p:nvSpPr>
        <p:spPr>
          <a:xfrm>
            <a:off x="3257447" y="354143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archivo1_v1</a:t>
            </a:r>
            <a:endParaRPr lang="es-PE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67069A-77AE-4077-A839-B2084C7E5085}"/>
              </a:ext>
            </a:extLst>
          </p:cNvPr>
          <p:cNvSpPr txBox="1"/>
          <p:nvPr/>
        </p:nvSpPr>
        <p:spPr>
          <a:xfrm>
            <a:off x="5208459" y="3510473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archivo1_v2</a:t>
            </a:r>
            <a:endParaRPr lang="es-PE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93B492-DE2D-4035-84EE-9B7F38E29F22}"/>
              </a:ext>
            </a:extLst>
          </p:cNvPr>
          <p:cNvSpPr txBox="1"/>
          <p:nvPr/>
        </p:nvSpPr>
        <p:spPr>
          <a:xfrm>
            <a:off x="6855265" y="3449263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archivo1_final</a:t>
            </a:r>
            <a:endParaRPr lang="es-PE" sz="1200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F616C2B-2023-49E8-A446-D385A69ADBC4}"/>
              </a:ext>
            </a:extLst>
          </p:cNvPr>
          <p:cNvSpPr/>
          <p:nvPr/>
        </p:nvSpPr>
        <p:spPr>
          <a:xfrm rot="5400000">
            <a:off x="4521873" y="970609"/>
            <a:ext cx="393601" cy="674889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8BDCECF-C878-4308-8B04-25491063B7F7}"/>
              </a:ext>
            </a:extLst>
          </p:cNvPr>
          <p:cNvSpPr txBox="1"/>
          <p:nvPr/>
        </p:nvSpPr>
        <p:spPr>
          <a:xfrm>
            <a:off x="3320122" y="4606529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dk2"/>
                </a:solidFill>
                <a:latin typeface="Inter-Regular"/>
                <a:ea typeface="Inter-Regular"/>
                <a:sym typeface="Inter-Regular"/>
              </a:rPr>
              <a:t>MANEJO DE ARCHIVOS SIN GIT</a:t>
            </a:r>
            <a:endParaRPr lang="es-PE" dirty="0">
              <a:solidFill>
                <a:schemeClr val="dk2"/>
              </a:solidFill>
              <a:latin typeface="Inter-Regular"/>
              <a:ea typeface="Inter-Regular"/>
              <a:sym typeface="Inter-Regular"/>
            </a:endParaRPr>
          </a:p>
        </p:txBody>
      </p:sp>
      <p:sp>
        <p:nvSpPr>
          <p:cNvPr id="17" name="Google Shape;992;p36">
            <a:extLst>
              <a:ext uri="{FF2B5EF4-FFF2-40B4-BE49-F238E27FC236}">
                <a16:creationId xmlns:a16="http://schemas.microsoft.com/office/drawing/2014/main" id="{232CBD9F-7391-449F-A609-4E0868650F89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06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 idx="4294967295"/>
          </p:nvPr>
        </p:nvSpPr>
        <p:spPr>
          <a:xfrm>
            <a:off x="520608" y="925588"/>
            <a:ext cx="5045900" cy="204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Explorando conceptos 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033812"/>
            <a:ext cx="3959619" cy="6237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Allá vamos!!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740029" y="528823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1"/>
          <p:cNvSpPr/>
          <p:nvPr/>
        </p:nvSpPr>
        <p:spPr>
          <a:xfrm>
            <a:off x="6923409" y="1611296"/>
            <a:ext cx="1799891" cy="182385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 rot="1473096">
            <a:off x="5286885" y="2521954"/>
            <a:ext cx="1052374" cy="102508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575291" y="1437000"/>
            <a:ext cx="460690" cy="4476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2487177">
            <a:off x="6279019" y="3468403"/>
            <a:ext cx="327755" cy="31849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992;p36">
            <a:extLst>
              <a:ext uri="{FF2B5EF4-FFF2-40B4-BE49-F238E27FC236}">
                <a16:creationId xmlns:a16="http://schemas.microsoft.com/office/drawing/2014/main" id="{605E059E-41D9-40AC-BA3A-04A6DDEBCE8A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84" name="Google Shape;384;p41"/>
          <p:cNvCxnSpPr/>
          <p:nvPr/>
        </p:nvCxnSpPr>
        <p:spPr>
          <a:xfrm rot="10800000">
            <a:off x="64846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6" name="Google Shape;386;p41"/>
          <p:cNvCxnSpPr/>
          <p:nvPr/>
        </p:nvCxnSpPr>
        <p:spPr>
          <a:xfrm rot="10800000">
            <a:off x="17627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8" name="Google Shape;388;p41"/>
          <p:cNvCxnSpPr/>
          <p:nvPr/>
        </p:nvCxnSpPr>
        <p:spPr>
          <a:xfrm rot="10800000">
            <a:off x="28769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0" name="Google Shape;390;p41"/>
          <p:cNvCxnSpPr/>
          <p:nvPr/>
        </p:nvCxnSpPr>
        <p:spPr>
          <a:xfrm rot="10800000">
            <a:off x="399123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2" name="Google Shape;392;p41"/>
          <p:cNvCxnSpPr/>
          <p:nvPr/>
        </p:nvCxnSpPr>
        <p:spPr>
          <a:xfrm rot="10800000">
            <a:off x="510549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4" name="Google Shape;394;p41"/>
          <p:cNvCxnSpPr/>
          <p:nvPr/>
        </p:nvCxnSpPr>
        <p:spPr>
          <a:xfrm rot="10800000">
            <a:off x="621974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6" name="Google Shape;396;p41"/>
          <p:cNvCxnSpPr/>
          <p:nvPr/>
        </p:nvCxnSpPr>
        <p:spPr>
          <a:xfrm rot="10800000">
            <a:off x="12141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8" name="Google Shape;398;p41"/>
          <p:cNvCxnSpPr/>
          <p:nvPr/>
        </p:nvCxnSpPr>
        <p:spPr>
          <a:xfrm rot="10800000">
            <a:off x="232840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0" name="Google Shape;400;p41"/>
          <p:cNvCxnSpPr/>
          <p:nvPr/>
        </p:nvCxnSpPr>
        <p:spPr>
          <a:xfrm rot="10800000">
            <a:off x="344266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2" name="Google Shape;402;p41"/>
          <p:cNvCxnSpPr/>
          <p:nvPr/>
        </p:nvCxnSpPr>
        <p:spPr>
          <a:xfrm rot="10800000">
            <a:off x="455692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4" name="Google Shape;404;p41"/>
          <p:cNvCxnSpPr/>
          <p:nvPr/>
        </p:nvCxnSpPr>
        <p:spPr>
          <a:xfrm rot="10800000">
            <a:off x="567117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6" name="Google Shape;406;p41"/>
          <p:cNvCxnSpPr/>
          <p:nvPr/>
        </p:nvCxnSpPr>
        <p:spPr>
          <a:xfrm rot="10800000">
            <a:off x="67854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462883-26CD-47DC-A04C-F1E894DEB2ED}"/>
              </a:ext>
            </a:extLst>
          </p:cNvPr>
          <p:cNvSpPr txBox="1"/>
          <p:nvPr/>
        </p:nvSpPr>
        <p:spPr>
          <a:xfrm>
            <a:off x="307333" y="273448"/>
            <a:ext cx="562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Playfair Display Regular"/>
                <a:sym typeface="Inter-Regular"/>
              </a:rPr>
              <a:t>Ciclo básico de trabajo con Git</a:t>
            </a:r>
            <a:endParaRPr lang="es-PE" sz="2400" dirty="0">
              <a:solidFill>
                <a:schemeClr val="accent2">
                  <a:lumMod val="75000"/>
                </a:schemeClr>
              </a:solidFill>
              <a:latin typeface="Playfair Display Regular"/>
              <a:sym typeface="Inter-Regular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F04E892-697B-4C19-9974-A389CE919E46}"/>
              </a:ext>
            </a:extLst>
          </p:cNvPr>
          <p:cNvGrpSpPr/>
          <p:nvPr/>
        </p:nvGrpSpPr>
        <p:grpSpPr>
          <a:xfrm>
            <a:off x="1009698" y="1017097"/>
            <a:ext cx="4095794" cy="3526867"/>
            <a:chOff x="630341" y="780270"/>
            <a:chExt cx="4095794" cy="3526867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DA65FF0-4401-4CC1-BD3B-906AA074A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341" y="1942801"/>
              <a:ext cx="4095794" cy="2364336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9EE1203-F7AA-4789-A3C3-72A4F93F9CE1}"/>
                </a:ext>
              </a:extLst>
            </p:cNvPr>
            <p:cNvSpPr txBox="1"/>
            <p:nvPr/>
          </p:nvSpPr>
          <p:spPr>
            <a:xfrm>
              <a:off x="2550752" y="780270"/>
              <a:ext cx="652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git init</a:t>
              </a:r>
              <a:endParaRPr lang="es-PE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AC29E20-BB58-4A47-A541-E7D62A3625F0}"/>
                </a:ext>
              </a:extLst>
            </p:cNvPr>
            <p:cNvGrpSpPr/>
            <p:nvPr/>
          </p:nvGrpSpPr>
          <p:grpSpPr>
            <a:xfrm>
              <a:off x="1914887" y="847410"/>
              <a:ext cx="763351" cy="604262"/>
              <a:chOff x="1688249" y="883090"/>
              <a:chExt cx="763351" cy="604262"/>
            </a:xfrm>
          </p:grpSpPr>
          <p:sp>
            <p:nvSpPr>
              <p:cNvPr id="17" name="Rectángulo: esquina doblada 16">
                <a:extLst>
                  <a:ext uri="{FF2B5EF4-FFF2-40B4-BE49-F238E27FC236}">
                    <a16:creationId xmlns:a16="http://schemas.microsoft.com/office/drawing/2014/main" id="{E058767C-5A7E-4D46-9461-77D153AF410F}"/>
                  </a:ext>
                </a:extLst>
              </p:cNvPr>
              <p:cNvSpPr/>
              <p:nvPr/>
            </p:nvSpPr>
            <p:spPr>
              <a:xfrm>
                <a:off x="1944105" y="883090"/>
                <a:ext cx="251638" cy="338554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6F12BF9-E2DA-4AC4-AF1D-2F2E771A0A0D}"/>
                  </a:ext>
                </a:extLst>
              </p:cNvPr>
              <p:cNvSpPr txBox="1"/>
              <p:nvPr/>
            </p:nvSpPr>
            <p:spPr>
              <a:xfrm>
                <a:off x="1688249" y="1210353"/>
                <a:ext cx="763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/>
                  <a:t>archivo1</a:t>
                </a:r>
                <a:endParaRPr lang="es-PE" sz="1200" dirty="0"/>
              </a:p>
            </p:txBody>
          </p:sp>
        </p:grpSp>
        <p:sp>
          <p:nvSpPr>
            <p:cNvPr id="5" name="Flecha: hacia abajo 4">
              <a:extLst>
                <a:ext uri="{FF2B5EF4-FFF2-40B4-BE49-F238E27FC236}">
                  <a16:creationId xmlns:a16="http://schemas.microsoft.com/office/drawing/2014/main" id="{BF935D13-4FE9-458F-BC18-1E6A6F9C48F5}"/>
                </a:ext>
              </a:extLst>
            </p:cNvPr>
            <p:cNvSpPr/>
            <p:nvPr/>
          </p:nvSpPr>
          <p:spPr>
            <a:xfrm>
              <a:off x="2803155" y="1427177"/>
              <a:ext cx="220372" cy="468368"/>
            </a:xfrm>
            <a:prstGeom prst="down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05143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" name="Google Shape;992;p36">
            <a:extLst>
              <a:ext uri="{FF2B5EF4-FFF2-40B4-BE49-F238E27FC236}">
                <a16:creationId xmlns:a16="http://schemas.microsoft.com/office/drawing/2014/main" id="{2A24E794-2D84-41D4-AAD5-7F7B8687838D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1CFB86-2857-4122-9CC1-D0B4A848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6" y="327212"/>
            <a:ext cx="6057394" cy="448907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39A3EF-5486-49EF-BE11-F4B577DA588D}"/>
              </a:ext>
            </a:extLst>
          </p:cNvPr>
          <p:cNvSpPr txBox="1"/>
          <p:nvPr/>
        </p:nvSpPr>
        <p:spPr>
          <a:xfrm>
            <a:off x="7290394" y="1692885"/>
            <a:ext cx="1544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Playfair Display Regular"/>
                <a:sym typeface="Inter-Regular"/>
              </a:rPr>
              <a:t>Estado </a:t>
            </a:r>
          </a:p>
          <a:p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Playfair Display Regular"/>
                <a:sym typeface="Inter-Regular"/>
              </a:rPr>
              <a:t>del </a:t>
            </a:r>
          </a:p>
          <a:p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Playfair Display Regular"/>
                <a:sym typeface="Inter-Regular"/>
              </a:rPr>
              <a:t>archivo</a:t>
            </a:r>
            <a:endParaRPr lang="es-PE" sz="2800" dirty="0">
              <a:solidFill>
                <a:schemeClr val="accent2">
                  <a:lumMod val="75000"/>
                </a:schemeClr>
              </a:solidFill>
              <a:latin typeface="Playfair Display Regular"/>
              <a:sym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884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rot="10800000">
            <a:off x="-348346" y="421850"/>
            <a:ext cx="2375400" cy="23754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FFF0ED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ctrTitle" idx="4294967295"/>
          </p:nvPr>
        </p:nvSpPr>
        <p:spPr>
          <a:xfrm>
            <a:off x="504730" y="50805"/>
            <a:ext cx="4465500" cy="6102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!</a:t>
            </a:r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294967295"/>
          </p:nvPr>
        </p:nvSpPr>
        <p:spPr>
          <a:xfrm>
            <a:off x="504730" y="529658"/>
            <a:ext cx="4533623" cy="1966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</a:rPr>
              <a:t>Subir un proyecto a un Repositorio</a:t>
            </a:r>
            <a:endParaRPr sz="1600" b="1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/>
              <a:t>git init</a:t>
            </a:r>
            <a:br>
              <a:rPr lang="es-ES" sz="1400" dirty="0"/>
            </a:br>
            <a:r>
              <a:rPr lang="es-ES" sz="1400" dirty="0"/>
              <a:t>git add .</a:t>
            </a:r>
            <a:br>
              <a:rPr lang="es-ES" sz="1400" dirty="0"/>
            </a:br>
            <a:r>
              <a:rPr lang="es-ES" sz="1400" dirty="0"/>
              <a:t>git commit –m “mensaje”</a:t>
            </a:r>
            <a:br>
              <a:rPr lang="es-ES" sz="1400" dirty="0"/>
            </a:br>
            <a:r>
              <a:rPr lang="es-ES" sz="1400" dirty="0"/>
              <a:t>git </a:t>
            </a:r>
            <a:r>
              <a:rPr lang="es-ES" sz="1400" dirty="0" err="1"/>
              <a:t>remote</a:t>
            </a:r>
            <a:r>
              <a:rPr lang="es-ES" sz="1400" dirty="0"/>
              <a:t> add </a:t>
            </a:r>
            <a:r>
              <a:rPr lang="es-ES" sz="1400" dirty="0" err="1"/>
              <a:t>origin</a:t>
            </a:r>
            <a:r>
              <a:rPr lang="es-ES" sz="1400" dirty="0"/>
              <a:t> </a:t>
            </a:r>
            <a:r>
              <a:rPr lang="es-ES" sz="1400" dirty="0" err="1">
                <a:highlight>
                  <a:srgbClr val="C0C0C0"/>
                </a:highlight>
              </a:rPr>
              <a:t>link_del_nuevo_repositorio</a:t>
            </a:r>
            <a:br>
              <a:rPr lang="es-ES" sz="1400" dirty="0"/>
            </a:br>
            <a:r>
              <a:rPr lang="es-ES" sz="1400" dirty="0"/>
              <a:t>git Branch –M </a:t>
            </a:r>
            <a:r>
              <a:rPr lang="es-ES" sz="1400" dirty="0" err="1"/>
              <a:t>main</a:t>
            </a:r>
            <a:br>
              <a:rPr lang="es-ES" sz="1400" dirty="0"/>
            </a:br>
            <a:r>
              <a:rPr lang="es-ES" sz="1400" dirty="0"/>
              <a:t>git </a:t>
            </a:r>
            <a:r>
              <a:rPr lang="es-ES" sz="1400" dirty="0" err="1"/>
              <a:t>push</a:t>
            </a:r>
            <a:r>
              <a:rPr lang="es-ES" sz="1400" dirty="0"/>
              <a:t> –u </a:t>
            </a:r>
            <a:r>
              <a:rPr lang="es-ES" sz="1400" dirty="0" err="1"/>
              <a:t>origin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endParaRPr sz="1400"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D1B937AC-EBBC-4491-A5B5-B882ADF42546}"/>
              </a:ext>
            </a:extLst>
          </p:cNvPr>
          <p:cNvSpPr txBox="1">
            <a:spLocks/>
          </p:cNvSpPr>
          <p:nvPr/>
        </p:nvSpPr>
        <p:spPr>
          <a:xfrm>
            <a:off x="504730" y="2632826"/>
            <a:ext cx="4465500" cy="85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n-US" sz="1600" b="1" dirty="0" err="1">
                <a:solidFill>
                  <a:schemeClr val="accent2"/>
                </a:solidFill>
              </a:rPr>
              <a:t>Bajar</a:t>
            </a:r>
            <a:r>
              <a:rPr lang="en-US" sz="1600" b="1" dirty="0">
                <a:solidFill>
                  <a:schemeClr val="accent2"/>
                </a:solidFill>
              </a:rPr>
              <a:t> un  </a:t>
            </a:r>
            <a:r>
              <a:rPr lang="en-US" sz="1600" b="1" dirty="0" err="1">
                <a:solidFill>
                  <a:schemeClr val="accent2"/>
                </a:solidFill>
              </a:rPr>
              <a:t>Repositorio</a:t>
            </a:r>
            <a:br>
              <a:rPr lang="en-US" sz="1600" b="1" dirty="0">
                <a:solidFill>
                  <a:schemeClr val="accent2"/>
                </a:solidFill>
              </a:rPr>
            </a:br>
            <a:r>
              <a:rPr lang="en-US" sz="1400" dirty="0"/>
              <a:t>git clone </a:t>
            </a:r>
            <a:r>
              <a:rPr lang="en-US" sz="1400" dirty="0">
                <a:highlight>
                  <a:srgbClr val="C0C0C0"/>
                </a:highlight>
              </a:rPr>
              <a:t>url_repositorio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400" dirty="0"/>
              <a:t>git pull origin main</a:t>
            </a:r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57CB84EC-C511-47EB-8D1F-2570C632D921}"/>
              </a:ext>
            </a:extLst>
          </p:cNvPr>
          <p:cNvSpPr txBox="1">
            <a:spLocks/>
          </p:cNvSpPr>
          <p:nvPr/>
        </p:nvSpPr>
        <p:spPr>
          <a:xfrm>
            <a:off x="504730" y="3627467"/>
            <a:ext cx="4465500" cy="140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n-US" sz="1600" b="1" dirty="0" err="1">
                <a:solidFill>
                  <a:schemeClr val="accent2"/>
                </a:solidFill>
              </a:rPr>
              <a:t>Subir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cambios</a:t>
            </a:r>
            <a:r>
              <a:rPr lang="en-US" sz="1600" b="1" dirty="0">
                <a:solidFill>
                  <a:schemeClr val="accent2"/>
                </a:solidFill>
              </a:rPr>
              <a:t> a un  </a:t>
            </a:r>
            <a:r>
              <a:rPr lang="en-US" sz="1600" b="1" dirty="0" err="1">
                <a:solidFill>
                  <a:schemeClr val="accent2"/>
                </a:solidFill>
              </a:rPr>
              <a:t>Repositorio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400" dirty="0"/>
              <a:t>git add .</a:t>
            </a:r>
            <a:br>
              <a:rPr lang="en-US" sz="1400" dirty="0"/>
            </a:br>
            <a:r>
              <a:rPr lang="en-US" sz="1400" dirty="0"/>
              <a:t>git commit –m “mensaje”</a:t>
            </a:r>
            <a:br>
              <a:rPr lang="en-US" sz="1400" dirty="0"/>
            </a:br>
            <a:r>
              <a:rPr lang="en-US" sz="1400" dirty="0"/>
              <a:t>git pull origin main</a:t>
            </a:r>
            <a:br>
              <a:rPr lang="en-US" sz="1400" dirty="0"/>
            </a:br>
            <a:r>
              <a:rPr lang="en-US" sz="1400" dirty="0"/>
              <a:t>git push origin main</a:t>
            </a:r>
          </a:p>
        </p:txBody>
      </p:sp>
      <p:pic>
        <p:nvPicPr>
          <p:cNvPr id="9" name="Google Shape;155;p24">
            <a:extLst>
              <a:ext uri="{FF2B5EF4-FFF2-40B4-BE49-F238E27FC236}">
                <a16:creationId xmlns:a16="http://schemas.microsoft.com/office/drawing/2014/main" id="{DA8AB901-87C6-4A01-90DC-6918764A0C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62" r="3938"/>
          <a:stretch/>
        </p:blipFill>
        <p:spPr>
          <a:xfrm>
            <a:off x="5749637" y="585900"/>
            <a:ext cx="3971700" cy="3971700"/>
          </a:xfrm>
          <a:prstGeom prst="chord">
            <a:avLst>
              <a:gd name="adj1" fmla="val 2658481"/>
              <a:gd name="adj2" fmla="val 18942614"/>
            </a:avLst>
          </a:prstGeom>
          <a:noFill/>
          <a:ln>
            <a:noFill/>
          </a:ln>
        </p:spPr>
      </p:pic>
      <p:sp>
        <p:nvSpPr>
          <p:cNvPr id="10" name="Google Shape;992;p36">
            <a:extLst>
              <a:ext uri="{FF2B5EF4-FFF2-40B4-BE49-F238E27FC236}">
                <a16:creationId xmlns:a16="http://schemas.microsoft.com/office/drawing/2014/main" id="{149840E3-5B34-4AFA-B29A-0EB46F4EE179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DC35D3-CB2F-4A16-9541-DB1EE94C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258" y="4732364"/>
            <a:ext cx="1183742" cy="3030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FCDEBFF-A83C-441C-8EAD-91AB573EEB3C}"/>
              </a:ext>
            </a:extLst>
          </p:cNvPr>
          <p:cNvSpPr txBox="1"/>
          <p:nvPr/>
        </p:nvSpPr>
        <p:spPr>
          <a:xfrm>
            <a:off x="6174869" y="4730017"/>
            <a:ext cx="2969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accent2"/>
                </a:solidFill>
                <a:latin typeface="Inter-Regular"/>
                <a:ea typeface="Inter-Regular"/>
                <a:sym typeface="Inter-Regular"/>
              </a:rPr>
              <a:t>M</a:t>
            </a:r>
            <a:r>
              <a:rPr lang="es-PE" b="1" dirty="0">
                <a:solidFill>
                  <a:schemeClr val="accent2"/>
                </a:solidFill>
                <a:latin typeface="Inter-Regular"/>
                <a:ea typeface="Inter-Regular"/>
                <a:sym typeface="Inter-Regular"/>
              </a:rPr>
              <a:t>ayumyCH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D0777925-073D-457C-AFE8-7F7745E46943}"/>
              </a:ext>
            </a:extLst>
          </p:cNvPr>
          <p:cNvSpPr/>
          <p:nvPr/>
        </p:nvSpPr>
        <p:spPr>
          <a:xfrm>
            <a:off x="1418369" y="986238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710EF289-0839-433C-8080-20F95C4A5BAE}"/>
              </a:ext>
            </a:extLst>
          </p:cNvPr>
          <p:cNvSpPr/>
          <p:nvPr/>
        </p:nvSpPr>
        <p:spPr>
          <a:xfrm>
            <a:off x="1411871" y="2226451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17BCE373-2B56-4883-9908-C0D674E97888}"/>
              </a:ext>
            </a:extLst>
          </p:cNvPr>
          <p:cNvSpPr/>
          <p:nvPr/>
        </p:nvSpPr>
        <p:spPr>
          <a:xfrm>
            <a:off x="1418369" y="3418523"/>
            <a:ext cx="540630" cy="5539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F49F7E-280F-4F03-B2F7-11EDB7365957}"/>
              </a:ext>
            </a:extLst>
          </p:cNvPr>
          <p:cNvSpPr txBox="1"/>
          <p:nvPr/>
        </p:nvSpPr>
        <p:spPr>
          <a:xfrm>
            <a:off x="1296238" y="158319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</a:t>
            </a:r>
            <a:endParaRPr lang="es-PE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FAAA7A-9AF9-4294-911A-C088B91189DA}"/>
              </a:ext>
            </a:extLst>
          </p:cNvPr>
          <p:cNvSpPr txBox="1"/>
          <p:nvPr/>
        </p:nvSpPr>
        <p:spPr>
          <a:xfrm>
            <a:off x="1296237" y="278043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</a:t>
            </a:r>
            <a:endParaRPr lang="es-PE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4D611D-0730-4F5E-9E74-0D912B852DD3}"/>
              </a:ext>
            </a:extLst>
          </p:cNvPr>
          <p:cNvSpPr txBox="1"/>
          <p:nvPr/>
        </p:nvSpPr>
        <p:spPr>
          <a:xfrm>
            <a:off x="1296237" y="401876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archivo1</a:t>
            </a:r>
            <a:endParaRPr lang="es-PE" sz="1200" dirty="0"/>
          </a:p>
        </p:txBody>
      </p:sp>
      <p:sp>
        <p:nvSpPr>
          <p:cNvPr id="5" name="Flecha: curvada hacia la derecha 4">
            <a:extLst>
              <a:ext uri="{FF2B5EF4-FFF2-40B4-BE49-F238E27FC236}">
                <a16:creationId xmlns:a16="http://schemas.microsoft.com/office/drawing/2014/main" id="{CD6D5A81-00D4-4AAC-9FD7-DCF6C7AE8FC2}"/>
              </a:ext>
            </a:extLst>
          </p:cNvPr>
          <p:cNvSpPr/>
          <p:nvPr/>
        </p:nvSpPr>
        <p:spPr>
          <a:xfrm>
            <a:off x="736967" y="1360543"/>
            <a:ext cx="540629" cy="12112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9B4DFF-36BB-4B0A-8DE9-741E7416CFF3}"/>
              </a:ext>
            </a:extLst>
          </p:cNvPr>
          <p:cNvSpPr txBox="1"/>
          <p:nvPr/>
        </p:nvSpPr>
        <p:spPr>
          <a:xfrm>
            <a:off x="209321" y="172169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Foto</a:t>
            </a:r>
            <a:endParaRPr lang="es-P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5D5BD9-72A3-40F8-BA10-B57C7BCC08E0}"/>
              </a:ext>
            </a:extLst>
          </p:cNvPr>
          <p:cNvSpPr txBox="1"/>
          <p:nvPr/>
        </p:nvSpPr>
        <p:spPr>
          <a:xfrm>
            <a:off x="2196935" y="2260609"/>
            <a:ext cx="323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63b8gh9</a:t>
            </a:r>
            <a:r>
              <a:rPr lang="es-ES" dirty="0"/>
              <a:t> versión 1 del archivo1 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BD4AC9-8D1F-4935-8C50-ED74E1B08A08}"/>
              </a:ext>
            </a:extLst>
          </p:cNvPr>
          <p:cNvSpPr txBox="1"/>
          <p:nvPr/>
        </p:nvSpPr>
        <p:spPr>
          <a:xfrm>
            <a:off x="209321" y="301804"/>
            <a:ext cx="300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dk2"/>
                </a:solidFill>
                <a:latin typeface="Inter-Regular"/>
                <a:ea typeface="Inter-Regular"/>
                <a:sym typeface="Inter-Regular"/>
              </a:rPr>
              <a:t>MANEJO DE ARCHIVOS CON GIT</a:t>
            </a:r>
            <a:endParaRPr lang="es-PE" dirty="0">
              <a:solidFill>
                <a:schemeClr val="dk2"/>
              </a:solidFill>
              <a:latin typeface="Inter-Regular"/>
              <a:ea typeface="Inter-Regular"/>
              <a:sym typeface="Inter-Regular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071701-4F55-4506-BBB4-FED2CF9FCDAF}"/>
              </a:ext>
            </a:extLst>
          </p:cNvPr>
          <p:cNvSpPr txBox="1"/>
          <p:nvPr/>
        </p:nvSpPr>
        <p:spPr>
          <a:xfrm>
            <a:off x="2196935" y="3541624"/>
            <a:ext cx="323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79b7mp3</a:t>
            </a:r>
            <a:r>
              <a:rPr lang="es-ES" dirty="0"/>
              <a:t> versión 2 del archivo1 </a:t>
            </a:r>
            <a:endParaRPr lang="es-PE" dirty="0"/>
          </a:p>
        </p:txBody>
      </p:sp>
      <p:sp>
        <p:nvSpPr>
          <p:cNvPr id="16" name="Google Shape;992;p36">
            <a:extLst>
              <a:ext uri="{FF2B5EF4-FFF2-40B4-BE49-F238E27FC236}">
                <a16:creationId xmlns:a16="http://schemas.microsoft.com/office/drawing/2014/main" id="{2F936943-35B5-412D-92E5-AB887EF5F40B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3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 idx="4294967295"/>
          </p:nvPr>
        </p:nvSpPr>
        <p:spPr>
          <a:xfrm>
            <a:off x="855300" y="1118063"/>
            <a:ext cx="4427100" cy="85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Porque usar git?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4294967295"/>
          </p:nvPr>
        </p:nvSpPr>
        <p:spPr>
          <a:xfrm>
            <a:off x="855300" y="2133850"/>
            <a:ext cx="4427100" cy="1649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" sz="1600" dirty="0">
                <a:cs typeface="Arial"/>
                <a:sym typeface="Arial"/>
              </a:rPr>
              <a:t>Porque podrias retroceder o visualizar el cambio que te interesa.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PE" sz="1600" dirty="0">
                <a:cs typeface="Arial"/>
              </a:rPr>
              <a:t>P</a:t>
            </a:r>
            <a:r>
              <a:rPr lang="en" sz="1600" dirty="0">
                <a:cs typeface="Arial"/>
              </a:rPr>
              <a:t>orque me ayuda a poder trabajar con muchos archivos sin estrezarme en perder algun cambio.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l="7362" r="3938"/>
          <a:stretch/>
        </p:blipFill>
        <p:spPr>
          <a:xfrm>
            <a:off x="5737400" y="578825"/>
            <a:ext cx="3971700" cy="3971700"/>
          </a:xfrm>
          <a:prstGeom prst="chord">
            <a:avLst>
              <a:gd name="adj1" fmla="val 2658481"/>
              <a:gd name="adj2" fmla="val 18942614"/>
            </a:avLst>
          </a:prstGeom>
          <a:noFill/>
          <a:ln>
            <a:noFill/>
          </a:ln>
        </p:spPr>
      </p:pic>
      <p:sp>
        <p:nvSpPr>
          <p:cNvPr id="7" name="Google Shape;992;p36">
            <a:extLst>
              <a:ext uri="{FF2B5EF4-FFF2-40B4-BE49-F238E27FC236}">
                <a16:creationId xmlns:a16="http://schemas.microsoft.com/office/drawing/2014/main" id="{9C0F68BC-AF26-4A9D-B6A1-C88F39FAE61E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0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 rot="-5400000">
            <a:off x="1874768" y="-806026"/>
            <a:ext cx="5541300" cy="55413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4294967295"/>
          </p:nvPr>
        </p:nvSpPr>
        <p:spPr>
          <a:xfrm>
            <a:off x="60070" y="322969"/>
            <a:ext cx="8893014" cy="5675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¿Que es GitHub?</a:t>
            </a:r>
            <a:endParaRPr sz="48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4294967295"/>
          </p:nvPr>
        </p:nvSpPr>
        <p:spPr>
          <a:xfrm>
            <a:off x="451218" y="1216608"/>
            <a:ext cx="5989629" cy="30942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" sz="1600" dirty="0">
                <a:solidFill>
                  <a:schemeClr val="accent2"/>
                </a:solidFill>
              </a:rPr>
              <a:t>Plataforma de desarrollo colaborativo para alojar proyectos utilizando el sistema de control de versiones de git.</a:t>
            </a:r>
          </a:p>
          <a:p>
            <a:pPr marL="285750" indent="-285750">
              <a:spcAft>
                <a:spcPts val="600"/>
              </a:spcAft>
            </a:pPr>
            <a:r>
              <a:rPr lang="en" sz="1400" dirty="0"/>
              <a:t>Se almacena por defecto en forma publica.</a:t>
            </a:r>
          </a:p>
          <a:p>
            <a:pPr marL="285750" indent="-285750">
              <a:spcAft>
                <a:spcPts val="600"/>
              </a:spcAft>
            </a:pPr>
            <a:r>
              <a:rPr lang="en" sz="1400" dirty="0"/>
              <a:t>Plataforma más importantes de colaboracion para proyectos open source</a:t>
            </a:r>
          </a:p>
          <a:p>
            <a:pPr marL="285750" indent="-285750">
              <a:spcAft>
                <a:spcPts val="600"/>
              </a:spcAft>
            </a:pPr>
            <a:r>
              <a:rPr lang="en" sz="1400" dirty="0"/>
              <a:t>Red social para proyectos</a:t>
            </a:r>
          </a:p>
          <a:p>
            <a:pPr marL="285750" indent="-285750">
              <a:spcAft>
                <a:spcPts val="600"/>
              </a:spcAft>
            </a:pP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493DE9-B2B3-453C-B157-71C46678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09" y="1567187"/>
            <a:ext cx="1185550" cy="11855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86899A-32D5-41A9-B555-72E0FE96737C}"/>
              </a:ext>
            </a:extLst>
          </p:cNvPr>
          <p:cNvSpPr txBox="1"/>
          <p:nvPr/>
        </p:nvSpPr>
        <p:spPr>
          <a:xfrm>
            <a:off x="1596194" y="4735274"/>
            <a:ext cx="631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2"/>
                </a:solidFill>
                <a:latin typeface="Inter-Regular"/>
                <a:ea typeface="Inter-Regular"/>
                <a:sym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s-PE" dirty="0">
              <a:solidFill>
                <a:schemeClr val="accent2"/>
              </a:solidFill>
              <a:latin typeface="Inter-Regular"/>
              <a:ea typeface="Inter-Regular"/>
              <a:sym typeface="Inter-Regular"/>
            </a:endParaRPr>
          </a:p>
        </p:txBody>
      </p:sp>
      <p:sp>
        <p:nvSpPr>
          <p:cNvPr id="8" name="Google Shape;992;p36">
            <a:extLst>
              <a:ext uri="{FF2B5EF4-FFF2-40B4-BE49-F238E27FC236}">
                <a16:creationId xmlns:a16="http://schemas.microsoft.com/office/drawing/2014/main" id="{66DD3B51-500F-4C95-8D4B-BD8974AA41E5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8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4294967295"/>
          </p:nvPr>
        </p:nvSpPr>
        <p:spPr>
          <a:xfrm>
            <a:off x="392364" y="1189998"/>
            <a:ext cx="4509901" cy="10649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PE" sz="1400" dirty="0"/>
              <a:t>Link para la descarga: </a:t>
            </a:r>
            <a:r>
              <a:rPr lang="es-PE" sz="12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https://git-scm.com/downloads</a:t>
            </a:r>
            <a:endParaRPr lang="es-PE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PE" sz="1400" dirty="0"/>
              <a:t>Clic al instalador y hacer next a todos los pasos.</a:t>
            </a:r>
            <a:endParaRPr lang="en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F1C0BE4-A348-46CB-9030-84E199D5D930}"/>
              </a:ext>
            </a:extLst>
          </p:cNvPr>
          <p:cNvSpPr txBox="1"/>
          <p:nvPr/>
        </p:nvSpPr>
        <p:spPr>
          <a:xfrm>
            <a:off x="392364" y="391853"/>
            <a:ext cx="3821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2"/>
                </a:solidFill>
                <a:latin typeface="Inter-Regular"/>
                <a:ea typeface="Inter-Regular"/>
                <a:sym typeface="Inter-Regular"/>
              </a:rPr>
              <a:t>INSTALAR GIT EN NUESTRO EQUIPO</a:t>
            </a:r>
            <a:endParaRPr lang="es-PE" sz="1600" dirty="0">
              <a:solidFill>
                <a:schemeClr val="accent2"/>
              </a:solidFill>
              <a:latin typeface="Inter-Regular"/>
              <a:ea typeface="Inter-Regular"/>
              <a:sym typeface="Inter-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20D22E-D9E8-4F00-AD3D-1C713F2948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7405"/>
          <a:stretch/>
        </p:blipFill>
        <p:spPr>
          <a:xfrm>
            <a:off x="756811" y="2571750"/>
            <a:ext cx="3536491" cy="11925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7E1148-1047-4259-A412-0C9B74E00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703" y="1505155"/>
            <a:ext cx="3536491" cy="2451565"/>
          </a:xfrm>
          <a:prstGeom prst="rect">
            <a:avLst/>
          </a:prstGeom>
        </p:spPr>
      </p:pic>
      <p:sp>
        <p:nvSpPr>
          <p:cNvPr id="9" name="Google Shape;992;p36">
            <a:extLst>
              <a:ext uri="{FF2B5EF4-FFF2-40B4-BE49-F238E27FC236}">
                <a16:creationId xmlns:a16="http://schemas.microsoft.com/office/drawing/2014/main" id="{B111B633-87FB-40C1-B483-803BB83443CE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0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 idx="4294967295"/>
          </p:nvPr>
        </p:nvSpPr>
        <p:spPr>
          <a:xfrm>
            <a:off x="685798" y="925588"/>
            <a:ext cx="4320041" cy="204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Configurando git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033812"/>
            <a:ext cx="3959619" cy="6237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Aprenderemos a </a:t>
            </a:r>
            <a:r>
              <a:rPr lang="es-ES" dirty="0" err="1">
                <a:solidFill>
                  <a:schemeClr val="dk1"/>
                </a:solidFill>
              </a:rPr>
              <a:t>pushear</a:t>
            </a:r>
            <a:r>
              <a:rPr lang="es-ES" dirty="0">
                <a:solidFill>
                  <a:schemeClr val="dk1"/>
                </a:solidFill>
              </a:rPr>
              <a:t> :v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740029" y="528823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1"/>
          <p:cNvSpPr/>
          <p:nvPr/>
        </p:nvSpPr>
        <p:spPr>
          <a:xfrm>
            <a:off x="6923409" y="1611296"/>
            <a:ext cx="1799891" cy="182385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 rot="1473096">
            <a:off x="5286885" y="2521954"/>
            <a:ext cx="1052374" cy="102508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575291" y="1437000"/>
            <a:ext cx="460690" cy="4476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2487177">
            <a:off x="6279019" y="3468403"/>
            <a:ext cx="327755" cy="31849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992;p36">
            <a:extLst>
              <a:ext uri="{FF2B5EF4-FFF2-40B4-BE49-F238E27FC236}">
                <a16:creationId xmlns:a16="http://schemas.microsoft.com/office/drawing/2014/main" id="{921D7B49-479F-4483-AB66-447147CE0612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rot="10800000">
            <a:off x="-582199" y="561725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 idx="4294967295"/>
          </p:nvPr>
        </p:nvSpPr>
        <p:spPr>
          <a:xfrm>
            <a:off x="341936" y="4122725"/>
            <a:ext cx="4427100" cy="85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Configuraciones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4294967295"/>
          </p:nvPr>
        </p:nvSpPr>
        <p:spPr>
          <a:xfrm>
            <a:off x="293361" y="983562"/>
            <a:ext cx="5029939" cy="27173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>
                <a:cs typeface="Arial"/>
                <a:sym typeface="Arial"/>
              </a:rPr>
              <a:t>git config –global user.name “MayuCH”</a:t>
            </a:r>
            <a:br>
              <a:rPr lang="en" sz="1600" dirty="0">
                <a:cs typeface="Arial"/>
                <a:sym typeface="Arial"/>
              </a:rPr>
            </a:br>
            <a:r>
              <a:rPr lang="en" sz="1600" dirty="0">
                <a:cs typeface="Arial"/>
                <a:sym typeface="Arial"/>
              </a:rPr>
              <a:t>Nombre con el que se va a guardar los cambios y versiones que se realicen.</a:t>
            </a:r>
            <a:endParaRPr lang="es-ES" sz="1600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</a:t>
            </a:r>
            <a:r>
              <a:rPr lang="es-ES" sz="1600" b="1" dirty="0" err="1">
                <a:cs typeface="Arial"/>
                <a:sym typeface="Arial"/>
              </a:rPr>
              <a:t>config</a:t>
            </a:r>
            <a:r>
              <a:rPr lang="es-ES" sz="1600" b="1" dirty="0">
                <a:cs typeface="Arial"/>
                <a:sym typeface="Arial"/>
              </a:rPr>
              <a:t> –global </a:t>
            </a:r>
            <a:r>
              <a:rPr lang="es-ES" sz="1600" b="1" dirty="0" err="1">
                <a:cs typeface="Arial"/>
                <a:sym typeface="Arial"/>
              </a:rPr>
              <a:t>user.email</a:t>
            </a:r>
            <a:r>
              <a:rPr lang="es-ES" sz="1600" b="1" dirty="0">
                <a:cs typeface="Arial"/>
                <a:sym typeface="Arial"/>
              </a:rPr>
              <a:t> </a:t>
            </a:r>
            <a:r>
              <a:rPr lang="es-ES" sz="1600" b="1" dirty="0">
                <a:cs typeface="Arial"/>
                <a:sym typeface="Arial"/>
                <a:hlinkClick r:id="rId3"/>
              </a:rPr>
              <a:t>mayu@gmail.com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Aquí se debe poner el correo que usamos en </a:t>
            </a:r>
            <a:r>
              <a:rPr lang="es-ES" sz="1600" dirty="0" err="1">
                <a:cs typeface="Arial"/>
                <a:sym typeface="Arial"/>
              </a:rPr>
              <a:t>github</a:t>
            </a:r>
            <a:r>
              <a:rPr lang="es-ES" sz="1600" dirty="0">
                <a:cs typeface="Arial"/>
                <a:sym typeface="Arial"/>
              </a:rPr>
              <a:t>.</a:t>
            </a:r>
            <a:endParaRPr lang="es-ES" sz="1600" b="1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git </a:t>
            </a:r>
            <a:r>
              <a:rPr lang="es-ES" sz="1600" b="1" dirty="0" err="1">
                <a:cs typeface="Arial"/>
                <a:sym typeface="Arial"/>
              </a:rPr>
              <a:t>config</a:t>
            </a:r>
            <a:r>
              <a:rPr lang="es-ES" sz="1600" b="1" dirty="0">
                <a:cs typeface="Arial"/>
                <a:sym typeface="Arial"/>
              </a:rPr>
              <a:t> –l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Listar las configuraciones de git.</a:t>
            </a:r>
            <a:br>
              <a:rPr lang="es-ES" sz="1600" dirty="0">
                <a:cs typeface="Arial"/>
                <a:sym typeface="Arial"/>
              </a:rPr>
            </a:b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l="7362" r="3938"/>
          <a:stretch/>
        </p:blipFill>
        <p:spPr>
          <a:xfrm>
            <a:off x="5737400" y="578825"/>
            <a:ext cx="3971700" cy="3971700"/>
          </a:xfrm>
          <a:prstGeom prst="chord">
            <a:avLst>
              <a:gd name="adj1" fmla="val 2658481"/>
              <a:gd name="adj2" fmla="val 18942614"/>
            </a:avLst>
          </a:prstGeom>
          <a:noFill/>
          <a:ln>
            <a:noFill/>
          </a:ln>
        </p:spPr>
      </p:pic>
      <p:sp>
        <p:nvSpPr>
          <p:cNvPr id="7" name="Google Shape;992;p36">
            <a:extLst>
              <a:ext uri="{FF2B5EF4-FFF2-40B4-BE49-F238E27FC236}">
                <a16:creationId xmlns:a16="http://schemas.microsoft.com/office/drawing/2014/main" id="{6422F326-F796-4AA9-BB1B-48A6EF9CE223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9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2437165" y="0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" name="Google Shape;152;p24">
            <a:extLst>
              <a:ext uri="{FF2B5EF4-FFF2-40B4-BE49-F238E27FC236}">
                <a16:creationId xmlns:a16="http://schemas.microsoft.com/office/drawing/2014/main" id="{F1A32E22-3068-4215-B1C2-92C0A619B594}"/>
              </a:ext>
            </a:extLst>
          </p:cNvPr>
          <p:cNvSpPr txBox="1">
            <a:spLocks/>
          </p:cNvSpPr>
          <p:nvPr/>
        </p:nvSpPr>
        <p:spPr>
          <a:xfrm>
            <a:off x="341935" y="4122725"/>
            <a:ext cx="618567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s-PE" dirty="0"/>
              <a:t>Inicializando el repositorio local</a:t>
            </a:r>
          </a:p>
        </p:txBody>
      </p:sp>
      <p:sp>
        <p:nvSpPr>
          <p:cNvPr id="19" name="Google Shape;153;p24">
            <a:extLst>
              <a:ext uri="{FF2B5EF4-FFF2-40B4-BE49-F238E27FC236}">
                <a16:creationId xmlns:a16="http://schemas.microsoft.com/office/drawing/2014/main" id="{CB4F9A9B-8429-46C8-8C89-8D89F7441DC0}"/>
              </a:ext>
            </a:extLst>
          </p:cNvPr>
          <p:cNvSpPr txBox="1">
            <a:spLocks/>
          </p:cNvSpPr>
          <p:nvPr/>
        </p:nvSpPr>
        <p:spPr>
          <a:xfrm>
            <a:off x="465266" y="926145"/>
            <a:ext cx="3237424" cy="24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>
                <a:cs typeface="Arial"/>
                <a:sym typeface="Arial"/>
              </a:rPr>
              <a:t>git init</a:t>
            </a:r>
            <a:br>
              <a:rPr lang="en" sz="1600" dirty="0">
                <a:cs typeface="Arial"/>
                <a:sym typeface="Arial"/>
              </a:rPr>
            </a:br>
            <a:r>
              <a:rPr lang="en" sz="1600" dirty="0">
                <a:cs typeface="Arial"/>
                <a:sym typeface="Arial"/>
              </a:rPr>
              <a:t>Inicializar el control de versiones.</a:t>
            </a:r>
            <a:endParaRPr lang="es-ES" sz="1600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ls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Listar los archivos.</a:t>
            </a:r>
            <a:endParaRPr lang="es-ES" sz="1600" b="1" dirty="0">
              <a:cs typeface="Arial"/>
              <a:sym typeface="Arial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600" b="1" dirty="0">
                <a:cs typeface="Arial"/>
                <a:sym typeface="Arial"/>
              </a:rPr>
              <a:t>ls -a</a:t>
            </a:r>
            <a:br>
              <a:rPr lang="es-ES" sz="1600" b="1" dirty="0">
                <a:cs typeface="Arial"/>
                <a:sym typeface="Arial"/>
              </a:rPr>
            </a:br>
            <a:r>
              <a:rPr lang="es-ES" sz="1600" dirty="0">
                <a:cs typeface="Arial"/>
                <a:sym typeface="Arial"/>
              </a:rPr>
              <a:t>Listamos los archivos + archivos ocultos.</a:t>
            </a:r>
            <a:br>
              <a:rPr lang="es-ES" sz="1600" dirty="0">
                <a:cs typeface="Arial"/>
                <a:sym typeface="Arial"/>
              </a:rPr>
            </a:b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348A3D-1B27-43D9-AEAA-7ED6A5D5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30" y="753998"/>
            <a:ext cx="5467754" cy="30019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58D1811-C9E5-4C81-8635-81D66082C5F1}"/>
              </a:ext>
            </a:extLst>
          </p:cNvPr>
          <p:cNvSpPr/>
          <p:nvPr/>
        </p:nvSpPr>
        <p:spPr>
          <a:xfrm>
            <a:off x="4168364" y="1834957"/>
            <a:ext cx="4054562" cy="3876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Google Shape;992;p36">
            <a:extLst>
              <a:ext uri="{FF2B5EF4-FFF2-40B4-BE49-F238E27FC236}">
                <a16:creationId xmlns:a16="http://schemas.microsoft.com/office/drawing/2014/main" id="{A5C4216A-B203-43DF-92AD-90E271BBBDBC}"/>
              </a:ext>
            </a:extLst>
          </p:cNvPr>
          <p:cNvSpPr/>
          <p:nvPr/>
        </p:nvSpPr>
        <p:spPr>
          <a:xfrm>
            <a:off x="8850324" y="79556"/>
            <a:ext cx="226634" cy="307777"/>
          </a:xfrm>
          <a:custGeom>
            <a:avLst/>
            <a:gdLst/>
            <a:ahLst/>
            <a:cxnLst/>
            <a:rect l="l" t="t" r="r" b="b"/>
            <a:pathLst>
              <a:path w="16527" h="21146" extrusionOk="0">
                <a:moveTo>
                  <a:pt x="2537" y="12335"/>
                </a:moveTo>
                <a:cubicBezTo>
                  <a:pt x="3465" y="10383"/>
                  <a:pt x="6728" y="9978"/>
                  <a:pt x="7490" y="11073"/>
                </a:cubicBezTo>
                <a:cubicBezTo>
                  <a:pt x="7728" y="11597"/>
                  <a:pt x="4501" y="15657"/>
                  <a:pt x="2799" y="14562"/>
                </a:cubicBezTo>
                <a:cubicBezTo>
                  <a:pt x="2096" y="14121"/>
                  <a:pt x="2060" y="13347"/>
                  <a:pt x="2537" y="12335"/>
                </a:cubicBezTo>
                <a:close/>
                <a:moveTo>
                  <a:pt x="6811" y="16693"/>
                </a:moveTo>
                <a:cubicBezTo>
                  <a:pt x="7132" y="16717"/>
                  <a:pt x="7347" y="15955"/>
                  <a:pt x="8073" y="15979"/>
                </a:cubicBezTo>
                <a:cubicBezTo>
                  <a:pt x="8799" y="16002"/>
                  <a:pt x="9168" y="16812"/>
                  <a:pt x="9418" y="16717"/>
                </a:cubicBezTo>
                <a:cubicBezTo>
                  <a:pt x="9895" y="16538"/>
                  <a:pt x="8704" y="13705"/>
                  <a:pt x="8180" y="13764"/>
                </a:cubicBezTo>
                <a:cubicBezTo>
                  <a:pt x="7382" y="13859"/>
                  <a:pt x="6239" y="16669"/>
                  <a:pt x="6811" y="16693"/>
                </a:cubicBezTo>
                <a:close/>
                <a:moveTo>
                  <a:pt x="3382" y="17360"/>
                </a:moveTo>
                <a:cubicBezTo>
                  <a:pt x="4977" y="16395"/>
                  <a:pt x="5025" y="17562"/>
                  <a:pt x="5037" y="18598"/>
                </a:cubicBezTo>
                <a:cubicBezTo>
                  <a:pt x="5037" y="18598"/>
                  <a:pt x="4846" y="19443"/>
                  <a:pt x="4751" y="19717"/>
                </a:cubicBezTo>
                <a:cubicBezTo>
                  <a:pt x="4501" y="20467"/>
                  <a:pt x="6073" y="20634"/>
                  <a:pt x="6180" y="20324"/>
                </a:cubicBezTo>
                <a:cubicBezTo>
                  <a:pt x="6287" y="20015"/>
                  <a:pt x="6311" y="18884"/>
                  <a:pt x="6585" y="19062"/>
                </a:cubicBezTo>
                <a:cubicBezTo>
                  <a:pt x="6787" y="19193"/>
                  <a:pt x="6620" y="19955"/>
                  <a:pt x="6680" y="20396"/>
                </a:cubicBezTo>
                <a:cubicBezTo>
                  <a:pt x="6740" y="20896"/>
                  <a:pt x="7716" y="21134"/>
                  <a:pt x="7918" y="20646"/>
                </a:cubicBezTo>
                <a:cubicBezTo>
                  <a:pt x="8109" y="20158"/>
                  <a:pt x="8061" y="18967"/>
                  <a:pt x="8347" y="19050"/>
                </a:cubicBezTo>
                <a:cubicBezTo>
                  <a:pt x="8633" y="18967"/>
                  <a:pt x="8585" y="20146"/>
                  <a:pt x="8787" y="20646"/>
                </a:cubicBezTo>
                <a:cubicBezTo>
                  <a:pt x="8990" y="21146"/>
                  <a:pt x="9966" y="20896"/>
                  <a:pt x="10026" y="20396"/>
                </a:cubicBezTo>
                <a:cubicBezTo>
                  <a:pt x="10085" y="19955"/>
                  <a:pt x="9918" y="19193"/>
                  <a:pt x="10121" y="19062"/>
                </a:cubicBezTo>
                <a:cubicBezTo>
                  <a:pt x="10395" y="18884"/>
                  <a:pt x="10419" y="20015"/>
                  <a:pt x="10526" y="20324"/>
                </a:cubicBezTo>
                <a:cubicBezTo>
                  <a:pt x="10621" y="20634"/>
                  <a:pt x="12204" y="20467"/>
                  <a:pt x="11954" y="19717"/>
                </a:cubicBezTo>
                <a:cubicBezTo>
                  <a:pt x="11859" y="19443"/>
                  <a:pt x="11669" y="18598"/>
                  <a:pt x="11669" y="18598"/>
                </a:cubicBezTo>
                <a:cubicBezTo>
                  <a:pt x="11669" y="16848"/>
                  <a:pt x="11538" y="16300"/>
                  <a:pt x="13312" y="17360"/>
                </a:cubicBezTo>
                <a:cubicBezTo>
                  <a:pt x="14050" y="17812"/>
                  <a:pt x="14883" y="16991"/>
                  <a:pt x="15633" y="16169"/>
                </a:cubicBezTo>
                <a:cubicBezTo>
                  <a:pt x="16384" y="15359"/>
                  <a:pt x="15967" y="14764"/>
                  <a:pt x="15538" y="13585"/>
                </a:cubicBezTo>
                <a:cubicBezTo>
                  <a:pt x="15110" y="12395"/>
                  <a:pt x="15836" y="12026"/>
                  <a:pt x="15991" y="9394"/>
                </a:cubicBezTo>
                <a:cubicBezTo>
                  <a:pt x="16526" y="334"/>
                  <a:pt x="1" y="0"/>
                  <a:pt x="691" y="9394"/>
                </a:cubicBezTo>
                <a:cubicBezTo>
                  <a:pt x="894" y="12026"/>
                  <a:pt x="1584" y="12395"/>
                  <a:pt x="1144" y="13585"/>
                </a:cubicBezTo>
                <a:cubicBezTo>
                  <a:pt x="703" y="14764"/>
                  <a:pt x="298" y="15359"/>
                  <a:pt x="1048" y="16169"/>
                </a:cubicBezTo>
                <a:cubicBezTo>
                  <a:pt x="1798" y="16991"/>
                  <a:pt x="2632" y="17812"/>
                  <a:pt x="3370" y="17360"/>
                </a:cubicBezTo>
                <a:close/>
                <a:moveTo>
                  <a:pt x="9216" y="11073"/>
                </a:moveTo>
                <a:cubicBezTo>
                  <a:pt x="9978" y="9978"/>
                  <a:pt x="13228" y="10383"/>
                  <a:pt x="14169" y="12335"/>
                </a:cubicBezTo>
                <a:cubicBezTo>
                  <a:pt x="14645" y="13347"/>
                  <a:pt x="14598" y="14121"/>
                  <a:pt x="13895" y="14562"/>
                </a:cubicBezTo>
                <a:cubicBezTo>
                  <a:pt x="12204" y="15657"/>
                  <a:pt x="8978" y="11597"/>
                  <a:pt x="9228" y="1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60437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751</Words>
  <Application>Microsoft Office PowerPoint</Application>
  <PresentationFormat>Presentación en pantalla (16:9)</PresentationFormat>
  <Paragraphs>116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Playfair Display Regular</vt:lpstr>
      <vt:lpstr>Inter-Regular</vt:lpstr>
      <vt:lpstr>Feeble template</vt:lpstr>
      <vt:lpstr>ABC   GIT Y GITHUB</vt:lpstr>
      <vt:lpstr>Presentación de PowerPoint</vt:lpstr>
      <vt:lpstr>Presentación de PowerPoint</vt:lpstr>
      <vt:lpstr>Porque usar git?</vt:lpstr>
      <vt:lpstr>Presentación de PowerPoint</vt:lpstr>
      <vt:lpstr>Presentación de PowerPoint</vt:lpstr>
      <vt:lpstr>Configurando git</vt:lpstr>
      <vt:lpstr>Configuraciones</vt:lpstr>
      <vt:lpstr>Presentación de PowerPoint</vt:lpstr>
      <vt:lpstr>Presentación de PowerPoint</vt:lpstr>
      <vt:lpstr>Presentación de PowerPoint</vt:lpstr>
      <vt:lpstr>Creando un repositorio Github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Bajar cambios de  un repositorio</vt:lpstr>
      <vt:lpstr>Presentación de PowerPoint</vt:lpstr>
      <vt:lpstr>Explorando conceptos !</vt:lpstr>
      <vt:lpstr>Presentación de PowerPoint</vt:lpstr>
      <vt:lpstr>Presentación de PowerPoint</vt:lpstr>
      <vt:lpstr>Resumen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  GIT Y GITHUB</dc:title>
  <dc:creator>Skull</dc:creator>
  <cp:lastModifiedBy>Heydy Mayumy Carrasco Huaccha</cp:lastModifiedBy>
  <cp:revision>38</cp:revision>
  <dcterms:modified xsi:type="dcterms:W3CDTF">2021-04-14T06:40:27Z</dcterms:modified>
</cp:coreProperties>
</file>