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0" r:id="rId4"/>
    <p:sldId id="264" r:id="rId5"/>
    <p:sldId id="263" r:id="rId6"/>
    <p:sldId id="270" r:id="rId7"/>
    <p:sldId id="271" r:id="rId8"/>
    <p:sldId id="273" r:id="rId9"/>
    <p:sldId id="274" r:id="rId10"/>
    <p:sldId id="277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yumyCH/dsfem_datachallenge_monthly/blob/main/the_minion_game/the_minion_game.ipynb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77AE7-6248-407C-A719-C1991167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65" y="4861761"/>
            <a:ext cx="8576870" cy="1238857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CHALLENGE</a:t>
            </a:r>
            <a:br>
              <a:rPr lang="es-ES" dirty="0"/>
            </a:br>
            <a:r>
              <a:rPr lang="es-PE" dirty="0"/>
              <a:t>“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Minion</a:t>
            </a:r>
            <a:r>
              <a:rPr lang="es-PE" dirty="0"/>
              <a:t> </a:t>
            </a:r>
            <a:r>
              <a:rPr lang="es-PE" dirty="0" err="1"/>
              <a:t>Game</a:t>
            </a:r>
            <a:r>
              <a:rPr lang="es-PE" dirty="0"/>
              <a:t>”</a:t>
            </a:r>
            <a:br>
              <a:rPr lang="es-PE" dirty="0"/>
            </a:b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C13D0-A90E-4939-9E1B-B16D22D5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89" y="609186"/>
            <a:ext cx="8576870" cy="3262940"/>
          </a:xfrm>
          <a:prstGeom prst="rect">
            <a:avLst/>
          </a:prstGeom>
        </p:spPr>
      </p:pic>
      <p:pic>
        <p:nvPicPr>
          <p:cNvPr id="9" name="Gráfico 8" descr="Serpiente">
            <a:extLst>
              <a:ext uri="{FF2B5EF4-FFF2-40B4-BE49-F238E27FC236}">
                <a16:creationId xmlns:a16="http://schemas.microsoft.com/office/drawing/2014/main" id="{1C5AA78F-9F71-40F7-B349-A0B726E1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0249">
            <a:off x="11456116" y="603016"/>
            <a:ext cx="590721" cy="590721"/>
          </a:xfrm>
          <a:prstGeom prst="rect">
            <a:avLst/>
          </a:prstGeom>
        </p:spPr>
      </p:pic>
      <p:pic>
        <p:nvPicPr>
          <p:cNvPr id="10" name="Gráfico 9" descr="Serpiente">
            <a:extLst>
              <a:ext uri="{FF2B5EF4-FFF2-40B4-BE49-F238E27FC236}">
                <a16:creationId xmlns:a16="http://schemas.microsoft.com/office/drawing/2014/main" id="{E4EE6FEB-F724-4836-8525-834D7877D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56247">
            <a:off x="11436620" y="2442669"/>
            <a:ext cx="627035" cy="6270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4F3CE2-F452-451F-9E6B-8A5844A9C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579" y="5281839"/>
            <a:ext cx="1637557" cy="1637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áfico 12" descr="Serpiente">
            <a:extLst>
              <a:ext uri="{FF2B5EF4-FFF2-40B4-BE49-F238E27FC236}">
                <a16:creationId xmlns:a16="http://schemas.microsoft.com/office/drawing/2014/main" id="{BED2E799-80EA-46A0-9CC6-73C02289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56247">
            <a:off x="11436619" y="4301819"/>
            <a:ext cx="627035" cy="627035"/>
          </a:xfrm>
          <a:prstGeom prst="rect">
            <a:avLst/>
          </a:prstGeom>
        </p:spPr>
      </p:pic>
      <p:sp>
        <p:nvSpPr>
          <p:cNvPr id="14" name="Cuadro de texto 2">
            <a:extLst>
              <a:ext uri="{FF2B5EF4-FFF2-40B4-BE49-F238E27FC236}">
                <a16:creationId xmlns:a16="http://schemas.microsoft.com/office/drawing/2014/main" id="{BE6BFC69-E8F9-4526-9143-E058F4A2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173" y="5905914"/>
            <a:ext cx="2324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solidFill>
                  <a:schemeClr val="tx1">
                    <a:lumMod val="85000"/>
                  </a:schemeClr>
                </a:solidFill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&gt;&gt;  </a:t>
            </a:r>
            <a:r>
              <a:rPr lang="es-PE" sz="2000" b="1" dirty="0">
                <a:solidFill>
                  <a:schemeClr val="tx1">
                    <a:lumMod val="8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 ENERO  &lt;&lt;</a:t>
            </a:r>
            <a:endParaRPr lang="es-PE" sz="2000" dirty="0">
              <a:solidFill>
                <a:schemeClr val="tx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75FF3A3A-C06E-423F-AA69-57DB53BEC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249" y="1671086"/>
            <a:ext cx="8810405" cy="22708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3806B0-71D3-41A8-8183-01258EFCD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248" y="4204012"/>
            <a:ext cx="8810405" cy="2330835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1631FDD1-693D-45F0-8337-AA9B29FA10FB}"/>
              </a:ext>
            </a:extLst>
          </p:cNvPr>
          <p:cNvSpPr txBox="1">
            <a:spLocks/>
          </p:cNvSpPr>
          <p:nvPr/>
        </p:nvSpPr>
        <p:spPr>
          <a:xfrm>
            <a:off x="-279764" y="1089194"/>
            <a:ext cx="6677936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Resumiendo código …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26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3A679B0-8B45-4874-9507-91D956C95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508" y="1817703"/>
            <a:ext cx="9634290" cy="3797093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CF510216-B862-48B8-9A9F-A37E9D948596}"/>
              </a:ext>
            </a:extLst>
          </p:cNvPr>
          <p:cNvSpPr txBox="1">
            <a:spLocks/>
          </p:cNvSpPr>
          <p:nvPr/>
        </p:nvSpPr>
        <p:spPr>
          <a:xfrm>
            <a:off x="3338159" y="605424"/>
            <a:ext cx="6677936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Resolución Resumida</a:t>
            </a:r>
            <a:endParaRPr lang="es-PE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C4A229-2F1D-486B-BA6A-E5C009A852BE}"/>
              </a:ext>
            </a:extLst>
          </p:cNvPr>
          <p:cNvSpPr txBox="1"/>
          <p:nvPr/>
        </p:nvSpPr>
        <p:spPr>
          <a:xfrm>
            <a:off x="1721075" y="6309550"/>
            <a:ext cx="87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https://github.com/MayumyCH/dsfem_datachallenge_monthly/blob/main/the_minion_game/the_minion_game.ipynb</a:t>
            </a:r>
            <a:endParaRPr lang="es-PE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 de texto 2">
            <a:extLst>
              <a:ext uri="{FF2B5EF4-FFF2-40B4-BE49-F238E27FC236}">
                <a16:creationId xmlns:a16="http://schemas.microsoft.com/office/drawing/2014/main" id="{3993224C-E93C-4C8C-847E-68107B52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84" y="6128111"/>
            <a:ext cx="225712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3200" dirty="0">
                <a:effectLst/>
                <a:latin typeface="Impact" panose="020B080603090205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 # 11</a:t>
            </a:r>
            <a:endParaRPr lang="es-P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4090606-D71D-40B9-8648-5BE58D23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768" y="5414590"/>
            <a:ext cx="1667673" cy="1667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FD4C73-7E2D-413E-B795-B961CD7B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0" y="1477860"/>
            <a:ext cx="7367680" cy="3330191"/>
          </a:xfrm>
          <a:prstGeom prst="rect">
            <a:avLst/>
          </a:prstGeom>
        </p:spPr>
      </p:pic>
      <p:pic>
        <p:nvPicPr>
          <p:cNvPr id="19" name="Gráfico 18" descr="Serpiente">
            <a:extLst>
              <a:ext uri="{FF2B5EF4-FFF2-40B4-BE49-F238E27FC236}">
                <a16:creationId xmlns:a16="http://schemas.microsoft.com/office/drawing/2014/main" id="{87CE4C4A-B3B8-4C92-BA90-DC2DB0F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0249">
            <a:off x="11456116" y="603016"/>
            <a:ext cx="590721" cy="590721"/>
          </a:xfrm>
          <a:prstGeom prst="rect">
            <a:avLst/>
          </a:prstGeom>
        </p:spPr>
      </p:pic>
      <p:pic>
        <p:nvPicPr>
          <p:cNvPr id="20" name="Gráfico 19" descr="Serpiente">
            <a:extLst>
              <a:ext uri="{FF2B5EF4-FFF2-40B4-BE49-F238E27FC236}">
                <a16:creationId xmlns:a16="http://schemas.microsoft.com/office/drawing/2014/main" id="{03F3CEFD-A67E-4B78-A862-31AA3C44C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6247">
            <a:off x="11436620" y="2442669"/>
            <a:ext cx="627035" cy="627035"/>
          </a:xfrm>
          <a:prstGeom prst="rect">
            <a:avLst/>
          </a:prstGeom>
        </p:spPr>
      </p:pic>
      <p:pic>
        <p:nvPicPr>
          <p:cNvPr id="21" name="Gráfico 20" descr="Serpiente">
            <a:extLst>
              <a:ext uri="{FF2B5EF4-FFF2-40B4-BE49-F238E27FC236}">
                <a16:creationId xmlns:a16="http://schemas.microsoft.com/office/drawing/2014/main" id="{47C112A7-A3FB-4E18-A8C0-FF81E4DC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6247">
            <a:off x="11436619" y="4301819"/>
            <a:ext cx="627035" cy="6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C55D06F-210A-462D-AF18-D5A9B4A1C3F6}"/>
              </a:ext>
            </a:extLst>
          </p:cNvPr>
          <p:cNvGrpSpPr/>
          <p:nvPr/>
        </p:nvGrpSpPr>
        <p:grpSpPr>
          <a:xfrm>
            <a:off x="4986528" y="250392"/>
            <a:ext cx="2537524" cy="790575"/>
            <a:chOff x="4933950" y="425616"/>
            <a:chExt cx="2537524" cy="790575"/>
          </a:xfrm>
        </p:grpSpPr>
        <p:sp>
          <p:nvSpPr>
            <p:cNvPr id="11" name="Cuadro de texto 2">
              <a:extLst>
                <a:ext uri="{FF2B5EF4-FFF2-40B4-BE49-F238E27FC236}">
                  <a16:creationId xmlns:a16="http://schemas.microsoft.com/office/drawing/2014/main" id="{93BF14FC-650E-4BB0-9520-72D10FBBF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873291"/>
              <a:ext cx="23241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200" dirty="0">
                  <a:solidFill>
                    <a:schemeClr val="tx1">
                      <a:lumMod val="85000"/>
                    </a:schemeClr>
                  </a:solidFill>
                  <a:effectLst/>
                  <a:latin typeface="Impact" panose="020B080603090205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 &gt;&gt; </a:t>
              </a:r>
              <a:r>
                <a:rPr lang="es-PE" sz="1400" b="1" dirty="0">
                  <a:solidFill>
                    <a:schemeClr val="tx1">
                      <a:lumMod val="85000"/>
                    </a:schemeClr>
                  </a:solidFill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Entusiastas de los datos &lt;&lt;</a:t>
              </a:r>
              <a:endParaRPr lang="es-PE" sz="1100" dirty="0">
                <a:solidFill>
                  <a:schemeClr val="tx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adro de texto 2">
              <a:extLst>
                <a:ext uri="{FF2B5EF4-FFF2-40B4-BE49-F238E27FC236}">
                  <a16:creationId xmlns:a16="http://schemas.microsoft.com/office/drawing/2014/main" id="{3993224C-E93C-4C8C-847E-68107B52D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354" y="425616"/>
              <a:ext cx="225712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3200" dirty="0">
                  <a:effectLst/>
                  <a:latin typeface="Impact" panose="020B080603090205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TEAM # 11</a:t>
              </a:r>
              <a:endParaRPr lang="es-P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P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A0A53D6-22ED-4DC0-8E47-505744065DB8}"/>
              </a:ext>
            </a:extLst>
          </p:cNvPr>
          <p:cNvGrpSpPr/>
          <p:nvPr/>
        </p:nvGrpSpPr>
        <p:grpSpPr>
          <a:xfrm>
            <a:off x="1177832" y="250392"/>
            <a:ext cx="2229972" cy="669574"/>
            <a:chOff x="1010052" y="253465"/>
            <a:chExt cx="2229972" cy="669574"/>
          </a:xfrm>
        </p:grpSpPr>
        <p:grpSp>
          <p:nvGrpSpPr>
            <p:cNvPr id="5" name="Header Artwork" descr="&quot;&quot;" title="Gráfico del título">
              <a:extLst>
                <a:ext uri="{FF2B5EF4-FFF2-40B4-BE49-F238E27FC236}">
                  <a16:creationId xmlns:a16="http://schemas.microsoft.com/office/drawing/2014/main" id="{7632CF1A-48A7-4290-B7D9-8AC7D554F58B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748CE13-0AA8-46F2-947F-5C80B45AD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A31434B-EAB4-4A25-879D-E531EC1D6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2ED471A-680B-4D47-8278-84C5C66E7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FE2B468-5E5B-4247-A4BD-8B07AEA3F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C057AE-CC67-4EF1-B1E9-7A3DBD1D7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4" name="Gráfico 13" descr="Serpiente">
              <a:extLst>
                <a:ext uri="{FF2B5EF4-FFF2-40B4-BE49-F238E27FC236}">
                  <a16:creationId xmlns:a16="http://schemas.microsoft.com/office/drawing/2014/main" id="{60E0FB0C-072E-477F-A6BB-D65C6650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A4090606-D71D-40B9-8648-5BE58D23F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34512E-2928-41A3-B2FA-4B8DD73B0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896" y="1607036"/>
            <a:ext cx="7373634" cy="44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BBDC-C0FD-4568-A06A-80307F8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430" y="359761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E616B5A-13FC-4C3A-AF0F-2ED2F474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01EA2965-470E-4315-BB1B-28CABE951CCF}"/>
              </a:ext>
            </a:extLst>
          </p:cNvPr>
          <p:cNvGrpSpPr/>
          <p:nvPr/>
        </p:nvGrpSpPr>
        <p:grpSpPr>
          <a:xfrm>
            <a:off x="1211892" y="359761"/>
            <a:ext cx="2229972" cy="669574"/>
            <a:chOff x="1010052" y="253465"/>
            <a:chExt cx="2229972" cy="669574"/>
          </a:xfrm>
        </p:grpSpPr>
        <p:grpSp>
          <p:nvGrpSpPr>
            <p:cNvPr id="20" name="Header Artwork" descr="&quot;&quot;" title="Gráfico del título">
              <a:extLst>
                <a:ext uri="{FF2B5EF4-FFF2-40B4-BE49-F238E27FC236}">
                  <a16:creationId xmlns:a16="http://schemas.microsoft.com/office/drawing/2014/main" id="{66F88A5B-9617-4728-B140-1D50869B3378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33A97F55-ED0E-4048-A542-1BE9E999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B9ED3269-30C8-4963-90D7-38385441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9E7D36ED-CAE8-412D-AAC8-2D71CF9B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A0E43DA1-27B5-4750-8888-661380F17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88ECB2D7-E6BC-4243-BE99-F0D7F3EC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21" name="Gráfico 20" descr="Serpiente">
              <a:extLst>
                <a:ext uri="{FF2B5EF4-FFF2-40B4-BE49-F238E27FC236}">
                  <a16:creationId xmlns:a16="http://schemas.microsoft.com/office/drawing/2014/main" id="{B5CE7BBB-B0A3-4155-B4E8-6B8CB5B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F612B1-398B-43F5-BB13-816E32AE2BE3}"/>
              </a:ext>
            </a:extLst>
          </p:cNvPr>
          <p:cNvSpPr txBox="1"/>
          <p:nvPr/>
        </p:nvSpPr>
        <p:spPr>
          <a:xfrm>
            <a:off x="1211892" y="1741088"/>
            <a:ext cx="488410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Kevin y Stuart quieren jugar 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“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The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Minion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</a:t>
            </a:r>
            <a:r>
              <a:rPr lang="es-PE" sz="1600" b="1" i="0" dirty="0" err="1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Game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”.‎</a:t>
            </a:r>
          </a:p>
          <a:p>
            <a:pPr algn="l" fontAlgn="base"/>
            <a:endParaRPr lang="es-ES" sz="1600" b="1" dirty="0">
              <a:latin typeface="inherit"/>
            </a:endParaRPr>
          </a:p>
          <a:p>
            <a:pPr algn="l" fontAlgn="base"/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Reglas del juego‎:</a:t>
            </a:r>
            <a:endParaRPr lang="es-ES" sz="1600" b="0" i="0" dirty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inherit"/>
              </a:rPr>
              <a:t>‎</a:t>
            </a:r>
            <a:r>
              <a:rPr lang="es-ES" sz="1600" b="0" i="0" dirty="0">
                <a:effectLst/>
                <a:latin typeface="OpenSans"/>
              </a:rPr>
              <a:t>A ambos jugadores se les da la misma cadena</a:t>
            </a:r>
            <a:r>
              <a:rPr lang="es-ES" sz="1600" dirty="0">
                <a:latin typeface="OpenSans"/>
              </a:rPr>
              <a:t>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  <a:latin typeface="OpenSans"/>
              </a:rPr>
              <a:t>Ambos jugadores tienen que hacer subcadenas usando las letras de la cadena. ‎</a:t>
            </a:r>
          </a:p>
          <a:p>
            <a:pPr algn="l" fontAlgn="base"/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&gt; Stuart hacer palabras empezando por ‎</a:t>
            </a:r>
            <a:r>
              <a:rPr lang="es-ES" sz="1600" b="0" i="1" dirty="0">
                <a:effectLst/>
                <a:latin typeface="inherit"/>
              </a:rPr>
              <a:t>‎</a:t>
            </a:r>
            <a:r>
              <a:rPr lang="es-ES" sz="1600" b="0" i="1" dirty="0">
                <a:effectLst/>
                <a:highlight>
                  <a:srgbClr val="008000"/>
                </a:highlight>
                <a:latin typeface="inherit"/>
              </a:rPr>
              <a:t>consonantes</a:t>
            </a:r>
            <a:r>
              <a:rPr lang="es-ES" sz="1600" b="0" i="1" dirty="0">
                <a:effectLst/>
                <a:latin typeface="inherit"/>
              </a:rPr>
              <a:t>.‎</a:t>
            </a:r>
            <a:r>
              <a:rPr lang="es-ES" sz="1600" b="0" i="0" dirty="0">
                <a:effectLst/>
                <a:latin typeface="OpenSans"/>
              </a:rPr>
              <a:t>‎ ‎</a:t>
            </a:r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&gt; Kevin hacer palabras empezando ‎</a:t>
            </a:r>
            <a:r>
              <a:rPr lang="es-ES" sz="1600" b="0" i="1" dirty="0">
                <a:effectLst/>
                <a:latin typeface="inherit"/>
              </a:rPr>
              <a:t>‎por </a:t>
            </a:r>
            <a:r>
              <a:rPr lang="es-ES" sz="1600" b="0" i="1" dirty="0">
                <a:effectLst/>
                <a:highlight>
                  <a:srgbClr val="008000"/>
                </a:highlight>
                <a:latin typeface="inherit"/>
              </a:rPr>
              <a:t>vocales</a:t>
            </a:r>
            <a:r>
              <a:rPr lang="es-ES" sz="1600" b="0" i="1" dirty="0">
                <a:effectLst/>
                <a:latin typeface="inherit"/>
              </a:rPr>
              <a:t>.‎</a:t>
            </a:r>
            <a:r>
              <a:rPr lang="es-ES" sz="1600" b="0" i="0" dirty="0">
                <a:effectLst/>
                <a:latin typeface="OpenSans"/>
              </a:rPr>
              <a:t>‎ ‎</a:t>
            </a:r>
          </a:p>
          <a:p>
            <a:pPr algn="l" fontAlgn="base"/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 El juego termina cuando ambos jugadores han hecho todas las subcadenas posibles. ‎</a:t>
            </a:r>
            <a:br>
              <a:rPr lang="es-ES" sz="1600" b="0" i="0" dirty="0">
                <a:effectLst/>
                <a:latin typeface="OpenSans"/>
              </a:rPr>
            </a:br>
            <a:endParaRPr lang="es-ES" sz="1600" b="0" i="0" dirty="0">
              <a:effectLst/>
              <a:latin typeface="OpenSans"/>
            </a:endParaRPr>
          </a:p>
          <a:p>
            <a:pPr algn="l" fontAlgn="base"/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‎Puntaje:‎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 ‎</a:t>
            </a:r>
            <a:br>
              <a:rPr lang="es-ES" sz="1600" b="0" i="0" dirty="0">
                <a:effectLst/>
                <a:latin typeface="OpenSans"/>
              </a:rPr>
            </a:br>
            <a:r>
              <a:rPr lang="es-ES" sz="1600" b="0" i="0" dirty="0">
                <a:effectLst/>
                <a:latin typeface="OpenSans"/>
              </a:rPr>
              <a:t>‎Un jugador obtiene punto por cada aparición de la subcadena de la cadena.‎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65CD25-E33E-4BEE-BD45-94F22AFC2C4E}"/>
              </a:ext>
            </a:extLst>
          </p:cNvPr>
          <p:cNvSpPr txBox="1"/>
          <p:nvPr/>
        </p:nvSpPr>
        <p:spPr>
          <a:xfrm>
            <a:off x="2731888" y="6406360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DEA66C-918F-4478-A82C-EFCBEAA75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9" y="2641865"/>
            <a:ext cx="4187213" cy="22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8BBDC-C0FD-4568-A06A-80307F8B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430" y="359761"/>
            <a:ext cx="7958331" cy="1077229"/>
          </a:xfrm>
        </p:spPr>
        <p:txBody>
          <a:bodyPr/>
          <a:lstStyle/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422918F-BB38-4656-8D33-6ACD8859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20" y="1758146"/>
            <a:ext cx="5001763" cy="440610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E616B5A-13FC-4C3A-AF0F-2ED2F474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04" y="-15934"/>
            <a:ext cx="1163197" cy="116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01EA2965-470E-4315-BB1B-28CABE951CCF}"/>
              </a:ext>
            </a:extLst>
          </p:cNvPr>
          <p:cNvGrpSpPr/>
          <p:nvPr/>
        </p:nvGrpSpPr>
        <p:grpSpPr>
          <a:xfrm>
            <a:off x="1211892" y="359761"/>
            <a:ext cx="2229972" cy="669574"/>
            <a:chOff x="1010052" y="253465"/>
            <a:chExt cx="2229972" cy="669574"/>
          </a:xfrm>
        </p:grpSpPr>
        <p:grpSp>
          <p:nvGrpSpPr>
            <p:cNvPr id="20" name="Header Artwork" descr="&quot;&quot;" title="Gráfico del título">
              <a:extLst>
                <a:ext uri="{FF2B5EF4-FFF2-40B4-BE49-F238E27FC236}">
                  <a16:creationId xmlns:a16="http://schemas.microsoft.com/office/drawing/2014/main" id="{66F88A5B-9617-4728-B140-1D50869B3378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33A97F55-ED0E-4048-A542-1BE9E999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B9ED3269-30C8-4963-90D7-38385441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9E7D36ED-CAE8-412D-AAC8-2D71CF9B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A0E43DA1-27B5-4750-8888-661380F17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88ECB2D7-E6BC-4243-BE99-F0D7F3EC9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21" name="Gráfico 20" descr="Serpiente">
              <a:extLst>
                <a:ext uri="{FF2B5EF4-FFF2-40B4-BE49-F238E27FC236}">
                  <a16:creationId xmlns:a16="http://schemas.microsoft.com/office/drawing/2014/main" id="{B5CE7BBB-B0A3-4155-B4E8-6B8CB5B6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F612B1-398B-43F5-BB13-816E32AE2BE3}"/>
              </a:ext>
            </a:extLst>
          </p:cNvPr>
          <p:cNvSpPr txBox="1"/>
          <p:nvPr/>
        </p:nvSpPr>
        <p:spPr>
          <a:xfrm>
            <a:off x="1122994" y="2349249"/>
            <a:ext cx="415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KEVIN - VOCALES</a:t>
            </a:r>
          </a:p>
          <a:p>
            <a:pPr algn="l" fontAlgn="base"/>
            <a:r>
              <a:rPr lang="es-PE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      </a:t>
            </a:r>
            <a:r>
              <a:rPr lang="es-PE" sz="16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ANA aparece 2 veces en S =&gt; 2 ptos</a:t>
            </a:r>
            <a:br>
              <a:rPr lang="es-PE" sz="1600" b="1" i="0" dirty="0">
                <a:effectLst/>
                <a:latin typeface="Helvetica Neue"/>
              </a:rPr>
            </a:br>
            <a:endParaRPr lang="es-ES" sz="1600" b="1" i="0" dirty="0">
              <a:effectLst/>
              <a:latin typeface="OpenSan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F63B2F-C98F-4BF8-83AF-8FAA594798B4}"/>
              </a:ext>
            </a:extLst>
          </p:cNvPr>
          <p:cNvSpPr txBox="1"/>
          <p:nvPr/>
        </p:nvSpPr>
        <p:spPr>
          <a:xfrm>
            <a:off x="2804728" y="6505624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2B43A5-4274-41CA-8159-5BC2F1870661}"/>
              </a:ext>
            </a:extLst>
          </p:cNvPr>
          <p:cNvSpPr txBox="1"/>
          <p:nvPr/>
        </p:nvSpPr>
        <p:spPr>
          <a:xfrm>
            <a:off x="1119534" y="1243469"/>
            <a:ext cx="616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Ejemplo</a:t>
            </a:r>
            <a:r>
              <a:rPr lang="es-ES" b="1" i="0" dirty="0">
                <a:effectLst/>
                <a:latin typeface="inherit"/>
              </a:rPr>
              <a:t>‎:</a:t>
            </a:r>
            <a:endParaRPr lang="es-ES" b="0" i="0" dirty="0">
              <a:effectLst/>
              <a:latin typeface="Open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25A8E8-2F70-4F97-B349-82E68C196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734" y="2976711"/>
            <a:ext cx="3373928" cy="1082501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1A8C7F98-7E8C-4A0B-8BC8-92CC99077DFF}"/>
              </a:ext>
            </a:extLst>
          </p:cNvPr>
          <p:cNvSpPr txBox="1"/>
          <p:nvPr/>
        </p:nvSpPr>
        <p:spPr>
          <a:xfrm>
            <a:off x="1211892" y="1709007"/>
            <a:ext cx="2512820" cy="3693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s-PE" sz="18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String</a:t>
            </a:r>
            <a:r>
              <a:rPr lang="es-PE" sz="18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 </a:t>
            </a:r>
            <a:r>
              <a:rPr lang="es-PE" sz="1800" b="1" i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</a:t>
            </a:r>
            <a:r>
              <a:rPr lang="es-PE" sz="18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 = BANANA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D70EDD-4E65-41F6-945E-FACC151F264A}"/>
              </a:ext>
            </a:extLst>
          </p:cNvPr>
          <p:cNvSpPr txBox="1"/>
          <p:nvPr/>
        </p:nvSpPr>
        <p:spPr>
          <a:xfrm>
            <a:off x="1155404" y="4349776"/>
            <a:ext cx="4157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STUART</a:t>
            </a:r>
            <a:r>
              <a:rPr lang="es-PE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- CONSONANTES</a:t>
            </a:r>
          </a:p>
          <a:p>
            <a:pPr algn="l" fontAlgn="base"/>
            <a:r>
              <a:rPr lang="es-PE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      </a:t>
            </a:r>
            <a:r>
              <a:rPr lang="es-PE" sz="160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NA aparece 2 veces en S =&gt; 2 ptos</a:t>
            </a:r>
            <a:br>
              <a:rPr lang="es-PE" sz="1600" b="1" i="0" dirty="0">
                <a:effectLst/>
                <a:latin typeface="Helvetica Neue"/>
              </a:rPr>
            </a:br>
            <a:endParaRPr lang="es-ES" sz="1600" b="1" i="0" dirty="0">
              <a:effectLst/>
              <a:latin typeface="OpenSan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589D52-4612-48C3-9628-B37A3A20F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7257" y="5056160"/>
            <a:ext cx="3570721" cy="10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63595B7-70E1-4B83-B8EB-EAE9AD588CE5}"/>
              </a:ext>
            </a:extLst>
          </p:cNvPr>
          <p:cNvSpPr txBox="1"/>
          <p:nvPr/>
        </p:nvSpPr>
        <p:spPr>
          <a:xfrm>
            <a:off x="1220202" y="1558885"/>
            <a:ext cx="9522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600" b="1" dirty="0">
                <a:latin typeface="inherit"/>
              </a:rPr>
              <a:t>📌</a:t>
            </a:r>
            <a:r>
              <a:rPr lang="es-ES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Consideración</a:t>
            </a: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‎:</a:t>
            </a:r>
            <a:endParaRPr lang="es-ES" sz="1600" b="0" i="0" dirty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‎La cadena </a:t>
            </a: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 </a:t>
            </a:r>
            <a:r>
              <a:rPr lang="es-ES" sz="1600" b="0" i="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contendrá solo letras mayúsculas [A-Z]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Las vocales solo se definen como AEIOU ‎‎. En este problema, no se considera Y una vocal.</a:t>
            </a:r>
            <a:r>
              <a:rPr lang="es-ES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Si el juego es un empate, imprima ‎‎</a:t>
            </a:r>
            <a:r>
              <a:rPr lang="es-PE" sz="1600" i="1" dirty="0">
                <a:highlight>
                  <a:srgbClr val="008000"/>
                </a:highlight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Draw</a:t>
            </a: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‎‎.‎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6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Imprimir al ganador en una línea con el sgte. Formato: </a:t>
            </a:r>
            <a:r>
              <a:rPr lang="es-ES" sz="1600" dirty="0">
                <a:highlight>
                  <a:srgbClr val="008000"/>
                </a:highlight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Nombre del ganador puntaje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CE47143-0885-4C07-AC8C-CD75C414C39D}"/>
              </a:ext>
            </a:extLst>
          </p:cNvPr>
          <p:cNvGrpSpPr/>
          <p:nvPr/>
        </p:nvGrpSpPr>
        <p:grpSpPr>
          <a:xfrm>
            <a:off x="1586648" y="3264328"/>
            <a:ext cx="3502800" cy="2468621"/>
            <a:chOff x="1220202" y="3280848"/>
            <a:chExt cx="3502800" cy="246862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661FC-80FE-4A25-9AE2-B6901140AF74}"/>
                </a:ext>
              </a:extLst>
            </p:cNvPr>
            <p:cNvSpPr txBox="1"/>
            <p:nvPr/>
          </p:nvSpPr>
          <p:spPr>
            <a:xfrm>
              <a:off x="1220202" y="4683040"/>
              <a:ext cx="2512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b="1" i="0" dirty="0">
                  <a:effectLst/>
                  <a:latin typeface="OpenSans"/>
                </a:rPr>
                <a:t>‎Salida de muestra‎</a:t>
              </a:r>
              <a:endParaRPr lang="es-PE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6F40D2B-1AC1-48C4-8691-B09B8E0C76BF}"/>
                </a:ext>
              </a:extLst>
            </p:cNvPr>
            <p:cNvSpPr txBox="1"/>
            <p:nvPr/>
          </p:nvSpPr>
          <p:spPr>
            <a:xfrm>
              <a:off x="1225795" y="3280848"/>
              <a:ext cx="3497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PE" b="1" i="0" dirty="0">
                  <a:effectLst/>
                  <a:latin typeface="OpenSans"/>
                </a:rPr>
                <a:t>‎Entrada de muestra‎</a:t>
              </a:r>
              <a:endParaRPr lang="es-PE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BC3E2A2-ADC5-4057-93BD-88AF4EAB3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197" y="3756727"/>
              <a:ext cx="1504950" cy="54292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3B17127-B767-4D46-B4D5-C4A8CA2F5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313" y="5111294"/>
              <a:ext cx="1638300" cy="638175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8715AF59-7366-4B90-A89A-C6193EBFC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978" y="3520284"/>
            <a:ext cx="4228098" cy="218973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877909" y="6376641"/>
            <a:ext cx="748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https://www.hackerrank.com/challenges/the-minion-game/problem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176376D-D84A-44F7-B6D2-CD37C7A3DB31}"/>
              </a:ext>
            </a:extLst>
          </p:cNvPr>
          <p:cNvSpPr txBox="1">
            <a:spLocks/>
          </p:cNvSpPr>
          <p:nvPr/>
        </p:nvSpPr>
        <p:spPr>
          <a:xfrm>
            <a:off x="2690365" y="428111"/>
            <a:ext cx="7958331" cy="748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The Minion Game</a:t>
            </a:r>
            <a:endParaRPr lang="es-PE" b="1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A4F445F-58F6-4A75-8237-104E4C045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641964" y="6395744"/>
            <a:ext cx="925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https://github.com/MayumyCH/dsfem_datachallenge_monthly/blob/main/the_minion_game/dsfem_resolucion_reto1.pdf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176376D-D84A-44F7-B6D2-CD37C7A3DB31}"/>
              </a:ext>
            </a:extLst>
          </p:cNvPr>
          <p:cNvSpPr txBox="1">
            <a:spLocks/>
          </p:cNvSpPr>
          <p:nvPr/>
        </p:nvSpPr>
        <p:spPr>
          <a:xfrm>
            <a:off x="2813038" y="462256"/>
            <a:ext cx="7958331" cy="523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Solución - Explicación</a:t>
            </a:r>
            <a:endParaRPr lang="es-PE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1F3310-CD46-4680-B9F8-7E4F86C00E96}"/>
              </a:ext>
            </a:extLst>
          </p:cNvPr>
          <p:cNvSpPr txBox="1"/>
          <p:nvPr/>
        </p:nvSpPr>
        <p:spPr>
          <a:xfrm>
            <a:off x="1220202" y="2920081"/>
            <a:ext cx="3205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PASO </a:t>
            </a: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</a:t>
            </a:r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° 1:</a:t>
            </a:r>
            <a:b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es-PE" sz="160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Se procedió a hallar la cantidad de subcadenas que se puede obtener de una cadena; se utilizó inducción matemática como se muestra a continuación:</a:t>
            </a:r>
            <a:endParaRPr lang="es-PE" sz="16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C6B0302-2427-4386-AF16-C683733CB3FF}"/>
              </a:ext>
            </a:extLst>
          </p:cNvPr>
          <p:cNvGrpSpPr/>
          <p:nvPr/>
        </p:nvGrpSpPr>
        <p:grpSpPr>
          <a:xfrm>
            <a:off x="1220202" y="1402338"/>
            <a:ext cx="9485454" cy="1306885"/>
            <a:chOff x="1395066" y="1342239"/>
            <a:chExt cx="9485454" cy="1306885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195D1EC-4A9C-4A8D-A259-5B23B4E11A91}"/>
                </a:ext>
              </a:extLst>
            </p:cNvPr>
            <p:cNvGrpSpPr/>
            <p:nvPr/>
          </p:nvGrpSpPr>
          <p:grpSpPr>
            <a:xfrm>
              <a:off x="1395066" y="1464447"/>
              <a:ext cx="9485454" cy="1184677"/>
              <a:chOff x="1523781" y="1594840"/>
              <a:chExt cx="5615250" cy="1355018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DAD2156-2E71-4435-B3DB-CFA693E55D14}"/>
                  </a:ext>
                </a:extLst>
              </p:cNvPr>
              <p:cNvSpPr txBox="1"/>
              <p:nvPr/>
            </p:nvSpPr>
            <p:spPr>
              <a:xfrm>
                <a:off x="1523781" y="1594840"/>
                <a:ext cx="2288908" cy="422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PE" b="1" i="0" dirty="0">
                    <a:solidFill>
                      <a:srgbClr val="C9D1D9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💡 </a:t>
                </a:r>
                <a:r>
                  <a:rPr lang="es-PE" b="1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IDEA PLANTEADA 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09D8393-327B-4BAD-A04F-662B9F113092}"/>
                  </a:ext>
                </a:extLst>
              </p:cNvPr>
              <p:cNvSpPr txBox="1"/>
              <p:nvPr/>
            </p:nvSpPr>
            <p:spPr>
              <a:xfrm>
                <a:off x="1773458" y="1964172"/>
                <a:ext cx="5365573" cy="985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s-PE" sz="1600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Encontrar todas las subcadenas de una cadena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PE" sz="1600" i="0" dirty="0">
                    <a:solidFill>
                      <a:srgbClr val="FFCC66"/>
                    </a:solidFill>
                    <a:effectLst/>
                    <a:latin typeface="Open Sans" panose="020B0604020202020204" pitchFamily="34" charset="0"/>
                    <a:ea typeface="Open Sans" panose="020B0604020202020204" pitchFamily="34" charset="0"/>
                    <a:cs typeface="Open Sans" panose="020B0604020202020204" pitchFamily="34" charset="0"/>
                  </a:rPr>
                  <a:t>Encontrar todas las subcadenas que empiecen con alguna vocal</a:t>
                </a:r>
              </a:p>
              <a:p>
                <a:pPr algn="l"/>
                <a:endParaRPr lang="es-PE" b="1" i="0" dirty="0">
                  <a:solidFill>
                    <a:srgbClr val="FFCC66"/>
                  </a:solidFill>
                  <a:effectLst/>
                  <a:latin typeface="-apple-system"/>
                </a:endParaRPr>
              </a:p>
            </p:txBody>
          </p: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E2C9AA0B-8F07-47E7-A64D-943FFA114379}"/>
                </a:ext>
              </a:extLst>
            </p:cNvPr>
            <p:cNvSpPr/>
            <p:nvPr/>
          </p:nvSpPr>
          <p:spPr>
            <a:xfrm>
              <a:off x="1395066" y="1342239"/>
              <a:ext cx="6943591" cy="1072632"/>
            </a:xfrm>
            <a:prstGeom prst="rect">
              <a:avLst/>
            </a:prstGeom>
            <a:noFill/>
            <a:ln w="6350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4E4FB299-E015-4D5D-81B0-5E7831088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EAC5C6-0F73-488A-A193-E09A0C429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997" y="2797873"/>
            <a:ext cx="6467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983" y="-25562"/>
            <a:ext cx="1252789" cy="125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C1F3310-CD46-4680-B9F8-7E4F86C00E96}"/>
              </a:ext>
            </a:extLst>
          </p:cNvPr>
          <p:cNvSpPr txBox="1"/>
          <p:nvPr/>
        </p:nvSpPr>
        <p:spPr>
          <a:xfrm>
            <a:off x="1161913" y="1728680"/>
            <a:ext cx="30126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PASO </a:t>
            </a:r>
            <a:r>
              <a:rPr lang="es-PE" sz="1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N</a:t>
            </a:r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° 2:</a:t>
            </a:r>
            <a:b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</a:br>
            <a:r>
              <a:rPr lang="es-PE" sz="1600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Se procedió a hallar la cantidad de subcadenas que se puede obtener de una cadena; se utilizó inducción matemática como se muestra a continuación:</a:t>
            </a:r>
            <a:endParaRPr lang="es-PE" sz="16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7DC90-559F-4090-99FD-6062830CB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85" t="14953" r="19090"/>
          <a:stretch/>
        </p:blipFill>
        <p:spPr>
          <a:xfrm>
            <a:off x="1220202" y="3843829"/>
            <a:ext cx="2614411" cy="13370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CE0A672-0A50-4FEA-ABCE-6EF10D0B39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97" t="2743" r="6069" b="1896"/>
          <a:stretch/>
        </p:blipFill>
        <p:spPr>
          <a:xfrm>
            <a:off x="4353060" y="1832796"/>
            <a:ext cx="6877318" cy="335999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DDE8180B-8CE1-4208-A856-507B43A92CA0}"/>
              </a:ext>
            </a:extLst>
          </p:cNvPr>
          <p:cNvSpPr txBox="1"/>
          <p:nvPr/>
        </p:nvSpPr>
        <p:spPr>
          <a:xfrm>
            <a:off x="1641964" y="6309550"/>
            <a:ext cx="925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https://github.com/MayumyCH/dsfem_datachallenge_monthly/blob/main/the_minion_game/dsfem_resolucion_reto1.pdf</a:t>
            </a:r>
          </a:p>
        </p:txBody>
      </p:sp>
    </p:spTree>
    <p:extLst>
      <p:ext uri="{BB962C8B-B14F-4D97-AF65-F5344CB8AC3E}">
        <p14:creationId xmlns:p14="http://schemas.microsoft.com/office/powerpoint/2010/main" val="361804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58310EE-8FBF-4E7F-A961-85FB3837D3F9}"/>
              </a:ext>
            </a:extLst>
          </p:cNvPr>
          <p:cNvSpPr txBox="1"/>
          <p:nvPr/>
        </p:nvSpPr>
        <p:spPr>
          <a:xfrm>
            <a:off x="1721075" y="6309550"/>
            <a:ext cx="874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https://github.com/MayumyCH/dsfem_datachallenge_monthly/blob/main/the_minion_game/the_minion_game.ipynb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15C9689-FF98-4B98-84EE-FA2745A4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2628" y="-15934"/>
            <a:ext cx="1262173" cy="1262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3C50EA28-9EF4-44B9-9A38-582802914981}"/>
              </a:ext>
            </a:extLst>
          </p:cNvPr>
          <p:cNvSpPr txBox="1">
            <a:spLocks/>
          </p:cNvSpPr>
          <p:nvPr/>
        </p:nvSpPr>
        <p:spPr>
          <a:xfrm>
            <a:off x="2813038" y="462256"/>
            <a:ext cx="7958331" cy="523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Solución - Código</a:t>
            </a:r>
            <a:endParaRPr lang="es-PE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51B364-FCA4-4A56-B2B5-BD34DB069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30" y="2310844"/>
            <a:ext cx="4719132" cy="335190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6952D5A-09BF-424F-879F-0133A13A95A1}"/>
              </a:ext>
            </a:extLst>
          </p:cNvPr>
          <p:cNvSpPr txBox="1"/>
          <p:nvPr/>
        </p:nvSpPr>
        <p:spPr>
          <a:xfrm>
            <a:off x="1220202" y="1689572"/>
            <a:ext cx="3012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Concepto Previos</a:t>
            </a:r>
            <a:endParaRPr lang="es-PE" sz="1600" b="1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DB8CD7-7205-437B-A42F-90E8048C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798" y="190230"/>
            <a:ext cx="1005875" cy="100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096A5902-9744-4AC3-9700-70E13FAE4EF8}"/>
              </a:ext>
            </a:extLst>
          </p:cNvPr>
          <p:cNvGrpSpPr/>
          <p:nvPr/>
        </p:nvGrpSpPr>
        <p:grpSpPr>
          <a:xfrm>
            <a:off x="1220202" y="389379"/>
            <a:ext cx="2229972" cy="669574"/>
            <a:chOff x="1010052" y="253465"/>
            <a:chExt cx="2229972" cy="669574"/>
          </a:xfrm>
        </p:grpSpPr>
        <p:grpSp>
          <p:nvGrpSpPr>
            <p:cNvPr id="14" name="Header Artwork" descr="&quot;&quot;" title="Gráfico del título">
              <a:extLst>
                <a:ext uri="{FF2B5EF4-FFF2-40B4-BE49-F238E27FC236}">
                  <a16:creationId xmlns:a16="http://schemas.microsoft.com/office/drawing/2014/main" id="{B1AC7219-10DD-414B-B171-7DB4620CCDC9}"/>
                </a:ext>
              </a:extLst>
            </p:cNvPr>
            <p:cNvGrpSpPr/>
            <p:nvPr/>
          </p:nvGrpSpPr>
          <p:grpSpPr bwMode="auto">
            <a:xfrm>
              <a:off x="1010052" y="298492"/>
              <a:ext cx="2229972" cy="517525"/>
              <a:chOff x="0" y="0"/>
              <a:chExt cx="154" cy="53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484981B-7E4B-4867-964E-6C6285DF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6" cy="53"/>
              </a:xfrm>
              <a:custGeom>
                <a:avLst/>
                <a:gdLst>
                  <a:gd name="T0" fmla="*/ 0 w 1022"/>
                  <a:gd name="T1" fmla="*/ 0 h 1161"/>
                  <a:gd name="T2" fmla="*/ 1022 w 1022"/>
                  <a:gd name="T3" fmla="*/ 0 h 1161"/>
                  <a:gd name="T4" fmla="*/ 570 w 1022"/>
                  <a:gd name="T5" fmla="*/ 1161 h 1161"/>
                  <a:gd name="T6" fmla="*/ 0 w 1022"/>
                  <a:gd name="T7" fmla="*/ 1161 h 1161"/>
                  <a:gd name="T8" fmla="*/ 0 w 1022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2" h="1161">
                    <a:moveTo>
                      <a:pt x="0" y="0"/>
                    </a:moveTo>
                    <a:lnTo>
                      <a:pt x="1022" y="0"/>
                    </a:lnTo>
                    <a:lnTo>
                      <a:pt x="570" y="1161"/>
                    </a:lnTo>
                    <a:lnTo>
                      <a:pt x="0" y="1161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DC6D10AF-9C43-4D48-8E39-9559EF9A3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6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6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4CFED28E-43A9-45B8-BAC1-462956DFB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32EDEE51-D66B-4564-ACBA-B3371EFE6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" y="0"/>
                <a:ext cx="34" cy="53"/>
              </a:xfrm>
              <a:custGeom>
                <a:avLst/>
                <a:gdLst>
                  <a:gd name="T0" fmla="*/ 453 w 749"/>
                  <a:gd name="T1" fmla="*/ 0 h 1161"/>
                  <a:gd name="T2" fmla="*/ 749 w 749"/>
                  <a:gd name="T3" fmla="*/ 0 h 1161"/>
                  <a:gd name="T4" fmla="*/ 297 w 749"/>
                  <a:gd name="T5" fmla="*/ 1161 h 1161"/>
                  <a:gd name="T6" fmla="*/ 0 w 749"/>
                  <a:gd name="T7" fmla="*/ 1161 h 1161"/>
                  <a:gd name="T8" fmla="*/ 453 w 749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9" h="1161">
                    <a:moveTo>
                      <a:pt x="453" y="0"/>
                    </a:moveTo>
                    <a:lnTo>
                      <a:pt x="749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3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FF101D5-551C-47C5-9E37-9351944CF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" y="0"/>
                <a:ext cx="34" cy="53"/>
              </a:xfrm>
              <a:custGeom>
                <a:avLst/>
                <a:gdLst>
                  <a:gd name="T0" fmla="*/ 452 w 748"/>
                  <a:gd name="T1" fmla="*/ 0 h 1161"/>
                  <a:gd name="T2" fmla="*/ 748 w 748"/>
                  <a:gd name="T3" fmla="*/ 0 h 1161"/>
                  <a:gd name="T4" fmla="*/ 297 w 748"/>
                  <a:gd name="T5" fmla="*/ 1161 h 1161"/>
                  <a:gd name="T6" fmla="*/ 0 w 748"/>
                  <a:gd name="T7" fmla="*/ 1161 h 1161"/>
                  <a:gd name="T8" fmla="*/ 452 w 748"/>
                  <a:gd name="T9" fmla="*/ 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" h="1161">
                    <a:moveTo>
                      <a:pt x="452" y="0"/>
                    </a:moveTo>
                    <a:lnTo>
                      <a:pt x="748" y="0"/>
                    </a:lnTo>
                    <a:lnTo>
                      <a:pt x="297" y="1161"/>
                    </a:lnTo>
                    <a:lnTo>
                      <a:pt x="0" y="1161"/>
                    </a:lnTo>
                    <a:lnTo>
                      <a:pt x="452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PE"/>
              </a:p>
            </p:txBody>
          </p:sp>
        </p:grpSp>
        <p:pic>
          <p:nvPicPr>
            <p:cNvPr id="15" name="Gráfico 14" descr="Serpiente">
              <a:extLst>
                <a:ext uri="{FF2B5EF4-FFF2-40B4-BE49-F238E27FC236}">
                  <a16:creationId xmlns:a16="http://schemas.microsoft.com/office/drawing/2014/main" id="{0F481CE1-26DE-4347-B98C-A93427872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878565" flipV="1">
              <a:off x="1681236" y="253465"/>
              <a:ext cx="669574" cy="669574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8865558-BFBD-4B19-AD8F-977CDE4CF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235" y="951931"/>
            <a:ext cx="7079910" cy="553593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59E312F-6587-4C9A-AA63-1BB34C949C34}"/>
              </a:ext>
            </a:extLst>
          </p:cNvPr>
          <p:cNvSpPr txBox="1">
            <a:spLocks/>
          </p:cNvSpPr>
          <p:nvPr/>
        </p:nvSpPr>
        <p:spPr>
          <a:xfrm>
            <a:off x="1039031" y="3284165"/>
            <a:ext cx="2626674" cy="2908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/>
              <a:t>Resolución completa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83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1789</TotalTime>
  <Words>515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Helvetica Neue</vt:lpstr>
      <vt:lpstr>Impact</vt:lpstr>
      <vt:lpstr>inherit</vt:lpstr>
      <vt:lpstr>MS Shell Dlg 2</vt:lpstr>
      <vt:lpstr>Open Sans</vt:lpstr>
      <vt:lpstr>OpenSans</vt:lpstr>
      <vt:lpstr>Wingdings</vt:lpstr>
      <vt:lpstr>Wingdings 3</vt:lpstr>
      <vt:lpstr>Madison</vt:lpstr>
      <vt:lpstr>CHALLENGE “The Minion Game” </vt:lpstr>
      <vt:lpstr>Presentación de PowerPoint</vt:lpstr>
      <vt:lpstr>The Minion Game</vt:lpstr>
      <vt:lpstr>The Minion Game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Heydy Mayumy Carrasco Huaccha</dc:creator>
  <cp:lastModifiedBy>Heydy Mayumy Carrasco Huaccha</cp:lastModifiedBy>
  <cp:revision>34</cp:revision>
  <dcterms:created xsi:type="dcterms:W3CDTF">2021-02-22T04:33:27Z</dcterms:created>
  <dcterms:modified xsi:type="dcterms:W3CDTF">2021-02-25T04:32:55Z</dcterms:modified>
</cp:coreProperties>
</file>