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2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6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ayumyCH/datasciencefem-datachallenge-monthly/tree/main/advertising_multiple_linear_regression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ayumyCH/datasciencefem-datachallenge-monthly/tree/main/advertising_multiple_linear_regress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hyperlink" Target="https://github.com/Mayumy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heydy-mayumy-carrasco-huaccha-3876bb137/" TargetMode="External"/><Relationship Id="rId5" Type="http://schemas.openxmlformats.org/officeDocument/2006/relationships/hyperlink" Target="mailto:Heydy.carrasco.huacca@gmail.com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MayumyCH/datasciencefem-datachallenge-monthly/tree/main/advertising_multiple_linear_regres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MayumyCH/datasciencefem-datachallenge-monthly/tree/main/advertising_multiple_linear_regression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ayumyCH/datasciencefem-datachallenge-monthly/tree/main/advertising_multiple_linear_regression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ayumyCH/datasciencefem-datachallenge-monthly/tree/main/advertising_multiple_linear_regress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ayumyCH/datasciencefem-datachallenge-monthly/tree/main/advertising_multiple_linear_reg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97A0CF-230F-49EE-B6EC-3D2E5A6E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8"/>
          <a:stretch/>
        </p:blipFill>
        <p:spPr>
          <a:xfrm>
            <a:off x="902279" y="1420172"/>
            <a:ext cx="10102717" cy="30008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013BEE-3202-4560-A56F-431ACB02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87" y="5324401"/>
            <a:ext cx="8608288" cy="9589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B73828F-510B-499C-844C-2AAE5B85AD09}"/>
              </a:ext>
            </a:extLst>
          </p:cNvPr>
          <p:cNvSpPr/>
          <p:nvPr/>
        </p:nvSpPr>
        <p:spPr>
          <a:xfrm>
            <a:off x="1141912" y="211323"/>
            <a:ext cx="9669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RETO: “ Advertising Dataset”</a:t>
            </a:r>
          </a:p>
        </p:txBody>
      </p:sp>
      <p:pic>
        <p:nvPicPr>
          <p:cNvPr id="6" name="Gráfico 5" descr="Serpiente">
            <a:extLst>
              <a:ext uri="{FF2B5EF4-FFF2-40B4-BE49-F238E27FC236}">
                <a16:creationId xmlns:a16="http://schemas.microsoft.com/office/drawing/2014/main" id="{5283F835-A806-492B-B796-B8DA5E061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6247">
            <a:off x="11277593" y="284574"/>
            <a:ext cx="627035" cy="6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3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C15120F-9461-475A-8AB7-D98BB53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4E2A27DE-9CC7-4140-A976-61BD00B4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DBF901-8C24-407A-B15A-419EAA09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0" y="1378634"/>
            <a:ext cx="3353579" cy="26998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E2B248-862C-4E79-9DFD-730626D5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0528" y="1110953"/>
            <a:ext cx="0" cy="35977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6E72CC0-425C-4551-A8BE-BFCA65EAA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6"/>
          <a:stretch/>
        </p:blipFill>
        <p:spPr>
          <a:xfrm>
            <a:off x="4144755" y="1087228"/>
            <a:ext cx="7349613" cy="3906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2F7C8A-809E-4BCA-8DF9-6668F83F8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22" y="6017690"/>
            <a:ext cx="7447311" cy="6527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CCFB67D-5DA8-4DC3-9808-0BEDB0DF0483}"/>
              </a:ext>
            </a:extLst>
          </p:cNvPr>
          <p:cNvSpPr txBox="1"/>
          <p:nvPr/>
        </p:nvSpPr>
        <p:spPr>
          <a:xfrm>
            <a:off x="8111407" y="5472970"/>
            <a:ext cx="3989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latin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366EF82-4369-4DEA-9DBF-B4A2BF4B1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14">
            <a:extLst>
              <a:ext uri="{FF2B5EF4-FFF2-40B4-BE49-F238E27FC236}">
                <a16:creationId xmlns:a16="http://schemas.microsoft.com/office/drawing/2014/main" id="{97F9DE18-6CE8-4C3D-8BDF-8EA4F1E18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AFAA01-49B0-4C2A-84BC-2720776F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59" y="1666176"/>
            <a:ext cx="4978061" cy="3120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5122" name="Picture 2" descr="Soluciones de BigData y HPC | Altair">
            <a:extLst>
              <a:ext uri="{FF2B5EF4-FFF2-40B4-BE49-F238E27FC236}">
                <a16:creationId xmlns:a16="http://schemas.microsoft.com/office/drawing/2014/main" id="{E2DEB241-2497-4763-860C-8D49B3B1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680" y="1388349"/>
            <a:ext cx="4978061" cy="36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126379-DFCE-421D-8430-4E6794799BA8}"/>
              </a:ext>
            </a:extLst>
          </p:cNvPr>
          <p:cNvSpPr txBox="1"/>
          <p:nvPr/>
        </p:nvSpPr>
        <p:spPr>
          <a:xfrm>
            <a:off x="7284471" y="5707521"/>
            <a:ext cx="3989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latin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Serpiente">
            <a:extLst>
              <a:ext uri="{FF2B5EF4-FFF2-40B4-BE49-F238E27FC236}">
                <a16:creationId xmlns:a16="http://schemas.microsoft.com/office/drawing/2014/main" id="{BCB9FE44-FFB2-4829-B8EF-0C070A86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56247">
            <a:off x="11206033" y="594605"/>
            <a:ext cx="627035" cy="6270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12D36D-0A88-4DF9-BA23-05790ECFD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06" y="2687211"/>
            <a:ext cx="3264544" cy="32645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F29861F-0520-4DD4-96E9-9DC95CC25786}"/>
              </a:ext>
            </a:extLst>
          </p:cNvPr>
          <p:cNvSpPr txBox="1"/>
          <p:nvPr/>
        </p:nvSpPr>
        <p:spPr>
          <a:xfrm>
            <a:off x="4468633" y="2535435"/>
            <a:ext cx="69414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Becaria de DataSciencieFEM</a:t>
            </a:r>
          </a:p>
          <a:p>
            <a:r>
              <a:rPr lang="es-CO" dirty="0">
                <a:solidFill>
                  <a:srgbClr val="D1D2D3"/>
                </a:solidFill>
                <a:latin typeface="Slack-Lato"/>
              </a:rPr>
              <a:t>Lic. en Computación Científica – UNMSM Perú</a:t>
            </a: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Interesada en el campo de Machine Learning.</a:t>
            </a:r>
            <a:br>
              <a:rPr lang="es-ES" dirty="0"/>
            </a:b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DataSciencie en entrenamiento 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</a:b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Frase que me motiva: </a:t>
            </a:r>
            <a:b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</a:br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"Nunca te rindas, lo que hoy es difícil, mañana será una conquista!“</a:t>
            </a:r>
          </a:p>
          <a:p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Correo: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hlinkClick r:id="rId5"/>
              </a:rPr>
              <a:t>Heydy.carrasco.huacca@gmail.com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s-ES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LinkedIn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</a:t>
            </a:r>
            <a:r>
              <a:rPr lang="es-PE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Heydy Mayumy Carrasco </a:t>
            </a:r>
            <a:r>
              <a:rPr lang="es-PE" dirty="0" err="1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Huaccha|LinkedIn</a:t>
            </a:r>
            <a:endParaRPr lang="es-PE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s-PE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GitHub: </a:t>
            </a:r>
            <a:r>
              <a:rPr lang="es-PE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MayumyCH (github.com)</a:t>
            </a:r>
            <a:endParaRPr lang="es-CO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3D68779-D42E-42E2-A1F0-A4E48AFC4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25" y="412580"/>
            <a:ext cx="8608288" cy="9589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270783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21221B-C237-47F2-B85B-B8805F68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"/>
          <a:stretch/>
        </p:blipFill>
        <p:spPr>
          <a:xfrm>
            <a:off x="1447137" y="2455553"/>
            <a:ext cx="9436037" cy="34826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E727FC-6A32-4B4C-89EC-6E866CE8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65" y="919763"/>
            <a:ext cx="6397536" cy="6527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35FEA44-C0C1-46AC-A24C-DA0EEACE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13" y="551216"/>
            <a:ext cx="3547533" cy="1389796"/>
          </a:xfrm>
        </p:spPr>
        <p:txBody>
          <a:bodyPr/>
          <a:lstStyle/>
          <a:p>
            <a:pPr algn="ctr"/>
            <a:r>
              <a:rPr lang="es-ES" sz="2400" dirty="0"/>
              <a:t>PASO 1:</a:t>
            </a:r>
            <a:br>
              <a:rPr lang="es-ES" dirty="0"/>
            </a:br>
            <a:r>
              <a:rPr lang="es-ES" sz="2400" dirty="0"/>
              <a:t>ENTENDIMIENTO DEL PROBLEMA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C0F6C3-9EDF-40F5-B6E6-D28FAAE47EEC}"/>
              </a:ext>
            </a:extLst>
          </p:cNvPr>
          <p:cNvSpPr txBox="1"/>
          <p:nvPr/>
        </p:nvSpPr>
        <p:spPr>
          <a:xfrm>
            <a:off x="8092556" y="6254084"/>
            <a:ext cx="4197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7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B6E6769-4B20-4329-8DD3-F0F61689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501951"/>
            <a:ext cx="5893840" cy="1923092"/>
          </a:xfrm>
        </p:spPr>
        <p:txBody>
          <a:bodyPr/>
          <a:lstStyle/>
          <a:p>
            <a:pPr algn="ctr"/>
            <a:r>
              <a:rPr lang="es-ES" dirty="0"/>
              <a:t>PASO 2:</a:t>
            </a:r>
            <a:br>
              <a:rPr lang="es-ES" dirty="0"/>
            </a:br>
            <a:r>
              <a:rPr lang="es-ES" dirty="0"/>
              <a:t>IMPORTAMOS LAS LIBRERÍAS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E274A3-EF6C-4EEF-B1AD-B29BA073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08" y="4413622"/>
            <a:ext cx="9169036" cy="19230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639360-017E-4A94-AC83-53A24C52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2" y="202311"/>
            <a:ext cx="6397536" cy="6527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050" name="Picture 2" descr="Librerías Python: ¿Cual de ellas cumple tus expectativas?">
            <a:extLst>
              <a:ext uri="{FF2B5EF4-FFF2-40B4-BE49-F238E27FC236}">
                <a16:creationId xmlns:a16="http://schemas.microsoft.com/office/drawing/2014/main" id="{3D7A1E3F-3416-46F4-A52C-85357EAFD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r="21449"/>
          <a:stretch/>
        </p:blipFill>
        <p:spPr bwMode="auto">
          <a:xfrm>
            <a:off x="7888406" y="507239"/>
            <a:ext cx="3327574" cy="35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9DFBA5B-937D-4B5E-AFDA-940748F4D396}"/>
              </a:ext>
            </a:extLst>
          </p:cNvPr>
          <p:cNvSpPr txBox="1"/>
          <p:nvPr/>
        </p:nvSpPr>
        <p:spPr>
          <a:xfrm>
            <a:off x="9567028" y="4051779"/>
            <a:ext cx="1951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Roboto" panose="020B0604020202020204" pitchFamily="2" charset="0"/>
              </a:rPr>
              <a:t>FUENTE: </a:t>
            </a:r>
            <a:r>
              <a:rPr lang="es-ES" sz="1400" dirty="0" err="1">
                <a:latin typeface="Roboto" panose="020B0604020202020204" pitchFamily="2" charset="0"/>
              </a:rPr>
              <a:t>BirDegree</a:t>
            </a:r>
            <a:endParaRPr lang="es-CO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66209A-3CE2-4C96-810B-F3CA6F951246}"/>
              </a:ext>
            </a:extLst>
          </p:cNvPr>
          <p:cNvSpPr txBox="1"/>
          <p:nvPr/>
        </p:nvSpPr>
        <p:spPr>
          <a:xfrm>
            <a:off x="7973286" y="6336714"/>
            <a:ext cx="4099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2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6EE7-7BF9-4A9D-97F7-1A52A9D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05" y="544153"/>
            <a:ext cx="3547533" cy="1295858"/>
          </a:xfrm>
        </p:spPr>
        <p:txBody>
          <a:bodyPr/>
          <a:lstStyle/>
          <a:p>
            <a:pPr algn="ctr"/>
            <a:r>
              <a:rPr lang="es-ES" sz="2400" dirty="0"/>
              <a:t>PASO 3:</a:t>
            </a:r>
            <a:br>
              <a:rPr lang="es-ES" sz="2400" dirty="0"/>
            </a:br>
            <a:r>
              <a:rPr lang="es-ES" sz="2400" dirty="0"/>
              <a:t>CARGAR LA DATA Y ANALISIS DESCRIPTIVO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6FC4B4-1B15-4265-8DA7-02547265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5969" r="72775"/>
          <a:stretch/>
        </p:blipFill>
        <p:spPr>
          <a:xfrm>
            <a:off x="4972722" y="466426"/>
            <a:ext cx="2749371" cy="25184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CC1E49-0C7B-44D4-B966-6E2DED71A6FB}"/>
              </a:ext>
            </a:extLst>
          </p:cNvPr>
          <p:cNvSpPr txBox="1"/>
          <p:nvPr/>
        </p:nvSpPr>
        <p:spPr>
          <a:xfrm>
            <a:off x="1284737" y="2635134"/>
            <a:ext cx="31851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Importar los datos desde el repositorio</a:t>
            </a:r>
            <a:endParaRPr lang="es-CO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s-CO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url_data</a:t>
            </a:r>
            <a:r>
              <a:rPr lang="es-CO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CO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"https://raw.githubusercontent.com/</a:t>
            </a:r>
            <a:r>
              <a:rPr lang="es-CO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MayumyCH</a:t>
            </a:r>
            <a:r>
              <a:rPr lang="es-CO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CO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datasciencefem-datachallenge-monthly</a:t>
            </a:r>
            <a:r>
              <a:rPr lang="es-CO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CO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es-CO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CO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advertising_multiple_linear_regression</a:t>
            </a:r>
            <a:r>
              <a:rPr lang="es-CO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/data/advertising.csv"</a:t>
            </a:r>
            <a:endParaRPr lang="es-CO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s-CO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s-CO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CO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s-CO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url_data</a:t>
            </a:r>
            <a:r>
              <a:rPr lang="es-CO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CO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s-CO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CO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s-CO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CO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9316C7-9061-4C54-8F63-0B8E35370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26" y="3873117"/>
            <a:ext cx="2991922" cy="1691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4EA2CEC-14DF-4A96-BDC1-3B74F0CF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326" y="3886695"/>
            <a:ext cx="3364145" cy="17052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E0659E1-FE21-4CAC-A0BE-81A319925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061" y="745010"/>
            <a:ext cx="3444411" cy="2636558"/>
          </a:xfrm>
          <a:prstGeom prst="rect">
            <a:avLst/>
          </a:prstGeom>
        </p:spPr>
      </p:pic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49ECF19-8C00-4B64-B3A2-F2AF4419BEC4}"/>
              </a:ext>
            </a:extLst>
          </p:cNvPr>
          <p:cNvSpPr/>
          <p:nvPr/>
        </p:nvSpPr>
        <p:spPr>
          <a:xfrm>
            <a:off x="6096000" y="3228230"/>
            <a:ext cx="447923" cy="492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5E5E043D-B06F-4499-BF9F-B532BA69C989}"/>
              </a:ext>
            </a:extLst>
          </p:cNvPr>
          <p:cNvSpPr/>
          <p:nvPr/>
        </p:nvSpPr>
        <p:spPr>
          <a:xfrm>
            <a:off x="7947359" y="4398953"/>
            <a:ext cx="494956" cy="56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398ECBEA-2C81-4967-91C2-D3ED14E232FC}"/>
              </a:ext>
            </a:extLst>
          </p:cNvPr>
          <p:cNvSpPr/>
          <p:nvPr/>
        </p:nvSpPr>
        <p:spPr>
          <a:xfrm>
            <a:off x="9836301" y="3434576"/>
            <a:ext cx="576775" cy="345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64B7EB-DF67-464B-965B-AE41FFD15045}"/>
              </a:ext>
            </a:extLst>
          </p:cNvPr>
          <p:cNvSpPr txBox="1"/>
          <p:nvPr/>
        </p:nvSpPr>
        <p:spPr>
          <a:xfrm>
            <a:off x="8092556" y="6254084"/>
            <a:ext cx="4197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01E3494-6D3F-4E8F-B5EF-5E37E1E7C664}"/>
              </a:ext>
            </a:extLst>
          </p:cNvPr>
          <p:cNvSpPr txBox="1"/>
          <p:nvPr/>
        </p:nvSpPr>
        <p:spPr>
          <a:xfrm>
            <a:off x="424557" y="5027201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PASO 4:</a:t>
            </a:r>
            <a:br>
              <a:rPr lang="es-ES" sz="2400" b="1" dirty="0"/>
            </a:br>
            <a:endParaRPr lang="es-ES" sz="2400" b="1" dirty="0"/>
          </a:p>
          <a:p>
            <a:r>
              <a:rPr lang="es-ES" sz="2400" b="1" dirty="0"/>
              <a:t>ANALIZANDO LAS CORRELACIÓN  </a:t>
            </a:r>
            <a:endParaRPr lang="es-CO" sz="2400" b="1" dirty="0"/>
          </a:p>
        </p:txBody>
      </p:sp>
      <p:pic>
        <p:nvPicPr>
          <p:cNvPr id="10" name="Marcador de contenido 10">
            <a:extLst>
              <a:ext uri="{FF2B5EF4-FFF2-40B4-BE49-F238E27FC236}">
                <a16:creationId xmlns:a16="http://schemas.microsoft.com/office/drawing/2014/main" id="{3CB634B9-AC19-4334-968D-D75A64B1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17" y="379374"/>
            <a:ext cx="5235096" cy="34436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5CF140-E3F6-40E4-85D4-D1E9AA800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58"/>
          <a:stretch/>
        </p:blipFill>
        <p:spPr>
          <a:xfrm>
            <a:off x="7324195" y="4063574"/>
            <a:ext cx="4443248" cy="12003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F2B631-C417-4770-8155-192B456EDEF6}"/>
              </a:ext>
            </a:extLst>
          </p:cNvPr>
          <p:cNvSpPr txBox="1"/>
          <p:nvPr/>
        </p:nvSpPr>
        <p:spPr>
          <a:xfrm>
            <a:off x="5664817" y="5068022"/>
            <a:ext cx="61026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 err="1">
                <a:effectLst/>
                <a:latin typeface="Courier New" panose="02070309020205020404" pitchFamily="49" charset="0"/>
              </a:rPr>
              <a:t>dataset.corr</a:t>
            </a:r>
            <a:r>
              <a:rPr lang="es-ES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s-ES" sz="1200" b="0" dirty="0">
                <a:effectLst/>
                <a:latin typeface="Courier New" panose="02070309020205020404" pitchFamily="49" charset="0"/>
              </a:rPr>
              <a:t># OBSERVACION</a:t>
            </a:r>
          </a:p>
          <a:p>
            <a:r>
              <a:rPr lang="es-ES" sz="1200" b="0" dirty="0">
                <a:effectLst/>
                <a:latin typeface="Courier New" panose="02070309020205020404" pitchFamily="49" charset="0"/>
              </a:rPr>
              <a:t># Sales con TV tienen una alta correlación 0.90</a:t>
            </a:r>
          </a:p>
          <a:p>
            <a:r>
              <a:rPr lang="es-ES" sz="1200" b="0" dirty="0">
                <a:effectLst/>
                <a:latin typeface="Courier New" panose="02070309020205020404" pitchFamily="49" charset="0"/>
              </a:rPr>
              <a:t># Sales con Radio tienen una correlación de 0.35</a:t>
            </a:r>
          </a:p>
          <a:p>
            <a:r>
              <a:rPr lang="es-ES" sz="1200" b="0" dirty="0">
                <a:effectLst/>
                <a:latin typeface="Courier New" panose="02070309020205020404" pitchFamily="49" charset="0"/>
              </a:rPr>
              <a:t># Sales con </a:t>
            </a:r>
            <a:r>
              <a:rPr lang="es-ES" sz="1200" b="0" dirty="0" err="1">
                <a:effectLst/>
                <a:latin typeface="Courier New" panose="02070309020205020404" pitchFamily="49" charset="0"/>
              </a:rPr>
              <a:t>Newspaper</a:t>
            </a:r>
            <a:r>
              <a:rPr lang="es-ES" sz="1200" b="0" dirty="0">
                <a:effectLst/>
                <a:latin typeface="Courier New" panose="02070309020205020404" pitchFamily="49" charset="0"/>
              </a:rPr>
              <a:t> tienen una correlación 0.16</a:t>
            </a:r>
          </a:p>
          <a:p>
            <a:br>
              <a:rPr lang="es-ES" sz="1200" b="0" dirty="0">
                <a:effectLst/>
                <a:latin typeface="Courier New" panose="02070309020205020404" pitchFamily="49" charset="0"/>
              </a:rPr>
            </a:br>
            <a:r>
              <a:rPr lang="es-ES" sz="1200" b="0" dirty="0">
                <a:effectLst/>
                <a:latin typeface="Courier New" panose="02070309020205020404" pitchFamily="49" charset="0"/>
              </a:rPr>
              <a:t>#NOTA: Cuando 2 variables tiene una </a:t>
            </a:r>
            <a:r>
              <a:rPr lang="es-ES" sz="1200" b="0" dirty="0" err="1">
                <a:effectLst/>
                <a:latin typeface="Courier New" panose="02070309020205020404" pitchFamily="49" charset="0"/>
              </a:rPr>
              <a:t>correlacion</a:t>
            </a:r>
            <a:r>
              <a:rPr lang="es-ES" sz="1200" b="0" dirty="0">
                <a:effectLst/>
                <a:latin typeface="Courier New" panose="02070309020205020404" pitchFamily="49" charset="0"/>
              </a:rPr>
              <a:t> &gt; 0.6 ya es significativa (Mas cercano a 1 o -1)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AD19D5-B81E-471D-8B7C-04DC2619AF43}"/>
              </a:ext>
            </a:extLst>
          </p:cNvPr>
          <p:cNvSpPr txBox="1"/>
          <p:nvPr/>
        </p:nvSpPr>
        <p:spPr>
          <a:xfrm>
            <a:off x="719582" y="4172392"/>
            <a:ext cx="41482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  <a:r>
              <a:rPr lang="es-CO" sz="1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iagrama de dispersión por pares usando </a:t>
            </a:r>
            <a:r>
              <a:rPr lang="es-CO" sz="16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Pairplots</a:t>
            </a:r>
            <a:r>
              <a:rPr lang="es-CO" sz="1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sz="16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Seaborn</a:t>
            </a:r>
            <a:endParaRPr lang="es-CO" sz="1600" b="1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1CB25A-4405-45C9-9556-822C007AC9F0}"/>
              </a:ext>
            </a:extLst>
          </p:cNvPr>
          <p:cNvSpPr txBox="1"/>
          <p:nvPr/>
        </p:nvSpPr>
        <p:spPr>
          <a:xfrm>
            <a:off x="6775174" y="86909"/>
            <a:ext cx="610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MATRIZ DE CORRELACIONES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D98FBB-EB24-4996-8A97-6C20D627B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5" y="156247"/>
            <a:ext cx="4148223" cy="3907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41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264C9-B1C8-4202-B549-101C8819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2452026"/>
            <a:ext cx="3547533" cy="3147289"/>
          </a:xfrm>
        </p:spPr>
        <p:txBody>
          <a:bodyPr/>
          <a:lstStyle/>
          <a:p>
            <a:pPr algn="just"/>
            <a:br>
              <a:rPr lang="es-ES" dirty="0"/>
            </a:br>
            <a:r>
              <a:rPr lang="es-ES" sz="2400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La Regresión es un modelo que nos permite estimar la relación que existe entre una variable respuesta (y) y un conjunto de variables explicativas (x)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C71B8F-1592-4080-AAC0-F0319CEF8D51}"/>
              </a:ext>
            </a:extLst>
          </p:cNvPr>
          <p:cNvSpPr txBox="1"/>
          <p:nvPr/>
        </p:nvSpPr>
        <p:spPr>
          <a:xfrm>
            <a:off x="1073151" y="662711"/>
            <a:ext cx="3684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REGRESIÓN </a:t>
            </a:r>
          </a:p>
          <a:p>
            <a:pPr algn="ctr"/>
            <a:r>
              <a:rPr lang="es-ES" sz="4000" b="1" dirty="0"/>
              <a:t>LINEAL</a:t>
            </a:r>
            <a:endParaRPr lang="es-CO" sz="4000" b="1" dirty="0"/>
          </a:p>
        </p:txBody>
      </p:sp>
      <p:pic>
        <p:nvPicPr>
          <p:cNvPr id="1026" name="Picture 2" descr="Entendiendo la regresión lineal con Python🐍 | by Christian Salazar Miño |  Medium">
            <a:extLst>
              <a:ext uri="{FF2B5EF4-FFF2-40B4-BE49-F238E27FC236}">
                <a16:creationId xmlns:a16="http://schemas.microsoft.com/office/drawing/2014/main" id="{8306C7AC-3D60-42EF-AEB3-48714872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56" y="929997"/>
            <a:ext cx="6407784" cy="392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8A03A4-6A04-42AB-B81F-5AF77E064B84}"/>
              </a:ext>
            </a:extLst>
          </p:cNvPr>
          <p:cNvSpPr txBox="1"/>
          <p:nvPr/>
        </p:nvSpPr>
        <p:spPr>
          <a:xfrm>
            <a:off x="5113656" y="4853076"/>
            <a:ext cx="66440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latin typeface="Roboto" panose="020B0604020202020204" pitchFamily="2" charset="0"/>
              </a:rPr>
              <a:t>FUENTE: https://medium.com/@calaca89/entendiendo-la-regresi%C3%B3n-lineal-con-python-ed254c14c20</a:t>
            </a:r>
            <a:endParaRPr lang="es-CO" sz="1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F44900-6FFE-4A3F-B9E5-9F3D99ED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56" y="5928003"/>
            <a:ext cx="6397536" cy="6527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2178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00F71F1-3751-4936-818E-A75FE0D228BB}"/>
              </a:ext>
            </a:extLst>
          </p:cNvPr>
          <p:cNvSpPr txBox="1"/>
          <p:nvPr/>
        </p:nvSpPr>
        <p:spPr>
          <a:xfrm>
            <a:off x="1215427" y="631842"/>
            <a:ext cx="32629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PASO 5:</a:t>
            </a:r>
            <a:br>
              <a:rPr lang="es-ES" sz="2800" b="1" dirty="0"/>
            </a:br>
            <a:endParaRPr lang="es-ES" sz="2800" b="1" dirty="0"/>
          </a:p>
          <a:p>
            <a:pPr algn="ctr"/>
            <a:r>
              <a:rPr lang="es-ES" sz="2800" b="1" dirty="0"/>
              <a:t>MODELO </a:t>
            </a:r>
            <a:endParaRPr lang="es-CO" sz="2800" b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8BB0E59-BD83-403F-9EB2-B019BBCA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76" y="514736"/>
            <a:ext cx="7638320" cy="153969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D2C6575-392B-46D0-8148-8C2896DF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59" y="2394525"/>
            <a:ext cx="6744641" cy="397276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B7B2B11-885D-41E6-AE9F-AA55BA72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61" y="2896610"/>
            <a:ext cx="4480984" cy="259053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06BE788-0477-4C60-8137-7A9879BB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91" y="6226158"/>
            <a:ext cx="4348344" cy="4081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77F00A-1043-4EB5-AA93-35BF249EB3D7}"/>
              </a:ext>
            </a:extLst>
          </p:cNvPr>
          <p:cNvSpPr txBox="1"/>
          <p:nvPr/>
        </p:nvSpPr>
        <p:spPr>
          <a:xfrm>
            <a:off x="7950235" y="6480430"/>
            <a:ext cx="3989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latin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1C15120F-9461-475A-8AB7-D98BB53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4E2A27DE-9CC7-4140-A976-61BD00B4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FC534B-237B-4ACF-A5A2-1BEF3318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23" y="856870"/>
            <a:ext cx="6947389" cy="416575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E2B248-862C-4E79-9DFD-730626D5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0528" y="1110953"/>
            <a:ext cx="0" cy="35977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B5D641-46C6-483A-9AE1-BD8BB2690894}"/>
              </a:ext>
            </a:extLst>
          </p:cNvPr>
          <p:cNvSpPr txBox="1"/>
          <p:nvPr/>
        </p:nvSpPr>
        <p:spPr>
          <a:xfrm>
            <a:off x="809469" y="867637"/>
            <a:ext cx="33031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</a:rPr>
              <a:t>Nuestra regresión múltiple se vería de la siguiente forma:</a:t>
            </a:r>
          </a:p>
          <a:p>
            <a:pPr algn="just"/>
            <a:endParaRPr lang="es-ES" sz="1200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YSales</a:t>
            </a:r>
            <a:r>
              <a:rPr lang="es-ES" sz="1200" b="1" dirty="0">
                <a:solidFill>
                  <a:schemeClr val="bg1"/>
                </a:solidFill>
              </a:rPr>
              <a:t>=4.48+0.06(</a:t>
            </a:r>
            <a:r>
              <a:rPr lang="es-ES" sz="1200" b="1" dirty="0" err="1">
                <a:solidFill>
                  <a:schemeClr val="bg1"/>
                </a:solidFill>
              </a:rPr>
              <a:t>X</a:t>
            </a:r>
            <a:r>
              <a:rPr lang="es-E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</a:t>
            </a:r>
            <a:r>
              <a:rPr lang="es-ES" sz="1200" b="1" dirty="0">
                <a:solidFill>
                  <a:schemeClr val="bg1"/>
                </a:solidFill>
              </a:rPr>
              <a:t>)+0.10(</a:t>
            </a:r>
            <a:r>
              <a:rPr lang="es-ES" sz="1200" b="1" dirty="0" err="1">
                <a:solidFill>
                  <a:schemeClr val="bg1"/>
                </a:solidFill>
              </a:rPr>
              <a:t>X</a:t>
            </a:r>
            <a:r>
              <a:rPr lang="es-E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just"/>
            <a:endParaRPr lang="es-ES" sz="1200" dirty="0">
              <a:solidFill>
                <a:schemeClr val="bg1"/>
              </a:solidFill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Interpretación:</a:t>
            </a:r>
          </a:p>
          <a:p>
            <a:pPr algn="just"/>
            <a:endParaRPr lang="es-ES" sz="1200" dirty="0">
              <a:solidFill>
                <a:schemeClr val="bg1"/>
              </a:solidFill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Si no invertimos en publicidad en radio podremos decir que: Por cada aumento en una unidad de la inversión en publicidad en la Tv, el total de ventas del producto aumentará en 0.06 mil de dólares.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Si no invertimos en publicidad en tv podremos decir que: Por cada aumento en una unidad de la inversión en publicidad en la radio, el total de ventas del producto aumentará en 0.10 mil de dólares.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Cuando las variables predictoras sean 0, el total de ventas del producto es de 4.48 mil de dólares.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699FD9-D34B-4BFE-8872-9E6B6C09D641}"/>
              </a:ext>
            </a:extLst>
          </p:cNvPr>
          <p:cNvSpPr txBox="1"/>
          <p:nvPr/>
        </p:nvSpPr>
        <p:spPr>
          <a:xfrm>
            <a:off x="463826" y="61507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PASO 6:   VALIDACIÓN DEL MODELO </a:t>
            </a:r>
            <a:endParaRPr lang="es-CO" sz="2400" b="1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9533BCC-57AE-42D4-8D34-031E34ED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92" y="6150708"/>
            <a:ext cx="4657112" cy="4081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949A65-0E7A-4ACF-82E1-B3F36E68B757}"/>
              </a:ext>
            </a:extLst>
          </p:cNvPr>
          <p:cNvSpPr txBox="1"/>
          <p:nvPr/>
        </p:nvSpPr>
        <p:spPr>
          <a:xfrm>
            <a:off x="7896721" y="5510691"/>
            <a:ext cx="3989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latin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Link del Repositorio del Proyecto</a:t>
            </a:r>
            <a:endParaRPr lang="es-CO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669</TotalTime>
  <Words>456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Courier New</vt:lpstr>
      <vt:lpstr>Roboto</vt:lpstr>
      <vt:lpstr>Slack-Lato</vt:lpstr>
      <vt:lpstr>Wingdings 2</vt:lpstr>
      <vt:lpstr>Citable</vt:lpstr>
      <vt:lpstr>Presentación de PowerPoint</vt:lpstr>
      <vt:lpstr>Presentación de PowerPoint</vt:lpstr>
      <vt:lpstr>PASO 1: ENTENDIMIENTO DEL PROBLEMA</vt:lpstr>
      <vt:lpstr>PASO 2: IMPORTAMOS LAS LIBRERÍAS</vt:lpstr>
      <vt:lpstr>PASO 3: CARGAR LA DATA Y ANALISIS DESCRIPTIVO</vt:lpstr>
      <vt:lpstr>Presentación de PowerPoint</vt:lpstr>
      <vt:lpstr> La Regresión es un modelo que nos permite estimar la relación que existe entre una variable respuesta (y) y un conjunto de variables explicativas (x)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del Pilar Hurtado Cortes</dc:creator>
  <cp:lastModifiedBy>Heydy Mayumi Carrasco Huaccha</cp:lastModifiedBy>
  <cp:revision>24</cp:revision>
  <dcterms:created xsi:type="dcterms:W3CDTF">2021-07-16T04:15:23Z</dcterms:created>
  <dcterms:modified xsi:type="dcterms:W3CDTF">2021-07-17T13:17:06Z</dcterms:modified>
</cp:coreProperties>
</file>