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3"/>
    <p:sldId id="274" r:id="rId4"/>
    <p:sldId id="275" r:id="rId5"/>
    <p:sldId id="276" r:id="rId6"/>
    <p:sldId id="279" r:id="rId7"/>
    <p:sldId id="280" r:id="rId8"/>
    <p:sldId id="281" r:id="rId9"/>
    <p:sldId id="283" r:id="rId10"/>
    <p:sldId id="284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65A2B-B2CA-4CD6-8208-F3501C9EC32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5C813-F0F8-479F-A9C3-0F77C3A7F77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604" y="2150077"/>
            <a:ext cx="11368217" cy="2026510"/>
          </a:xfrm>
        </p:spPr>
        <p:txBody>
          <a:bodyPr>
            <a:noAutofit/>
          </a:bodyPr>
          <a:lstStyle/>
          <a:p>
            <a:pPr algn="ctr"/>
            <a:r>
              <a:rPr lang="en-GB" altLang="en-US" sz="7800" dirty="0">
                <a:latin typeface="Calibri" panose="020F0502020204030204" pitchFamily="34" charset="0"/>
                <a:cs typeface="Calibri" panose="020F0502020204030204" pitchFamily="34" charset="0"/>
              </a:rPr>
              <a:t>MapReduce and Apache Spark</a:t>
            </a:r>
            <a:br>
              <a:rPr lang="en-GB" altLang="en-US" sz="7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altLang="en-US" sz="7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altLang="en-US" sz="7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alt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</a:t>
            </a:r>
            <a:r>
              <a:rPr lang="en-GB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Mayuni Gunawardhana - 248223N</a:t>
            </a:r>
            <a:endParaRPr lang="en-GB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58085"/>
            <a:ext cx="12192635" cy="1325880"/>
          </a:xfrm>
        </p:spPr>
        <p:txBody>
          <a:bodyPr/>
          <a:p>
            <a:pPr algn="ctr"/>
            <a:r>
              <a:rPr lang="en-GB" altLang="en-US" b="1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GB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05" y="365125"/>
            <a:ext cx="10515600" cy="1325563"/>
          </a:xfrm>
        </p:spPr>
        <p:txBody>
          <a:bodyPr/>
          <a:p>
            <a:r>
              <a:rPr lang="en-GB" altLang="en-US" b="1">
                <a:latin typeface="Calibri" panose="020F0502020204030204" pitchFamily="34" charset="0"/>
                <a:cs typeface="Calibri" panose="020F0502020204030204" pitchFamily="34" charset="0"/>
              </a:rPr>
              <a:t>MapReduce</a:t>
            </a:r>
            <a:endParaRPr lang="en-GB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55" y="1825625"/>
            <a:ext cx="11283315" cy="4351655"/>
          </a:xfrm>
        </p:spPr>
        <p:txBody>
          <a:bodyPr/>
          <a:p>
            <a:r>
              <a:rPr lang="en-GB" altLang="en-US"/>
              <a:t>MapReduce process data parallely in distributed environment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It is used in index and search, classification, recommendation, analytics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Advantages of MapReduce,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         Data is processed in parallel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         Data locality</a:t>
            </a:r>
            <a:endParaRPr lang="en-GB" alt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027478" y="4980940"/>
            <a:ext cx="2847975" cy="1600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65" y="365125"/>
            <a:ext cx="10515600" cy="1325563"/>
          </a:xfrm>
        </p:spPr>
        <p:txBody>
          <a:bodyPr/>
          <a:p>
            <a:r>
              <a:rPr lang="en-GB" altLang="en-US" b="1"/>
              <a:t>Apache Spark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395" y="1825625"/>
            <a:ext cx="11336655" cy="4351655"/>
          </a:xfrm>
        </p:spPr>
        <p:txBody>
          <a:bodyPr/>
          <a:p>
            <a:r>
              <a:rPr lang="en-GB" altLang="en-US"/>
              <a:t>Apache Spark is an open-source distributed computing system designed to process and analyze large-scale datasets efficiently.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It is used in batch processing, interactive queries, real-time analytics, and in machine learning tasks. </a:t>
            </a:r>
            <a:endParaRPr lang="en-GB" altLang="en-US"/>
          </a:p>
          <a:p>
            <a:endParaRPr lang="en-GB" altLang="en-US"/>
          </a:p>
          <a:p>
            <a:r>
              <a:rPr lang="en-GB" altLang="en-US">
                <a:sym typeface="+mn-ea"/>
              </a:rPr>
              <a:t>Advantages </a:t>
            </a:r>
            <a:r>
              <a:rPr lang="en-GB" altLang="en-US">
                <a:sym typeface="+mn-ea"/>
              </a:rPr>
              <a:t>of Apache Spark,</a:t>
            </a:r>
            <a:endParaRPr lang="en-GB" altLang="en-US"/>
          </a:p>
          <a:p>
            <a:pPr marL="0" indent="0">
              <a:buNone/>
            </a:pPr>
            <a:r>
              <a:rPr lang="en-GB" altLang="en-US">
                <a:sym typeface="+mn-ea"/>
              </a:rPr>
              <a:t>         Speed</a:t>
            </a:r>
            <a:endParaRPr lang="en-GB" altLang="en-US">
              <a:sym typeface="+mn-ea"/>
            </a:endParaRPr>
          </a:p>
          <a:p>
            <a:pPr marL="0" indent="0">
              <a:buNone/>
            </a:pPr>
            <a:r>
              <a:rPr lang="en-GB" altLang="en-US">
                <a:sym typeface="+mn-ea"/>
              </a:rPr>
              <a:t>         Ease of Use</a:t>
            </a:r>
            <a:endParaRPr lang="en-GB" altLang="en-US">
              <a:sym typeface="+mn-ea"/>
            </a:endParaRPr>
          </a:p>
          <a:p>
            <a:pPr marL="0" indent="0">
              <a:buNone/>
            </a:pPr>
            <a:endParaRPr lang="en-GB" alt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8891270" y="4937125"/>
            <a:ext cx="2971800" cy="1543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2547620"/>
            <a:ext cx="12193270" cy="1325880"/>
          </a:xfrm>
        </p:spPr>
        <p:txBody>
          <a:bodyPr/>
          <a:p>
            <a:pPr algn="ctr"/>
            <a:r>
              <a:rPr lang="en-GB" altLang="en-US" b="1"/>
              <a:t>Demo</a:t>
            </a:r>
            <a:endParaRPr lang="en-GB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 b="1">
                <a:latin typeface="Calibri" panose="020F0502020204030204" pitchFamily="34" charset="0"/>
                <a:cs typeface="Calibri" panose="020F0502020204030204" pitchFamily="34" charset="0"/>
              </a:rPr>
              <a:t>Query Execution Results</a:t>
            </a:r>
            <a:endParaRPr lang="en-GB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925" y="2045970"/>
            <a:ext cx="5570855" cy="3313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r="1051"/>
          <a:stretch>
            <a:fillRect/>
          </a:stretch>
        </p:blipFill>
        <p:spPr>
          <a:xfrm>
            <a:off x="6323965" y="2045970"/>
            <a:ext cx="5500370" cy="3314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813"/>
          <a:stretch>
            <a:fillRect/>
          </a:stretch>
        </p:blipFill>
        <p:spPr>
          <a:xfrm>
            <a:off x="418465" y="304800"/>
            <a:ext cx="5444490" cy="3188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b="1910"/>
          <a:stretch>
            <a:fillRect/>
          </a:stretch>
        </p:blipFill>
        <p:spPr>
          <a:xfrm>
            <a:off x="6468745" y="304165"/>
            <a:ext cx="5474335" cy="3188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165" y="3619500"/>
            <a:ext cx="523367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Average Query Execution Time</a:t>
            </a:r>
            <a:endParaRPr lang="en-US" altLang="en-US" sz="3200" b="1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8225" y="1691005"/>
            <a:ext cx="7574915" cy="4436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35" y="365125"/>
            <a:ext cx="11899265" cy="1325880"/>
          </a:xfrm>
        </p:spPr>
        <p:txBody>
          <a:bodyPr>
            <a:normAutofit fontScale="90000"/>
          </a:bodyPr>
          <a:p>
            <a:r>
              <a:rPr lang="en-GB" altLang="en-US" b="1">
                <a:latin typeface="Calibri" panose="020F0502020204030204" pitchFamily="34" charset="0"/>
                <a:cs typeface="Calibri" panose="020F0502020204030204" pitchFamily="34" charset="0"/>
              </a:rPr>
              <a:t>Comparison on MapReduce and Apache Spark</a:t>
            </a:r>
            <a:endParaRPr lang="en-GB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979170" y="1851025"/>
          <a:ext cx="10233660" cy="4709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16505"/>
                <a:gridCol w="3827145"/>
                <a:gridCol w="3890010"/>
              </a:tblGrid>
              <a:tr h="584200">
                <a:tc>
                  <a:txBody>
                    <a:bodyPr/>
                    <a:p>
                      <a:pPr algn="ctr">
                        <a:buNone/>
                      </a:pPr>
                      <a:endParaRPr lang="en-GB" altLang="en-US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MapReduce</a:t>
                      </a:r>
                      <a:endParaRPr lang="en-GB" altLang="en-US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Apache Spark</a:t>
                      </a:r>
                      <a:endParaRPr lang="en-GB" altLang="en-US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1964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 sz="24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Ease of use</a:t>
                      </a:r>
                      <a:endParaRPr lang="en-GB" altLang="en-US" sz="24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Requires more technical know-how, like understanding Java, and can be tricky to debug.</a:t>
                      </a:r>
                      <a:endParaRPr lang="en-GB" altLang="en-US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Easier for developers because it's simpler and supports various languages.</a:t>
                      </a:r>
                      <a:endParaRPr lang="en-GB" altLang="en-US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2160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 sz="24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 process</a:t>
                      </a:r>
                      <a:endParaRPr lang="en-GB" altLang="en-US" sz="24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Takes longer because it reads and writes to disk a lot.	</a:t>
                      </a:r>
                      <a:endParaRPr lang="en-GB" altLang="en-US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Faster because it keeps data in memory and doesn't need to read and write to disk as much.</a:t>
                      </a:r>
                      <a:endParaRPr lang="en-GB" altLang="en-US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60" y="198755"/>
            <a:ext cx="10515600" cy="1325563"/>
          </a:xfrm>
        </p:spPr>
        <p:txBody>
          <a:bodyPr/>
          <a:p>
            <a:r>
              <a:rPr lang="en-GB" altLang="en-US"/>
              <a:t>Conclusion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75" y="1524635"/>
            <a:ext cx="11534140" cy="465264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MapReduce:</a:t>
            </a:r>
            <a:endParaRPr lang="en-GB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Established framework for distributed computing, but requires manual configuration and low-level programming.</a:t>
            </a:r>
            <a:endParaRPr lang="en-GB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Operates in a batch-oriented manner, leading to slower processing.</a:t>
            </a:r>
            <a:endParaRPr lang="en-GB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Apache Spark:</a:t>
            </a:r>
            <a:endParaRPr lang="en-GB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Offers high-level APIs in multiple languages, making it accessible to a wide range of developers.</a:t>
            </a:r>
            <a:endParaRPr lang="en-GB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In-memory processing engine leads to significantly faster computation speeds compared to disk-based frameworks.</a:t>
            </a:r>
            <a:endParaRPr lang="en-GB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Comprehensive solution with built-in libraries for SQL processing, machine learning, graph processing, and stream processing.</a:t>
            </a:r>
            <a:endParaRPr lang="en-GB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1622</Words>
  <Application>WPS Presentation</Application>
  <PresentationFormat>Widescreen</PresentationFormat>
  <Paragraphs>61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Arial Unicode MS</vt:lpstr>
      <vt:lpstr>Corbel</vt:lpstr>
      <vt:lpstr>Depth</vt:lpstr>
      <vt:lpstr>MapReduce and Apache Spark                                            Mayuni Gunawardhana - 248223N</vt:lpstr>
      <vt:lpstr>MapReduce</vt:lpstr>
      <vt:lpstr>Apache Spark</vt:lpstr>
      <vt:lpstr>Demo</vt:lpstr>
      <vt:lpstr>Query Execution Results</vt:lpstr>
      <vt:lpstr>PowerPoint 演示文稿</vt:lpstr>
      <vt:lpstr>Average Query Execution Time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Generation on Current Accounts</dc:title>
  <dc:creator>Mayuni Gunawardhana</dc:creator>
  <cp:lastModifiedBy>Mayuni Gunawardhana</cp:lastModifiedBy>
  <cp:revision>38</cp:revision>
  <dcterms:created xsi:type="dcterms:W3CDTF">2024-02-27T04:52:00Z</dcterms:created>
  <dcterms:modified xsi:type="dcterms:W3CDTF">2024-03-04T16:00:01Z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3970156166B64F709E257C1C356A3326_12</vt:lpwstr>
  </property>
  <property fmtid="{D5CDD505-2E9C-101B-9397-08002B2CF9AE}" pid="3" name="KSOProductBuildVer">
    <vt:lpwstr>2057-12.2.0.13489</vt:lpwstr>
  </property>
</Properties>
</file>