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06" r:id="rId3"/>
    <p:sldId id="307" r:id="rId4"/>
    <p:sldId id="308" r:id="rId5"/>
    <p:sldId id="309" r:id="rId6"/>
    <p:sldId id="311" r:id="rId7"/>
    <p:sldId id="327" r:id="rId8"/>
    <p:sldId id="313" r:id="rId9"/>
    <p:sldId id="312" r:id="rId10"/>
    <p:sldId id="314" r:id="rId11"/>
    <p:sldId id="315" r:id="rId12"/>
    <p:sldId id="328" r:id="rId13"/>
    <p:sldId id="326" r:id="rId14"/>
    <p:sldId id="325" r:id="rId15"/>
    <p:sldId id="317" r:id="rId16"/>
    <p:sldId id="318" r:id="rId17"/>
    <p:sldId id="319" r:id="rId18"/>
    <p:sldId id="320" r:id="rId19"/>
    <p:sldId id="32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779" autoAdjust="0"/>
    <p:restoredTop sz="94660"/>
  </p:normalViewPr>
  <p:slideViewPr>
    <p:cSldViewPr snapToGrid="0">
      <p:cViewPr varScale="1">
        <p:scale>
          <a:sx n="73" d="100"/>
          <a:sy n="73" d="100"/>
        </p:scale>
        <p:origin x="-63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6A3188-BFAE-4C43-8BBD-9F46F560432C}" type="datetime1">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336FF-2671-4267-8257-755AE1EA4D63}" type="slidenum">
              <a:rPr lang="en-US" smtClean="0"/>
              <a:pPr/>
              <a:t>‹#›</a:t>
            </a:fld>
            <a:endParaRPr lang="en-US"/>
          </a:p>
        </p:txBody>
      </p:sp>
    </p:spTree>
    <p:extLst>
      <p:ext uri="{BB962C8B-B14F-4D97-AF65-F5344CB8AC3E}">
        <p14:creationId xmlns="" xmlns:p14="http://schemas.microsoft.com/office/powerpoint/2010/main" val="2002796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C8C668-C636-4518-B3F3-CC4BA032CA5E}" type="datetime1">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336FF-2671-4267-8257-755AE1EA4D63}" type="slidenum">
              <a:rPr lang="en-US" smtClean="0"/>
              <a:pPr/>
              <a:t>‹#›</a:t>
            </a:fld>
            <a:endParaRPr lang="en-US"/>
          </a:p>
        </p:txBody>
      </p:sp>
    </p:spTree>
    <p:extLst>
      <p:ext uri="{BB962C8B-B14F-4D97-AF65-F5344CB8AC3E}">
        <p14:creationId xmlns="" xmlns:p14="http://schemas.microsoft.com/office/powerpoint/2010/main" val="406063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CC7756-AE1F-40A1-8D9F-513F9D202719}" type="datetime1">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336FF-2671-4267-8257-755AE1EA4D63}" type="slidenum">
              <a:rPr lang="en-US" smtClean="0"/>
              <a:pPr/>
              <a:t>‹#›</a:t>
            </a:fld>
            <a:endParaRPr lang="en-US"/>
          </a:p>
        </p:txBody>
      </p:sp>
    </p:spTree>
    <p:extLst>
      <p:ext uri="{BB962C8B-B14F-4D97-AF65-F5344CB8AC3E}">
        <p14:creationId xmlns="" xmlns:p14="http://schemas.microsoft.com/office/powerpoint/2010/main" val="356471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6A391D-CD72-4BE1-83E1-712E27956DC8}" type="datetime1">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336FF-2671-4267-8257-755AE1EA4D63}" type="slidenum">
              <a:rPr lang="en-US" smtClean="0"/>
              <a:pPr/>
              <a:t>‹#›</a:t>
            </a:fld>
            <a:endParaRPr lang="en-US"/>
          </a:p>
        </p:txBody>
      </p:sp>
    </p:spTree>
    <p:extLst>
      <p:ext uri="{BB962C8B-B14F-4D97-AF65-F5344CB8AC3E}">
        <p14:creationId xmlns="" xmlns:p14="http://schemas.microsoft.com/office/powerpoint/2010/main" val="181134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1E1C60-8C27-4CA7-86F9-6F330A258E0D}" type="datetime1">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336FF-2671-4267-8257-755AE1EA4D63}" type="slidenum">
              <a:rPr lang="en-US" smtClean="0"/>
              <a:pPr/>
              <a:t>‹#›</a:t>
            </a:fld>
            <a:endParaRPr lang="en-US"/>
          </a:p>
        </p:txBody>
      </p:sp>
    </p:spTree>
    <p:extLst>
      <p:ext uri="{BB962C8B-B14F-4D97-AF65-F5344CB8AC3E}">
        <p14:creationId xmlns="" xmlns:p14="http://schemas.microsoft.com/office/powerpoint/2010/main" val="46444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E582B3-ABFB-45F4-A7E7-659F7A752D4F}" type="datetime1">
              <a:rPr lang="en-US" smtClean="0"/>
              <a:pPr/>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336FF-2671-4267-8257-755AE1EA4D63}" type="slidenum">
              <a:rPr lang="en-US" smtClean="0"/>
              <a:pPr/>
              <a:t>‹#›</a:t>
            </a:fld>
            <a:endParaRPr lang="en-US"/>
          </a:p>
        </p:txBody>
      </p:sp>
    </p:spTree>
    <p:extLst>
      <p:ext uri="{BB962C8B-B14F-4D97-AF65-F5344CB8AC3E}">
        <p14:creationId xmlns="" xmlns:p14="http://schemas.microsoft.com/office/powerpoint/2010/main" val="109988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C4F9BE-052E-4C71-88BF-CD6DEF8DD483}" type="datetime1">
              <a:rPr lang="en-US" smtClean="0"/>
              <a:pPr/>
              <a:t>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3336FF-2671-4267-8257-755AE1EA4D63}" type="slidenum">
              <a:rPr lang="en-US" smtClean="0"/>
              <a:pPr/>
              <a:t>‹#›</a:t>
            </a:fld>
            <a:endParaRPr lang="en-US"/>
          </a:p>
        </p:txBody>
      </p:sp>
    </p:spTree>
    <p:extLst>
      <p:ext uri="{BB962C8B-B14F-4D97-AF65-F5344CB8AC3E}">
        <p14:creationId xmlns="" xmlns:p14="http://schemas.microsoft.com/office/powerpoint/2010/main" val="3412525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BCAD8E-C684-4357-9ABD-E016495C06AB}" type="datetime1">
              <a:rPr lang="en-US" smtClean="0"/>
              <a:pPr/>
              <a:t>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3336FF-2671-4267-8257-755AE1EA4D63}" type="slidenum">
              <a:rPr lang="en-US" smtClean="0"/>
              <a:pPr/>
              <a:t>‹#›</a:t>
            </a:fld>
            <a:endParaRPr lang="en-US"/>
          </a:p>
        </p:txBody>
      </p:sp>
    </p:spTree>
    <p:extLst>
      <p:ext uri="{BB962C8B-B14F-4D97-AF65-F5344CB8AC3E}">
        <p14:creationId xmlns="" xmlns:p14="http://schemas.microsoft.com/office/powerpoint/2010/main" val="2861378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8CCE9-5469-419F-B793-37F090FBE1DC}" type="datetime1">
              <a:rPr lang="en-US" smtClean="0"/>
              <a:pPr/>
              <a:t>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3336FF-2671-4267-8257-755AE1EA4D63}" type="slidenum">
              <a:rPr lang="en-US" smtClean="0"/>
              <a:pPr/>
              <a:t>‹#›</a:t>
            </a:fld>
            <a:endParaRPr lang="en-US"/>
          </a:p>
        </p:txBody>
      </p:sp>
    </p:spTree>
    <p:extLst>
      <p:ext uri="{BB962C8B-B14F-4D97-AF65-F5344CB8AC3E}">
        <p14:creationId xmlns="" xmlns:p14="http://schemas.microsoft.com/office/powerpoint/2010/main" val="846303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6FFC2-EFB3-436B-8E9B-DB63CC947BC4}" type="datetime1">
              <a:rPr lang="en-US" smtClean="0"/>
              <a:pPr/>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336FF-2671-4267-8257-755AE1EA4D63}" type="slidenum">
              <a:rPr lang="en-US" smtClean="0"/>
              <a:pPr/>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563732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E0F8E56-ECCD-4CBD-8744-BDB64D974F8A}" type="datetime1">
              <a:rPr lang="en-US" smtClean="0"/>
              <a:pPr/>
              <a:t>2/11/2020</a:t>
            </a:fld>
            <a:endParaRPr lang="en-US"/>
          </a:p>
        </p:txBody>
      </p:sp>
      <p:sp>
        <p:nvSpPr>
          <p:cNvPr id="9" name="Slide Number Placeholder 8"/>
          <p:cNvSpPr>
            <a:spLocks noGrp="1"/>
          </p:cNvSpPr>
          <p:nvPr>
            <p:ph type="sldNum" sz="quarter" idx="11"/>
          </p:nvPr>
        </p:nvSpPr>
        <p:spPr/>
        <p:txBody>
          <a:bodyPr/>
          <a:lstStyle/>
          <a:p>
            <a:fld id="{853336FF-2671-4267-8257-755AE1EA4D63}"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extLst>
      <p:ext uri="{BB962C8B-B14F-4D97-AF65-F5344CB8AC3E}">
        <p14:creationId xmlns="" xmlns:p14="http://schemas.microsoft.com/office/powerpoint/2010/main" val="3886337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53336FF-2671-4267-8257-755AE1EA4D63}" type="slidenum">
              <a:rPr lang="en-US" smtClean="0"/>
              <a:pPr/>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F2628A90-585E-45FD-9641-5D7C5913C54E}" type="datetime1">
              <a:rPr lang="en-US" smtClean="0"/>
              <a:pPr/>
              <a:t>2/11/2020</a:t>
            </a:fld>
            <a:endParaRPr lang="en-US"/>
          </a:p>
        </p:txBody>
      </p:sp>
    </p:spTree>
    <p:extLst>
      <p:ext uri="{BB962C8B-B14F-4D97-AF65-F5344CB8AC3E}">
        <p14:creationId xmlns="" xmlns:p14="http://schemas.microsoft.com/office/powerpoint/2010/main" val="2565265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www.elprocus.com/difference-alphanumeric-display-and-customized-lcd/" TargetMode="External"/><Relationship Id="rId2" Type="http://schemas.openxmlformats.org/officeDocument/2006/relationships/image" Target="../media/image18.jpeg"/><Relationship Id="rId1" Type="http://schemas.openxmlformats.org/officeDocument/2006/relationships/slideLayout" Target="../slideLayouts/slideLayout6.xml"/><Relationship Id="rId4" Type="http://schemas.openxmlformats.org/officeDocument/2006/relationships/hyperlink" Target="https://www.elprocus.com/light-emitting-diode-led-working-applica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AC23BCC-0704-45BA-9CA0-36E5F0BBC36F}"/>
              </a:ext>
            </a:extLst>
          </p:cNvPr>
          <p:cNvSpPr/>
          <p:nvPr/>
        </p:nvSpPr>
        <p:spPr>
          <a:xfrm>
            <a:off x="1962151" y="283283"/>
            <a:ext cx="9004639" cy="2062103"/>
          </a:xfrm>
          <a:prstGeom prst="rect">
            <a:avLst/>
          </a:prstGeom>
        </p:spPr>
        <p:txBody>
          <a:bodyPr wrap="square">
            <a:spAutoFit/>
          </a:bodyPr>
          <a:lstStyle/>
          <a:p>
            <a:pPr algn="ctr"/>
            <a:r>
              <a:rPr lang="en-US" sz="2800" b="1" dirty="0">
                <a:solidFill>
                  <a:srgbClr val="C00000"/>
                </a:solidFill>
                <a:latin typeface="Cambria" panose="02040503050406030204" pitchFamily="18" charset="0"/>
              </a:rPr>
              <a:t>TSSM’s </a:t>
            </a:r>
            <a:r>
              <a:rPr lang="en-US" sz="2800" b="1" dirty="0" err="1">
                <a:solidFill>
                  <a:srgbClr val="C00000"/>
                </a:solidFill>
                <a:latin typeface="Cambria" panose="02040503050406030204" pitchFamily="18" charset="0"/>
              </a:rPr>
              <a:t>Bhivarabai</a:t>
            </a:r>
            <a:r>
              <a:rPr lang="en-US" sz="2800" b="1" dirty="0">
                <a:solidFill>
                  <a:srgbClr val="C00000"/>
                </a:solidFill>
                <a:latin typeface="Cambria" panose="02040503050406030204" pitchFamily="18" charset="0"/>
              </a:rPr>
              <a:t> Sawant College of Engineering and Research, Narhe-41</a:t>
            </a:r>
          </a:p>
          <a:p>
            <a:pPr algn="ctr"/>
            <a:r>
              <a:rPr lang="en-US" sz="2400" b="1" dirty="0">
                <a:solidFill>
                  <a:schemeClr val="accent1">
                    <a:lumMod val="50000"/>
                  </a:schemeClr>
                </a:solidFill>
                <a:latin typeface="Cambria" panose="02040503050406030204" pitchFamily="18" charset="0"/>
                <a:cs typeface="Times New Roman" pitchFamily="18" charset="0"/>
              </a:rPr>
              <a:t>Department of Electrical Engineering</a:t>
            </a:r>
          </a:p>
          <a:p>
            <a:pPr algn="ctr"/>
            <a:r>
              <a:rPr lang="en-US" sz="2400" b="1" dirty="0">
                <a:solidFill>
                  <a:schemeClr val="accent1">
                    <a:lumMod val="50000"/>
                  </a:schemeClr>
                </a:solidFill>
                <a:latin typeface="Cambria" panose="02040503050406030204" pitchFamily="18" charset="0"/>
                <a:cs typeface="Times New Roman" pitchFamily="18" charset="0"/>
              </a:rPr>
              <a:t>Project </a:t>
            </a:r>
            <a:r>
              <a:rPr lang="en-US" sz="2400" b="1" dirty="0" smtClean="0">
                <a:solidFill>
                  <a:schemeClr val="accent1">
                    <a:lumMod val="50000"/>
                  </a:schemeClr>
                </a:solidFill>
                <a:latin typeface="Cambria" panose="02040503050406030204" pitchFamily="18" charset="0"/>
                <a:cs typeface="Times New Roman" pitchFamily="18" charset="0"/>
              </a:rPr>
              <a:t>Stage-II</a:t>
            </a:r>
            <a:endParaRPr lang="en-US" sz="2400" b="1" dirty="0">
              <a:solidFill>
                <a:schemeClr val="accent1">
                  <a:lumMod val="50000"/>
                </a:schemeClr>
              </a:solidFill>
              <a:latin typeface="Cambria" panose="02040503050406030204" pitchFamily="18" charset="0"/>
              <a:cs typeface="Times New Roman" pitchFamily="18" charset="0"/>
            </a:endParaRPr>
          </a:p>
          <a:p>
            <a:pPr algn="ctr"/>
            <a:r>
              <a:rPr lang="en-US" sz="2400" b="1" dirty="0">
                <a:solidFill>
                  <a:schemeClr val="accent1">
                    <a:lumMod val="50000"/>
                  </a:schemeClr>
                </a:solidFill>
                <a:latin typeface="Cambria" panose="02040503050406030204" pitchFamily="18" charset="0"/>
                <a:cs typeface="Times New Roman" pitchFamily="18" charset="0"/>
              </a:rPr>
              <a:t>Academic year 2019-20</a:t>
            </a:r>
          </a:p>
        </p:txBody>
      </p:sp>
      <p:pic>
        <p:nvPicPr>
          <p:cNvPr id="3" name="Picture 2" descr="D:\BSCOER Coellge\2014-2015\BSCOER Logo.png">
            <a:extLst>
              <a:ext uri="{FF2B5EF4-FFF2-40B4-BE49-F238E27FC236}">
                <a16:creationId xmlns="" xmlns:a16="http://schemas.microsoft.com/office/drawing/2014/main" id="{2BA4C279-AEFF-4C32-B38E-1FB60D115D7D}"/>
              </a:ext>
            </a:extLst>
          </p:cNvPr>
          <p:cNvPicPr>
            <a:picLocks noChangeAspect="1" noChangeArrowheads="1"/>
          </p:cNvPicPr>
          <p:nvPr/>
        </p:nvPicPr>
        <p:blipFill>
          <a:blip r:embed="rId2" cstate="print">
            <a:lum contrast="20000"/>
            <a:extLst>
              <a:ext uri="{28A0092B-C50C-407E-A947-70E740481C1C}">
                <a14:useLocalDpi xmlns="" xmlns:a14="http://schemas.microsoft.com/office/drawing/2010/main" val="0"/>
              </a:ext>
            </a:extLst>
          </a:blip>
          <a:srcRect/>
          <a:stretch>
            <a:fillRect/>
          </a:stretch>
        </p:blipFill>
        <p:spPr bwMode="auto">
          <a:xfrm>
            <a:off x="725749" y="390340"/>
            <a:ext cx="1311275" cy="15257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 xmlns:a16="http://schemas.microsoft.com/office/drawing/2014/main" id="{409F02C4-D6F8-439B-AB11-7B45F8E855A2}"/>
              </a:ext>
            </a:extLst>
          </p:cNvPr>
          <p:cNvSpPr/>
          <p:nvPr/>
        </p:nvSpPr>
        <p:spPr>
          <a:xfrm>
            <a:off x="4221332" y="2199756"/>
            <a:ext cx="4486275" cy="584775"/>
          </a:xfrm>
          <a:prstGeom prst="rect">
            <a:avLst/>
          </a:prstGeom>
        </p:spPr>
        <p:txBody>
          <a:bodyPr wrap="square">
            <a:spAutoFit/>
          </a:bodyPr>
          <a:lstStyle/>
          <a:p>
            <a:pPr algn="ctr"/>
            <a:r>
              <a:rPr lang="en-US" sz="3200" b="1" dirty="0">
                <a:solidFill>
                  <a:schemeClr val="accent2">
                    <a:lumMod val="75000"/>
                  </a:schemeClr>
                </a:solidFill>
                <a:latin typeface="Cambria" panose="02040503050406030204" pitchFamily="18" charset="0"/>
                <a:ea typeface="Calibri" pitchFamily="34" charset="0"/>
                <a:cs typeface="Times New Roman" pitchFamily="18" charset="0"/>
              </a:rPr>
              <a:t>Presentation on</a:t>
            </a:r>
            <a:endParaRPr lang="en-US" sz="2800" b="1" dirty="0">
              <a:solidFill>
                <a:schemeClr val="accent2">
                  <a:lumMod val="75000"/>
                </a:schemeClr>
              </a:solidFill>
              <a:latin typeface="Cambria" panose="02040503050406030204" pitchFamily="18" charset="0"/>
              <a:ea typeface="Calibri" pitchFamily="34" charset="0"/>
              <a:cs typeface="Times New Roman" pitchFamily="18" charset="0"/>
            </a:endParaRPr>
          </a:p>
        </p:txBody>
      </p:sp>
      <p:sp>
        <p:nvSpPr>
          <p:cNvPr id="5" name="Rectangle 4">
            <a:extLst>
              <a:ext uri="{FF2B5EF4-FFF2-40B4-BE49-F238E27FC236}">
                <a16:creationId xmlns="" xmlns:a16="http://schemas.microsoft.com/office/drawing/2014/main" id="{01891E42-E91A-4377-B204-44F936EADA85}"/>
              </a:ext>
            </a:extLst>
          </p:cNvPr>
          <p:cNvSpPr/>
          <p:nvPr/>
        </p:nvSpPr>
        <p:spPr>
          <a:xfrm>
            <a:off x="2037024" y="2985093"/>
            <a:ext cx="11299504" cy="584775"/>
          </a:xfrm>
          <a:prstGeom prst="rect">
            <a:avLst/>
          </a:prstGeom>
        </p:spPr>
        <p:txBody>
          <a:bodyPr wrap="square">
            <a:spAutoFit/>
          </a:bodyPr>
          <a:lstStyle/>
          <a:p>
            <a:r>
              <a:rPr lang="en-US" sz="3200" b="1" dirty="0">
                <a:solidFill>
                  <a:schemeClr val="tx2">
                    <a:lumMod val="75000"/>
                  </a:schemeClr>
                </a:solidFill>
                <a:latin typeface="Cambria" panose="02040503050406030204" pitchFamily="18" charset="0"/>
                <a:cs typeface="Times New Roman" pitchFamily="18" charset="0"/>
              </a:rPr>
              <a:t>Battery Management System Of Electric Vehicle</a:t>
            </a:r>
            <a:endParaRPr lang="en-IN" sz="3200" dirty="0">
              <a:solidFill>
                <a:schemeClr val="tx2">
                  <a:lumMod val="75000"/>
                </a:schemeClr>
              </a:solidFill>
              <a:latin typeface="Cambria" panose="02040503050406030204" pitchFamily="18" charset="0"/>
            </a:endParaRPr>
          </a:p>
        </p:txBody>
      </p:sp>
      <p:sp>
        <p:nvSpPr>
          <p:cNvPr id="6" name="Rectangle 5">
            <a:extLst>
              <a:ext uri="{FF2B5EF4-FFF2-40B4-BE49-F238E27FC236}">
                <a16:creationId xmlns="" xmlns:a16="http://schemas.microsoft.com/office/drawing/2014/main" id="{D70FAD42-0436-4A98-94D1-A5FBEC3F3FBE}"/>
              </a:ext>
            </a:extLst>
          </p:cNvPr>
          <p:cNvSpPr/>
          <p:nvPr/>
        </p:nvSpPr>
        <p:spPr>
          <a:xfrm>
            <a:off x="571500" y="4648779"/>
            <a:ext cx="3943350" cy="1938992"/>
          </a:xfrm>
          <a:prstGeom prst="rect">
            <a:avLst/>
          </a:prstGeom>
        </p:spPr>
        <p:txBody>
          <a:bodyPr wrap="square">
            <a:spAutoFit/>
          </a:bodyPr>
          <a:lstStyle/>
          <a:p>
            <a:pPr algn="ctr"/>
            <a:r>
              <a:rPr lang="en-IN" sz="2400" b="1" dirty="0">
                <a:solidFill>
                  <a:srgbClr val="C00000"/>
                </a:solidFill>
                <a:latin typeface="Cambria" panose="02040503050406030204" pitchFamily="18" charset="0"/>
                <a:cs typeface="Times New Roman" pitchFamily="18" charset="0"/>
              </a:rPr>
              <a:t>Presented By</a:t>
            </a:r>
          </a:p>
          <a:p>
            <a:pPr algn="ctr" fontAlgn="ctr"/>
            <a:r>
              <a:rPr lang="en-US" sz="2400" b="1" dirty="0">
                <a:latin typeface="Cambria" panose="02040503050406030204" pitchFamily="18" charset="0"/>
              </a:rPr>
              <a:t>       </a:t>
            </a:r>
            <a:r>
              <a:rPr lang="en-US" sz="2400" b="1" dirty="0" smtClean="0">
                <a:latin typeface="Cambria" panose="02040503050406030204" pitchFamily="18" charset="0"/>
              </a:rPr>
              <a:t>   </a:t>
            </a:r>
            <a:r>
              <a:rPr lang="en-US" sz="2400" b="1" dirty="0">
                <a:latin typeface="Cambria" panose="02040503050406030204" pitchFamily="18" charset="0"/>
              </a:rPr>
              <a:t>Mr. </a:t>
            </a:r>
            <a:r>
              <a:rPr lang="en-US" sz="2400" b="1" dirty="0" err="1">
                <a:latin typeface="Cambria" panose="02040503050406030204" pitchFamily="18" charset="0"/>
              </a:rPr>
              <a:t>Tejas</a:t>
            </a:r>
            <a:r>
              <a:rPr lang="en-US" sz="2400" b="1" dirty="0">
                <a:latin typeface="Cambria" panose="02040503050406030204" pitchFamily="18" charset="0"/>
              </a:rPr>
              <a:t> D. </a:t>
            </a:r>
            <a:r>
              <a:rPr lang="en-US" sz="2400" b="1" dirty="0" err="1">
                <a:latin typeface="Cambria" panose="02040503050406030204" pitchFamily="18" charset="0"/>
              </a:rPr>
              <a:t>Sonawane</a:t>
            </a:r>
            <a:endParaRPr lang="en-US" sz="2400" dirty="0">
              <a:latin typeface="Cambria" panose="02040503050406030204" pitchFamily="18" charset="0"/>
            </a:endParaRPr>
          </a:p>
          <a:p>
            <a:pPr algn="ctr" fontAlgn="ctr"/>
            <a:r>
              <a:rPr lang="en-US" sz="2400" b="1" dirty="0">
                <a:latin typeface="Cambria" panose="02040503050406030204" pitchFamily="18" charset="0"/>
              </a:rPr>
              <a:t> </a:t>
            </a:r>
            <a:r>
              <a:rPr lang="en-US" sz="2400" b="1" dirty="0" smtClean="0">
                <a:latin typeface="Cambria" panose="02040503050406030204" pitchFamily="18" charset="0"/>
              </a:rPr>
              <a:t>    </a:t>
            </a:r>
            <a:r>
              <a:rPr lang="en-US" sz="2400" b="1" dirty="0">
                <a:latin typeface="Cambria" panose="02040503050406030204" pitchFamily="18" charset="0"/>
              </a:rPr>
              <a:t>Mr. Girish Y. </a:t>
            </a:r>
            <a:r>
              <a:rPr lang="en-US" sz="2400" b="1" dirty="0" err="1" smtClean="0">
                <a:latin typeface="Cambria" panose="02040503050406030204" pitchFamily="18" charset="0"/>
              </a:rPr>
              <a:t>shinde</a:t>
            </a:r>
            <a:endParaRPr lang="en-US" sz="2400" b="1" dirty="0">
              <a:latin typeface="Cambria" panose="02040503050406030204" pitchFamily="18" charset="0"/>
            </a:endParaRPr>
          </a:p>
          <a:p>
            <a:pPr algn="ctr" fontAlgn="ctr"/>
            <a:r>
              <a:rPr lang="en-US" sz="2400" b="1" dirty="0" smtClean="0">
                <a:latin typeface="Cambria" panose="02040503050406030204" pitchFamily="18" charset="0"/>
              </a:rPr>
              <a:t>Mr</a:t>
            </a:r>
            <a:r>
              <a:rPr lang="en-US" sz="2400" b="1" dirty="0">
                <a:latin typeface="Cambria" panose="02040503050406030204" pitchFamily="18" charset="0"/>
              </a:rPr>
              <a:t>. Mayur D Patil   </a:t>
            </a:r>
          </a:p>
          <a:p>
            <a:pPr algn="ctr" fontAlgn="ctr"/>
            <a:r>
              <a:rPr lang="en-US" sz="2400" b="1" dirty="0" smtClean="0">
                <a:latin typeface="Cambria" panose="02040503050406030204" pitchFamily="18" charset="0"/>
              </a:rPr>
              <a:t>  Mr. </a:t>
            </a:r>
            <a:r>
              <a:rPr lang="en-US" sz="2400" b="1" dirty="0" err="1" smtClean="0">
                <a:latin typeface="Cambria" panose="02040503050406030204" pitchFamily="18" charset="0"/>
              </a:rPr>
              <a:t>Akash</a:t>
            </a:r>
            <a:r>
              <a:rPr lang="en-US" sz="2400" b="1" dirty="0" smtClean="0">
                <a:latin typeface="Cambria" panose="02040503050406030204" pitchFamily="18" charset="0"/>
              </a:rPr>
              <a:t> </a:t>
            </a:r>
            <a:r>
              <a:rPr lang="en-US" sz="2400" b="1" dirty="0" err="1">
                <a:latin typeface="Cambria" panose="02040503050406030204" pitchFamily="18" charset="0"/>
              </a:rPr>
              <a:t>Bobade</a:t>
            </a:r>
            <a:endParaRPr lang="en-US" sz="2400" dirty="0">
              <a:latin typeface="Cambria" panose="02040503050406030204" pitchFamily="18" charset="0"/>
            </a:endParaRPr>
          </a:p>
        </p:txBody>
      </p:sp>
      <p:sp>
        <p:nvSpPr>
          <p:cNvPr id="7" name="Rectangle 6">
            <a:extLst>
              <a:ext uri="{FF2B5EF4-FFF2-40B4-BE49-F238E27FC236}">
                <a16:creationId xmlns="" xmlns:a16="http://schemas.microsoft.com/office/drawing/2014/main" id="{31BF6872-5AD6-4F8D-98AF-72A777FA89CD}"/>
              </a:ext>
            </a:extLst>
          </p:cNvPr>
          <p:cNvSpPr/>
          <p:nvPr/>
        </p:nvSpPr>
        <p:spPr>
          <a:xfrm>
            <a:off x="6029325" y="4648720"/>
            <a:ext cx="6096000" cy="830997"/>
          </a:xfrm>
          <a:prstGeom prst="rect">
            <a:avLst/>
          </a:prstGeom>
        </p:spPr>
        <p:txBody>
          <a:bodyPr>
            <a:spAutoFit/>
          </a:bodyPr>
          <a:lstStyle/>
          <a:p>
            <a:pPr algn="ctr"/>
            <a:r>
              <a:rPr lang="en-IN" sz="2400" b="1" dirty="0">
                <a:solidFill>
                  <a:srgbClr val="C00000"/>
                </a:solidFill>
                <a:latin typeface="Cambria" panose="02040503050406030204" pitchFamily="18" charset="0"/>
                <a:cs typeface="Times New Roman" pitchFamily="18" charset="0"/>
              </a:rPr>
              <a:t>            Guided By</a:t>
            </a:r>
          </a:p>
          <a:p>
            <a:pPr algn="ctr"/>
            <a:r>
              <a:rPr lang="en-IN" sz="2400" b="1" dirty="0">
                <a:latin typeface="Cambria" panose="02040503050406030204" pitchFamily="18" charset="0"/>
                <a:cs typeface="Times New Roman" pitchFamily="18" charset="0"/>
              </a:rPr>
              <a:t>             Prof. D. S. </a:t>
            </a:r>
            <a:r>
              <a:rPr lang="en-IN" sz="2400" b="1" dirty="0" err="1">
                <a:latin typeface="Cambria" panose="02040503050406030204" pitchFamily="18" charset="0"/>
                <a:cs typeface="Times New Roman" pitchFamily="18" charset="0"/>
              </a:rPr>
              <a:t>Sargar</a:t>
            </a:r>
            <a:endParaRPr lang="en-IN" sz="2400" b="1" dirty="0">
              <a:latin typeface="Cambria" panose="02040503050406030204" pitchFamily="18" charset="0"/>
              <a:cs typeface="Times New Roman" pitchFamily="18" charset="0"/>
            </a:endParaRPr>
          </a:p>
        </p:txBody>
      </p:sp>
    </p:spTree>
    <p:extLst>
      <p:ext uri="{BB962C8B-B14F-4D97-AF65-F5344CB8AC3E}">
        <p14:creationId xmlns="" xmlns:p14="http://schemas.microsoft.com/office/powerpoint/2010/main" val="422187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57DC46C0-02DA-4B32-8DDA-64AA147B6EC1}"/>
              </a:ext>
            </a:extLst>
          </p:cNvPr>
          <p:cNvSpPr>
            <a:spLocks noGrp="1"/>
          </p:cNvSpPr>
          <p:nvPr>
            <p:ph type="sldNum" sz="quarter" idx="12"/>
          </p:nvPr>
        </p:nvSpPr>
        <p:spPr/>
        <p:txBody>
          <a:bodyPr/>
          <a:lstStyle/>
          <a:p>
            <a:fld id="{853336FF-2671-4267-8257-755AE1EA4D63}" type="slidenum">
              <a:rPr lang="en-US" smtClean="0"/>
              <a:pPr/>
              <a:t>10</a:t>
            </a:fld>
            <a:endParaRPr lang="en-US"/>
          </a:p>
        </p:txBody>
      </p:sp>
      <p:pic>
        <p:nvPicPr>
          <p:cNvPr id="3" name="Picture 2">
            <a:extLst>
              <a:ext uri="{FF2B5EF4-FFF2-40B4-BE49-F238E27FC236}">
                <a16:creationId xmlns="" xmlns:a16="http://schemas.microsoft.com/office/drawing/2014/main" id="{D9390EB6-2AC0-48DE-BAA8-4C1A8F4A7ACA}"/>
              </a:ext>
            </a:extLst>
          </p:cNvPr>
          <p:cNvPicPr/>
          <p:nvPr/>
        </p:nvPicPr>
        <p:blipFill>
          <a:blip r:embed="rId2" cstate="print"/>
          <a:srcRect/>
          <a:stretch>
            <a:fillRect/>
          </a:stretch>
        </p:blipFill>
        <p:spPr bwMode="auto">
          <a:xfrm>
            <a:off x="314325" y="828675"/>
            <a:ext cx="10829925" cy="5562600"/>
          </a:xfrm>
          <a:prstGeom prst="rect">
            <a:avLst/>
          </a:prstGeom>
          <a:noFill/>
          <a:ln w="9525">
            <a:noFill/>
            <a:miter lim="800000"/>
            <a:headEnd/>
            <a:tailEnd/>
          </a:ln>
        </p:spPr>
      </p:pic>
      <p:sp>
        <p:nvSpPr>
          <p:cNvPr id="4" name="Rectangle 3">
            <a:extLst>
              <a:ext uri="{FF2B5EF4-FFF2-40B4-BE49-F238E27FC236}">
                <a16:creationId xmlns="" xmlns:a16="http://schemas.microsoft.com/office/drawing/2014/main" id="{9DC2C48B-E358-423F-91DE-0BD56FA6260C}"/>
              </a:ext>
            </a:extLst>
          </p:cNvPr>
          <p:cNvSpPr/>
          <p:nvPr/>
        </p:nvSpPr>
        <p:spPr>
          <a:xfrm>
            <a:off x="4680762" y="174337"/>
            <a:ext cx="3477234" cy="584775"/>
          </a:xfrm>
          <a:prstGeom prst="rect">
            <a:avLst/>
          </a:prstGeom>
        </p:spPr>
        <p:txBody>
          <a:bodyPr wrap="none">
            <a:spAutoFit/>
          </a:bodyPr>
          <a:lstStyle/>
          <a:p>
            <a:r>
              <a:rPr lang="en-US" sz="3200" b="1" dirty="0">
                <a:solidFill>
                  <a:srgbClr val="C00000"/>
                </a:solidFill>
                <a:latin typeface="Times New Roman" panose="02020603050405020304" pitchFamily="18" charset="0"/>
                <a:cs typeface="Times New Roman" panose="02020603050405020304" pitchFamily="18" charset="0"/>
              </a:rPr>
              <a:t>Simulation Results</a:t>
            </a:r>
          </a:p>
        </p:txBody>
      </p:sp>
    </p:spTree>
    <p:extLst>
      <p:ext uri="{BB962C8B-B14F-4D97-AF65-F5344CB8AC3E}">
        <p14:creationId xmlns="" xmlns:p14="http://schemas.microsoft.com/office/powerpoint/2010/main" val="91916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00954D6F-40F3-4B3A-9420-0A36ACA6DED1}"/>
              </a:ext>
            </a:extLst>
          </p:cNvPr>
          <p:cNvSpPr>
            <a:spLocks noGrp="1"/>
          </p:cNvSpPr>
          <p:nvPr>
            <p:ph type="sldNum" sz="quarter" idx="12"/>
          </p:nvPr>
        </p:nvSpPr>
        <p:spPr/>
        <p:txBody>
          <a:bodyPr/>
          <a:lstStyle/>
          <a:p>
            <a:fld id="{853336FF-2671-4267-8257-755AE1EA4D63}" type="slidenum">
              <a:rPr lang="en-US" smtClean="0"/>
              <a:pPr/>
              <a:t>11</a:t>
            </a:fld>
            <a:endParaRPr lang="en-US"/>
          </a:p>
        </p:txBody>
      </p:sp>
      <p:pic>
        <p:nvPicPr>
          <p:cNvPr id="3" name="Picture 2">
            <a:extLst>
              <a:ext uri="{FF2B5EF4-FFF2-40B4-BE49-F238E27FC236}">
                <a16:creationId xmlns="" xmlns:a16="http://schemas.microsoft.com/office/drawing/2014/main" id="{BCC26CC9-8D8D-4FA9-8936-3D399AE7F344}"/>
              </a:ext>
            </a:extLst>
          </p:cNvPr>
          <p:cNvPicPr/>
          <p:nvPr/>
        </p:nvPicPr>
        <p:blipFill>
          <a:blip r:embed="rId2" cstate="print"/>
          <a:srcRect/>
          <a:stretch>
            <a:fillRect/>
          </a:stretch>
        </p:blipFill>
        <p:spPr bwMode="auto">
          <a:xfrm>
            <a:off x="323850" y="828676"/>
            <a:ext cx="10782300" cy="5495924"/>
          </a:xfrm>
          <a:prstGeom prst="rect">
            <a:avLst/>
          </a:prstGeom>
          <a:noFill/>
          <a:ln w="9525">
            <a:noFill/>
            <a:miter lim="800000"/>
            <a:headEnd/>
            <a:tailEnd/>
          </a:ln>
        </p:spPr>
      </p:pic>
      <p:sp>
        <p:nvSpPr>
          <p:cNvPr id="4" name="Rectangle 3">
            <a:extLst>
              <a:ext uri="{FF2B5EF4-FFF2-40B4-BE49-F238E27FC236}">
                <a16:creationId xmlns="" xmlns:a16="http://schemas.microsoft.com/office/drawing/2014/main" id="{6448188D-D707-42F9-A736-DCBED4B4CCAD}"/>
              </a:ext>
            </a:extLst>
          </p:cNvPr>
          <p:cNvSpPr/>
          <p:nvPr/>
        </p:nvSpPr>
        <p:spPr>
          <a:xfrm>
            <a:off x="4199138" y="174337"/>
            <a:ext cx="3586579" cy="584775"/>
          </a:xfrm>
          <a:prstGeom prst="rect">
            <a:avLst/>
          </a:prstGeom>
        </p:spPr>
        <p:txBody>
          <a:bodyPr wrap="square">
            <a:spAutoFit/>
          </a:bodyPr>
          <a:lstStyle/>
          <a:p>
            <a:r>
              <a:rPr lang="en-US" sz="3200" b="1" dirty="0">
                <a:solidFill>
                  <a:srgbClr val="C00000"/>
                </a:solidFill>
                <a:latin typeface="Times New Roman" panose="02020603050405020304" pitchFamily="18" charset="0"/>
                <a:cs typeface="Times New Roman" panose="02020603050405020304" pitchFamily="18" charset="0"/>
              </a:rPr>
              <a:t>Simulation Results</a:t>
            </a:r>
          </a:p>
        </p:txBody>
      </p:sp>
    </p:spTree>
    <p:extLst>
      <p:ext uri="{BB962C8B-B14F-4D97-AF65-F5344CB8AC3E}">
        <p14:creationId xmlns="" xmlns:p14="http://schemas.microsoft.com/office/powerpoint/2010/main" val="1004181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3336FF-2671-4267-8257-755AE1EA4D63}" type="slidenum">
              <a:rPr lang="en-US" smtClean="0"/>
              <a:pPr/>
              <a:t>12</a:t>
            </a:fld>
            <a:endParaRPr lang="en-US"/>
          </a:p>
        </p:txBody>
      </p:sp>
      <p:pic>
        <p:nvPicPr>
          <p:cNvPr id="4098" name="Picture 2" descr="C:\Users\Lenovo\Desktop\BMS\WhatsApp Image 2020-02-10 at 8.37.55 PM.jpeg"/>
          <p:cNvPicPr>
            <a:picLocks noChangeAspect="1" noChangeArrowheads="1"/>
          </p:cNvPicPr>
          <p:nvPr/>
        </p:nvPicPr>
        <p:blipFill>
          <a:blip r:embed="rId2" cstate="print"/>
          <a:srcRect/>
          <a:stretch>
            <a:fillRect/>
          </a:stretch>
        </p:blipFill>
        <p:spPr bwMode="auto">
          <a:xfrm>
            <a:off x="528811" y="1139228"/>
            <a:ext cx="4443198" cy="2353120"/>
          </a:xfrm>
          <a:prstGeom prst="rect">
            <a:avLst/>
          </a:prstGeom>
          <a:noFill/>
        </p:spPr>
      </p:pic>
      <p:pic>
        <p:nvPicPr>
          <p:cNvPr id="4099" name="Picture 3" descr="C:\Users\Lenovo\Desktop\BMS\WhatsApp Image 2020-02-10 at 8.37.56 PM.jpeg"/>
          <p:cNvPicPr>
            <a:picLocks noChangeAspect="1" noChangeArrowheads="1"/>
          </p:cNvPicPr>
          <p:nvPr/>
        </p:nvPicPr>
        <p:blipFill>
          <a:blip r:embed="rId3" cstate="print"/>
          <a:srcRect/>
          <a:stretch>
            <a:fillRect/>
          </a:stretch>
        </p:blipFill>
        <p:spPr bwMode="auto">
          <a:xfrm>
            <a:off x="506774" y="3657598"/>
            <a:ext cx="4417764" cy="2649557"/>
          </a:xfrm>
          <a:prstGeom prst="rect">
            <a:avLst/>
          </a:prstGeom>
          <a:noFill/>
        </p:spPr>
      </p:pic>
      <p:sp>
        <p:nvSpPr>
          <p:cNvPr id="5" name="TextBox 4"/>
          <p:cNvSpPr txBox="1"/>
          <p:nvPr/>
        </p:nvSpPr>
        <p:spPr>
          <a:xfrm>
            <a:off x="2192357" y="440675"/>
            <a:ext cx="7017744" cy="400110"/>
          </a:xfrm>
          <a:prstGeom prst="rect">
            <a:avLst/>
          </a:prstGeom>
          <a:noFill/>
        </p:spPr>
        <p:txBody>
          <a:bodyPr wrap="square" rtlCol="0">
            <a:spAutoFit/>
          </a:bodyPr>
          <a:lstStyle/>
          <a:p>
            <a:r>
              <a:rPr lang="en-US" dirty="0" smtClean="0"/>
              <a:t>                       </a:t>
            </a:r>
            <a:r>
              <a:rPr lang="en-US" sz="2000" b="1" dirty="0" smtClean="0"/>
              <a:t>PCB LAYOUT FOR ARDUINO AND BATTERIES</a:t>
            </a:r>
            <a:endParaRPr lang="en-US" sz="2000" b="1" dirty="0"/>
          </a:p>
        </p:txBody>
      </p:sp>
      <p:pic>
        <p:nvPicPr>
          <p:cNvPr id="4100" name="Picture 4" descr="C:\Users\Lenovo\Desktop\BMS\pcb battery board.png"/>
          <p:cNvPicPr>
            <a:picLocks noChangeAspect="1" noChangeArrowheads="1"/>
          </p:cNvPicPr>
          <p:nvPr/>
        </p:nvPicPr>
        <p:blipFill>
          <a:blip r:embed="rId4" cstate="print"/>
          <a:srcRect/>
          <a:stretch>
            <a:fillRect/>
          </a:stretch>
        </p:blipFill>
        <p:spPr bwMode="auto">
          <a:xfrm>
            <a:off x="5607586" y="1200838"/>
            <a:ext cx="5244028" cy="506776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3336FF-2671-4267-8257-755AE1EA4D63}" type="slidenum">
              <a:rPr lang="en-US" smtClean="0"/>
              <a:pPr/>
              <a:t>13</a:t>
            </a:fld>
            <a:endParaRPr lang="en-US"/>
          </a:p>
        </p:txBody>
      </p:sp>
      <p:pic>
        <p:nvPicPr>
          <p:cNvPr id="2051" name="Picture 3" descr="C:\Users\Lenovo\Desktop\BMS\aurdino atmega2560.png"/>
          <p:cNvPicPr>
            <a:picLocks noChangeAspect="1" noChangeArrowheads="1"/>
          </p:cNvPicPr>
          <p:nvPr/>
        </p:nvPicPr>
        <p:blipFill>
          <a:blip r:embed="rId2" cstate="print"/>
          <a:srcRect/>
          <a:stretch>
            <a:fillRect/>
          </a:stretch>
        </p:blipFill>
        <p:spPr bwMode="auto">
          <a:xfrm>
            <a:off x="186905" y="2049138"/>
            <a:ext cx="5145260" cy="3512468"/>
          </a:xfrm>
          <a:prstGeom prst="rect">
            <a:avLst/>
          </a:prstGeom>
          <a:noFill/>
        </p:spPr>
      </p:pic>
      <p:pic>
        <p:nvPicPr>
          <p:cNvPr id="2052" name="Picture 4" descr="C:\Users\Lenovo\Desktop\BMS\at2560 specifiactions.png"/>
          <p:cNvPicPr>
            <a:picLocks noChangeAspect="1" noChangeArrowheads="1"/>
          </p:cNvPicPr>
          <p:nvPr/>
        </p:nvPicPr>
        <p:blipFill>
          <a:blip r:embed="rId3" cstate="print"/>
          <a:srcRect/>
          <a:stretch>
            <a:fillRect/>
          </a:stretch>
        </p:blipFill>
        <p:spPr bwMode="auto">
          <a:xfrm>
            <a:off x="5794145" y="1349567"/>
            <a:ext cx="5123571" cy="5508433"/>
          </a:xfrm>
          <a:prstGeom prst="rect">
            <a:avLst/>
          </a:prstGeom>
          <a:noFill/>
        </p:spPr>
      </p:pic>
      <p:sp>
        <p:nvSpPr>
          <p:cNvPr id="6" name="Rectangle 5"/>
          <p:cNvSpPr/>
          <p:nvPr/>
        </p:nvSpPr>
        <p:spPr>
          <a:xfrm>
            <a:off x="1531345" y="5860973"/>
            <a:ext cx="2729641" cy="307777"/>
          </a:xfrm>
          <a:prstGeom prst="rect">
            <a:avLst/>
          </a:prstGeom>
        </p:spPr>
        <p:txBody>
          <a:bodyPr wrap="square">
            <a:spAutoFit/>
          </a:bodyPr>
          <a:lstStyle/>
          <a:p>
            <a:r>
              <a:rPr lang="en-US" sz="1400" b="1" dirty="0" smtClean="0"/>
              <a:t>    </a:t>
            </a:r>
            <a:r>
              <a:rPr lang="en-US" sz="1400" b="1" dirty="0" err="1" smtClean="0"/>
              <a:t>Arduino</a:t>
            </a:r>
            <a:r>
              <a:rPr lang="en-US" sz="1400" b="1" dirty="0" smtClean="0"/>
              <a:t> Mega 2560 Diagram</a:t>
            </a:r>
            <a:endParaRPr lang="en-US" sz="1400" b="1" dirty="0"/>
          </a:p>
        </p:txBody>
      </p:sp>
      <p:sp>
        <p:nvSpPr>
          <p:cNvPr id="7" name="Rectangle 6"/>
          <p:cNvSpPr/>
          <p:nvPr/>
        </p:nvSpPr>
        <p:spPr>
          <a:xfrm>
            <a:off x="2302526" y="324864"/>
            <a:ext cx="5794872" cy="400110"/>
          </a:xfrm>
          <a:prstGeom prst="rect">
            <a:avLst/>
          </a:prstGeom>
        </p:spPr>
        <p:txBody>
          <a:bodyPr wrap="square">
            <a:spAutoFit/>
          </a:bodyPr>
          <a:lstStyle/>
          <a:p>
            <a:pPr algn="ctr"/>
            <a:r>
              <a:rPr lang="en-US" b="1" dirty="0" smtClean="0"/>
              <a:t> </a:t>
            </a:r>
            <a:r>
              <a:rPr lang="en-US" sz="2000" b="1" dirty="0" err="1" smtClean="0">
                <a:latin typeface="+mj-lt"/>
              </a:rPr>
              <a:t>Arduino</a:t>
            </a:r>
            <a:r>
              <a:rPr lang="en-US" sz="2000" b="1" dirty="0" smtClean="0">
                <a:latin typeface="+mj-lt"/>
              </a:rPr>
              <a:t> Mega 2560</a:t>
            </a:r>
            <a:endParaRPr lang="en-US" sz="2000" dirty="0">
              <a:latin typeface="+mj-lt"/>
            </a:endParaRPr>
          </a:p>
        </p:txBody>
      </p:sp>
      <p:sp>
        <p:nvSpPr>
          <p:cNvPr id="8" name="Rectangle 7"/>
          <p:cNvSpPr/>
          <p:nvPr/>
        </p:nvSpPr>
        <p:spPr>
          <a:xfrm>
            <a:off x="6764358" y="941809"/>
            <a:ext cx="3437262" cy="369332"/>
          </a:xfrm>
          <a:prstGeom prst="rect">
            <a:avLst/>
          </a:prstGeom>
        </p:spPr>
        <p:txBody>
          <a:bodyPr wrap="square">
            <a:spAutoFit/>
          </a:bodyPr>
          <a:lstStyle/>
          <a:p>
            <a:r>
              <a:rPr lang="en-US" b="1" dirty="0" smtClean="0"/>
              <a:t> </a:t>
            </a:r>
            <a:r>
              <a:rPr lang="en-US" b="1" dirty="0" err="1" smtClean="0"/>
              <a:t>Arduino</a:t>
            </a:r>
            <a:r>
              <a:rPr lang="en-US" b="1" dirty="0" smtClean="0"/>
              <a:t> Mega 2560 specifications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OPAMP</a:t>
            </a:r>
            <a:endParaRPr lang="en-US" dirty="0"/>
          </a:p>
        </p:txBody>
      </p:sp>
      <p:sp>
        <p:nvSpPr>
          <p:cNvPr id="3" name="Text Placeholder 2"/>
          <p:cNvSpPr>
            <a:spLocks noGrp="1"/>
          </p:cNvSpPr>
          <p:nvPr>
            <p:ph type="body" idx="1"/>
          </p:nvPr>
        </p:nvSpPr>
        <p:spPr/>
        <p:txBody>
          <a:bodyPr/>
          <a:lstStyle/>
          <a:p>
            <a:r>
              <a:rPr lang="en-US" dirty="0" smtClean="0"/>
              <a:t>VOLTAGE SENSOR CIRCUIT </a:t>
            </a:r>
            <a:endParaRPr lang="en-US" dirty="0"/>
          </a:p>
        </p:txBody>
      </p:sp>
      <p:sp>
        <p:nvSpPr>
          <p:cNvPr id="4" name="Content Placeholder 3"/>
          <p:cNvSpPr>
            <a:spLocks noGrp="1"/>
          </p:cNvSpPr>
          <p:nvPr>
            <p:ph sz="half" idx="2"/>
          </p:nvPr>
        </p:nvSpPr>
        <p:spPr>
          <a:xfrm>
            <a:off x="609600" y="2174875"/>
            <a:ext cx="4876800" cy="2914918"/>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Text Placeholder 4"/>
          <p:cNvSpPr>
            <a:spLocks noGrp="1"/>
          </p:cNvSpPr>
          <p:nvPr>
            <p:ph type="body" sz="quarter" idx="3"/>
          </p:nvPr>
        </p:nvSpPr>
        <p:spPr>
          <a:xfrm>
            <a:off x="5892800" y="1535113"/>
            <a:ext cx="4876800" cy="503007"/>
          </a:xfrm>
        </p:spPr>
        <p:txBody>
          <a:bodyPr/>
          <a:lstStyle/>
          <a:p>
            <a:r>
              <a:rPr lang="en-US" dirty="0" smtClean="0"/>
              <a:t>working</a:t>
            </a:r>
            <a:endParaRPr lang="en-US" dirty="0"/>
          </a:p>
        </p:txBody>
      </p:sp>
      <p:sp>
        <p:nvSpPr>
          <p:cNvPr id="6" name="Content Placeholder 5"/>
          <p:cNvSpPr>
            <a:spLocks noGrp="1"/>
          </p:cNvSpPr>
          <p:nvPr>
            <p:ph sz="quarter" idx="4"/>
          </p:nvPr>
        </p:nvSpPr>
        <p:spPr>
          <a:xfrm>
            <a:off x="5892800" y="2174875"/>
            <a:ext cx="4958814" cy="4413212"/>
          </a:xfrm>
        </p:spPr>
        <p:txBody>
          <a:bodyPr>
            <a:noAutofit/>
          </a:bodyPr>
          <a:lstStyle/>
          <a:p>
            <a:r>
              <a:rPr lang="en-US" sz="1400" dirty="0" smtClean="0"/>
              <a:t>we have our reference voltage of 5V connected to the inverting terminal. This 5V forms our voltage threshold level. If the voltage at the non-inverting terminal is less than 5V, then the output will be off or LOW. If the voltage at the non-inverting terminal is greater than 5V, the output will be on or HIGH.</a:t>
            </a:r>
          </a:p>
          <a:p>
            <a:r>
              <a:rPr lang="en-US" sz="1400" dirty="0" smtClean="0"/>
              <a:t>To the non-inverting terminal, we connect the test voltage signal we want to test.</a:t>
            </a:r>
          </a:p>
          <a:p>
            <a:r>
              <a:rPr lang="en-US" sz="1400" dirty="0" smtClean="0"/>
              <a:t>How the circuit works is very basic. If the voltage at the non-inverting terminal is less, the LED is off. If it is greater, the LED turns on.</a:t>
            </a:r>
          </a:p>
          <a:p>
            <a:r>
              <a:rPr lang="en-US" sz="1400" dirty="0" smtClean="0"/>
              <a:t>This is how we form a voltage sensor circuit based on any voltage value.</a:t>
            </a:r>
          </a:p>
          <a:p>
            <a:r>
              <a:rPr lang="en-US" sz="1400" dirty="0" smtClean="0"/>
              <a:t>We can, of course, change the voltage anywhere from -15V to +15V.</a:t>
            </a:r>
          </a:p>
          <a:p>
            <a:r>
              <a:rPr lang="en-US" sz="1400" dirty="0" smtClean="0"/>
              <a:t>If you want to be able to constantly vary the voltage, you can place a potentiometer either at the inverting terminal or non-inverting terminal or both and connect it to greater voltage to get a greater varying range.</a:t>
            </a:r>
          </a:p>
          <a:p>
            <a:endParaRPr lang="en-US" sz="1400" dirty="0"/>
          </a:p>
        </p:txBody>
      </p:sp>
      <p:sp>
        <p:nvSpPr>
          <p:cNvPr id="7" name="Slide Number Placeholder 6"/>
          <p:cNvSpPr>
            <a:spLocks noGrp="1"/>
          </p:cNvSpPr>
          <p:nvPr>
            <p:ph type="sldNum" sz="quarter" idx="12"/>
          </p:nvPr>
        </p:nvSpPr>
        <p:spPr/>
        <p:txBody>
          <a:bodyPr/>
          <a:lstStyle/>
          <a:p>
            <a:fld id="{853336FF-2671-4267-8257-755AE1EA4D63}" type="slidenum">
              <a:rPr lang="en-US" smtClean="0"/>
              <a:pPr/>
              <a:t>14</a:t>
            </a:fld>
            <a:endParaRPr lang="en-US"/>
          </a:p>
        </p:txBody>
      </p:sp>
      <p:pic>
        <p:nvPicPr>
          <p:cNvPr id="1026" name="Picture 2" descr="C:\Users\Lenovo\Desktop\BMS\opamp ckt.png"/>
          <p:cNvPicPr>
            <a:picLocks noChangeAspect="1" noChangeArrowheads="1"/>
          </p:cNvPicPr>
          <p:nvPr/>
        </p:nvPicPr>
        <p:blipFill>
          <a:blip r:embed="rId2" cstate="print"/>
          <a:srcRect/>
          <a:stretch>
            <a:fillRect/>
          </a:stretch>
        </p:blipFill>
        <p:spPr bwMode="auto">
          <a:xfrm>
            <a:off x="981730" y="2306030"/>
            <a:ext cx="4276725" cy="2714625"/>
          </a:xfrm>
          <a:prstGeom prst="rect">
            <a:avLst/>
          </a:prstGeom>
          <a:noFill/>
        </p:spPr>
      </p:pic>
      <p:sp>
        <p:nvSpPr>
          <p:cNvPr id="9" name="Rectangle 8"/>
          <p:cNvSpPr/>
          <p:nvPr/>
        </p:nvSpPr>
        <p:spPr>
          <a:xfrm>
            <a:off x="971607" y="5585552"/>
            <a:ext cx="3842764" cy="307777"/>
          </a:xfrm>
          <a:prstGeom prst="rect">
            <a:avLst/>
          </a:prstGeom>
        </p:spPr>
        <p:txBody>
          <a:bodyPr wrap="square">
            <a:spAutoFit/>
          </a:bodyPr>
          <a:lstStyle/>
          <a:p>
            <a:r>
              <a:rPr lang="en-US" sz="1400" dirty="0" smtClean="0"/>
              <a:t>               VOLTAGE SENSOR CIRCUIT DIAGRAM</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53E701EC-E17C-48E5-A423-0820FC042198}"/>
              </a:ext>
            </a:extLst>
          </p:cNvPr>
          <p:cNvSpPr>
            <a:spLocks noGrp="1"/>
          </p:cNvSpPr>
          <p:nvPr>
            <p:ph type="sldNum" sz="quarter" idx="12"/>
          </p:nvPr>
        </p:nvSpPr>
        <p:spPr/>
        <p:txBody>
          <a:bodyPr/>
          <a:lstStyle/>
          <a:p>
            <a:fld id="{853336FF-2671-4267-8257-755AE1EA4D63}" type="slidenum">
              <a:rPr lang="en-US" smtClean="0"/>
              <a:pPr/>
              <a:t>15</a:t>
            </a:fld>
            <a:endParaRPr lang="en-US"/>
          </a:p>
        </p:txBody>
      </p:sp>
      <p:graphicFrame>
        <p:nvGraphicFramePr>
          <p:cNvPr id="4" name="Table 3">
            <a:extLst>
              <a:ext uri="{FF2B5EF4-FFF2-40B4-BE49-F238E27FC236}">
                <a16:creationId xmlns="" xmlns:a16="http://schemas.microsoft.com/office/drawing/2014/main" id="{D26BFDE5-F191-43D1-A285-29AC9416800E}"/>
              </a:ext>
            </a:extLst>
          </p:cNvPr>
          <p:cNvGraphicFramePr>
            <a:graphicFrameLocks noGrp="1"/>
          </p:cNvGraphicFramePr>
          <p:nvPr>
            <p:extLst>
              <p:ext uri="{D42A27DB-BD31-4B8C-83A1-F6EECF244321}">
                <p14:modId xmlns="" xmlns:p14="http://schemas.microsoft.com/office/powerpoint/2010/main" val="344363819"/>
              </p:ext>
            </p:extLst>
          </p:nvPr>
        </p:nvGraphicFramePr>
        <p:xfrm>
          <a:off x="7282180" y="1954982"/>
          <a:ext cx="2953409" cy="1297051"/>
        </p:xfrm>
        <a:graphic>
          <a:graphicData uri="http://schemas.openxmlformats.org/drawingml/2006/table">
            <a:tbl>
              <a:tblPr firstRow="1" firstCol="1" bandRow="1">
                <a:tableStyleId>{5C22544A-7EE6-4342-B048-85BDC9FD1C3A}</a:tableStyleId>
              </a:tblPr>
              <a:tblGrid>
                <a:gridCol w="538566">
                  <a:extLst>
                    <a:ext uri="{9D8B030D-6E8A-4147-A177-3AD203B41FA5}">
                      <a16:colId xmlns="" xmlns:a16="http://schemas.microsoft.com/office/drawing/2014/main" val="4213653136"/>
                    </a:ext>
                  </a:extLst>
                </a:gridCol>
                <a:gridCol w="1430373">
                  <a:extLst>
                    <a:ext uri="{9D8B030D-6E8A-4147-A177-3AD203B41FA5}">
                      <a16:colId xmlns="" xmlns:a16="http://schemas.microsoft.com/office/drawing/2014/main" val="3721373337"/>
                    </a:ext>
                  </a:extLst>
                </a:gridCol>
                <a:gridCol w="984470">
                  <a:extLst>
                    <a:ext uri="{9D8B030D-6E8A-4147-A177-3AD203B41FA5}">
                      <a16:colId xmlns="" xmlns:a16="http://schemas.microsoft.com/office/drawing/2014/main" val="256990982"/>
                    </a:ext>
                  </a:extLst>
                </a:gridCol>
              </a:tblGrid>
              <a:tr h="315595">
                <a:tc>
                  <a:txBody>
                    <a:bodyPr/>
                    <a:lstStyle/>
                    <a:p>
                      <a:pPr algn="ctr">
                        <a:lnSpc>
                          <a:spcPct val="115000"/>
                        </a:lnSpc>
                        <a:spcAft>
                          <a:spcPts val="0"/>
                        </a:spcAft>
                      </a:pPr>
                      <a:r>
                        <a:rPr lang="en-US" sz="1400" dirty="0">
                          <a:effectLst/>
                        </a:rPr>
                        <a:t>Sr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400">
                          <a:effectLst/>
                        </a:rPr>
                        <a:t>parameter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400">
                          <a:effectLst/>
                        </a:rPr>
                        <a:t>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907991902"/>
                  </a:ext>
                </a:extLst>
              </a:tr>
              <a:tr h="315595">
                <a:tc>
                  <a:txBody>
                    <a:bodyPr/>
                    <a:lstStyle/>
                    <a:p>
                      <a:pPr algn="ctr">
                        <a:lnSpc>
                          <a:spcPct val="115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400">
                          <a:effectLst/>
                        </a:rPr>
                        <a:t>Rated input voltage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400">
                          <a:effectLst/>
                        </a:rPr>
                        <a:t>0-500 v DC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598877416"/>
                  </a:ext>
                </a:extLst>
              </a:tr>
              <a:tr h="302260">
                <a:tc>
                  <a:txBody>
                    <a:bodyPr/>
                    <a:lstStyle/>
                    <a:p>
                      <a:pPr algn="ctr">
                        <a:lnSpc>
                          <a:spcPct val="115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400">
                          <a:effectLst/>
                        </a:rPr>
                        <a:t>Rated output voltage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400" dirty="0">
                          <a:effectLst/>
                        </a:rPr>
                        <a:t>0-5volt</a:t>
                      </a:r>
                      <a:endParaRPr lang="en-IN" sz="1100" dirty="0">
                        <a:effectLst/>
                      </a:endParaRPr>
                    </a:p>
                    <a:p>
                      <a:pPr algn="ctr">
                        <a:lnSpc>
                          <a:spcPct val="115000"/>
                        </a:lnSpc>
                        <a:spcAft>
                          <a:spcPts val="0"/>
                        </a:spcAft>
                      </a:pPr>
                      <a:r>
                        <a:rPr lang="en-US" sz="14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3594405812"/>
                  </a:ext>
                </a:extLst>
              </a:tr>
            </a:tbl>
          </a:graphicData>
        </a:graphic>
      </p:graphicFrame>
      <p:pic>
        <p:nvPicPr>
          <p:cNvPr id="6" name="Picture 5" descr="dc voltage sensor साठी इमेज परिणाम&quot;">
            <a:extLst>
              <a:ext uri="{FF2B5EF4-FFF2-40B4-BE49-F238E27FC236}">
                <a16:creationId xmlns="" xmlns:a16="http://schemas.microsoft.com/office/drawing/2014/main" id="{ADAACAC8-3718-4004-82D7-C01BE311B31D}"/>
              </a:ext>
            </a:extLst>
          </p:cNvPr>
          <p:cNvPicPr/>
          <p:nvPr/>
        </p:nvPicPr>
        <p:blipFill>
          <a:blip r:embed="rId2" cstate="print"/>
          <a:srcRect/>
          <a:stretch>
            <a:fillRect/>
          </a:stretch>
        </p:blipFill>
        <p:spPr bwMode="auto">
          <a:xfrm>
            <a:off x="627869" y="1954982"/>
            <a:ext cx="2892195" cy="25987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3">
            <a:extLst>
              <a:ext uri="{FF2B5EF4-FFF2-40B4-BE49-F238E27FC236}">
                <a16:creationId xmlns="" xmlns:a16="http://schemas.microsoft.com/office/drawing/2014/main" id="{9DA5161B-F3AC-49DB-B80F-E9E6765021FD}"/>
              </a:ext>
            </a:extLst>
          </p:cNvPr>
          <p:cNvSpPr>
            <a:spLocks noChangeArrowheads="1"/>
          </p:cNvSpPr>
          <p:nvPr/>
        </p:nvSpPr>
        <p:spPr bwMode="auto">
          <a:xfrm>
            <a:off x="841248" y="1681153"/>
            <a:ext cx="12881864"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3">
            <a:extLst>
              <a:ext uri="{FF2B5EF4-FFF2-40B4-BE49-F238E27FC236}">
                <a16:creationId xmlns="" xmlns:a16="http://schemas.microsoft.com/office/drawing/2014/main" id="{A3F87B33-E238-43C7-B513-0B215A2AB674}"/>
              </a:ext>
            </a:extLst>
          </p:cNvPr>
          <p:cNvSpPr>
            <a:spLocks noChangeArrowheads="1"/>
          </p:cNvSpPr>
          <p:nvPr/>
        </p:nvSpPr>
        <p:spPr bwMode="auto">
          <a:xfrm>
            <a:off x="3770051" y="107653"/>
            <a:ext cx="4651898"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DC VOLTAGE SENSOR</a:t>
            </a:r>
            <a:r>
              <a:rPr kumimoji="0" lang="en-US" altLang="en-US" sz="1600" b="0"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rgbClr val="C00000"/>
              </a:solidFill>
              <a:effectLst/>
            </a:endParaRPr>
          </a:p>
        </p:txBody>
      </p:sp>
      <p:sp>
        <p:nvSpPr>
          <p:cNvPr id="9" name="Rectangle 8">
            <a:extLst>
              <a:ext uri="{FF2B5EF4-FFF2-40B4-BE49-F238E27FC236}">
                <a16:creationId xmlns="" xmlns:a16="http://schemas.microsoft.com/office/drawing/2014/main" id="{E0E66706-FAD9-4185-9F4C-D54EF1188567}"/>
              </a:ext>
            </a:extLst>
          </p:cNvPr>
          <p:cNvSpPr/>
          <p:nvPr/>
        </p:nvSpPr>
        <p:spPr>
          <a:xfrm>
            <a:off x="841248" y="5847080"/>
            <a:ext cx="9928934" cy="646331"/>
          </a:xfrm>
          <a:prstGeom prst="rect">
            <a:avLst/>
          </a:prstGeom>
        </p:spPr>
        <p:txBody>
          <a:bodyPr wrap="square">
            <a:spAutoFit/>
          </a:bodyPr>
          <a:lstStyle/>
          <a:p>
            <a:pPr lvl="0" eaLnBrk="0" fontAlgn="base" hangingPunct="0">
              <a:spcBef>
                <a:spcPct val="0"/>
              </a:spcBef>
              <a:spcAft>
                <a:spcPct val="0"/>
              </a:spcAft>
            </a:pPr>
            <a:r>
              <a:rPr lang="en-US" altLang="en-US" dirty="0">
                <a:latin typeface="Times New Roman" panose="02020603050405020304" pitchFamily="18" charset="0"/>
                <a:ea typeface="Calibri" panose="020F0502020204030204" pitchFamily="34" charset="0"/>
                <a:cs typeface="Times New Roman" panose="02020603050405020304" pitchFamily="18" charset="0"/>
              </a:rPr>
              <a:t>The primary function of DC Voltage sensor is to detect and measure ac as well as dc level in the presence of voltage and it provide output to controller .The sensor are connected in parallel in batteries.</a:t>
            </a:r>
            <a:endParaRPr lang="en-US" altLang="en-US" sz="1000" dirty="0"/>
          </a:p>
        </p:txBody>
      </p:sp>
      <p:sp>
        <p:nvSpPr>
          <p:cNvPr id="10" name="Rectangle 9">
            <a:extLst>
              <a:ext uri="{FF2B5EF4-FFF2-40B4-BE49-F238E27FC236}">
                <a16:creationId xmlns="" xmlns:a16="http://schemas.microsoft.com/office/drawing/2014/main" id="{75FEA3CD-7800-439F-8F87-09FE2C2CB410}"/>
              </a:ext>
            </a:extLst>
          </p:cNvPr>
          <p:cNvSpPr/>
          <p:nvPr/>
        </p:nvSpPr>
        <p:spPr>
          <a:xfrm>
            <a:off x="7134550" y="1311868"/>
            <a:ext cx="1805302" cy="461665"/>
          </a:xfrm>
          <a:prstGeom prst="rect">
            <a:avLst/>
          </a:prstGeom>
        </p:spPr>
        <p:txBody>
          <a:bodyPr wrap="none">
            <a:spAutoFit/>
          </a:bodyPr>
          <a:lstStyle/>
          <a:p>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Specification</a:t>
            </a:r>
            <a:endParaRPr lang="en-IN" sz="2400" dirty="0"/>
          </a:p>
        </p:txBody>
      </p:sp>
      <p:sp>
        <p:nvSpPr>
          <p:cNvPr id="11" name="TextBox 10">
            <a:extLst>
              <a:ext uri="{FF2B5EF4-FFF2-40B4-BE49-F238E27FC236}">
                <a16:creationId xmlns="" xmlns:a16="http://schemas.microsoft.com/office/drawing/2014/main" id="{DDEE93D6-605B-4990-A6B2-2E187ED94849}"/>
              </a:ext>
            </a:extLst>
          </p:cNvPr>
          <p:cNvSpPr txBox="1"/>
          <p:nvPr/>
        </p:nvSpPr>
        <p:spPr>
          <a:xfrm>
            <a:off x="559293" y="1384917"/>
            <a:ext cx="323536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DC VOLTAGE SENSOR</a:t>
            </a:r>
            <a:endParaRPr lang="en-IN" sz="2000" dirty="0">
              <a:latin typeface="Times New Roman" panose="02020603050405020304" pitchFamily="18" charset="0"/>
              <a:cs typeface="Times New Roman" panose="02020603050405020304" pitchFamily="18" charset="0"/>
            </a:endParaRPr>
          </a:p>
        </p:txBody>
      </p:sp>
      <p:graphicFrame>
        <p:nvGraphicFramePr>
          <p:cNvPr id="12" name="Table 11">
            <a:extLst>
              <a:ext uri="{FF2B5EF4-FFF2-40B4-BE49-F238E27FC236}">
                <a16:creationId xmlns="" xmlns:a16="http://schemas.microsoft.com/office/drawing/2014/main" id="{2C530A5F-FE34-443F-AC81-8ACCA3F5CF5C}"/>
              </a:ext>
            </a:extLst>
          </p:cNvPr>
          <p:cNvGraphicFramePr>
            <a:graphicFrameLocks noGrp="1"/>
          </p:cNvGraphicFramePr>
          <p:nvPr>
            <p:extLst>
              <p:ext uri="{D42A27DB-BD31-4B8C-83A1-F6EECF244321}">
                <p14:modId xmlns="" xmlns:p14="http://schemas.microsoft.com/office/powerpoint/2010/main" val="4015050115"/>
              </p:ext>
            </p:extLst>
          </p:nvPr>
        </p:nvGraphicFramePr>
        <p:xfrm>
          <a:off x="7282180" y="3223205"/>
          <a:ext cx="2953409" cy="806323"/>
        </p:xfrm>
        <a:graphic>
          <a:graphicData uri="http://schemas.openxmlformats.org/drawingml/2006/table">
            <a:tbl>
              <a:tblPr firstRow="1" firstCol="1" bandRow="1">
                <a:tableStyleId>{5C22544A-7EE6-4342-B048-85BDC9FD1C3A}</a:tableStyleId>
              </a:tblPr>
              <a:tblGrid>
                <a:gridCol w="538567">
                  <a:extLst>
                    <a:ext uri="{9D8B030D-6E8A-4147-A177-3AD203B41FA5}">
                      <a16:colId xmlns="" xmlns:a16="http://schemas.microsoft.com/office/drawing/2014/main" val="361317025"/>
                    </a:ext>
                  </a:extLst>
                </a:gridCol>
                <a:gridCol w="1430373">
                  <a:extLst>
                    <a:ext uri="{9D8B030D-6E8A-4147-A177-3AD203B41FA5}">
                      <a16:colId xmlns="" xmlns:a16="http://schemas.microsoft.com/office/drawing/2014/main" val="1703062601"/>
                    </a:ext>
                  </a:extLst>
                </a:gridCol>
                <a:gridCol w="984469">
                  <a:extLst>
                    <a:ext uri="{9D8B030D-6E8A-4147-A177-3AD203B41FA5}">
                      <a16:colId xmlns="" xmlns:a16="http://schemas.microsoft.com/office/drawing/2014/main" val="43383528"/>
                    </a:ext>
                  </a:extLst>
                </a:gridCol>
              </a:tblGrid>
              <a:tr h="315595">
                <a:tc>
                  <a:txBody>
                    <a:bodyPr/>
                    <a:lstStyle/>
                    <a:p>
                      <a:pPr algn="ctr">
                        <a:lnSpc>
                          <a:spcPct val="115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400">
                          <a:effectLst/>
                        </a:rPr>
                        <a:t>Operating 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400">
                          <a:effectLst/>
                        </a:rPr>
                        <a:t>-20  to 85 Dg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2765114511"/>
                  </a:ext>
                </a:extLst>
              </a:tr>
              <a:tr h="315595">
                <a:tc>
                  <a:txBody>
                    <a:bodyPr/>
                    <a:lstStyle/>
                    <a:p>
                      <a:pPr algn="ctr">
                        <a:lnSpc>
                          <a:spcPct val="115000"/>
                        </a:lnSpc>
                        <a:spcAft>
                          <a:spcPts val="0"/>
                        </a:spcAft>
                      </a:pPr>
                      <a:r>
                        <a:rPr lang="en-US" sz="14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400">
                          <a:effectLst/>
                        </a:rPr>
                        <a:t>Response time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400" dirty="0">
                          <a:effectLst/>
                        </a:rPr>
                        <a:t>300mS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3416378523"/>
                  </a:ext>
                </a:extLst>
              </a:tr>
            </a:tbl>
          </a:graphicData>
        </a:graphic>
      </p:graphicFrame>
    </p:spTree>
    <p:extLst>
      <p:ext uri="{BB962C8B-B14F-4D97-AF65-F5344CB8AC3E}">
        <p14:creationId xmlns="" xmlns:p14="http://schemas.microsoft.com/office/powerpoint/2010/main" val="3291637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A2F8D55-4B78-4E89-A6CC-D46E21106D6C}"/>
              </a:ext>
            </a:extLst>
          </p:cNvPr>
          <p:cNvSpPr>
            <a:spLocks noGrp="1"/>
          </p:cNvSpPr>
          <p:nvPr>
            <p:ph type="sldNum" sz="quarter" idx="12"/>
          </p:nvPr>
        </p:nvSpPr>
        <p:spPr/>
        <p:txBody>
          <a:bodyPr/>
          <a:lstStyle/>
          <a:p>
            <a:fld id="{853336FF-2671-4267-8257-755AE1EA4D63}" type="slidenum">
              <a:rPr lang="en-US" smtClean="0"/>
              <a:pPr/>
              <a:t>16</a:t>
            </a:fld>
            <a:endParaRPr lang="en-US"/>
          </a:p>
        </p:txBody>
      </p:sp>
      <p:graphicFrame>
        <p:nvGraphicFramePr>
          <p:cNvPr id="8" name="Table 7">
            <a:extLst>
              <a:ext uri="{FF2B5EF4-FFF2-40B4-BE49-F238E27FC236}">
                <a16:creationId xmlns="" xmlns:a16="http://schemas.microsoft.com/office/drawing/2014/main" id="{3FADE607-7398-4E99-B046-14B9082E0BB9}"/>
              </a:ext>
            </a:extLst>
          </p:cNvPr>
          <p:cNvGraphicFramePr>
            <a:graphicFrameLocks noGrp="1"/>
          </p:cNvGraphicFramePr>
          <p:nvPr>
            <p:extLst>
              <p:ext uri="{D42A27DB-BD31-4B8C-83A1-F6EECF244321}">
                <p14:modId xmlns="" xmlns:p14="http://schemas.microsoft.com/office/powerpoint/2010/main" val="3212109580"/>
              </p:ext>
            </p:extLst>
          </p:nvPr>
        </p:nvGraphicFramePr>
        <p:xfrm>
          <a:off x="6467397" y="1899404"/>
          <a:ext cx="4569460" cy="1952160"/>
        </p:xfrm>
        <a:graphic>
          <a:graphicData uri="http://schemas.openxmlformats.org/drawingml/2006/table">
            <a:tbl>
              <a:tblPr firstRow="1" firstCol="1" bandRow="1">
                <a:tableStyleId>{5C22544A-7EE6-4342-B048-85BDC9FD1C3A}</a:tableStyleId>
              </a:tblPr>
              <a:tblGrid>
                <a:gridCol w="878840">
                  <a:extLst>
                    <a:ext uri="{9D8B030D-6E8A-4147-A177-3AD203B41FA5}">
                      <a16:colId xmlns="" xmlns:a16="http://schemas.microsoft.com/office/drawing/2014/main" val="2897738324"/>
                    </a:ext>
                  </a:extLst>
                </a:gridCol>
                <a:gridCol w="1350010">
                  <a:extLst>
                    <a:ext uri="{9D8B030D-6E8A-4147-A177-3AD203B41FA5}">
                      <a16:colId xmlns="" xmlns:a16="http://schemas.microsoft.com/office/drawing/2014/main" val="568638930"/>
                    </a:ext>
                  </a:extLst>
                </a:gridCol>
                <a:gridCol w="2340610">
                  <a:extLst>
                    <a:ext uri="{9D8B030D-6E8A-4147-A177-3AD203B41FA5}">
                      <a16:colId xmlns="" xmlns:a16="http://schemas.microsoft.com/office/drawing/2014/main" val="2302808051"/>
                    </a:ext>
                  </a:extLst>
                </a:gridCol>
              </a:tblGrid>
              <a:tr h="390432">
                <a:tc>
                  <a:txBody>
                    <a:bodyPr/>
                    <a:lstStyle/>
                    <a:p>
                      <a:pPr algn="ctr">
                        <a:lnSpc>
                          <a:spcPct val="115000"/>
                        </a:lnSpc>
                        <a:spcAft>
                          <a:spcPts val="0"/>
                        </a:spcAft>
                      </a:pPr>
                      <a:r>
                        <a:rPr lang="en-US" sz="1400" dirty="0">
                          <a:effectLst/>
                        </a:rPr>
                        <a:t>Sr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400">
                          <a:effectLst/>
                        </a:rPr>
                        <a:t>parameter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400">
                          <a:effectLst/>
                        </a:rPr>
                        <a:t>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804711526"/>
                  </a:ext>
                </a:extLst>
              </a:tr>
              <a:tr h="390432">
                <a:tc>
                  <a:txBody>
                    <a:bodyPr/>
                    <a:lstStyle/>
                    <a:p>
                      <a:pPr algn="ctr">
                        <a:lnSpc>
                          <a:spcPct val="115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400">
                          <a:effectLst/>
                        </a:rPr>
                        <a:t>Current range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400">
                          <a:effectLst/>
                        </a:rPr>
                        <a:t>35 amp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888791133"/>
                  </a:ext>
                </a:extLst>
              </a:tr>
              <a:tr h="390432">
                <a:tc>
                  <a:txBody>
                    <a:bodyPr/>
                    <a:lstStyle/>
                    <a:p>
                      <a:pPr algn="ctr">
                        <a:lnSpc>
                          <a:spcPct val="115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400">
                          <a:effectLst/>
                        </a:rPr>
                        <a:t>Supply voltage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400">
                          <a:effectLst/>
                        </a:rPr>
                        <a:t>Up to 5.5v DC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121033476"/>
                  </a:ext>
                </a:extLst>
              </a:tr>
              <a:tr h="390432">
                <a:tc>
                  <a:txBody>
                    <a:bodyPr/>
                    <a:lstStyle/>
                    <a:p>
                      <a:pPr algn="ctr">
                        <a:lnSpc>
                          <a:spcPct val="115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400">
                          <a:effectLst/>
                        </a:rPr>
                        <a:t>Sensitivity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400">
                          <a:effectLst/>
                        </a:rPr>
                        <a:t>100 mV/A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665791054"/>
                  </a:ext>
                </a:extLst>
              </a:tr>
              <a:tr h="390432">
                <a:tc>
                  <a:txBody>
                    <a:bodyPr/>
                    <a:lstStyle/>
                    <a:p>
                      <a:pPr algn="ctr">
                        <a:lnSpc>
                          <a:spcPct val="115000"/>
                        </a:lnSpc>
                        <a:spcAft>
                          <a:spcPts val="0"/>
                        </a:spcAft>
                      </a:pPr>
                      <a:r>
                        <a:rPr lang="en-US" sz="14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400">
                          <a:effectLst/>
                        </a:rPr>
                        <a:t>Rise time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400" dirty="0">
                          <a:effectLst/>
                        </a:rPr>
                        <a:t>5 micro sec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4132753447"/>
                  </a:ext>
                </a:extLst>
              </a:tr>
            </a:tbl>
          </a:graphicData>
        </a:graphic>
      </p:graphicFrame>
      <p:sp>
        <p:nvSpPr>
          <p:cNvPr id="9" name="Rectangle 8">
            <a:extLst>
              <a:ext uri="{FF2B5EF4-FFF2-40B4-BE49-F238E27FC236}">
                <a16:creationId xmlns="" xmlns:a16="http://schemas.microsoft.com/office/drawing/2014/main" id="{EA1860D9-D1C8-4EC0-83A7-17725514A0B4}"/>
              </a:ext>
            </a:extLst>
          </p:cNvPr>
          <p:cNvSpPr/>
          <p:nvPr/>
        </p:nvSpPr>
        <p:spPr>
          <a:xfrm>
            <a:off x="6676128" y="1113912"/>
            <a:ext cx="2182008" cy="483017"/>
          </a:xfrm>
          <a:prstGeom prst="rect">
            <a:avLst/>
          </a:prstGeom>
        </p:spPr>
        <p:txBody>
          <a:bodyPr wrap="none">
            <a:spAutoFit/>
          </a:bodyPr>
          <a:lstStyle/>
          <a:p>
            <a:pPr>
              <a:lnSpc>
                <a:spcPct val="115000"/>
              </a:lnSpc>
              <a:spcAft>
                <a:spcPts val="1000"/>
              </a:spcAft>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Specifications</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 xmlns:a16="http://schemas.microsoft.com/office/drawing/2014/main" id="{7597A739-234F-432F-ADB5-3A081FECD445}"/>
              </a:ext>
            </a:extLst>
          </p:cNvPr>
          <p:cNvPicPr/>
          <p:nvPr/>
        </p:nvPicPr>
        <p:blipFill>
          <a:blip r:embed="rId2" cstate="print"/>
          <a:srcRect/>
          <a:stretch>
            <a:fillRect/>
          </a:stretch>
        </p:blipFill>
        <p:spPr bwMode="auto">
          <a:xfrm>
            <a:off x="822353" y="1899404"/>
            <a:ext cx="2844165" cy="2851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ectangle 10">
            <a:extLst>
              <a:ext uri="{FF2B5EF4-FFF2-40B4-BE49-F238E27FC236}">
                <a16:creationId xmlns="" xmlns:a16="http://schemas.microsoft.com/office/drawing/2014/main" id="{EC72239F-530F-4D39-BA73-657C3C98911B}"/>
              </a:ext>
            </a:extLst>
          </p:cNvPr>
          <p:cNvSpPr/>
          <p:nvPr/>
        </p:nvSpPr>
        <p:spPr>
          <a:xfrm>
            <a:off x="678873" y="5246915"/>
            <a:ext cx="10357984" cy="1015663"/>
          </a:xfrm>
          <a:prstGeom prst="rect">
            <a:avLst/>
          </a:prstGeom>
        </p:spPr>
        <p:txBody>
          <a:bodyPr wrap="square">
            <a:spAutoFit/>
          </a:bodyPr>
          <a:lstStyle/>
          <a:p>
            <a:r>
              <a:rPr lang="en-US" sz="2000" dirty="0">
                <a:solidFill>
                  <a:srgbClr val="000000"/>
                </a:solidFill>
                <a:latin typeface="Times New Roman" panose="02020603050405020304" pitchFamily="18" charset="0"/>
                <a:ea typeface="Times New Roman" panose="02020603050405020304" pitchFamily="18" charset="0"/>
              </a:rPr>
              <a:t>Current sensor, to sense amount of current through a circuit, by sensing voltage drop across a resistor or voltage induced in a current carrying conductor. and it connection in series with the batteries.</a:t>
            </a:r>
            <a:endParaRPr lang="en-IN" sz="2000" dirty="0"/>
          </a:p>
        </p:txBody>
      </p:sp>
      <p:sp>
        <p:nvSpPr>
          <p:cNvPr id="12" name="Rectangle 11">
            <a:extLst>
              <a:ext uri="{FF2B5EF4-FFF2-40B4-BE49-F238E27FC236}">
                <a16:creationId xmlns="" xmlns:a16="http://schemas.microsoft.com/office/drawing/2014/main" id="{FF02155B-6A9D-43F4-AD42-F26806B670C4}"/>
              </a:ext>
            </a:extLst>
          </p:cNvPr>
          <p:cNvSpPr/>
          <p:nvPr/>
        </p:nvSpPr>
        <p:spPr>
          <a:xfrm>
            <a:off x="4296148" y="280956"/>
            <a:ext cx="2590774" cy="584775"/>
          </a:xfrm>
          <a:prstGeom prst="rect">
            <a:avLst/>
          </a:prstGeom>
        </p:spPr>
        <p:txBody>
          <a:bodyPr wrap="none">
            <a:spAutoFit/>
          </a:bodyPr>
          <a:lstStyle/>
          <a:p>
            <a:r>
              <a:rPr lang="en-US" sz="3200" dirty="0">
                <a:solidFill>
                  <a:srgbClr val="C00000"/>
                </a:solidFill>
                <a:latin typeface="Times New Roman" panose="02020603050405020304" pitchFamily="18" charset="0"/>
                <a:ea typeface="Calibri" panose="020F0502020204030204" pitchFamily="34" charset="0"/>
              </a:rPr>
              <a:t>Current sensor</a:t>
            </a:r>
            <a:endParaRPr lang="en-IN" sz="3200" dirty="0">
              <a:solidFill>
                <a:srgbClr val="C00000"/>
              </a:solidFill>
            </a:endParaRPr>
          </a:p>
        </p:txBody>
      </p:sp>
    </p:spTree>
    <p:extLst>
      <p:ext uri="{BB962C8B-B14F-4D97-AF65-F5344CB8AC3E}">
        <p14:creationId xmlns="" xmlns:p14="http://schemas.microsoft.com/office/powerpoint/2010/main" val="4157221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8763EA-A212-461F-9839-025DE9AA5A37}"/>
              </a:ext>
            </a:extLst>
          </p:cNvPr>
          <p:cNvSpPr>
            <a:spLocks noGrp="1"/>
          </p:cNvSpPr>
          <p:nvPr>
            <p:ph type="title"/>
          </p:nvPr>
        </p:nvSpPr>
        <p:spPr>
          <a:xfrm>
            <a:off x="609600" y="274638"/>
            <a:ext cx="10160000" cy="1143000"/>
          </a:xfrm>
        </p:spPr>
        <p:txBody>
          <a:bodyPr/>
          <a:lstStyle/>
          <a:p>
            <a:r>
              <a:rPr lang="en-US" dirty="0"/>
              <a:t>                         </a:t>
            </a:r>
            <a:r>
              <a:rPr lang="en-US" sz="3200" dirty="0">
                <a:solidFill>
                  <a:srgbClr val="C00000"/>
                </a:solidFill>
              </a:rPr>
              <a:t>TEMPERATURE SENSOR</a:t>
            </a:r>
            <a:endParaRPr lang="en-IN" sz="3200" dirty="0">
              <a:solidFill>
                <a:srgbClr val="C00000"/>
              </a:solidFill>
            </a:endParaRPr>
          </a:p>
        </p:txBody>
      </p:sp>
      <p:sp>
        <p:nvSpPr>
          <p:cNvPr id="4" name="Content Placeholder 3">
            <a:extLst>
              <a:ext uri="{FF2B5EF4-FFF2-40B4-BE49-F238E27FC236}">
                <a16:creationId xmlns="" xmlns:a16="http://schemas.microsoft.com/office/drawing/2014/main" id="{199AF2FF-CCE5-464D-B7ED-2FF47AD3B9C3}"/>
              </a:ext>
            </a:extLst>
          </p:cNvPr>
          <p:cNvSpPr>
            <a:spLocks noGrp="1"/>
          </p:cNvSpPr>
          <p:nvPr>
            <p:ph sz="half" idx="2"/>
          </p:nvPr>
        </p:nvSpPr>
        <p:spPr>
          <a:xfrm>
            <a:off x="5892800" y="1536192"/>
            <a:ext cx="4876800" cy="4112260"/>
          </a:xfrm>
        </p:spPr>
        <p:txBody>
          <a:bodyPr>
            <a:normAutofit lnSpcReduction="10000"/>
          </a:bodyPr>
          <a:lstStyle/>
          <a:p>
            <a:r>
              <a:rPr lang="en-US" dirty="0"/>
              <a:t>A temperature sensor is a device, typically, a thermocouple or RTD, that provides for temperature measurement through an electrical signal.</a:t>
            </a:r>
            <a:endParaRPr lang="en-IN" dirty="0"/>
          </a:p>
          <a:p>
            <a:r>
              <a:rPr lang="en-US" dirty="0"/>
              <a:t>LM75 Temperature are used which allows maximum permissible temperature up to 27 degree Celsius.</a:t>
            </a:r>
            <a:endParaRPr lang="en-IN" dirty="0"/>
          </a:p>
          <a:p>
            <a:endParaRPr lang="en-IN" dirty="0"/>
          </a:p>
        </p:txBody>
      </p:sp>
      <p:sp>
        <p:nvSpPr>
          <p:cNvPr id="5" name="Slide Number Placeholder 4">
            <a:extLst>
              <a:ext uri="{FF2B5EF4-FFF2-40B4-BE49-F238E27FC236}">
                <a16:creationId xmlns="" xmlns:a16="http://schemas.microsoft.com/office/drawing/2014/main" id="{4B2935FC-44E2-4D5D-A9DE-2495641437AD}"/>
              </a:ext>
            </a:extLst>
          </p:cNvPr>
          <p:cNvSpPr>
            <a:spLocks noGrp="1"/>
          </p:cNvSpPr>
          <p:nvPr>
            <p:ph type="sldNum" sz="quarter" idx="12"/>
          </p:nvPr>
        </p:nvSpPr>
        <p:spPr/>
        <p:txBody>
          <a:bodyPr/>
          <a:lstStyle/>
          <a:p>
            <a:fld id="{853336FF-2671-4267-8257-755AE1EA4D63}" type="slidenum">
              <a:rPr lang="en-US" smtClean="0"/>
              <a:pPr/>
              <a:t>17</a:t>
            </a:fld>
            <a:endParaRPr lang="en-US"/>
          </a:p>
        </p:txBody>
      </p:sp>
      <p:pic>
        <p:nvPicPr>
          <p:cNvPr id="7" name="Content Placeholder 6" descr="TEMPERATURE SENSOR LM75 27 DEGREE साठी इमेज परिणाम&quot;">
            <a:extLst>
              <a:ext uri="{FF2B5EF4-FFF2-40B4-BE49-F238E27FC236}">
                <a16:creationId xmlns="" xmlns:a16="http://schemas.microsoft.com/office/drawing/2014/main" id="{E23CEF09-1CB5-4B15-9B0B-96321CA0F5BC}"/>
              </a:ext>
            </a:extLst>
          </p:cNvPr>
          <p:cNvPicPr>
            <a:picLocks noGrp="1"/>
          </p:cNvPicPr>
          <p:nvPr>
            <p:ph sz="half" idx="1"/>
          </p:nvPr>
        </p:nvPicPr>
        <p:blipFill>
          <a:blip r:embed="rId2" cstate="print"/>
          <a:srcRect/>
          <a:stretch>
            <a:fillRect/>
          </a:stretch>
        </p:blipFill>
        <p:spPr bwMode="auto">
          <a:xfrm>
            <a:off x="753268" y="1536701"/>
            <a:ext cx="4589463" cy="41122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92890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B5714C-9349-40BC-91DB-66A91A2A80F4}"/>
              </a:ext>
            </a:extLst>
          </p:cNvPr>
          <p:cNvSpPr>
            <a:spLocks noGrp="1"/>
          </p:cNvSpPr>
          <p:nvPr>
            <p:ph type="title"/>
          </p:nvPr>
        </p:nvSpPr>
        <p:spPr/>
        <p:txBody>
          <a:bodyPr/>
          <a:lstStyle/>
          <a:p>
            <a:r>
              <a:rPr lang="en-US" dirty="0">
                <a:solidFill>
                  <a:srgbClr val="C00000"/>
                </a:solidFill>
              </a:rPr>
              <a:t>                                 </a:t>
            </a:r>
            <a:r>
              <a:rPr lang="en-US" sz="3200" dirty="0">
                <a:solidFill>
                  <a:srgbClr val="C00000"/>
                </a:solidFill>
              </a:rPr>
              <a:t>Display unit</a:t>
            </a:r>
            <a:endParaRPr lang="en-IN" sz="3200" dirty="0">
              <a:solidFill>
                <a:srgbClr val="C00000"/>
              </a:solidFill>
            </a:endParaRPr>
          </a:p>
        </p:txBody>
      </p:sp>
      <p:sp>
        <p:nvSpPr>
          <p:cNvPr id="3" name="Slide Number Placeholder 2">
            <a:extLst>
              <a:ext uri="{FF2B5EF4-FFF2-40B4-BE49-F238E27FC236}">
                <a16:creationId xmlns="" xmlns:a16="http://schemas.microsoft.com/office/drawing/2014/main" id="{552C6E98-F29F-4E04-B475-703258CA5D8F}"/>
              </a:ext>
            </a:extLst>
          </p:cNvPr>
          <p:cNvSpPr>
            <a:spLocks noGrp="1"/>
          </p:cNvSpPr>
          <p:nvPr>
            <p:ph type="sldNum" sz="quarter" idx="12"/>
          </p:nvPr>
        </p:nvSpPr>
        <p:spPr/>
        <p:txBody>
          <a:bodyPr/>
          <a:lstStyle/>
          <a:p>
            <a:fld id="{853336FF-2671-4267-8257-755AE1EA4D63}" type="slidenum">
              <a:rPr lang="en-US" smtClean="0"/>
              <a:pPr/>
              <a:t>18</a:t>
            </a:fld>
            <a:endParaRPr lang="en-US"/>
          </a:p>
        </p:txBody>
      </p:sp>
      <p:pic>
        <p:nvPicPr>
          <p:cNvPr id="4" name="Picture 3" descr="display 16x2 साठी इमेज परिणाम&quot;">
            <a:extLst>
              <a:ext uri="{FF2B5EF4-FFF2-40B4-BE49-F238E27FC236}">
                <a16:creationId xmlns="" xmlns:a16="http://schemas.microsoft.com/office/drawing/2014/main" id="{968BA305-1008-47AA-83EB-0E5AC03E42A2}"/>
              </a:ext>
            </a:extLst>
          </p:cNvPr>
          <p:cNvPicPr/>
          <p:nvPr/>
        </p:nvPicPr>
        <p:blipFill>
          <a:blip r:embed="rId2" cstate="print"/>
          <a:srcRect/>
          <a:stretch>
            <a:fillRect/>
          </a:stretch>
        </p:blipFill>
        <p:spPr bwMode="auto">
          <a:xfrm>
            <a:off x="609600" y="2604540"/>
            <a:ext cx="3634105" cy="26187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a:extLst>
              <a:ext uri="{FF2B5EF4-FFF2-40B4-BE49-F238E27FC236}">
                <a16:creationId xmlns="" xmlns:a16="http://schemas.microsoft.com/office/drawing/2014/main" id="{89E86EB8-3DA4-4F19-919D-8A23894E59BA}"/>
              </a:ext>
            </a:extLst>
          </p:cNvPr>
          <p:cNvSpPr/>
          <p:nvPr/>
        </p:nvSpPr>
        <p:spPr>
          <a:xfrm>
            <a:off x="4900297" y="1607312"/>
            <a:ext cx="6096000" cy="5115311"/>
          </a:xfrm>
          <a:prstGeom prst="rect">
            <a:avLst/>
          </a:prstGeom>
        </p:spPr>
        <p:txBody>
          <a:bodyPr>
            <a:spAutoFit/>
          </a:bodyPr>
          <a:lstStyle/>
          <a:p>
            <a:pPr algn="just" fontAlgn="base">
              <a:lnSpc>
                <a:spcPct val="150000"/>
              </a:lnSpc>
              <a:spcAft>
                <a:spcPts val="0"/>
              </a:spcAft>
            </a:pPr>
            <a:r>
              <a:rPr lang="en-US" sz="2000" dirty="0">
                <a:latin typeface="Times New Roman" panose="02020603050405020304" pitchFamily="18" charset="0"/>
                <a:ea typeface="Times New Roman" panose="02020603050405020304" pitchFamily="18" charset="0"/>
              </a:rPr>
              <a:t>The term </a:t>
            </a:r>
            <a:r>
              <a:rPr lang="en-US" sz="2000" u="sng" dirty="0">
                <a:latin typeface="Times New Roman" panose="02020603050405020304" pitchFamily="18" charset="0"/>
                <a:ea typeface="Times New Roman" panose="02020603050405020304" pitchFamily="18" charset="0"/>
                <a:hlinkClick r:id="rId3">
                  <a:extLst>
                    <a:ext uri="{A12FA001-AC4F-418D-AE19-62706E023703}">
                      <ahyp:hlinkClr xmlns="" xmlns:ahyp="http://schemas.microsoft.com/office/drawing/2018/hyperlinkcolor" val="tx"/>
                    </a:ext>
                  </a:extLst>
                </a:hlinkClick>
              </a:rPr>
              <a:t>LCD stands for liquid crystal display</a:t>
            </a:r>
            <a:r>
              <a:rPr lang="en-US" sz="2000" dirty="0">
                <a:solidFill>
                  <a:srgbClr val="000000"/>
                </a:solidFill>
                <a:latin typeface="Times New Roman" panose="02020603050405020304" pitchFamily="18" charset="0"/>
                <a:ea typeface="Times New Roman" panose="02020603050405020304" pitchFamily="18" charset="0"/>
              </a:rPr>
              <a:t>.</a:t>
            </a:r>
            <a:r>
              <a:rPr lang="en-US" sz="2000" dirty="0">
                <a:latin typeface="Times New Roman" panose="02020603050405020304" pitchFamily="18" charset="0"/>
                <a:ea typeface="Times New Roman" panose="02020603050405020304" pitchFamily="18" charset="0"/>
              </a:rPr>
              <a:t> It is one kind of electronic display module used in an extensive range of applications like various circuits &amp; devices like mobile phones, calculators, computers, TV sets, etc. These displays are mainly preferred for multi-segment </a:t>
            </a:r>
            <a:r>
              <a:rPr lang="en-US" sz="2000" u="sng" dirty="0">
                <a:latin typeface="Times New Roman" panose="02020603050405020304" pitchFamily="18" charset="0"/>
                <a:ea typeface="Times New Roman" panose="02020603050405020304" pitchFamily="18" charset="0"/>
                <a:hlinkClick r:id="rId4">
                  <a:extLst>
                    <a:ext uri="{A12FA001-AC4F-418D-AE19-62706E023703}">
                      <ahyp:hlinkClr xmlns="" xmlns:ahyp="http://schemas.microsoft.com/office/drawing/2018/hyperlinkcolor" val="tx"/>
                    </a:ext>
                  </a:extLst>
                </a:hlinkClick>
              </a:rPr>
              <a:t>light-emitting diodes</a:t>
            </a:r>
            <a:r>
              <a:rPr lang="en-US" sz="2000" dirty="0">
                <a:latin typeface="Times New Roman" panose="02020603050405020304" pitchFamily="18" charset="0"/>
                <a:ea typeface="Times New Roman" panose="02020603050405020304" pitchFamily="18" charset="0"/>
              </a:rPr>
              <a:t> and seven segments. The main benefits of using this module are inexpensive; simply programmable, animations, and there are no limitations for displaying custom characters, special and even animations, etc.</a:t>
            </a:r>
            <a:r>
              <a:rPr lang="en-US" sz="2000" dirty="0">
                <a:solidFill>
                  <a:srgbClr val="000000"/>
                </a:solidFill>
                <a:latin typeface="Times New Roman" panose="02020603050405020304" pitchFamily="18" charset="0"/>
                <a:ea typeface="Times New Roman" panose="02020603050405020304" pitchFamily="18" charset="0"/>
              </a:rPr>
              <a:t>it display voltage , current and temperature.</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417087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950509-49FC-49C1-A702-0000D9F8C2C8}"/>
              </a:ext>
            </a:extLst>
          </p:cNvPr>
          <p:cNvSpPr>
            <a:spLocks noGrp="1"/>
          </p:cNvSpPr>
          <p:nvPr>
            <p:ph type="title"/>
          </p:nvPr>
        </p:nvSpPr>
        <p:spPr/>
        <p:txBody>
          <a:bodyPr/>
          <a:lstStyle/>
          <a:p>
            <a:r>
              <a:rPr lang="en-US" sz="2800" dirty="0">
                <a:solidFill>
                  <a:srgbClr val="C00000"/>
                </a:solidFill>
              </a:rPr>
              <a:t>                                                               CONCLUSION</a:t>
            </a:r>
            <a:endParaRPr lang="en-IN" sz="2800" dirty="0">
              <a:solidFill>
                <a:srgbClr val="C00000"/>
              </a:solidFill>
            </a:endParaRPr>
          </a:p>
        </p:txBody>
      </p:sp>
      <p:sp>
        <p:nvSpPr>
          <p:cNvPr id="3" name="Slide Number Placeholder 2">
            <a:extLst>
              <a:ext uri="{FF2B5EF4-FFF2-40B4-BE49-F238E27FC236}">
                <a16:creationId xmlns="" xmlns:a16="http://schemas.microsoft.com/office/drawing/2014/main" id="{58E20BA8-0CF6-458C-BF7F-FD9F8ADC07CE}"/>
              </a:ext>
            </a:extLst>
          </p:cNvPr>
          <p:cNvSpPr>
            <a:spLocks noGrp="1"/>
          </p:cNvSpPr>
          <p:nvPr>
            <p:ph type="sldNum" sz="quarter" idx="12"/>
          </p:nvPr>
        </p:nvSpPr>
        <p:spPr/>
        <p:txBody>
          <a:bodyPr/>
          <a:lstStyle/>
          <a:p>
            <a:fld id="{853336FF-2671-4267-8257-755AE1EA4D63}" type="slidenum">
              <a:rPr lang="en-US" smtClean="0"/>
              <a:pPr/>
              <a:t>19</a:t>
            </a:fld>
            <a:endParaRPr lang="en-US"/>
          </a:p>
        </p:txBody>
      </p:sp>
      <p:sp>
        <p:nvSpPr>
          <p:cNvPr id="5" name="TextBox 4">
            <a:extLst>
              <a:ext uri="{FF2B5EF4-FFF2-40B4-BE49-F238E27FC236}">
                <a16:creationId xmlns="" xmlns:a16="http://schemas.microsoft.com/office/drawing/2014/main" id="{B8655F78-A7DB-4164-8C5F-7D0FC4A2773A}"/>
              </a:ext>
            </a:extLst>
          </p:cNvPr>
          <p:cNvSpPr txBox="1"/>
          <p:nvPr/>
        </p:nvSpPr>
        <p:spPr>
          <a:xfrm>
            <a:off x="1012053" y="2077374"/>
            <a:ext cx="8966447"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FROM The above simulation it is conclude that SOC depends on battery voltage has voltage decreases SOC also decreases below 10.5 volt degradation of battery occur</a:t>
            </a:r>
            <a:r>
              <a:rPr lang="en-US" sz="2000" dirty="0" smtClean="0"/>
              <a:t>.</a:t>
            </a:r>
          </a:p>
          <a:p>
            <a:pPr marL="285750" indent="-285750">
              <a:buFont typeface="Arial" panose="020B0604020202020204" pitchFamily="34" charset="0"/>
              <a:buChar char="•"/>
            </a:pPr>
            <a:endParaRPr lang="en-IN" sz="2000" dirty="0"/>
          </a:p>
        </p:txBody>
      </p:sp>
    </p:spTree>
    <p:extLst>
      <p:ext uri="{BB962C8B-B14F-4D97-AF65-F5344CB8AC3E}">
        <p14:creationId xmlns="" xmlns:p14="http://schemas.microsoft.com/office/powerpoint/2010/main" val="466421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srgbClr val="C00000"/>
                </a:solidFill>
                <a:latin typeface="Times New Roman" panose="02020603050405020304" pitchFamily="18" charset="0"/>
                <a:cs typeface="Times New Roman" panose="02020603050405020304" pitchFamily="18" charset="0"/>
              </a:rPr>
              <a:t>Contents</a:t>
            </a:r>
            <a:endParaRPr lang="en-IN"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1295400"/>
            <a:ext cx="7620000" cy="5334000"/>
          </a:xfrm>
        </p:spPr>
        <p:txBody>
          <a:bodyPr>
            <a:normAutofit/>
          </a:bodyPr>
          <a:lstStyle/>
          <a:p>
            <a:pPr>
              <a:buFont typeface="Wingdings" pitchFamily="2" charset="2"/>
              <a:buChar char="Ø"/>
            </a:pPr>
            <a:r>
              <a:rPr lang="en-US" sz="2400" dirty="0">
                <a:latin typeface="Times New Roman" pitchFamily="18" charset="0"/>
                <a:cs typeface="Times New Roman" pitchFamily="18" charset="0"/>
              </a:rPr>
              <a:t> Introduction</a:t>
            </a:r>
          </a:p>
          <a:p>
            <a:pPr>
              <a:buFont typeface="Wingdings" pitchFamily="2" charset="2"/>
              <a:buChar char="Ø"/>
            </a:pPr>
            <a:r>
              <a:rPr lang="en-US" sz="2400" dirty="0">
                <a:latin typeface="Times New Roman" pitchFamily="18" charset="0"/>
                <a:cs typeface="Times New Roman" pitchFamily="18" charset="0"/>
              </a:rPr>
              <a:t>Problem Statement</a:t>
            </a:r>
          </a:p>
          <a:p>
            <a:pPr>
              <a:buFont typeface="Wingdings" pitchFamily="2" charset="2"/>
              <a:buChar char="Ø"/>
            </a:pPr>
            <a:r>
              <a:rPr lang="en-US" sz="2400" dirty="0">
                <a:latin typeface="Times New Roman" pitchFamily="18" charset="0"/>
                <a:cs typeface="Times New Roman" pitchFamily="18" charset="0"/>
              </a:rPr>
              <a:t>Objective of project</a:t>
            </a:r>
            <a:r>
              <a:rPr lang="en-IN" sz="2400" dirty="0">
                <a:latin typeface="Times New Roman" pitchFamily="18" charset="0"/>
                <a:cs typeface="Times New Roman" pitchFamily="18" charset="0"/>
              </a:rPr>
              <a:t> </a:t>
            </a:r>
          </a:p>
          <a:p>
            <a:pPr>
              <a:buFont typeface="Wingdings" pitchFamily="2" charset="2"/>
              <a:buChar char="Ø"/>
            </a:pPr>
            <a:r>
              <a:rPr lang="en-IN" sz="2400" dirty="0">
                <a:latin typeface="Times New Roman" pitchFamily="18" charset="0"/>
                <a:cs typeface="Times New Roman" pitchFamily="18" charset="0"/>
              </a:rPr>
              <a:t>Block </a:t>
            </a:r>
            <a:r>
              <a:rPr lang="en-IN" sz="2400" dirty="0" smtClean="0">
                <a:latin typeface="Times New Roman" pitchFamily="18" charset="0"/>
                <a:cs typeface="Times New Roman" pitchFamily="18" charset="0"/>
              </a:rPr>
              <a:t>Diagram</a:t>
            </a:r>
          </a:p>
          <a:p>
            <a:pPr>
              <a:buFont typeface="Wingdings" pitchFamily="2" charset="2"/>
              <a:buChar char="Ø"/>
            </a:pPr>
            <a:r>
              <a:rPr lang="en-IN" sz="2400" dirty="0" smtClean="0">
                <a:latin typeface="Times New Roman" pitchFamily="18" charset="0"/>
                <a:cs typeface="Times New Roman" pitchFamily="18" charset="0"/>
              </a:rPr>
              <a:t>Four stacks containing 7 batteries each</a:t>
            </a:r>
            <a:endParaRPr lang="en-IN"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Design Calculation</a:t>
            </a:r>
          </a:p>
          <a:p>
            <a:pPr>
              <a:buFont typeface="Wingdings" pitchFamily="2" charset="2"/>
              <a:buChar char="Ø"/>
            </a:pPr>
            <a:r>
              <a:rPr lang="en-IN" sz="2400" dirty="0">
                <a:latin typeface="Times New Roman" pitchFamily="18" charset="0"/>
                <a:cs typeface="Times New Roman" pitchFamily="18" charset="0"/>
              </a:rPr>
              <a:t>Simulation Explanation</a:t>
            </a:r>
          </a:p>
          <a:p>
            <a:pPr>
              <a:buFont typeface="Wingdings" pitchFamily="2" charset="2"/>
              <a:buChar char="Ø"/>
            </a:pPr>
            <a:r>
              <a:rPr lang="en-IN" sz="2400" dirty="0" smtClean="0">
                <a:latin typeface="Times New Roman" pitchFamily="18" charset="0"/>
                <a:cs typeface="Times New Roman" pitchFamily="18" charset="0"/>
              </a:rPr>
              <a:t>Results</a:t>
            </a:r>
          </a:p>
          <a:p>
            <a:pPr>
              <a:buFont typeface="Wingdings" pitchFamily="2" charset="2"/>
              <a:buChar char="Ø"/>
            </a:pPr>
            <a:r>
              <a:rPr lang="en-IN" sz="2400" dirty="0" err="1" smtClean="0">
                <a:latin typeface="Times New Roman" pitchFamily="18" charset="0"/>
                <a:cs typeface="Times New Roman" pitchFamily="18" charset="0"/>
              </a:rPr>
              <a:t>Pcb</a:t>
            </a:r>
            <a:r>
              <a:rPr lang="en-IN" sz="2400" dirty="0" smtClean="0">
                <a:latin typeface="Times New Roman" pitchFamily="18" charset="0"/>
                <a:cs typeface="Times New Roman" pitchFamily="18" charset="0"/>
              </a:rPr>
              <a:t> layout of </a:t>
            </a:r>
            <a:r>
              <a:rPr lang="en-IN" sz="2400" dirty="0" err="1" smtClean="0">
                <a:latin typeface="Times New Roman" pitchFamily="18" charset="0"/>
                <a:cs typeface="Times New Roman" pitchFamily="18" charset="0"/>
              </a:rPr>
              <a:t>arduino</a:t>
            </a:r>
            <a:r>
              <a:rPr lang="en-IN" sz="2400" dirty="0" smtClean="0">
                <a:latin typeface="Times New Roman" pitchFamily="18" charset="0"/>
                <a:cs typeface="Times New Roman" pitchFamily="18" charset="0"/>
              </a:rPr>
              <a:t> and batteries</a:t>
            </a:r>
          </a:p>
          <a:p>
            <a:pPr>
              <a:buFont typeface="Wingdings" pitchFamily="2" charset="2"/>
              <a:buChar char="Ø"/>
            </a:pPr>
            <a:r>
              <a:rPr lang="en-IN" sz="2400" dirty="0" err="1" smtClean="0">
                <a:latin typeface="Times New Roman" pitchFamily="18" charset="0"/>
                <a:cs typeface="Times New Roman" pitchFamily="18" charset="0"/>
              </a:rPr>
              <a:t>Arduino</a:t>
            </a:r>
            <a:r>
              <a:rPr lang="en-IN" sz="2400" dirty="0" smtClean="0">
                <a:latin typeface="Times New Roman" pitchFamily="18" charset="0"/>
                <a:cs typeface="Times New Roman" pitchFamily="18" charset="0"/>
              </a:rPr>
              <a:t> circuit and specifications</a:t>
            </a:r>
          </a:p>
          <a:p>
            <a:pPr>
              <a:buFont typeface="Wingdings" pitchFamily="2" charset="2"/>
              <a:buChar char="Ø"/>
            </a:pPr>
            <a:r>
              <a:rPr lang="en-IN" sz="2400" dirty="0" smtClean="0">
                <a:latin typeface="Times New Roman" pitchFamily="18" charset="0"/>
                <a:cs typeface="Times New Roman" pitchFamily="18" charset="0"/>
              </a:rPr>
              <a:t>Conclusion</a:t>
            </a:r>
          </a:p>
          <a:p>
            <a:pPr>
              <a:buNone/>
            </a:pPr>
            <a:endParaRPr lang="en-US" sz="2400" dirty="0" smtClean="0">
              <a:latin typeface="Times New Roman" pitchFamily="18" charset="0"/>
              <a:cs typeface="Times New Roman" pitchFamily="18" charset="0"/>
            </a:endParaRPr>
          </a:p>
          <a:p>
            <a:pPr>
              <a:buFont typeface="Wingdings" pitchFamily="2" charset="2"/>
              <a:buChar char="Ø"/>
            </a:pPr>
            <a:endParaRPr lang="en-IN" sz="2400" b="1" dirty="0">
              <a:latin typeface="Times New Roman" pitchFamily="18" charset="0"/>
              <a:cs typeface="Times New Roman" pitchFamily="18" charset="0"/>
            </a:endParaRPr>
          </a:p>
          <a:p>
            <a:pPr>
              <a:buFont typeface="Wingdings" pitchFamily="2" charset="2"/>
              <a:buChar char="Ø"/>
            </a:pPr>
            <a:endParaRPr lang="en-IN" sz="2400" b="1" dirty="0">
              <a:latin typeface="Times New Roman" pitchFamily="18" charset="0"/>
              <a:cs typeface="Times New Roman" pitchFamily="18" charset="0"/>
            </a:endParaRPr>
          </a:p>
          <a:p>
            <a:pPr>
              <a:buFont typeface="Wingdings" pitchFamily="2" charset="2"/>
              <a:buChar char="Ø"/>
            </a:pPr>
            <a:endParaRPr lang="en-IN" sz="2400" b="1" dirty="0">
              <a:latin typeface="Times New Roman" pitchFamily="18" charset="0"/>
              <a:cs typeface="Times New Roman" pitchFamily="18" charset="0"/>
            </a:endParaRPr>
          </a:p>
          <a:p>
            <a:pPr>
              <a:buFont typeface="Wingdings" pitchFamily="2" charset="2"/>
              <a:buChar char="Ø"/>
            </a:pPr>
            <a:endParaRPr lang="en-IN" sz="2400" b="1" cap="small" dirty="0">
              <a:latin typeface="Times New Roman" pitchFamily="18" charset="0"/>
              <a:cs typeface="Times New Roman" pitchFamily="18" charset="0"/>
            </a:endParaRPr>
          </a:p>
          <a:p>
            <a:pPr lvl="0">
              <a:buFont typeface="Wingdings" pitchFamily="2" charset="2"/>
              <a:buChar char="Ø"/>
            </a:pPr>
            <a:endParaRPr lang="en-US" sz="2400" dirty="0">
              <a:latin typeface="Times New Roman" pitchFamily="18" charset="0"/>
              <a:cs typeface="Times New Roman" pitchFamily="18" charset="0"/>
            </a:endParaRPr>
          </a:p>
          <a:p>
            <a:pPr lvl="0">
              <a:buFont typeface="Wingdings" pitchFamily="2" charset="2"/>
              <a:buChar char="Ø"/>
            </a:pPr>
            <a:endParaRPr lang="en-IN" sz="2400" b="1" kern="1400" cap="small" dirty="0">
              <a:latin typeface="Times New Roman"/>
            </a:endParaRPr>
          </a:p>
          <a:p>
            <a:pPr lvl="0">
              <a:buFont typeface="Wingdings" pitchFamily="2" charset="2"/>
              <a:buChar char="Ø"/>
            </a:pPr>
            <a:endParaRPr lang="en-IN" sz="2400" b="1" kern="1400" cap="small" dirty="0">
              <a:latin typeface="Times New Roman"/>
            </a:endParaRPr>
          </a:p>
          <a:p>
            <a:pPr lvl="0">
              <a:buFont typeface="Wingdings" pitchFamily="2" charset="2"/>
              <a:buChar char="Ø"/>
            </a:pPr>
            <a:endParaRPr lang="en-IN" sz="2400" b="1" kern="1400" cap="small" dirty="0">
              <a:latin typeface="Times New Roman"/>
            </a:endParaRPr>
          </a:p>
          <a:p>
            <a:pPr lvl="0">
              <a:buFont typeface="Wingdings" pitchFamily="2" charset="2"/>
              <a:buChar char="Ø"/>
            </a:pPr>
            <a:endParaRPr lang="en-IN" sz="2400" b="1" kern="1400" cap="small" dirty="0">
              <a:latin typeface="Times New Roman"/>
            </a:endParaRPr>
          </a:p>
          <a:p>
            <a:pPr>
              <a:buFont typeface="Wingdings" pitchFamily="2" charset="2"/>
              <a:buChar char="Ø"/>
            </a:pPr>
            <a:endParaRPr lang="en-IN" sz="2400" b="1" dirty="0">
              <a:latin typeface="Times New Roman" pitchFamily="18" charset="0"/>
              <a:cs typeface="Times New Roman" pitchFamily="18" charset="0"/>
            </a:endParaRPr>
          </a:p>
          <a:p>
            <a:pPr>
              <a:buFont typeface="Wingdings" pitchFamily="2" charset="2"/>
              <a:buChar char="Ø"/>
            </a:pPr>
            <a:endParaRPr lang="en-IN" sz="2400" b="1" dirty="0">
              <a:latin typeface="Times New Roman" pitchFamily="18" charset="0"/>
              <a:cs typeface="Times New Roman" pitchFamily="18" charset="0"/>
            </a:endParaRPr>
          </a:p>
          <a:p>
            <a:pPr>
              <a:buFont typeface="Wingdings" pitchFamily="2" charset="2"/>
              <a:buChar char="Ø"/>
            </a:pPr>
            <a:endParaRPr lang="en-IN" dirty="0"/>
          </a:p>
        </p:txBody>
      </p:sp>
      <p:sp>
        <p:nvSpPr>
          <p:cNvPr id="5" name="Slide Number Placeholder 4"/>
          <p:cNvSpPr>
            <a:spLocks noGrp="1"/>
          </p:cNvSpPr>
          <p:nvPr>
            <p:ph type="sldNum" sz="quarter" idx="12"/>
          </p:nvPr>
        </p:nvSpPr>
        <p:spPr/>
        <p:txBody>
          <a:bodyPr/>
          <a:lstStyle/>
          <a:p>
            <a:fld id="{853336FF-2671-4267-8257-755AE1EA4D63}" type="slidenum">
              <a:rPr lang="en-US">
                <a:latin typeface="Calibri"/>
              </a:rPr>
              <a:pPr/>
              <a:t>2</a:t>
            </a:fld>
            <a:endParaRPr lang="en-US">
              <a:latin typeface="Calibri"/>
            </a:endParaRPr>
          </a:p>
        </p:txBody>
      </p:sp>
    </p:spTree>
    <p:extLst>
      <p:ext uri="{BB962C8B-B14F-4D97-AF65-F5344CB8AC3E}">
        <p14:creationId xmlns="" xmlns:p14="http://schemas.microsoft.com/office/powerpoint/2010/main" val="42080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0CF1530E-C191-4C45-ACE0-978E138EE349}"/>
              </a:ext>
            </a:extLst>
          </p:cNvPr>
          <p:cNvSpPr>
            <a:spLocks noGrp="1"/>
          </p:cNvSpPr>
          <p:nvPr>
            <p:ph type="sldNum" sz="quarter" idx="12"/>
          </p:nvPr>
        </p:nvSpPr>
        <p:spPr/>
        <p:txBody>
          <a:bodyPr/>
          <a:lstStyle/>
          <a:p>
            <a:fld id="{853336FF-2671-4267-8257-755AE1EA4D63}" type="slidenum">
              <a:rPr lang="en-US" smtClean="0"/>
              <a:pPr/>
              <a:t>3</a:t>
            </a:fld>
            <a:endParaRPr lang="en-US"/>
          </a:p>
        </p:txBody>
      </p:sp>
      <p:sp>
        <p:nvSpPr>
          <p:cNvPr id="4" name="Rectangle 3">
            <a:extLst>
              <a:ext uri="{FF2B5EF4-FFF2-40B4-BE49-F238E27FC236}">
                <a16:creationId xmlns="" xmlns:a16="http://schemas.microsoft.com/office/drawing/2014/main" id="{E2A145DA-728C-4270-BB12-EA1DE0593D10}"/>
              </a:ext>
            </a:extLst>
          </p:cNvPr>
          <p:cNvSpPr/>
          <p:nvPr/>
        </p:nvSpPr>
        <p:spPr>
          <a:xfrm>
            <a:off x="361947" y="1048994"/>
            <a:ext cx="10877550" cy="1420261"/>
          </a:xfrm>
          <a:prstGeom prst="rect">
            <a:avLst/>
          </a:prstGeom>
        </p:spPr>
        <p:txBody>
          <a:bodyPr wrap="square">
            <a:spAutoFit/>
          </a:bodyPr>
          <a:lstStyle/>
          <a:p>
            <a:pPr>
              <a:lnSpc>
                <a:spcPct val="150000"/>
              </a:lnSpc>
            </a:pPr>
            <a:r>
              <a:rPr lang="en-US" sz="2000" dirty="0">
                <a:latin typeface="+mj-lt"/>
                <a:ea typeface="Calibri" panose="020F0502020204030204" pitchFamily="34" charset="0"/>
              </a:rPr>
              <a:t>Electric vehicles (EVs) are expected to play an important role in sustainable mobility thanks to the efficient energy utilization and zero–emission when in use. The battery has a great impact on performance of electric vehicles and for determining the driving range which is important for user.</a:t>
            </a:r>
            <a:endParaRPr lang="en-IN" sz="2000" dirty="0">
              <a:latin typeface="+mj-lt"/>
            </a:endParaRPr>
          </a:p>
        </p:txBody>
      </p:sp>
      <p:sp>
        <p:nvSpPr>
          <p:cNvPr id="5" name="Rectangle 4">
            <a:extLst>
              <a:ext uri="{FF2B5EF4-FFF2-40B4-BE49-F238E27FC236}">
                <a16:creationId xmlns="" xmlns:a16="http://schemas.microsoft.com/office/drawing/2014/main" id="{71D956A7-E27E-4962-BD8C-78133939DA75}"/>
              </a:ext>
            </a:extLst>
          </p:cNvPr>
          <p:cNvSpPr/>
          <p:nvPr/>
        </p:nvSpPr>
        <p:spPr>
          <a:xfrm>
            <a:off x="361946" y="4281975"/>
            <a:ext cx="10487025" cy="1881925"/>
          </a:xfrm>
          <a:prstGeom prst="rect">
            <a:avLst/>
          </a:prstGeom>
        </p:spPr>
        <p:txBody>
          <a:bodyPr wrap="square">
            <a:spAutoFit/>
          </a:bodyPr>
          <a:lstStyle/>
          <a:p>
            <a:pPr>
              <a:lnSpc>
                <a:spcPct val="150000"/>
              </a:lnSpc>
            </a:pPr>
            <a:r>
              <a:rPr lang="en-US" sz="2000" dirty="0">
                <a:latin typeface="+mj-lt"/>
                <a:ea typeface="Calibri" panose="020F0502020204030204" pitchFamily="34" charset="0"/>
              </a:rPr>
              <a:t>                                    Each battery cell cannot be identical, and therefore, each cell may be present with different voltages that will imply problems of protection to the cells. The chemicals depreciation process is needed to be reduced by suitable battery conditioning. This can be done by proper charging and discharging profiles, and a management system</a:t>
            </a:r>
            <a:endParaRPr lang="en-IN" sz="2000" dirty="0">
              <a:latin typeface="+mj-lt"/>
            </a:endParaRPr>
          </a:p>
        </p:txBody>
      </p:sp>
      <p:sp>
        <p:nvSpPr>
          <p:cNvPr id="6" name="Rectangle 5">
            <a:extLst>
              <a:ext uri="{FF2B5EF4-FFF2-40B4-BE49-F238E27FC236}">
                <a16:creationId xmlns="" xmlns:a16="http://schemas.microsoft.com/office/drawing/2014/main" id="{66621608-75B9-4ED6-ABAC-59AE3A79D9A4}"/>
              </a:ext>
            </a:extLst>
          </p:cNvPr>
          <p:cNvSpPr/>
          <p:nvPr/>
        </p:nvSpPr>
        <p:spPr>
          <a:xfrm>
            <a:off x="361946" y="2400050"/>
            <a:ext cx="10487025" cy="1881925"/>
          </a:xfrm>
          <a:prstGeom prst="rect">
            <a:avLst/>
          </a:prstGeom>
        </p:spPr>
        <p:txBody>
          <a:bodyPr wrap="square">
            <a:spAutoFit/>
          </a:bodyPr>
          <a:lstStyle/>
          <a:p>
            <a:pPr algn="just">
              <a:lnSpc>
                <a:spcPct val="150000"/>
              </a:lnSpc>
              <a:spcAft>
                <a:spcPts val="1000"/>
              </a:spcAft>
            </a:pPr>
            <a:r>
              <a:rPr lang="en-US" sz="2000" dirty="0">
                <a:latin typeface="+mj-lt"/>
                <a:ea typeface="Calibri" panose="020F0502020204030204" pitchFamily="34" charset="0"/>
                <a:cs typeface="Times New Roman" panose="02020603050405020304" pitchFamily="18" charset="0"/>
              </a:rPr>
              <a:t>From today’s perspective, Lead acid chemistry is the battery technology of choice due to its good energy density, good power rating and charge/discharge efficiency in pulsed energy flow systems. Usually, a large number of cells, depending on the application, are series connected to build a battery string with the required voltage (up to 400 V).</a:t>
            </a:r>
            <a:endParaRPr lang="en-IN" sz="2000" dirty="0">
              <a:effectLst/>
              <a:latin typeface="+mj-lt"/>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 xmlns:a16="http://schemas.microsoft.com/office/drawing/2014/main" id="{907CE5E8-496F-4416-BACE-47A948160DD5}"/>
              </a:ext>
            </a:extLst>
          </p:cNvPr>
          <p:cNvSpPr/>
          <p:nvPr/>
        </p:nvSpPr>
        <p:spPr>
          <a:xfrm>
            <a:off x="3608076" y="356064"/>
            <a:ext cx="4183373" cy="584775"/>
          </a:xfrm>
          <a:prstGeom prst="rect">
            <a:avLst/>
          </a:prstGeom>
        </p:spPr>
        <p:txBody>
          <a:bodyPr wrap="square">
            <a:spAutoFit/>
          </a:bodyPr>
          <a:lstStyle/>
          <a:p>
            <a:r>
              <a:rPr lang="en-US" sz="3200" b="1" dirty="0">
                <a:latin typeface="Times New Roman" pitchFamily="18" charset="0"/>
                <a:cs typeface="Times New Roman" pitchFamily="18" charset="0"/>
              </a:rPr>
              <a:t>       </a:t>
            </a:r>
            <a:r>
              <a:rPr lang="en-US" sz="3200" b="1" dirty="0">
                <a:solidFill>
                  <a:srgbClr val="FF0000"/>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 xmlns:p14="http://schemas.microsoft.com/office/powerpoint/2010/main" val="3133942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ABE59C5B-0D9A-42CE-9300-13DC899C684B}"/>
              </a:ext>
            </a:extLst>
          </p:cNvPr>
          <p:cNvSpPr>
            <a:spLocks noGrp="1"/>
          </p:cNvSpPr>
          <p:nvPr>
            <p:ph type="sldNum" sz="quarter" idx="12"/>
          </p:nvPr>
        </p:nvSpPr>
        <p:spPr/>
        <p:txBody>
          <a:bodyPr/>
          <a:lstStyle/>
          <a:p>
            <a:fld id="{853336FF-2671-4267-8257-755AE1EA4D63}" type="slidenum">
              <a:rPr lang="en-US" smtClean="0"/>
              <a:pPr/>
              <a:t>4</a:t>
            </a:fld>
            <a:endParaRPr lang="en-US"/>
          </a:p>
        </p:txBody>
      </p:sp>
      <p:sp>
        <p:nvSpPr>
          <p:cNvPr id="4" name="Rectangle 3">
            <a:extLst>
              <a:ext uri="{FF2B5EF4-FFF2-40B4-BE49-F238E27FC236}">
                <a16:creationId xmlns="" xmlns:a16="http://schemas.microsoft.com/office/drawing/2014/main" id="{5A3BDF7C-6141-44EA-94AD-819717FBDA84}"/>
              </a:ext>
            </a:extLst>
          </p:cNvPr>
          <p:cNvSpPr/>
          <p:nvPr/>
        </p:nvSpPr>
        <p:spPr>
          <a:xfrm>
            <a:off x="3608076" y="356064"/>
            <a:ext cx="4878699" cy="584775"/>
          </a:xfrm>
          <a:prstGeom prst="rect">
            <a:avLst/>
          </a:prstGeom>
        </p:spPr>
        <p:txBody>
          <a:bodyPr wrap="square">
            <a:spAutoFit/>
          </a:bodyPr>
          <a:lstStyle/>
          <a:p>
            <a:r>
              <a:rPr lang="en-US" sz="3200" b="1" dirty="0">
                <a:solidFill>
                  <a:srgbClr val="C00000"/>
                </a:solidFill>
                <a:latin typeface="Times New Roman" panose="02020603050405020304" pitchFamily="18" charset="0"/>
                <a:cs typeface="Times New Roman" panose="02020603050405020304" pitchFamily="18" charset="0"/>
              </a:rPr>
              <a:t>PROBLEM</a:t>
            </a:r>
            <a:r>
              <a:rPr lang="en-US" sz="3200" b="1" dirty="0">
                <a:solidFill>
                  <a:srgbClr val="C00000"/>
                </a:solidFill>
                <a:latin typeface="+mj-lt"/>
                <a:cs typeface="Times New Roman" pitchFamily="18" charset="0"/>
              </a:rPr>
              <a:t> </a:t>
            </a:r>
            <a:r>
              <a:rPr lang="en-US" sz="3200" b="1" dirty="0">
                <a:solidFill>
                  <a:srgbClr val="C00000"/>
                </a:solidFill>
                <a:latin typeface="Times New Roman" panose="02020603050405020304" pitchFamily="18" charset="0"/>
                <a:cs typeface="Times New Roman" panose="02020603050405020304" pitchFamily="18" charset="0"/>
              </a:rPr>
              <a:t>STATEMENT</a:t>
            </a:r>
          </a:p>
        </p:txBody>
      </p:sp>
      <p:sp>
        <p:nvSpPr>
          <p:cNvPr id="6" name="TextBox 5">
            <a:extLst>
              <a:ext uri="{FF2B5EF4-FFF2-40B4-BE49-F238E27FC236}">
                <a16:creationId xmlns="" xmlns:a16="http://schemas.microsoft.com/office/drawing/2014/main" id="{405B97A9-D246-43BC-AB99-8508E5E27128}"/>
              </a:ext>
            </a:extLst>
          </p:cNvPr>
          <p:cNvSpPr txBox="1"/>
          <p:nvPr/>
        </p:nvSpPr>
        <p:spPr>
          <a:xfrm>
            <a:off x="809625" y="1819275"/>
            <a:ext cx="8398966" cy="3477875"/>
          </a:xfrm>
          <a:prstGeom prst="rect">
            <a:avLst/>
          </a:prstGeom>
          <a:noFill/>
        </p:spPr>
        <p:txBody>
          <a:bodyPr wrap="none" rtlCol="0">
            <a:spAutoFit/>
          </a:bodyPr>
          <a:lstStyle/>
          <a:p>
            <a:pPr marL="342900" indent="-342900">
              <a:buFont typeface="+mj-lt"/>
              <a:buAutoNum type="arabicPeriod"/>
            </a:pPr>
            <a:r>
              <a:rPr lang="en-IN" sz="2000" dirty="0">
                <a:latin typeface="+mj-lt"/>
              </a:rPr>
              <a:t>Reduce the temperature of battery when increased than a specified limit</a:t>
            </a:r>
          </a:p>
          <a:p>
            <a:pPr marL="342900" indent="-342900">
              <a:buFont typeface="+mj-lt"/>
              <a:buAutoNum type="arabicPeriod"/>
            </a:pPr>
            <a:endParaRPr lang="en-IN" sz="2000" dirty="0">
              <a:latin typeface="+mj-lt"/>
            </a:endParaRPr>
          </a:p>
          <a:p>
            <a:pPr marL="342900" indent="-342900">
              <a:buFont typeface="+mj-lt"/>
              <a:buAutoNum type="arabicPeriod"/>
            </a:pPr>
            <a:r>
              <a:rPr lang="en-IN" sz="2000" dirty="0">
                <a:latin typeface="+mj-lt"/>
              </a:rPr>
              <a:t>Determination of current </a:t>
            </a:r>
          </a:p>
          <a:p>
            <a:pPr marL="342900" indent="-342900">
              <a:buFont typeface="+mj-lt"/>
              <a:buAutoNum type="arabicPeriod"/>
            </a:pPr>
            <a:endParaRPr lang="en-IN" sz="2000" dirty="0">
              <a:latin typeface="+mj-lt"/>
            </a:endParaRPr>
          </a:p>
          <a:p>
            <a:pPr marL="342900" indent="-342900">
              <a:buFont typeface="+mj-lt"/>
              <a:buAutoNum type="arabicPeriod"/>
            </a:pPr>
            <a:r>
              <a:rPr lang="en-IN" sz="2000" dirty="0">
                <a:latin typeface="+mj-lt"/>
              </a:rPr>
              <a:t>Determination of voltage</a:t>
            </a:r>
          </a:p>
          <a:p>
            <a:pPr marL="342900" indent="-342900">
              <a:buFont typeface="+mj-lt"/>
              <a:buAutoNum type="arabicPeriod"/>
            </a:pPr>
            <a:endParaRPr lang="en-IN" sz="2000" dirty="0">
              <a:latin typeface="+mj-lt"/>
            </a:endParaRPr>
          </a:p>
          <a:p>
            <a:pPr marL="342900" indent="-342900">
              <a:buFont typeface="+mj-lt"/>
              <a:buAutoNum type="arabicPeriod"/>
            </a:pPr>
            <a:r>
              <a:rPr lang="en-IN" sz="2000" dirty="0">
                <a:latin typeface="+mj-lt"/>
              </a:rPr>
              <a:t>Determination of soc</a:t>
            </a:r>
          </a:p>
          <a:p>
            <a:pPr marL="342900" indent="-342900">
              <a:buFont typeface="+mj-lt"/>
              <a:buAutoNum type="arabicPeriod"/>
            </a:pPr>
            <a:endParaRPr lang="en-IN" sz="2000" dirty="0">
              <a:latin typeface="+mj-lt"/>
            </a:endParaRPr>
          </a:p>
          <a:p>
            <a:pPr marL="342900" indent="-342900">
              <a:buFont typeface="+mj-lt"/>
              <a:buAutoNum type="arabicPeriod"/>
            </a:pPr>
            <a:r>
              <a:rPr lang="en-IN" sz="2000" dirty="0">
                <a:latin typeface="+mj-lt"/>
              </a:rPr>
              <a:t>Arrangement of batteries</a:t>
            </a:r>
          </a:p>
          <a:p>
            <a:pPr marL="342900" indent="-342900">
              <a:buFont typeface="+mj-lt"/>
              <a:buAutoNum type="arabicPeriod"/>
            </a:pPr>
            <a:endParaRPr lang="en-IN" sz="2000" dirty="0">
              <a:latin typeface="+mj-lt"/>
            </a:endParaRPr>
          </a:p>
          <a:p>
            <a:pPr marL="342900" indent="-342900">
              <a:buFont typeface="+mj-lt"/>
              <a:buAutoNum type="arabicPeriod"/>
            </a:pPr>
            <a:r>
              <a:rPr lang="en-IN" sz="2000" dirty="0">
                <a:latin typeface="+mj-lt"/>
              </a:rPr>
              <a:t>Protection of batteries and extension of their life</a:t>
            </a:r>
          </a:p>
        </p:txBody>
      </p:sp>
    </p:spTree>
    <p:extLst>
      <p:ext uri="{BB962C8B-B14F-4D97-AF65-F5344CB8AC3E}">
        <p14:creationId xmlns="" xmlns:p14="http://schemas.microsoft.com/office/powerpoint/2010/main" val="406270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DC8FF4C-562B-4CFF-AAFD-4CFC9258B15A}"/>
              </a:ext>
            </a:extLst>
          </p:cNvPr>
          <p:cNvSpPr>
            <a:spLocks noGrp="1"/>
          </p:cNvSpPr>
          <p:nvPr>
            <p:ph type="sldNum" sz="quarter" idx="12"/>
          </p:nvPr>
        </p:nvSpPr>
        <p:spPr/>
        <p:txBody>
          <a:bodyPr/>
          <a:lstStyle/>
          <a:p>
            <a:fld id="{853336FF-2671-4267-8257-755AE1EA4D63}" type="slidenum">
              <a:rPr lang="en-US" smtClean="0"/>
              <a:pPr/>
              <a:t>5</a:t>
            </a:fld>
            <a:endParaRPr lang="en-US"/>
          </a:p>
        </p:txBody>
      </p:sp>
      <p:sp>
        <p:nvSpPr>
          <p:cNvPr id="3" name="Rectangle 2">
            <a:extLst>
              <a:ext uri="{FF2B5EF4-FFF2-40B4-BE49-F238E27FC236}">
                <a16:creationId xmlns="" xmlns:a16="http://schemas.microsoft.com/office/drawing/2014/main" id="{13204413-A87C-47E4-9A10-3E9526DA8D7F}"/>
              </a:ext>
            </a:extLst>
          </p:cNvPr>
          <p:cNvSpPr/>
          <p:nvPr/>
        </p:nvSpPr>
        <p:spPr>
          <a:xfrm>
            <a:off x="3686175" y="434459"/>
            <a:ext cx="3867150" cy="584775"/>
          </a:xfrm>
          <a:prstGeom prst="rect">
            <a:avLst/>
          </a:prstGeom>
        </p:spPr>
        <p:txBody>
          <a:bodyPr wrap="square">
            <a:spAutoFit/>
          </a:bodyPr>
          <a:lstStyle/>
          <a:p>
            <a:r>
              <a:rPr lang="en-US" sz="2800" b="1" dirty="0">
                <a:latin typeface="Cambria" panose="020405030504060302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OBJECTIVES</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331BE319-8EFF-42A6-A352-7F916C3BBCDF}"/>
              </a:ext>
            </a:extLst>
          </p:cNvPr>
          <p:cNvSpPr/>
          <p:nvPr/>
        </p:nvSpPr>
        <p:spPr>
          <a:xfrm>
            <a:off x="476249" y="1443841"/>
            <a:ext cx="10467975" cy="4401205"/>
          </a:xfrm>
          <a:prstGeom prst="rect">
            <a:avLst/>
          </a:prstGeom>
        </p:spPr>
        <p:txBody>
          <a:bodyPr wrap="square">
            <a:spAutoFit/>
          </a:bodyPr>
          <a:lstStyle/>
          <a:p>
            <a:r>
              <a:rPr lang="en-US" sz="2000" dirty="0">
                <a:latin typeface="Cambria" panose="02040503050406030204" pitchFamily="18" charset="0"/>
              </a:rPr>
              <a:t>1. Calculations of Battery ratings and selection of</a:t>
            </a:r>
          </a:p>
          <a:p>
            <a:r>
              <a:rPr lang="en-US" sz="2000" dirty="0">
                <a:latin typeface="Cambria" panose="02040503050406030204" pitchFamily="18" charset="0"/>
              </a:rPr>
              <a:t>batteries .</a:t>
            </a:r>
          </a:p>
          <a:p>
            <a:endParaRPr lang="en-US" sz="2000" dirty="0">
              <a:latin typeface="Cambria" panose="02040503050406030204" pitchFamily="18" charset="0"/>
            </a:endParaRPr>
          </a:p>
          <a:p>
            <a:r>
              <a:rPr lang="en-US" sz="2000" dirty="0">
                <a:latin typeface="Cambria" panose="02040503050406030204" pitchFamily="18" charset="0"/>
              </a:rPr>
              <a:t>2. Calculation of SOC .</a:t>
            </a:r>
          </a:p>
          <a:p>
            <a:endParaRPr lang="en-US" sz="2000" dirty="0">
              <a:latin typeface="Cambria" panose="02040503050406030204" pitchFamily="18" charset="0"/>
            </a:endParaRPr>
          </a:p>
          <a:p>
            <a:r>
              <a:rPr lang="en-US" sz="2000" dirty="0">
                <a:latin typeface="Cambria" panose="02040503050406030204" pitchFamily="18" charset="0"/>
              </a:rPr>
              <a:t>3. Displaying Battery parameters on display.</a:t>
            </a:r>
          </a:p>
          <a:p>
            <a:endParaRPr lang="en-US" sz="2000" dirty="0">
              <a:latin typeface="Cambria" panose="02040503050406030204" pitchFamily="18" charset="0"/>
            </a:endParaRPr>
          </a:p>
          <a:p>
            <a:r>
              <a:rPr lang="en-US" sz="2000" dirty="0">
                <a:latin typeface="Cambria" panose="02040503050406030204" pitchFamily="18" charset="0"/>
              </a:rPr>
              <a:t>4. Controlling of battery and motor temperature by using</a:t>
            </a:r>
          </a:p>
          <a:p>
            <a:r>
              <a:rPr lang="en-US" sz="2000" dirty="0">
                <a:latin typeface="Cambria" panose="02040503050406030204" pitchFamily="18" charset="0"/>
              </a:rPr>
              <a:t>fan and water jacket.</a:t>
            </a:r>
          </a:p>
          <a:p>
            <a:endParaRPr lang="en-US" sz="2000" dirty="0">
              <a:latin typeface="Cambria" panose="02040503050406030204" pitchFamily="18" charset="0"/>
            </a:endParaRPr>
          </a:p>
          <a:p>
            <a:r>
              <a:rPr lang="en-US" sz="2000" dirty="0">
                <a:latin typeface="Cambria" panose="02040503050406030204" pitchFamily="18" charset="0"/>
              </a:rPr>
              <a:t>5. Assembling of </a:t>
            </a:r>
            <a:r>
              <a:rPr lang="en-US" sz="2000" dirty="0" err="1">
                <a:latin typeface="Cambria" panose="02040503050406030204" pitchFamily="18" charset="0"/>
              </a:rPr>
              <a:t>Display,fan,water</a:t>
            </a:r>
            <a:r>
              <a:rPr lang="en-US" sz="2000" dirty="0">
                <a:latin typeface="Cambria" panose="02040503050406030204" pitchFamily="18" charset="0"/>
              </a:rPr>
              <a:t> </a:t>
            </a:r>
            <a:r>
              <a:rPr lang="en-US" sz="2000" dirty="0" err="1">
                <a:latin typeface="Cambria" panose="02040503050406030204" pitchFamily="18" charset="0"/>
              </a:rPr>
              <a:t>jacket,controller</a:t>
            </a:r>
            <a:r>
              <a:rPr lang="en-US" sz="2000" dirty="0">
                <a:latin typeface="Cambria" panose="02040503050406030204" pitchFamily="18" charset="0"/>
              </a:rPr>
              <a:t> and</a:t>
            </a:r>
          </a:p>
          <a:p>
            <a:r>
              <a:rPr lang="en-US" sz="2000" dirty="0">
                <a:latin typeface="Cambria" panose="02040503050406030204" pitchFamily="18" charset="0"/>
              </a:rPr>
              <a:t>alarm with other electrical vehicle parameter.</a:t>
            </a:r>
          </a:p>
          <a:p>
            <a:endParaRPr lang="en-US" sz="2000" dirty="0">
              <a:latin typeface="Cambria" panose="02040503050406030204" pitchFamily="18" charset="0"/>
            </a:endParaRPr>
          </a:p>
          <a:p>
            <a:r>
              <a:rPr lang="en-US" sz="2000" dirty="0">
                <a:latin typeface="Cambria" panose="02040503050406030204" pitchFamily="18" charset="0"/>
              </a:rPr>
              <a:t>6. Testing of BMS on Stop and Running condition</a:t>
            </a:r>
          </a:p>
        </p:txBody>
      </p:sp>
    </p:spTree>
    <p:extLst>
      <p:ext uri="{BB962C8B-B14F-4D97-AF65-F5344CB8AC3E}">
        <p14:creationId xmlns="" xmlns:p14="http://schemas.microsoft.com/office/powerpoint/2010/main" val="116982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EDCAEC5-1430-4A8C-92CC-CD3D201FA68F}"/>
              </a:ext>
            </a:extLst>
          </p:cNvPr>
          <p:cNvSpPr>
            <a:spLocks noGrp="1"/>
          </p:cNvSpPr>
          <p:nvPr>
            <p:ph type="sldNum" sz="quarter" idx="12"/>
          </p:nvPr>
        </p:nvSpPr>
        <p:spPr/>
        <p:txBody>
          <a:bodyPr/>
          <a:lstStyle/>
          <a:p>
            <a:fld id="{853336FF-2671-4267-8257-755AE1EA4D63}" type="slidenum">
              <a:rPr lang="en-US" smtClean="0"/>
              <a:pPr/>
              <a:t>6</a:t>
            </a:fld>
            <a:endParaRPr lang="en-US"/>
          </a:p>
        </p:txBody>
      </p:sp>
      <p:pic>
        <p:nvPicPr>
          <p:cNvPr id="3" name="Picture 2">
            <a:extLst>
              <a:ext uri="{FF2B5EF4-FFF2-40B4-BE49-F238E27FC236}">
                <a16:creationId xmlns="" xmlns:a16="http://schemas.microsoft.com/office/drawing/2014/main" id="{6CF767D1-A94E-4924-9548-3FF610BFE3AF}"/>
              </a:ext>
            </a:extLst>
          </p:cNvPr>
          <p:cNvPicPr/>
          <p:nvPr/>
        </p:nvPicPr>
        <p:blipFill>
          <a:blip r:embed="rId2" cstate="print"/>
          <a:stretch>
            <a:fillRect/>
          </a:stretch>
        </p:blipFill>
        <p:spPr>
          <a:xfrm>
            <a:off x="323850" y="885825"/>
            <a:ext cx="10839450" cy="5159375"/>
          </a:xfrm>
          <a:prstGeom prst="rect">
            <a:avLst/>
          </a:prstGeom>
        </p:spPr>
      </p:pic>
      <p:sp>
        <p:nvSpPr>
          <p:cNvPr id="4" name="Rectangle 3">
            <a:extLst>
              <a:ext uri="{FF2B5EF4-FFF2-40B4-BE49-F238E27FC236}">
                <a16:creationId xmlns="" xmlns:a16="http://schemas.microsoft.com/office/drawing/2014/main" id="{675D5A53-B650-443D-BC95-8EC878F87550}"/>
              </a:ext>
            </a:extLst>
          </p:cNvPr>
          <p:cNvSpPr/>
          <p:nvPr/>
        </p:nvSpPr>
        <p:spPr>
          <a:xfrm>
            <a:off x="4626766" y="228025"/>
            <a:ext cx="2828018" cy="584775"/>
          </a:xfrm>
          <a:prstGeom prst="rect">
            <a:avLst/>
          </a:prstGeom>
        </p:spPr>
        <p:txBody>
          <a:bodyPr wrap="none">
            <a:spAutoFit/>
          </a:bodyPr>
          <a:lstStyle/>
          <a:p>
            <a:r>
              <a:rPr lang="en-US" sz="3200" b="1" dirty="0">
                <a:solidFill>
                  <a:srgbClr val="C00000"/>
                </a:solidFill>
                <a:latin typeface="Times New Roman" panose="02020603050405020304" pitchFamily="18" charset="0"/>
                <a:cs typeface="Times New Roman" panose="02020603050405020304" pitchFamily="18" charset="0"/>
              </a:rPr>
              <a:t>Block</a:t>
            </a:r>
            <a:r>
              <a:rPr lang="en-US" sz="3200" b="1" dirty="0">
                <a:solidFill>
                  <a:srgbClr val="C00000"/>
                </a:solidFill>
                <a:latin typeface="Cambria"/>
                <a:cs typeface="Times New Roman" pitchFamily="18" charset="0"/>
              </a:rPr>
              <a:t> </a:t>
            </a:r>
            <a:r>
              <a:rPr lang="en-US" sz="3200" b="1" dirty="0">
                <a:solidFill>
                  <a:srgbClr val="C00000"/>
                </a:solidFill>
                <a:latin typeface="Times New Roman" panose="02020603050405020304" pitchFamily="18" charset="0"/>
                <a:cs typeface="Times New Roman" panose="02020603050405020304" pitchFamily="18" charset="0"/>
              </a:rPr>
              <a:t>Diagram</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8FA7C4EF-6B19-4035-B8F9-5B6469462BEE}"/>
              </a:ext>
            </a:extLst>
          </p:cNvPr>
          <p:cNvSpPr txBox="1"/>
          <p:nvPr/>
        </p:nvSpPr>
        <p:spPr>
          <a:xfrm>
            <a:off x="1857375" y="6438900"/>
            <a:ext cx="8033161" cy="400110"/>
          </a:xfrm>
          <a:prstGeom prst="rect">
            <a:avLst/>
          </a:prstGeom>
          <a:noFill/>
        </p:spPr>
        <p:txBody>
          <a:bodyPr wrap="none" rtlCol="0">
            <a:spAutoFit/>
          </a:bodyPr>
          <a:lstStyle/>
          <a:p>
            <a:r>
              <a:rPr lang="en-IN" sz="2000" b="1" dirty="0">
                <a:latin typeface="+mj-lt"/>
              </a:rPr>
              <a:t>    Block Diagram Of Battery Management System Of Electric Vehicle</a:t>
            </a:r>
          </a:p>
        </p:txBody>
      </p:sp>
    </p:spTree>
    <p:extLst>
      <p:ext uri="{BB962C8B-B14F-4D97-AF65-F5344CB8AC3E}">
        <p14:creationId xmlns="" xmlns:p14="http://schemas.microsoft.com/office/powerpoint/2010/main" val="1215367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3336FF-2671-4267-8257-755AE1EA4D63}" type="slidenum">
              <a:rPr lang="en-US" smtClean="0"/>
              <a:pPr/>
              <a:t>7</a:t>
            </a:fld>
            <a:endParaRPr lang="en-US"/>
          </a:p>
        </p:txBody>
      </p:sp>
      <p:pic>
        <p:nvPicPr>
          <p:cNvPr id="3074" name="Picture 2" descr="C:\Users\Lenovo\Desktop\BMS\WhatsApp Image 2020-02-10 at 2.33.06 PM.jpeg"/>
          <p:cNvPicPr>
            <a:picLocks noChangeAspect="1" noChangeArrowheads="1"/>
          </p:cNvPicPr>
          <p:nvPr/>
        </p:nvPicPr>
        <p:blipFill>
          <a:blip r:embed="rId2" cstate="print"/>
          <a:srcRect/>
          <a:stretch>
            <a:fillRect/>
          </a:stretch>
        </p:blipFill>
        <p:spPr bwMode="auto">
          <a:xfrm>
            <a:off x="187287" y="1266940"/>
            <a:ext cx="5133860" cy="4726236"/>
          </a:xfrm>
          <a:prstGeom prst="rect">
            <a:avLst/>
          </a:prstGeom>
          <a:noFill/>
        </p:spPr>
      </p:pic>
      <p:pic>
        <p:nvPicPr>
          <p:cNvPr id="3075" name="Picture 3" descr="C:\Users\Lenovo\Desktop\BMS\WhatsApp Image 2020-02-10 at 3.18.37 PM.jpeg"/>
          <p:cNvPicPr>
            <a:picLocks noChangeAspect="1" noChangeArrowheads="1"/>
          </p:cNvPicPr>
          <p:nvPr/>
        </p:nvPicPr>
        <p:blipFill>
          <a:blip r:embed="rId3" cstate="print"/>
          <a:srcRect/>
          <a:stretch>
            <a:fillRect/>
          </a:stretch>
        </p:blipFill>
        <p:spPr bwMode="auto">
          <a:xfrm>
            <a:off x="5839621" y="1316175"/>
            <a:ext cx="5232332" cy="4665984"/>
          </a:xfrm>
          <a:prstGeom prst="rect">
            <a:avLst/>
          </a:prstGeom>
          <a:noFill/>
        </p:spPr>
      </p:pic>
      <p:sp>
        <p:nvSpPr>
          <p:cNvPr id="5" name="TextBox 4"/>
          <p:cNvSpPr txBox="1"/>
          <p:nvPr/>
        </p:nvSpPr>
        <p:spPr>
          <a:xfrm>
            <a:off x="3657599" y="550844"/>
            <a:ext cx="4186411" cy="400110"/>
          </a:xfrm>
          <a:prstGeom prst="rect">
            <a:avLst/>
          </a:prstGeom>
          <a:noFill/>
        </p:spPr>
        <p:txBody>
          <a:bodyPr wrap="square" rtlCol="0">
            <a:spAutoFit/>
          </a:bodyPr>
          <a:lstStyle/>
          <a:p>
            <a:r>
              <a:rPr lang="en-US" sz="2000" b="1" dirty="0" smtClean="0">
                <a:latin typeface="+mj-lt"/>
              </a:rPr>
              <a:t>Four stacks containing 7 batteries </a:t>
            </a:r>
            <a:endParaRPr lang="en-US" sz="2000" b="1"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1B739EDC-BC41-4732-A050-886CCE21CFC6}"/>
              </a:ext>
            </a:extLst>
          </p:cNvPr>
          <p:cNvSpPr>
            <a:spLocks noGrp="1"/>
          </p:cNvSpPr>
          <p:nvPr>
            <p:ph type="sldNum" sz="quarter" idx="12"/>
          </p:nvPr>
        </p:nvSpPr>
        <p:spPr/>
        <p:txBody>
          <a:bodyPr/>
          <a:lstStyle/>
          <a:p>
            <a:fld id="{853336FF-2671-4267-8257-755AE1EA4D63}" type="slidenum">
              <a:rPr lang="en-US" smtClean="0"/>
              <a:pPr/>
              <a:t>8</a:t>
            </a:fld>
            <a:endParaRPr lang="en-US"/>
          </a:p>
        </p:txBody>
      </p:sp>
      <p:sp>
        <p:nvSpPr>
          <p:cNvPr id="3" name="Rectangle 2">
            <a:extLst>
              <a:ext uri="{FF2B5EF4-FFF2-40B4-BE49-F238E27FC236}">
                <a16:creationId xmlns="" xmlns:a16="http://schemas.microsoft.com/office/drawing/2014/main" id="{1DB0D2FB-8EB4-4C1A-A964-7531B8EC9A6D}"/>
              </a:ext>
            </a:extLst>
          </p:cNvPr>
          <p:cNvSpPr/>
          <p:nvPr/>
        </p:nvSpPr>
        <p:spPr>
          <a:xfrm>
            <a:off x="390525" y="261114"/>
            <a:ext cx="10658475" cy="4636526"/>
          </a:xfrm>
          <a:prstGeom prst="rect">
            <a:avLst/>
          </a:prstGeom>
        </p:spPr>
        <p:txBody>
          <a:bodyPr wrap="square">
            <a:spAutoFit/>
          </a:bodyPr>
          <a:lstStyle/>
          <a:p>
            <a:pPr algn="ctr">
              <a:lnSpc>
                <a:spcPct val="150000"/>
              </a:lnSpc>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SOC CALCULATION</a:t>
            </a:r>
            <a:endParaRPr lang="en-IN" sz="3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0"/>
              </a:spcAft>
            </a:pPr>
            <a:endParaRPr lang="en-US" sz="2000" dirty="0">
              <a:solidFill>
                <a:srgbClr val="000000"/>
              </a:solidFill>
              <a:latin typeface="+mj-lt"/>
              <a:ea typeface="Times New Roman" panose="02020603050405020304" pitchFamily="18" charset="0"/>
              <a:cs typeface="Times New Roman" panose="02020603050405020304" pitchFamily="18" charset="0"/>
            </a:endParaRPr>
          </a:p>
          <a:p>
            <a:pPr>
              <a:lnSpc>
                <a:spcPct val="115000"/>
              </a:lnSpc>
              <a:spcAft>
                <a:spcPts val="0"/>
              </a:spcAft>
            </a:pPr>
            <a:r>
              <a:rPr lang="en-US" sz="2000" dirty="0">
                <a:solidFill>
                  <a:srgbClr val="000000"/>
                </a:solidFill>
                <a:latin typeface="+mj-lt"/>
                <a:ea typeface="Times New Roman" panose="02020603050405020304" pitchFamily="18" charset="0"/>
                <a:cs typeface="Times New Roman" panose="02020603050405020304" pitchFamily="18" charset="0"/>
              </a:rPr>
              <a:t>Lead acid batteries are made up of cells. Each cell is approximately 2 volts, so a 12­volt battery has 6 individual cells. It turns out that a fully charged 2­volt cell has a voltage of approximately 2.4 volts. Oddly enough, a fully discharged 2­ volt cell has a voltage of 1.9 volts. That’s only a difference of 0.25 volts on each cell from fully charged to fully discharged. So a 12­volt battery will measure at about 12.9 volts when it’s fully charged and about 11.4 volts when it is fully discharged</a:t>
            </a:r>
            <a:endParaRPr lang="en-IN" sz="2000" dirty="0">
              <a:effectLst/>
              <a:latin typeface="+mj-lt"/>
              <a:ea typeface="Calibri" panose="020F0502020204030204" pitchFamily="34" charset="0"/>
              <a:cs typeface="Times New Roman" panose="02020603050405020304" pitchFamily="18" charset="0"/>
            </a:endParaRPr>
          </a:p>
          <a:p>
            <a:pPr algn="just">
              <a:lnSpc>
                <a:spcPct val="150000"/>
              </a:lnSpc>
              <a:spcAft>
                <a:spcPts val="0"/>
              </a:spcAft>
            </a:pPr>
            <a:r>
              <a:rPr lang="en-US" sz="2000" dirty="0">
                <a:latin typeface="+mj-lt"/>
                <a:ea typeface="Times New Roman" panose="02020603050405020304" pitchFamily="18" charset="0"/>
                <a:cs typeface="Times New Roman" panose="02020603050405020304" pitchFamily="18" charset="0"/>
              </a:rPr>
              <a:t> </a:t>
            </a:r>
            <a:r>
              <a:rPr lang="en-US" sz="2000" dirty="0">
                <a:solidFill>
                  <a:srgbClr val="000000"/>
                </a:solidFill>
                <a:latin typeface="+mj-lt"/>
                <a:ea typeface="Times New Roman" panose="02020603050405020304" pitchFamily="18" charset="0"/>
                <a:cs typeface="Times New Roman" panose="02020603050405020304" pitchFamily="18" charset="0"/>
              </a:rPr>
              <a:t>We Have Used 28 Batteries Of 12 V , 7Ah</a:t>
            </a:r>
            <a:endParaRPr lang="en-IN" sz="2000" dirty="0">
              <a:effectLst/>
              <a:latin typeface="+mj-lt"/>
              <a:ea typeface="Calibri" panose="020F0502020204030204" pitchFamily="34" charset="0"/>
              <a:cs typeface="Times New Roman" panose="02020603050405020304" pitchFamily="18" charset="0"/>
            </a:endParaRPr>
          </a:p>
          <a:p>
            <a:pPr algn="just">
              <a:lnSpc>
                <a:spcPct val="150000"/>
              </a:lnSpc>
              <a:spcAft>
                <a:spcPts val="0"/>
              </a:spcAft>
            </a:pPr>
            <a:r>
              <a:rPr lang="en-US" sz="2000" dirty="0">
                <a:solidFill>
                  <a:srgbClr val="000000"/>
                </a:solidFill>
                <a:latin typeface="+mj-lt"/>
                <a:ea typeface="Times New Roman" panose="02020603050405020304" pitchFamily="18" charset="0"/>
                <a:cs typeface="Times New Roman" panose="02020603050405020304" pitchFamily="18" charset="0"/>
              </a:rPr>
              <a:t>When battery is full charged output voltage is 14.4 v</a:t>
            </a:r>
            <a:endParaRPr lang="en-IN" sz="2000" dirty="0">
              <a:effectLst/>
              <a:latin typeface="+mj-lt"/>
              <a:ea typeface="Calibri" panose="020F0502020204030204" pitchFamily="34" charset="0"/>
              <a:cs typeface="Times New Roman" panose="02020603050405020304" pitchFamily="18" charset="0"/>
            </a:endParaRPr>
          </a:p>
          <a:p>
            <a:pPr algn="just">
              <a:lnSpc>
                <a:spcPct val="150000"/>
              </a:lnSpc>
              <a:spcAft>
                <a:spcPts val="1000"/>
              </a:spcAft>
            </a:pPr>
            <a:r>
              <a:rPr lang="en-US" sz="2000" dirty="0">
                <a:solidFill>
                  <a:srgbClr val="000000"/>
                </a:solidFill>
                <a:latin typeface="+mj-lt"/>
                <a:ea typeface="Times New Roman" panose="02020603050405020304" pitchFamily="18" charset="0"/>
                <a:cs typeface="Times New Roman" panose="02020603050405020304" pitchFamily="18" charset="0"/>
              </a:rPr>
              <a:t>When battery is full discharged output voltage is 11.4 v.</a:t>
            </a:r>
            <a:endParaRPr lang="en-IN" sz="2000" dirty="0">
              <a:latin typeface="+mj-lt"/>
            </a:endParaRPr>
          </a:p>
        </p:txBody>
      </p:sp>
      <p:graphicFrame>
        <p:nvGraphicFramePr>
          <p:cNvPr id="4" name="Table 3">
            <a:extLst>
              <a:ext uri="{FF2B5EF4-FFF2-40B4-BE49-F238E27FC236}">
                <a16:creationId xmlns="" xmlns:a16="http://schemas.microsoft.com/office/drawing/2014/main" id="{E2584A81-31A9-4C86-84A6-A710827CB812}"/>
              </a:ext>
            </a:extLst>
          </p:cNvPr>
          <p:cNvGraphicFramePr>
            <a:graphicFrameLocks noGrp="1"/>
          </p:cNvGraphicFramePr>
          <p:nvPr>
            <p:extLst>
              <p:ext uri="{D42A27DB-BD31-4B8C-83A1-F6EECF244321}">
                <p14:modId xmlns="" xmlns:p14="http://schemas.microsoft.com/office/powerpoint/2010/main" val="2916608395"/>
              </p:ext>
            </p:extLst>
          </p:nvPr>
        </p:nvGraphicFramePr>
        <p:xfrm>
          <a:off x="1909762" y="5149086"/>
          <a:ext cx="7620000" cy="1447800"/>
        </p:xfrm>
        <a:graphic>
          <a:graphicData uri="http://schemas.openxmlformats.org/drawingml/2006/table">
            <a:tbl>
              <a:tblPr firstRow="1" bandRow="1">
                <a:tableStyleId>{5C22544A-7EE6-4342-B048-85BDC9FD1C3A}</a:tableStyleId>
              </a:tblPr>
              <a:tblGrid>
                <a:gridCol w="2540000">
                  <a:extLst>
                    <a:ext uri="{9D8B030D-6E8A-4147-A177-3AD203B41FA5}">
                      <a16:colId xmlns="" xmlns:a16="http://schemas.microsoft.com/office/drawing/2014/main" val="20000"/>
                    </a:ext>
                  </a:extLst>
                </a:gridCol>
                <a:gridCol w="2540000">
                  <a:extLst>
                    <a:ext uri="{9D8B030D-6E8A-4147-A177-3AD203B41FA5}">
                      <a16:colId xmlns="" xmlns:a16="http://schemas.microsoft.com/office/drawing/2014/main" val="20001"/>
                    </a:ext>
                  </a:extLst>
                </a:gridCol>
                <a:gridCol w="2540000">
                  <a:extLst>
                    <a:ext uri="{9D8B030D-6E8A-4147-A177-3AD203B41FA5}">
                      <a16:colId xmlns="" xmlns:a16="http://schemas.microsoft.com/office/drawing/2014/main" val="20002"/>
                    </a:ext>
                  </a:extLst>
                </a:gridCol>
              </a:tblGrid>
              <a:tr h="482600">
                <a:tc>
                  <a:txBody>
                    <a:bodyPr/>
                    <a:lstStyle/>
                    <a:p>
                      <a:r>
                        <a:rPr lang="en-US" dirty="0"/>
                        <a:t>CONDITION </a:t>
                      </a:r>
                    </a:p>
                  </a:txBody>
                  <a:tcPr/>
                </a:tc>
                <a:tc>
                  <a:txBody>
                    <a:bodyPr/>
                    <a:lstStyle/>
                    <a:p>
                      <a:r>
                        <a:rPr lang="en-US" dirty="0"/>
                        <a:t>VOLTAGE</a:t>
                      </a:r>
                      <a:r>
                        <a:rPr lang="en-US" baseline="0" dirty="0"/>
                        <a:t> (V)</a:t>
                      </a:r>
                      <a:endParaRPr lang="en-US" dirty="0"/>
                    </a:p>
                  </a:txBody>
                  <a:tcPr/>
                </a:tc>
                <a:tc>
                  <a:txBody>
                    <a:bodyPr/>
                    <a:lstStyle/>
                    <a:p>
                      <a:r>
                        <a:rPr lang="en-US" dirty="0"/>
                        <a:t>SOC (%)</a:t>
                      </a:r>
                    </a:p>
                  </a:txBody>
                  <a:tcPr/>
                </a:tc>
                <a:extLst>
                  <a:ext uri="{0D108BD9-81ED-4DB2-BD59-A6C34878D82A}">
                    <a16:rowId xmlns="" xmlns:a16="http://schemas.microsoft.com/office/drawing/2014/main" val="10000"/>
                  </a:ext>
                </a:extLst>
              </a:tr>
              <a:tr h="482600">
                <a:tc>
                  <a:txBody>
                    <a:bodyPr/>
                    <a:lstStyle/>
                    <a:p>
                      <a:r>
                        <a:rPr lang="en-US" dirty="0"/>
                        <a:t>FULL CHARGE </a:t>
                      </a:r>
                    </a:p>
                  </a:txBody>
                  <a:tcPr/>
                </a:tc>
                <a:tc>
                  <a:txBody>
                    <a:bodyPr/>
                    <a:lstStyle/>
                    <a:p>
                      <a:r>
                        <a:rPr lang="en-US" dirty="0"/>
                        <a:t>403.2V</a:t>
                      </a:r>
                    </a:p>
                  </a:txBody>
                  <a:tcPr/>
                </a:tc>
                <a:tc>
                  <a:txBody>
                    <a:bodyPr/>
                    <a:lstStyle/>
                    <a:p>
                      <a:r>
                        <a:rPr lang="en-US" dirty="0"/>
                        <a:t>100</a:t>
                      </a:r>
                    </a:p>
                  </a:txBody>
                  <a:tcPr/>
                </a:tc>
                <a:extLst>
                  <a:ext uri="{0D108BD9-81ED-4DB2-BD59-A6C34878D82A}">
                    <a16:rowId xmlns="" xmlns:a16="http://schemas.microsoft.com/office/drawing/2014/main" val="10001"/>
                  </a:ext>
                </a:extLst>
              </a:tr>
              <a:tr h="482600">
                <a:tc>
                  <a:txBody>
                    <a:bodyPr/>
                    <a:lstStyle/>
                    <a:p>
                      <a:r>
                        <a:rPr lang="en-US" dirty="0"/>
                        <a:t>FULL DISCHARGE</a:t>
                      </a:r>
                    </a:p>
                  </a:txBody>
                  <a:tcPr/>
                </a:tc>
                <a:tc>
                  <a:txBody>
                    <a:bodyPr/>
                    <a:lstStyle/>
                    <a:p>
                      <a:r>
                        <a:rPr lang="en-US" dirty="0"/>
                        <a:t>313V</a:t>
                      </a:r>
                    </a:p>
                  </a:txBody>
                  <a:tcPr/>
                </a:tc>
                <a:tc>
                  <a:txBody>
                    <a:bodyPr/>
                    <a:lstStyle/>
                    <a:p>
                      <a:r>
                        <a:rPr lang="en-US" dirty="0"/>
                        <a:t>0</a:t>
                      </a: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 xmlns:p14="http://schemas.microsoft.com/office/powerpoint/2010/main" val="2796684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B2E0E9F5-51D5-45EC-801B-BDA168172911}"/>
              </a:ext>
            </a:extLst>
          </p:cNvPr>
          <p:cNvSpPr>
            <a:spLocks noGrp="1"/>
          </p:cNvSpPr>
          <p:nvPr>
            <p:ph type="sldNum" sz="quarter" idx="12"/>
          </p:nvPr>
        </p:nvSpPr>
        <p:spPr/>
        <p:txBody>
          <a:bodyPr/>
          <a:lstStyle/>
          <a:p>
            <a:fld id="{853336FF-2671-4267-8257-755AE1EA4D63}" type="slidenum">
              <a:rPr lang="en-US" smtClean="0"/>
              <a:pPr/>
              <a:t>9</a:t>
            </a:fld>
            <a:endParaRPr lang="en-US"/>
          </a:p>
        </p:txBody>
      </p:sp>
      <p:pic>
        <p:nvPicPr>
          <p:cNvPr id="3" name="Picture 2">
            <a:extLst>
              <a:ext uri="{FF2B5EF4-FFF2-40B4-BE49-F238E27FC236}">
                <a16:creationId xmlns="" xmlns:a16="http://schemas.microsoft.com/office/drawing/2014/main" id="{B1961001-2134-40E1-90DC-DC86312F590B}"/>
              </a:ext>
            </a:extLst>
          </p:cNvPr>
          <p:cNvPicPr/>
          <p:nvPr/>
        </p:nvPicPr>
        <p:blipFill>
          <a:blip r:embed="rId2" cstate="print"/>
          <a:srcRect/>
          <a:stretch>
            <a:fillRect/>
          </a:stretch>
        </p:blipFill>
        <p:spPr bwMode="auto">
          <a:xfrm>
            <a:off x="361950" y="895350"/>
            <a:ext cx="10687050" cy="5229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a:extLst>
              <a:ext uri="{FF2B5EF4-FFF2-40B4-BE49-F238E27FC236}">
                <a16:creationId xmlns="" xmlns:a16="http://schemas.microsoft.com/office/drawing/2014/main" id="{E1E424D8-9008-47E5-B1D0-C438C84F01C9}"/>
              </a:ext>
            </a:extLst>
          </p:cNvPr>
          <p:cNvSpPr/>
          <p:nvPr/>
        </p:nvSpPr>
        <p:spPr>
          <a:xfrm>
            <a:off x="5059589" y="253484"/>
            <a:ext cx="2097049" cy="584775"/>
          </a:xfrm>
          <a:prstGeom prst="rect">
            <a:avLst/>
          </a:prstGeom>
        </p:spPr>
        <p:txBody>
          <a:bodyPr wrap="none">
            <a:spAutoFit/>
          </a:bodyPr>
          <a:lstStyle/>
          <a:p>
            <a:r>
              <a:rPr lang="en-US" sz="3200" b="1" dirty="0">
                <a:solidFill>
                  <a:srgbClr val="C00000"/>
                </a:solidFill>
                <a:latin typeface="Times New Roman" panose="02020603050405020304" pitchFamily="18" charset="0"/>
                <a:cs typeface="Times New Roman" panose="02020603050405020304" pitchFamily="18" charset="0"/>
              </a:rPr>
              <a:t>Simulation</a:t>
            </a:r>
            <a:endParaRPr lang="en-IN" sz="3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 xmlns:a16="http://schemas.microsoft.com/office/drawing/2014/main" id="{CA84ED3D-0A2C-4EB5-8157-00855F6EB42D}"/>
              </a:ext>
            </a:extLst>
          </p:cNvPr>
          <p:cNvSpPr/>
          <p:nvPr/>
        </p:nvSpPr>
        <p:spPr>
          <a:xfrm>
            <a:off x="1609725" y="6211669"/>
            <a:ext cx="8458199" cy="400110"/>
          </a:xfrm>
          <a:prstGeom prst="rect">
            <a:avLst/>
          </a:prstGeom>
        </p:spPr>
        <p:txBody>
          <a:bodyPr wrap="square">
            <a:spAutoFit/>
          </a:bodyPr>
          <a:lstStyle/>
          <a:p>
            <a:r>
              <a:rPr lang="en-IN" b="1" dirty="0"/>
              <a:t> </a:t>
            </a:r>
            <a:r>
              <a:rPr lang="en-IN" sz="2000" b="1" dirty="0">
                <a:latin typeface="Cambria" panose="02040503050406030204" pitchFamily="18" charset="0"/>
              </a:rPr>
              <a:t>Simulation Diagram Of Battery Management System Of Electric Vehicle</a:t>
            </a:r>
            <a:endParaRPr lang="en-IN" sz="2000" dirty="0">
              <a:latin typeface="Cambria" panose="02040503050406030204" pitchFamily="18" charset="0"/>
            </a:endParaRPr>
          </a:p>
        </p:txBody>
      </p:sp>
    </p:spTree>
    <p:extLst>
      <p:ext uri="{BB962C8B-B14F-4D97-AF65-F5344CB8AC3E}">
        <p14:creationId xmlns="" xmlns:p14="http://schemas.microsoft.com/office/powerpoint/2010/main" val="3573555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TotalTime>
  <Words>930</Words>
  <Application>Microsoft Office PowerPoint</Application>
  <PresentationFormat>Custom</PresentationFormat>
  <Paragraphs>173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Adjacency</vt:lpstr>
      <vt:lpstr>Slide 1</vt:lpstr>
      <vt:lpstr>Contents</vt:lpstr>
      <vt:lpstr>Slide 3</vt:lpstr>
      <vt:lpstr>Slide 4</vt:lpstr>
      <vt:lpstr>Slide 5</vt:lpstr>
      <vt:lpstr>Slide 6</vt:lpstr>
      <vt:lpstr>Slide 7</vt:lpstr>
      <vt:lpstr>Slide 8</vt:lpstr>
      <vt:lpstr>Slide 9</vt:lpstr>
      <vt:lpstr>Slide 10</vt:lpstr>
      <vt:lpstr>Slide 11</vt:lpstr>
      <vt:lpstr>Slide 12</vt:lpstr>
      <vt:lpstr>Slide 13</vt:lpstr>
      <vt:lpstr>                                   OPAMP</vt:lpstr>
      <vt:lpstr>Slide 15</vt:lpstr>
      <vt:lpstr>Slide 16</vt:lpstr>
      <vt:lpstr>                         TEMPERATURE SENSOR</vt:lpstr>
      <vt:lpstr>                                 Display unit</vt:lpstr>
      <vt:lpstr>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Jignesh Patil</dc:creator>
  <cp:lastModifiedBy>Student</cp:lastModifiedBy>
  <cp:revision>40</cp:revision>
  <dcterms:created xsi:type="dcterms:W3CDTF">2019-12-12T19:54:49Z</dcterms:created>
  <dcterms:modified xsi:type="dcterms:W3CDTF">2020-02-11T05:30:04Z</dcterms:modified>
</cp:coreProperties>
</file>