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61" r:id="rId21"/>
    <p:sldId id="283" r:id="rId22"/>
    <p:sldId id="281" r:id="rId23"/>
    <p:sldId id="282" r:id="rId24"/>
    <p:sldId id="284" r:id="rId25"/>
    <p:sldId id="262" r:id="rId26"/>
    <p:sldId id="264" r:id="rId27"/>
    <p:sldId id="26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B3AD5-EA2D-424C-B27C-FEB951E846F1}" type="datetimeFigureOut">
              <a:rPr lang="en-US" smtClean="0"/>
              <a:t>01-Aug-24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9F0B1-5B32-46A9-8D23-365981FF1E3C}" type="slidenum">
              <a:rPr lang="en-US" smtClean="0"/>
              <a:t>‹#›</a:t>
            </a:fld>
            <a:endParaRPr lang="en-US"/>
          </a:p>
        </p:txBody>
      </p:sp>
    </p:spTree>
    <p:extLst>
      <p:ext uri="{BB962C8B-B14F-4D97-AF65-F5344CB8AC3E}">
        <p14:creationId xmlns:p14="http://schemas.microsoft.com/office/powerpoint/2010/main" val="204072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B3AD5-EA2D-424C-B27C-FEB951E846F1}" type="datetimeFigureOut">
              <a:rPr lang="en-US" smtClean="0"/>
              <a:t>01-Aug-24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9F0B1-5B32-46A9-8D23-365981FF1E3C}" type="slidenum">
              <a:rPr lang="en-US" smtClean="0"/>
              <a:t>‹#›</a:t>
            </a:fld>
            <a:endParaRPr lang="en-US"/>
          </a:p>
        </p:txBody>
      </p:sp>
    </p:spTree>
    <p:extLst>
      <p:ext uri="{BB962C8B-B14F-4D97-AF65-F5344CB8AC3E}">
        <p14:creationId xmlns:p14="http://schemas.microsoft.com/office/powerpoint/2010/main" val="3077439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B3AD5-EA2D-424C-B27C-FEB951E846F1}" type="datetimeFigureOut">
              <a:rPr lang="en-US" smtClean="0"/>
              <a:t>01-Aug-24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9F0B1-5B32-46A9-8D23-365981FF1E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7808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B3AD5-EA2D-424C-B27C-FEB951E846F1}" type="datetimeFigureOut">
              <a:rPr lang="en-US" smtClean="0"/>
              <a:t>01-Aug-24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9F0B1-5B32-46A9-8D23-365981FF1E3C}" type="slidenum">
              <a:rPr lang="en-US" smtClean="0"/>
              <a:t>‹#›</a:t>
            </a:fld>
            <a:endParaRPr lang="en-US"/>
          </a:p>
        </p:txBody>
      </p:sp>
    </p:spTree>
    <p:extLst>
      <p:ext uri="{BB962C8B-B14F-4D97-AF65-F5344CB8AC3E}">
        <p14:creationId xmlns:p14="http://schemas.microsoft.com/office/powerpoint/2010/main" val="1232888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B3AD5-EA2D-424C-B27C-FEB951E846F1}" type="datetimeFigureOut">
              <a:rPr lang="en-US" smtClean="0"/>
              <a:t>01-Aug-24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9F0B1-5B32-46A9-8D23-365981FF1E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9550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B3AD5-EA2D-424C-B27C-FEB951E846F1}" type="datetimeFigureOut">
              <a:rPr lang="en-US" smtClean="0"/>
              <a:t>01-Aug-24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9F0B1-5B32-46A9-8D23-365981FF1E3C}" type="slidenum">
              <a:rPr lang="en-US" smtClean="0"/>
              <a:t>‹#›</a:t>
            </a:fld>
            <a:endParaRPr lang="en-US"/>
          </a:p>
        </p:txBody>
      </p:sp>
    </p:spTree>
    <p:extLst>
      <p:ext uri="{BB962C8B-B14F-4D97-AF65-F5344CB8AC3E}">
        <p14:creationId xmlns:p14="http://schemas.microsoft.com/office/powerpoint/2010/main" val="3351392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B3AD5-EA2D-424C-B27C-FEB951E846F1}" type="datetimeFigureOut">
              <a:rPr lang="en-US" smtClean="0"/>
              <a:t>01-Aug-24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9F0B1-5B32-46A9-8D23-365981FF1E3C}" type="slidenum">
              <a:rPr lang="en-US" smtClean="0"/>
              <a:t>‹#›</a:t>
            </a:fld>
            <a:endParaRPr lang="en-US"/>
          </a:p>
        </p:txBody>
      </p:sp>
    </p:spTree>
    <p:extLst>
      <p:ext uri="{BB962C8B-B14F-4D97-AF65-F5344CB8AC3E}">
        <p14:creationId xmlns:p14="http://schemas.microsoft.com/office/powerpoint/2010/main" val="3484381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B3AD5-EA2D-424C-B27C-FEB951E846F1}" type="datetimeFigureOut">
              <a:rPr lang="en-US" smtClean="0"/>
              <a:t>01-Aug-24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9F0B1-5B32-46A9-8D23-365981FF1E3C}" type="slidenum">
              <a:rPr lang="en-US" smtClean="0"/>
              <a:t>‹#›</a:t>
            </a:fld>
            <a:endParaRPr lang="en-US"/>
          </a:p>
        </p:txBody>
      </p:sp>
    </p:spTree>
    <p:extLst>
      <p:ext uri="{BB962C8B-B14F-4D97-AF65-F5344CB8AC3E}">
        <p14:creationId xmlns:p14="http://schemas.microsoft.com/office/powerpoint/2010/main" val="155354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B3AD5-EA2D-424C-B27C-FEB951E846F1}" type="datetimeFigureOut">
              <a:rPr lang="en-US" smtClean="0"/>
              <a:t>01-Aug-24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9F0B1-5B32-46A9-8D23-365981FF1E3C}" type="slidenum">
              <a:rPr lang="en-US" smtClean="0"/>
              <a:t>‹#›</a:t>
            </a:fld>
            <a:endParaRPr lang="en-US"/>
          </a:p>
        </p:txBody>
      </p:sp>
    </p:spTree>
    <p:extLst>
      <p:ext uri="{BB962C8B-B14F-4D97-AF65-F5344CB8AC3E}">
        <p14:creationId xmlns:p14="http://schemas.microsoft.com/office/powerpoint/2010/main" val="89286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B3AD5-EA2D-424C-B27C-FEB951E846F1}" type="datetimeFigureOut">
              <a:rPr lang="en-US" smtClean="0"/>
              <a:t>01-Aug-24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9F0B1-5B32-46A9-8D23-365981FF1E3C}" type="slidenum">
              <a:rPr lang="en-US" smtClean="0"/>
              <a:t>‹#›</a:t>
            </a:fld>
            <a:endParaRPr lang="en-US"/>
          </a:p>
        </p:txBody>
      </p:sp>
    </p:spTree>
    <p:extLst>
      <p:ext uri="{BB962C8B-B14F-4D97-AF65-F5344CB8AC3E}">
        <p14:creationId xmlns:p14="http://schemas.microsoft.com/office/powerpoint/2010/main" val="3000066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B3AD5-EA2D-424C-B27C-FEB951E846F1}" type="datetimeFigureOut">
              <a:rPr lang="en-US" smtClean="0"/>
              <a:t>01-Aug-24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9F0B1-5B32-46A9-8D23-365981FF1E3C}" type="slidenum">
              <a:rPr lang="en-US" smtClean="0"/>
              <a:t>‹#›</a:t>
            </a:fld>
            <a:endParaRPr lang="en-US"/>
          </a:p>
        </p:txBody>
      </p:sp>
    </p:spTree>
    <p:extLst>
      <p:ext uri="{BB962C8B-B14F-4D97-AF65-F5344CB8AC3E}">
        <p14:creationId xmlns:p14="http://schemas.microsoft.com/office/powerpoint/2010/main" val="364701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B3AD5-EA2D-424C-B27C-FEB951E846F1}" type="datetimeFigureOut">
              <a:rPr lang="en-US" smtClean="0"/>
              <a:t>01-Aug-24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69F0B1-5B32-46A9-8D23-365981FF1E3C}" type="slidenum">
              <a:rPr lang="en-US" smtClean="0"/>
              <a:t>‹#›</a:t>
            </a:fld>
            <a:endParaRPr lang="en-US"/>
          </a:p>
        </p:txBody>
      </p:sp>
    </p:spTree>
    <p:extLst>
      <p:ext uri="{BB962C8B-B14F-4D97-AF65-F5344CB8AC3E}">
        <p14:creationId xmlns:p14="http://schemas.microsoft.com/office/powerpoint/2010/main" val="3807140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B3AD5-EA2D-424C-B27C-FEB951E846F1}" type="datetimeFigureOut">
              <a:rPr lang="en-US" smtClean="0"/>
              <a:t>01-Aug-24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69F0B1-5B32-46A9-8D23-365981FF1E3C}" type="slidenum">
              <a:rPr lang="en-US" smtClean="0"/>
              <a:t>‹#›</a:t>
            </a:fld>
            <a:endParaRPr lang="en-US"/>
          </a:p>
        </p:txBody>
      </p:sp>
    </p:spTree>
    <p:extLst>
      <p:ext uri="{BB962C8B-B14F-4D97-AF65-F5344CB8AC3E}">
        <p14:creationId xmlns:p14="http://schemas.microsoft.com/office/powerpoint/2010/main" val="341850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B3AD5-EA2D-424C-B27C-FEB951E846F1}" type="datetimeFigureOut">
              <a:rPr lang="en-US" smtClean="0"/>
              <a:t>01-Aug-24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69F0B1-5B32-46A9-8D23-365981FF1E3C}" type="slidenum">
              <a:rPr lang="en-US" smtClean="0"/>
              <a:t>‹#›</a:t>
            </a:fld>
            <a:endParaRPr lang="en-US"/>
          </a:p>
        </p:txBody>
      </p:sp>
    </p:spTree>
    <p:extLst>
      <p:ext uri="{BB962C8B-B14F-4D97-AF65-F5344CB8AC3E}">
        <p14:creationId xmlns:p14="http://schemas.microsoft.com/office/powerpoint/2010/main" val="1342592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CB3AD5-EA2D-424C-B27C-FEB951E846F1}" type="datetimeFigureOut">
              <a:rPr lang="en-US" smtClean="0"/>
              <a:t>01-Aug-24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9F0B1-5B32-46A9-8D23-365981FF1E3C}" type="slidenum">
              <a:rPr lang="en-US" smtClean="0"/>
              <a:t>‹#›</a:t>
            </a:fld>
            <a:endParaRPr lang="en-US"/>
          </a:p>
        </p:txBody>
      </p:sp>
    </p:spTree>
    <p:extLst>
      <p:ext uri="{BB962C8B-B14F-4D97-AF65-F5344CB8AC3E}">
        <p14:creationId xmlns:p14="http://schemas.microsoft.com/office/powerpoint/2010/main" val="91201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CB3AD5-EA2D-424C-B27C-FEB951E846F1}" type="datetimeFigureOut">
              <a:rPr lang="en-US" smtClean="0"/>
              <a:t>01-Aug-24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9F0B1-5B32-46A9-8D23-365981FF1E3C}" type="slidenum">
              <a:rPr lang="en-US" smtClean="0"/>
              <a:t>‹#›</a:t>
            </a:fld>
            <a:endParaRPr lang="en-US"/>
          </a:p>
        </p:txBody>
      </p:sp>
    </p:spTree>
    <p:extLst>
      <p:ext uri="{BB962C8B-B14F-4D97-AF65-F5344CB8AC3E}">
        <p14:creationId xmlns:p14="http://schemas.microsoft.com/office/powerpoint/2010/main" val="3474176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CB3AD5-EA2D-424C-B27C-FEB951E846F1}" type="datetimeFigureOut">
              <a:rPr lang="en-US" smtClean="0"/>
              <a:t>01-Aug-24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69F0B1-5B32-46A9-8D23-365981FF1E3C}" type="slidenum">
              <a:rPr lang="en-US" smtClean="0"/>
              <a:t>‹#›</a:t>
            </a:fld>
            <a:endParaRPr lang="en-US"/>
          </a:p>
        </p:txBody>
      </p:sp>
    </p:spTree>
    <p:extLst>
      <p:ext uri="{BB962C8B-B14F-4D97-AF65-F5344CB8AC3E}">
        <p14:creationId xmlns:p14="http://schemas.microsoft.com/office/powerpoint/2010/main" val="1067691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hyperlink" Target="mailto:mayurbelgaumkar03@gmail.com" TargetMode="External"/><Relationship Id="rId1" Type="http://schemas.openxmlformats.org/officeDocument/2006/relationships/slideLayout" Target="../slideLayouts/slideLayout1.xml"/><Relationship Id="rId6" Type="http://schemas.openxmlformats.org/officeDocument/2006/relationships/hyperlink" Target="https://github.com/Mayur-Bk" TargetMode="External"/><Relationship Id="rId5" Type="http://schemas.openxmlformats.org/officeDocument/2006/relationships/image" Target="../media/image2.png"/><Relationship Id="rId4" Type="http://schemas.openxmlformats.org/officeDocument/2006/relationships/hyperlink" Target="https://www.linkedin.com/in/mayur-bk/"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hyperlink" Target="https://github.com/Mayur-Bk/Student-Performance-Indicato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spscientist/students-performance-in-exams?datasetId=7497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4D754-B2DE-4E87-8C83-DA8BE8C12127}"/>
              </a:ext>
            </a:extLst>
          </p:cNvPr>
          <p:cNvSpPr>
            <a:spLocks noGrp="1"/>
          </p:cNvSpPr>
          <p:nvPr>
            <p:ph type="ctrTitle"/>
          </p:nvPr>
        </p:nvSpPr>
        <p:spPr>
          <a:xfrm>
            <a:off x="1136342" y="602365"/>
            <a:ext cx="8137661" cy="2629107"/>
          </a:xfrm>
        </p:spPr>
        <p:txBody>
          <a:bodyPr/>
          <a:lstStyle/>
          <a:p>
            <a:pPr algn="ctr"/>
            <a:r>
              <a:rPr lang="en-US" dirty="0"/>
              <a:t>STUDENT PERFORMANCE INDICATOR</a:t>
            </a:r>
          </a:p>
        </p:txBody>
      </p:sp>
      <p:sp>
        <p:nvSpPr>
          <p:cNvPr id="6" name="TextBox 5">
            <a:extLst>
              <a:ext uri="{FF2B5EF4-FFF2-40B4-BE49-F238E27FC236}">
                <a16:creationId xmlns:a16="http://schemas.microsoft.com/office/drawing/2014/main" id="{FDD195EE-5759-4C57-A7C2-191DB6668E79}"/>
              </a:ext>
            </a:extLst>
          </p:cNvPr>
          <p:cNvSpPr txBox="1"/>
          <p:nvPr/>
        </p:nvSpPr>
        <p:spPr>
          <a:xfrm>
            <a:off x="2197278" y="4933807"/>
            <a:ext cx="4360985" cy="584775"/>
          </a:xfrm>
          <a:prstGeom prst="rect">
            <a:avLst/>
          </a:prstGeom>
          <a:noFill/>
        </p:spPr>
        <p:txBody>
          <a:bodyPr wrap="square" rtlCol="0">
            <a:spAutoFit/>
          </a:bodyPr>
          <a:lstStyle/>
          <a:p>
            <a:r>
              <a:rPr lang="en-US" sz="3200" b="1" dirty="0"/>
              <a:t>Mayur Bk</a:t>
            </a:r>
          </a:p>
        </p:txBody>
      </p:sp>
      <p:pic>
        <p:nvPicPr>
          <p:cNvPr id="2058" name="Picture 10" descr="Gmail Logo | SVG | Real Company | Alphabet, Letter M Logo">
            <a:hlinkClick r:id="rId2"/>
            <a:extLst>
              <a:ext uri="{FF2B5EF4-FFF2-40B4-BE49-F238E27FC236}">
                <a16:creationId xmlns:a16="http://schemas.microsoft.com/office/drawing/2014/main" id="{11722EB8-73FA-4040-A078-99EDCC2D0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891" y="5592516"/>
            <a:ext cx="864367" cy="81352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Linkedin icon - Free download on Iconfinder">
            <a:hlinkClick r:id="rId4"/>
            <a:extLst>
              <a:ext uri="{FF2B5EF4-FFF2-40B4-BE49-F238E27FC236}">
                <a16:creationId xmlns:a16="http://schemas.microsoft.com/office/drawing/2014/main" id="{60148EB1-FC74-463E-B7DF-3DD7B88600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9559" y="5765344"/>
            <a:ext cx="526670" cy="495689"/>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Download Github, Github Logo, Github Icon. Royalty-Free ...">
            <a:hlinkClick r:id="rId6"/>
            <a:extLst>
              <a:ext uri="{FF2B5EF4-FFF2-40B4-BE49-F238E27FC236}">
                <a16:creationId xmlns:a16="http://schemas.microsoft.com/office/drawing/2014/main" id="{837509A9-4241-4748-BF64-496B3DF1D2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7482" y="5765344"/>
            <a:ext cx="497108" cy="467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223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348C4E-8910-4FBC-96B1-F09CE2777B07}"/>
              </a:ext>
            </a:extLst>
          </p:cNvPr>
          <p:cNvSpPr>
            <a:spLocks noGrp="1"/>
          </p:cNvSpPr>
          <p:nvPr>
            <p:ph idx="1"/>
          </p:nvPr>
        </p:nvSpPr>
        <p:spPr>
          <a:xfrm>
            <a:off x="838200" y="462224"/>
            <a:ext cx="10515600" cy="5714739"/>
          </a:xfrm>
        </p:spPr>
        <p:txBody>
          <a:bodyPr/>
          <a:lstStyle/>
          <a:p>
            <a:r>
              <a:rPr lang="en-US" dirty="0"/>
              <a:t>Score wrt. Parent Level Education</a:t>
            </a:r>
          </a:p>
          <a:p>
            <a:pPr marL="0" indent="0">
              <a:buNone/>
            </a:pPr>
            <a:endParaRPr lang="en-US" dirty="0"/>
          </a:p>
        </p:txBody>
      </p:sp>
      <p:pic>
        <p:nvPicPr>
          <p:cNvPr id="5" name="Picture 4">
            <a:extLst>
              <a:ext uri="{FF2B5EF4-FFF2-40B4-BE49-F238E27FC236}">
                <a16:creationId xmlns:a16="http://schemas.microsoft.com/office/drawing/2014/main" id="{541FB354-1BA4-434D-9723-0D1D3517E270}"/>
              </a:ext>
            </a:extLst>
          </p:cNvPr>
          <p:cNvPicPr>
            <a:picLocks noChangeAspect="1"/>
          </p:cNvPicPr>
          <p:nvPr/>
        </p:nvPicPr>
        <p:blipFill>
          <a:blip r:embed="rId2"/>
          <a:stretch>
            <a:fillRect/>
          </a:stretch>
        </p:blipFill>
        <p:spPr>
          <a:xfrm>
            <a:off x="1002488" y="1060105"/>
            <a:ext cx="10201417" cy="5453641"/>
          </a:xfrm>
          <a:prstGeom prst="rect">
            <a:avLst/>
          </a:prstGeom>
        </p:spPr>
      </p:pic>
    </p:spTree>
    <p:extLst>
      <p:ext uri="{BB962C8B-B14F-4D97-AF65-F5344CB8AC3E}">
        <p14:creationId xmlns:p14="http://schemas.microsoft.com/office/powerpoint/2010/main" val="16513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727D5B-83A0-4767-8895-EABE3D49D0F0}"/>
              </a:ext>
            </a:extLst>
          </p:cNvPr>
          <p:cNvSpPr>
            <a:spLocks noGrp="1"/>
          </p:cNvSpPr>
          <p:nvPr>
            <p:ph idx="1"/>
          </p:nvPr>
        </p:nvSpPr>
        <p:spPr>
          <a:xfrm>
            <a:off x="838200" y="482321"/>
            <a:ext cx="10515600" cy="5694642"/>
          </a:xfrm>
        </p:spPr>
        <p:txBody>
          <a:bodyPr/>
          <a:lstStyle/>
          <a:p>
            <a:r>
              <a:rPr lang="en-US" dirty="0"/>
              <a:t>Score wrt. Race/Ethnicity</a:t>
            </a:r>
          </a:p>
          <a:p>
            <a:pPr marL="0" indent="0">
              <a:buNone/>
            </a:pPr>
            <a:endParaRPr lang="en-US" dirty="0"/>
          </a:p>
        </p:txBody>
      </p:sp>
      <p:pic>
        <p:nvPicPr>
          <p:cNvPr id="5" name="Picture 4">
            <a:extLst>
              <a:ext uri="{FF2B5EF4-FFF2-40B4-BE49-F238E27FC236}">
                <a16:creationId xmlns:a16="http://schemas.microsoft.com/office/drawing/2014/main" id="{7CE8EB50-27CD-4B56-8A7B-887B87110079}"/>
              </a:ext>
            </a:extLst>
          </p:cNvPr>
          <p:cNvPicPr>
            <a:picLocks noChangeAspect="1"/>
          </p:cNvPicPr>
          <p:nvPr/>
        </p:nvPicPr>
        <p:blipFill>
          <a:blip r:embed="rId2"/>
          <a:stretch>
            <a:fillRect/>
          </a:stretch>
        </p:blipFill>
        <p:spPr>
          <a:xfrm>
            <a:off x="142044" y="1241860"/>
            <a:ext cx="11907912" cy="5258534"/>
          </a:xfrm>
          <a:prstGeom prst="rect">
            <a:avLst/>
          </a:prstGeom>
        </p:spPr>
      </p:pic>
    </p:spTree>
    <p:extLst>
      <p:ext uri="{BB962C8B-B14F-4D97-AF65-F5344CB8AC3E}">
        <p14:creationId xmlns:p14="http://schemas.microsoft.com/office/powerpoint/2010/main" val="2820277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D0F2A-BF5B-41F4-9699-650F9A1EFD26}"/>
              </a:ext>
            </a:extLst>
          </p:cNvPr>
          <p:cNvSpPr>
            <a:spLocks noGrp="1"/>
          </p:cNvSpPr>
          <p:nvPr>
            <p:ph idx="1"/>
          </p:nvPr>
        </p:nvSpPr>
        <p:spPr>
          <a:xfrm>
            <a:off x="838200" y="442127"/>
            <a:ext cx="10515600" cy="5734836"/>
          </a:xfrm>
        </p:spPr>
        <p:txBody>
          <a:bodyPr/>
          <a:lstStyle/>
          <a:p>
            <a:r>
              <a:rPr lang="en-US" dirty="0"/>
              <a:t>Score wrt. Test Preparation</a:t>
            </a:r>
          </a:p>
          <a:p>
            <a:pPr marL="0" indent="0">
              <a:buNone/>
            </a:pPr>
            <a:endParaRPr lang="en-US" dirty="0"/>
          </a:p>
        </p:txBody>
      </p:sp>
      <p:pic>
        <p:nvPicPr>
          <p:cNvPr id="5" name="Picture 4">
            <a:extLst>
              <a:ext uri="{FF2B5EF4-FFF2-40B4-BE49-F238E27FC236}">
                <a16:creationId xmlns:a16="http://schemas.microsoft.com/office/drawing/2014/main" id="{1A3E19AC-7EFF-4F52-9F4E-AFB1B8E3A672}"/>
              </a:ext>
            </a:extLst>
          </p:cNvPr>
          <p:cNvPicPr>
            <a:picLocks noChangeAspect="1"/>
          </p:cNvPicPr>
          <p:nvPr/>
        </p:nvPicPr>
        <p:blipFill>
          <a:blip r:embed="rId2"/>
          <a:stretch>
            <a:fillRect/>
          </a:stretch>
        </p:blipFill>
        <p:spPr>
          <a:xfrm>
            <a:off x="1889090" y="940357"/>
            <a:ext cx="8109020" cy="5917643"/>
          </a:xfrm>
          <a:prstGeom prst="rect">
            <a:avLst/>
          </a:prstGeom>
        </p:spPr>
      </p:pic>
    </p:spTree>
    <p:extLst>
      <p:ext uri="{BB962C8B-B14F-4D97-AF65-F5344CB8AC3E}">
        <p14:creationId xmlns:p14="http://schemas.microsoft.com/office/powerpoint/2010/main" val="1989763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2B360E-5EFD-4ACC-B39D-7B736C23F1D5}"/>
              </a:ext>
            </a:extLst>
          </p:cNvPr>
          <p:cNvSpPr>
            <a:spLocks noGrp="1"/>
          </p:cNvSpPr>
          <p:nvPr>
            <p:ph idx="1"/>
          </p:nvPr>
        </p:nvSpPr>
        <p:spPr>
          <a:xfrm>
            <a:off x="838200" y="401934"/>
            <a:ext cx="10515600" cy="5775029"/>
          </a:xfrm>
        </p:spPr>
        <p:txBody>
          <a:bodyPr/>
          <a:lstStyle/>
          <a:p>
            <a:r>
              <a:rPr lang="en-US" dirty="0"/>
              <a:t>Maximum Scores </a:t>
            </a:r>
          </a:p>
        </p:txBody>
      </p:sp>
      <p:pic>
        <p:nvPicPr>
          <p:cNvPr id="5" name="Picture 4">
            <a:extLst>
              <a:ext uri="{FF2B5EF4-FFF2-40B4-BE49-F238E27FC236}">
                <a16:creationId xmlns:a16="http://schemas.microsoft.com/office/drawing/2014/main" id="{6A81B505-074B-419A-8B0A-02EA5C8F553D}"/>
              </a:ext>
            </a:extLst>
          </p:cNvPr>
          <p:cNvPicPr>
            <a:picLocks noChangeAspect="1"/>
          </p:cNvPicPr>
          <p:nvPr/>
        </p:nvPicPr>
        <p:blipFill>
          <a:blip r:embed="rId2"/>
          <a:stretch>
            <a:fillRect/>
          </a:stretch>
        </p:blipFill>
        <p:spPr>
          <a:xfrm>
            <a:off x="1243120" y="928011"/>
            <a:ext cx="9528714" cy="5705090"/>
          </a:xfrm>
          <a:prstGeom prst="rect">
            <a:avLst/>
          </a:prstGeom>
        </p:spPr>
      </p:pic>
    </p:spTree>
    <p:extLst>
      <p:ext uri="{BB962C8B-B14F-4D97-AF65-F5344CB8AC3E}">
        <p14:creationId xmlns:p14="http://schemas.microsoft.com/office/powerpoint/2010/main" val="2632854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9068-89F7-4A84-9935-F3DDA1173149}"/>
              </a:ext>
            </a:extLst>
          </p:cNvPr>
          <p:cNvSpPr>
            <a:spLocks noGrp="1"/>
          </p:cNvSpPr>
          <p:nvPr>
            <p:ph type="title"/>
          </p:nvPr>
        </p:nvSpPr>
        <p:spPr/>
        <p:txBody>
          <a:bodyPr/>
          <a:lstStyle/>
          <a:p>
            <a:r>
              <a:rPr lang="en-US" dirty="0"/>
              <a:t>Model Training</a:t>
            </a:r>
          </a:p>
        </p:txBody>
      </p:sp>
      <p:pic>
        <p:nvPicPr>
          <p:cNvPr id="5" name="Content Placeholder 4">
            <a:extLst>
              <a:ext uri="{FF2B5EF4-FFF2-40B4-BE49-F238E27FC236}">
                <a16:creationId xmlns:a16="http://schemas.microsoft.com/office/drawing/2014/main" id="{31666559-D507-4E09-AC87-56112530F6B0}"/>
              </a:ext>
            </a:extLst>
          </p:cNvPr>
          <p:cNvPicPr>
            <a:picLocks noGrp="1" noChangeAspect="1"/>
          </p:cNvPicPr>
          <p:nvPr>
            <p:ph idx="1"/>
          </p:nvPr>
        </p:nvPicPr>
        <p:blipFill>
          <a:blip r:embed="rId2"/>
          <a:stretch>
            <a:fillRect/>
          </a:stretch>
        </p:blipFill>
        <p:spPr>
          <a:xfrm>
            <a:off x="4488469" y="1690688"/>
            <a:ext cx="6792273" cy="4220164"/>
          </a:xfrm>
        </p:spPr>
      </p:pic>
      <p:sp>
        <p:nvSpPr>
          <p:cNvPr id="6" name="TextBox 5">
            <a:extLst>
              <a:ext uri="{FF2B5EF4-FFF2-40B4-BE49-F238E27FC236}">
                <a16:creationId xmlns:a16="http://schemas.microsoft.com/office/drawing/2014/main" id="{56DCF4EB-6B44-4803-A56E-8A1280DB0276}"/>
              </a:ext>
            </a:extLst>
          </p:cNvPr>
          <p:cNvSpPr txBox="1"/>
          <p:nvPr/>
        </p:nvSpPr>
        <p:spPr>
          <a:xfrm>
            <a:off x="585926" y="3339105"/>
            <a:ext cx="3826276" cy="523220"/>
          </a:xfrm>
          <a:prstGeom prst="rect">
            <a:avLst/>
          </a:prstGeom>
          <a:noFill/>
        </p:spPr>
        <p:txBody>
          <a:bodyPr wrap="square" rtlCol="0">
            <a:spAutoFit/>
          </a:bodyPr>
          <a:lstStyle/>
          <a:p>
            <a:r>
              <a:rPr lang="en-US" sz="2800" dirty="0"/>
              <a:t>REQUIRED PACKAGES</a:t>
            </a:r>
          </a:p>
        </p:txBody>
      </p:sp>
    </p:spTree>
    <p:extLst>
      <p:ext uri="{BB962C8B-B14F-4D97-AF65-F5344CB8AC3E}">
        <p14:creationId xmlns:p14="http://schemas.microsoft.com/office/powerpoint/2010/main" val="3653691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1512E60-7D0A-467D-B987-E5410CF59518}"/>
              </a:ext>
            </a:extLst>
          </p:cNvPr>
          <p:cNvPicPr>
            <a:picLocks noGrp="1" noChangeAspect="1"/>
          </p:cNvPicPr>
          <p:nvPr>
            <p:ph idx="1"/>
          </p:nvPr>
        </p:nvPicPr>
        <p:blipFill>
          <a:blip r:embed="rId2"/>
          <a:stretch>
            <a:fillRect/>
          </a:stretch>
        </p:blipFill>
        <p:spPr>
          <a:xfrm>
            <a:off x="1244816" y="1343294"/>
            <a:ext cx="3209258" cy="4866578"/>
          </a:xfrm>
        </p:spPr>
      </p:pic>
      <p:pic>
        <p:nvPicPr>
          <p:cNvPr id="10" name="Picture 9">
            <a:extLst>
              <a:ext uri="{FF2B5EF4-FFF2-40B4-BE49-F238E27FC236}">
                <a16:creationId xmlns:a16="http://schemas.microsoft.com/office/drawing/2014/main" id="{D4FAD027-0351-4F2C-94DC-D001B9D274FE}"/>
              </a:ext>
            </a:extLst>
          </p:cNvPr>
          <p:cNvPicPr>
            <a:picLocks noChangeAspect="1"/>
          </p:cNvPicPr>
          <p:nvPr/>
        </p:nvPicPr>
        <p:blipFill>
          <a:blip r:embed="rId3"/>
          <a:stretch>
            <a:fillRect/>
          </a:stretch>
        </p:blipFill>
        <p:spPr>
          <a:xfrm>
            <a:off x="4605061" y="1323198"/>
            <a:ext cx="3162741" cy="4944165"/>
          </a:xfrm>
          <a:prstGeom prst="rect">
            <a:avLst/>
          </a:prstGeom>
        </p:spPr>
      </p:pic>
      <p:pic>
        <p:nvPicPr>
          <p:cNvPr id="12" name="Picture 11">
            <a:extLst>
              <a:ext uri="{FF2B5EF4-FFF2-40B4-BE49-F238E27FC236}">
                <a16:creationId xmlns:a16="http://schemas.microsoft.com/office/drawing/2014/main" id="{C65B0031-D7D7-41F8-A58B-05619316BF8C}"/>
              </a:ext>
            </a:extLst>
          </p:cNvPr>
          <p:cNvPicPr>
            <a:picLocks noChangeAspect="1"/>
          </p:cNvPicPr>
          <p:nvPr/>
        </p:nvPicPr>
        <p:blipFill>
          <a:blip r:embed="rId4"/>
          <a:stretch>
            <a:fillRect/>
          </a:stretch>
        </p:blipFill>
        <p:spPr>
          <a:xfrm>
            <a:off x="7990312" y="1343294"/>
            <a:ext cx="3124636" cy="4944165"/>
          </a:xfrm>
          <a:prstGeom prst="rect">
            <a:avLst/>
          </a:prstGeom>
        </p:spPr>
      </p:pic>
      <p:sp>
        <p:nvSpPr>
          <p:cNvPr id="13" name="TextBox 12">
            <a:extLst>
              <a:ext uri="{FF2B5EF4-FFF2-40B4-BE49-F238E27FC236}">
                <a16:creationId xmlns:a16="http://schemas.microsoft.com/office/drawing/2014/main" id="{AF26FBC8-3878-451C-BECF-6350AC1875DC}"/>
              </a:ext>
            </a:extLst>
          </p:cNvPr>
          <p:cNvSpPr txBox="1"/>
          <p:nvPr/>
        </p:nvSpPr>
        <p:spPr>
          <a:xfrm>
            <a:off x="1105319" y="308931"/>
            <a:ext cx="8993274" cy="523220"/>
          </a:xfrm>
          <a:prstGeom prst="rect">
            <a:avLst/>
          </a:prstGeom>
          <a:noFill/>
        </p:spPr>
        <p:txBody>
          <a:bodyPr wrap="square" rtlCol="0">
            <a:spAutoFit/>
          </a:bodyPr>
          <a:lstStyle/>
          <a:p>
            <a:r>
              <a:rPr lang="en-US" sz="2800" dirty="0"/>
              <a:t>Different models and their validation scores</a:t>
            </a:r>
          </a:p>
        </p:txBody>
      </p:sp>
    </p:spTree>
    <p:extLst>
      <p:ext uri="{BB962C8B-B14F-4D97-AF65-F5344CB8AC3E}">
        <p14:creationId xmlns:p14="http://schemas.microsoft.com/office/powerpoint/2010/main" val="1385033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494E3A-C3D4-4C45-8E83-68E0EA76AD5B}"/>
              </a:ext>
            </a:extLst>
          </p:cNvPr>
          <p:cNvPicPr>
            <a:picLocks noChangeAspect="1"/>
          </p:cNvPicPr>
          <p:nvPr/>
        </p:nvPicPr>
        <p:blipFill>
          <a:blip r:embed="rId2"/>
          <a:stretch>
            <a:fillRect/>
          </a:stretch>
        </p:blipFill>
        <p:spPr>
          <a:xfrm>
            <a:off x="2189217" y="916721"/>
            <a:ext cx="3191320" cy="4944165"/>
          </a:xfrm>
          <a:prstGeom prst="rect">
            <a:avLst/>
          </a:prstGeom>
        </p:spPr>
      </p:pic>
      <p:pic>
        <p:nvPicPr>
          <p:cNvPr id="7" name="Picture 6">
            <a:extLst>
              <a:ext uri="{FF2B5EF4-FFF2-40B4-BE49-F238E27FC236}">
                <a16:creationId xmlns:a16="http://schemas.microsoft.com/office/drawing/2014/main" id="{FF2D27AD-84F7-44F2-A323-6174A7A242BE}"/>
              </a:ext>
            </a:extLst>
          </p:cNvPr>
          <p:cNvPicPr>
            <a:picLocks noChangeAspect="1"/>
          </p:cNvPicPr>
          <p:nvPr/>
        </p:nvPicPr>
        <p:blipFill>
          <a:blip r:embed="rId3"/>
          <a:stretch>
            <a:fillRect/>
          </a:stretch>
        </p:blipFill>
        <p:spPr>
          <a:xfrm>
            <a:off x="7085378" y="2242972"/>
            <a:ext cx="3286584" cy="2372056"/>
          </a:xfrm>
          <a:prstGeom prst="rect">
            <a:avLst/>
          </a:prstGeom>
        </p:spPr>
      </p:pic>
    </p:spTree>
    <p:extLst>
      <p:ext uri="{BB962C8B-B14F-4D97-AF65-F5344CB8AC3E}">
        <p14:creationId xmlns:p14="http://schemas.microsoft.com/office/powerpoint/2010/main" val="3301272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0B9B8B-0FF0-4FDC-A99A-0A8975042631}"/>
              </a:ext>
            </a:extLst>
          </p:cNvPr>
          <p:cNvPicPr>
            <a:picLocks noChangeAspect="1"/>
          </p:cNvPicPr>
          <p:nvPr/>
        </p:nvPicPr>
        <p:blipFill>
          <a:blip r:embed="rId2"/>
          <a:stretch>
            <a:fillRect/>
          </a:stretch>
        </p:blipFill>
        <p:spPr>
          <a:xfrm>
            <a:off x="1233774" y="3429000"/>
            <a:ext cx="5959135" cy="2218553"/>
          </a:xfrm>
          <a:prstGeom prst="rect">
            <a:avLst/>
          </a:prstGeom>
        </p:spPr>
      </p:pic>
      <p:sp>
        <p:nvSpPr>
          <p:cNvPr id="6" name="TextBox 5">
            <a:extLst>
              <a:ext uri="{FF2B5EF4-FFF2-40B4-BE49-F238E27FC236}">
                <a16:creationId xmlns:a16="http://schemas.microsoft.com/office/drawing/2014/main" id="{E793B205-A0CE-48E2-AD9B-231A5193022E}"/>
              </a:ext>
            </a:extLst>
          </p:cNvPr>
          <p:cNvSpPr txBox="1"/>
          <p:nvPr/>
        </p:nvSpPr>
        <p:spPr>
          <a:xfrm>
            <a:off x="1095270" y="311499"/>
            <a:ext cx="9854077" cy="769441"/>
          </a:xfrm>
          <a:prstGeom prst="rect">
            <a:avLst/>
          </a:prstGeom>
          <a:noFill/>
        </p:spPr>
        <p:txBody>
          <a:bodyPr wrap="square" rtlCol="0">
            <a:spAutoFit/>
          </a:bodyPr>
          <a:lstStyle/>
          <a:p>
            <a:r>
              <a:rPr lang="en-US" sz="3600" dirty="0">
                <a:solidFill>
                  <a:schemeClr val="accent1"/>
                </a:solidFill>
                <a:latin typeface="+mj-lt"/>
              </a:rPr>
              <a:t>RESULTS</a:t>
            </a:r>
            <a:r>
              <a:rPr lang="en-US" sz="4400" dirty="0">
                <a:latin typeface="+mj-lt"/>
              </a:rPr>
              <a:t> </a:t>
            </a:r>
          </a:p>
        </p:txBody>
      </p:sp>
      <p:sp>
        <p:nvSpPr>
          <p:cNvPr id="7" name="TextBox 6">
            <a:extLst>
              <a:ext uri="{FF2B5EF4-FFF2-40B4-BE49-F238E27FC236}">
                <a16:creationId xmlns:a16="http://schemas.microsoft.com/office/drawing/2014/main" id="{4CBBF940-75BC-4188-B303-C7CA1DAFAD26}"/>
              </a:ext>
            </a:extLst>
          </p:cNvPr>
          <p:cNvSpPr txBox="1"/>
          <p:nvPr/>
        </p:nvSpPr>
        <p:spPr>
          <a:xfrm>
            <a:off x="1117042" y="1470302"/>
            <a:ext cx="9957916" cy="1815882"/>
          </a:xfrm>
          <a:prstGeom prst="rect">
            <a:avLst/>
          </a:prstGeom>
          <a:noFill/>
        </p:spPr>
        <p:txBody>
          <a:bodyPr wrap="square" rtlCol="0">
            <a:spAutoFit/>
          </a:bodyPr>
          <a:lstStyle/>
          <a:p>
            <a:r>
              <a:rPr lang="en-US" sz="2800" dirty="0"/>
              <a:t>Finally the Linear regression model is taken into consideration.</a:t>
            </a:r>
          </a:p>
          <a:p>
            <a:r>
              <a:rPr lang="en-US" sz="2800" dirty="0"/>
              <a:t>Since it has the most accuracy among all the other models used  </a:t>
            </a:r>
          </a:p>
        </p:txBody>
      </p:sp>
    </p:spTree>
    <p:extLst>
      <p:ext uri="{BB962C8B-B14F-4D97-AF65-F5344CB8AC3E}">
        <p14:creationId xmlns:p14="http://schemas.microsoft.com/office/powerpoint/2010/main" val="2612615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DE98D9-35A6-4D63-9BC7-66F6FE249DEA}"/>
              </a:ext>
            </a:extLst>
          </p:cNvPr>
          <p:cNvPicPr>
            <a:picLocks noChangeAspect="1"/>
          </p:cNvPicPr>
          <p:nvPr/>
        </p:nvPicPr>
        <p:blipFill>
          <a:blip r:embed="rId2"/>
          <a:stretch>
            <a:fillRect/>
          </a:stretch>
        </p:blipFill>
        <p:spPr>
          <a:xfrm>
            <a:off x="316316" y="237090"/>
            <a:ext cx="5919866" cy="4475587"/>
          </a:xfrm>
          <a:prstGeom prst="rect">
            <a:avLst/>
          </a:prstGeom>
        </p:spPr>
      </p:pic>
      <p:pic>
        <p:nvPicPr>
          <p:cNvPr id="7" name="Picture 6">
            <a:extLst>
              <a:ext uri="{FF2B5EF4-FFF2-40B4-BE49-F238E27FC236}">
                <a16:creationId xmlns:a16="http://schemas.microsoft.com/office/drawing/2014/main" id="{794754FB-47E6-42A4-B19C-CABE758B1DF5}"/>
              </a:ext>
            </a:extLst>
          </p:cNvPr>
          <p:cNvPicPr>
            <a:picLocks noChangeAspect="1"/>
          </p:cNvPicPr>
          <p:nvPr/>
        </p:nvPicPr>
        <p:blipFill>
          <a:blip r:embed="rId3"/>
          <a:stretch>
            <a:fillRect/>
          </a:stretch>
        </p:blipFill>
        <p:spPr>
          <a:xfrm>
            <a:off x="6103432" y="2145323"/>
            <a:ext cx="5772252" cy="4475587"/>
          </a:xfrm>
          <a:prstGeom prst="rect">
            <a:avLst/>
          </a:prstGeom>
        </p:spPr>
      </p:pic>
    </p:spTree>
    <p:extLst>
      <p:ext uri="{BB962C8B-B14F-4D97-AF65-F5344CB8AC3E}">
        <p14:creationId xmlns:p14="http://schemas.microsoft.com/office/powerpoint/2010/main" val="2058470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46BF27-B271-4C18-9D6E-4D38500DA7E0}"/>
              </a:ext>
            </a:extLst>
          </p:cNvPr>
          <p:cNvPicPr>
            <a:picLocks noChangeAspect="1"/>
          </p:cNvPicPr>
          <p:nvPr/>
        </p:nvPicPr>
        <p:blipFill>
          <a:blip r:embed="rId2"/>
          <a:stretch>
            <a:fillRect/>
          </a:stretch>
        </p:blipFill>
        <p:spPr>
          <a:xfrm>
            <a:off x="1581756" y="354873"/>
            <a:ext cx="8918769" cy="6158435"/>
          </a:xfrm>
          <a:prstGeom prst="rect">
            <a:avLst/>
          </a:prstGeom>
        </p:spPr>
      </p:pic>
    </p:spTree>
    <p:extLst>
      <p:ext uri="{BB962C8B-B14F-4D97-AF65-F5344CB8AC3E}">
        <p14:creationId xmlns:p14="http://schemas.microsoft.com/office/powerpoint/2010/main" val="3593180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9ABD-2DFE-4EE5-801D-3D3F048D4FF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E8DBE45-7950-47B8-A0B9-C144F92641E6}"/>
              </a:ext>
            </a:extLst>
          </p:cNvPr>
          <p:cNvSpPr>
            <a:spLocks noGrp="1"/>
          </p:cNvSpPr>
          <p:nvPr>
            <p:ph idx="1"/>
          </p:nvPr>
        </p:nvSpPr>
        <p:spPr/>
        <p:txBody>
          <a:bodyPr/>
          <a:lstStyle/>
          <a:p>
            <a:pPr>
              <a:lnSpc>
                <a:spcPct val="100000"/>
              </a:lnSpc>
              <a:spcBef>
                <a:spcPts val="1400"/>
              </a:spcBef>
            </a:pPr>
            <a:r>
              <a:rPr lang="en-US" sz="2800" dirty="0">
                <a:solidFill>
                  <a:schemeClr val="accent3">
                    <a:lumMod val="25000"/>
                  </a:schemeClr>
                </a:solidFill>
                <a:latin typeface="Abadi"/>
              </a:rPr>
              <a:t>Executive Summary</a:t>
            </a:r>
          </a:p>
          <a:p>
            <a:pPr>
              <a:lnSpc>
                <a:spcPct val="100000"/>
              </a:lnSpc>
              <a:spcBef>
                <a:spcPts val="1400"/>
              </a:spcBef>
            </a:pPr>
            <a:r>
              <a:rPr lang="en-US" sz="2800" dirty="0">
                <a:solidFill>
                  <a:schemeClr val="accent3">
                    <a:lumMod val="25000"/>
                  </a:schemeClr>
                </a:solidFill>
                <a:latin typeface="Abadi"/>
              </a:rPr>
              <a:t>Introduction</a:t>
            </a:r>
          </a:p>
          <a:p>
            <a:pPr>
              <a:lnSpc>
                <a:spcPct val="100000"/>
              </a:lnSpc>
              <a:spcBef>
                <a:spcPts val="1400"/>
              </a:spcBef>
            </a:pPr>
            <a:r>
              <a:rPr lang="en-US" sz="2800" dirty="0">
                <a:solidFill>
                  <a:schemeClr val="accent3">
                    <a:lumMod val="25000"/>
                  </a:schemeClr>
                </a:solidFill>
                <a:latin typeface="Abadi"/>
              </a:rPr>
              <a:t>Methodology</a:t>
            </a:r>
          </a:p>
          <a:p>
            <a:pPr>
              <a:lnSpc>
                <a:spcPct val="100000"/>
              </a:lnSpc>
              <a:spcBef>
                <a:spcPts val="1400"/>
              </a:spcBef>
            </a:pPr>
            <a:r>
              <a:rPr lang="en-US" sz="2800" dirty="0">
                <a:solidFill>
                  <a:schemeClr val="accent3">
                    <a:lumMod val="25000"/>
                  </a:schemeClr>
                </a:solidFill>
                <a:latin typeface="Abadi"/>
              </a:rPr>
              <a:t>Results</a:t>
            </a:r>
          </a:p>
          <a:p>
            <a:pPr>
              <a:lnSpc>
                <a:spcPct val="100000"/>
              </a:lnSpc>
              <a:spcBef>
                <a:spcPts val="1400"/>
              </a:spcBef>
            </a:pPr>
            <a:r>
              <a:rPr lang="en-US" sz="2800" dirty="0">
                <a:solidFill>
                  <a:schemeClr val="accent3">
                    <a:lumMod val="25000"/>
                  </a:schemeClr>
                </a:solidFill>
                <a:latin typeface="Abadi"/>
              </a:rPr>
              <a:t>Conclusion</a:t>
            </a:r>
          </a:p>
          <a:p>
            <a:pPr>
              <a:lnSpc>
                <a:spcPct val="100000"/>
              </a:lnSpc>
              <a:spcBef>
                <a:spcPts val="1400"/>
              </a:spcBef>
            </a:pPr>
            <a:r>
              <a:rPr lang="en-US" sz="2800" dirty="0">
                <a:solidFill>
                  <a:schemeClr val="accent3">
                    <a:lumMod val="25000"/>
                  </a:schemeClr>
                </a:solidFill>
                <a:latin typeface="Abadi"/>
              </a:rPr>
              <a:t>Appendix</a:t>
            </a:r>
            <a:endParaRPr lang="en-US" dirty="0"/>
          </a:p>
        </p:txBody>
      </p:sp>
    </p:spTree>
    <p:extLst>
      <p:ext uri="{BB962C8B-B14F-4D97-AF65-F5344CB8AC3E}">
        <p14:creationId xmlns:p14="http://schemas.microsoft.com/office/powerpoint/2010/main" val="394215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C7E334-13FD-4CF2-A684-9A2177F45BD9}"/>
              </a:ext>
            </a:extLst>
          </p:cNvPr>
          <p:cNvPicPr>
            <a:picLocks noChangeAspect="1"/>
          </p:cNvPicPr>
          <p:nvPr/>
        </p:nvPicPr>
        <p:blipFill>
          <a:blip r:embed="rId2"/>
          <a:stretch>
            <a:fillRect/>
          </a:stretch>
        </p:blipFill>
        <p:spPr>
          <a:xfrm>
            <a:off x="823965" y="240779"/>
            <a:ext cx="10912510" cy="6444470"/>
          </a:xfrm>
          <a:prstGeom prst="rect">
            <a:avLst/>
          </a:prstGeom>
        </p:spPr>
      </p:pic>
    </p:spTree>
    <p:extLst>
      <p:ext uri="{BB962C8B-B14F-4D97-AF65-F5344CB8AC3E}">
        <p14:creationId xmlns:p14="http://schemas.microsoft.com/office/powerpoint/2010/main" val="1133125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68100-939C-42B3-B162-A7536D977490}"/>
              </a:ext>
            </a:extLst>
          </p:cNvPr>
          <p:cNvSpPr>
            <a:spLocks noGrp="1"/>
          </p:cNvSpPr>
          <p:nvPr>
            <p:ph type="title"/>
          </p:nvPr>
        </p:nvSpPr>
        <p:spPr/>
        <p:txBody>
          <a:bodyPr>
            <a:normAutofit/>
          </a:bodyPr>
          <a:lstStyle/>
          <a:p>
            <a:r>
              <a:rPr lang="en-US" dirty="0"/>
              <a:t>MODEL DEPLOYMENT</a:t>
            </a:r>
          </a:p>
        </p:txBody>
      </p:sp>
      <p:pic>
        <p:nvPicPr>
          <p:cNvPr id="5" name="Content Placeholder 4">
            <a:extLst>
              <a:ext uri="{FF2B5EF4-FFF2-40B4-BE49-F238E27FC236}">
                <a16:creationId xmlns:a16="http://schemas.microsoft.com/office/drawing/2014/main" id="{416BC039-18AC-4278-864F-250674DA624A}"/>
              </a:ext>
            </a:extLst>
          </p:cNvPr>
          <p:cNvPicPr>
            <a:picLocks noGrp="1" noChangeAspect="1"/>
          </p:cNvPicPr>
          <p:nvPr>
            <p:ph idx="1"/>
          </p:nvPr>
        </p:nvPicPr>
        <p:blipFill>
          <a:blip r:embed="rId2"/>
          <a:stretch>
            <a:fillRect/>
          </a:stretch>
        </p:blipFill>
        <p:spPr>
          <a:xfrm>
            <a:off x="677863" y="2529135"/>
            <a:ext cx="8596312" cy="3144342"/>
          </a:xfrm>
        </p:spPr>
      </p:pic>
      <p:sp>
        <p:nvSpPr>
          <p:cNvPr id="6" name="TextBox 5">
            <a:extLst>
              <a:ext uri="{FF2B5EF4-FFF2-40B4-BE49-F238E27FC236}">
                <a16:creationId xmlns:a16="http://schemas.microsoft.com/office/drawing/2014/main" id="{202E9CD0-E6B3-4EBB-A6B6-F49CCF1D32B7}"/>
              </a:ext>
            </a:extLst>
          </p:cNvPr>
          <p:cNvSpPr txBox="1"/>
          <p:nvPr/>
        </p:nvSpPr>
        <p:spPr>
          <a:xfrm>
            <a:off x="834502" y="1740023"/>
            <a:ext cx="7830105" cy="523220"/>
          </a:xfrm>
          <a:prstGeom prst="rect">
            <a:avLst/>
          </a:prstGeom>
          <a:noFill/>
        </p:spPr>
        <p:txBody>
          <a:bodyPr wrap="square" rtlCol="0">
            <a:spAutoFit/>
          </a:bodyPr>
          <a:lstStyle/>
          <a:p>
            <a:r>
              <a:rPr lang="en-US" sz="2800" dirty="0"/>
              <a:t>Deployment Index page</a:t>
            </a:r>
          </a:p>
        </p:txBody>
      </p:sp>
    </p:spTree>
    <p:extLst>
      <p:ext uri="{BB962C8B-B14F-4D97-AF65-F5344CB8AC3E}">
        <p14:creationId xmlns:p14="http://schemas.microsoft.com/office/powerpoint/2010/main" val="626365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D03A9-EC02-46F8-982E-2A39D0A97E8A}"/>
              </a:ext>
            </a:extLst>
          </p:cNvPr>
          <p:cNvSpPr>
            <a:spLocks noGrp="1"/>
          </p:cNvSpPr>
          <p:nvPr>
            <p:ph type="title"/>
          </p:nvPr>
        </p:nvSpPr>
        <p:spPr/>
        <p:txBody>
          <a:bodyPr>
            <a:normAutofit/>
          </a:bodyPr>
          <a:lstStyle/>
          <a:p>
            <a:r>
              <a:rPr lang="en-US" sz="2800" dirty="0"/>
              <a:t>Deployment Homepage</a:t>
            </a:r>
          </a:p>
        </p:txBody>
      </p:sp>
      <p:pic>
        <p:nvPicPr>
          <p:cNvPr id="5" name="Content Placeholder 4">
            <a:extLst>
              <a:ext uri="{FF2B5EF4-FFF2-40B4-BE49-F238E27FC236}">
                <a16:creationId xmlns:a16="http://schemas.microsoft.com/office/drawing/2014/main" id="{48905096-6C9A-4ECA-A75B-4429D4AA990B}"/>
              </a:ext>
            </a:extLst>
          </p:cNvPr>
          <p:cNvPicPr>
            <a:picLocks noGrp="1" noChangeAspect="1"/>
          </p:cNvPicPr>
          <p:nvPr>
            <p:ph idx="1"/>
          </p:nvPr>
        </p:nvPicPr>
        <p:blipFill>
          <a:blip r:embed="rId2"/>
          <a:stretch>
            <a:fillRect/>
          </a:stretch>
        </p:blipFill>
        <p:spPr>
          <a:xfrm>
            <a:off x="1450637" y="2160588"/>
            <a:ext cx="7050764" cy="3881437"/>
          </a:xfrm>
        </p:spPr>
      </p:pic>
    </p:spTree>
    <p:extLst>
      <p:ext uri="{BB962C8B-B14F-4D97-AF65-F5344CB8AC3E}">
        <p14:creationId xmlns:p14="http://schemas.microsoft.com/office/powerpoint/2010/main" val="303850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9350-17D8-48C4-9291-8544E179918E}"/>
              </a:ext>
            </a:extLst>
          </p:cNvPr>
          <p:cNvSpPr>
            <a:spLocks noGrp="1"/>
          </p:cNvSpPr>
          <p:nvPr>
            <p:ph type="title"/>
          </p:nvPr>
        </p:nvSpPr>
        <p:spPr/>
        <p:txBody>
          <a:bodyPr/>
          <a:lstStyle/>
          <a:p>
            <a:r>
              <a:rPr lang="en-US" sz="2800" dirty="0"/>
              <a:t>Data input for calculation</a:t>
            </a:r>
            <a:endParaRPr lang="en-US" dirty="0"/>
          </a:p>
        </p:txBody>
      </p:sp>
      <p:pic>
        <p:nvPicPr>
          <p:cNvPr id="5" name="Content Placeholder 4">
            <a:extLst>
              <a:ext uri="{FF2B5EF4-FFF2-40B4-BE49-F238E27FC236}">
                <a16:creationId xmlns:a16="http://schemas.microsoft.com/office/drawing/2014/main" id="{65B26A56-72B2-4DFB-8CEE-30A14769EF91}"/>
              </a:ext>
            </a:extLst>
          </p:cNvPr>
          <p:cNvPicPr>
            <a:picLocks noGrp="1" noChangeAspect="1"/>
          </p:cNvPicPr>
          <p:nvPr>
            <p:ph idx="1"/>
          </p:nvPr>
        </p:nvPicPr>
        <p:blipFill>
          <a:blip r:embed="rId2"/>
          <a:stretch>
            <a:fillRect/>
          </a:stretch>
        </p:blipFill>
        <p:spPr>
          <a:xfrm>
            <a:off x="1466022" y="2160588"/>
            <a:ext cx="7019994" cy="3881437"/>
          </a:xfrm>
        </p:spPr>
      </p:pic>
    </p:spTree>
    <p:extLst>
      <p:ext uri="{BB962C8B-B14F-4D97-AF65-F5344CB8AC3E}">
        <p14:creationId xmlns:p14="http://schemas.microsoft.com/office/powerpoint/2010/main" val="1494105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A9C7-2C4B-48CE-9750-B11824EF0E8F}"/>
              </a:ext>
            </a:extLst>
          </p:cNvPr>
          <p:cNvSpPr>
            <a:spLocks noGrp="1"/>
          </p:cNvSpPr>
          <p:nvPr>
            <p:ph type="title"/>
          </p:nvPr>
        </p:nvSpPr>
        <p:spPr/>
        <p:txBody>
          <a:bodyPr>
            <a:normAutofit/>
          </a:bodyPr>
          <a:lstStyle/>
          <a:p>
            <a:r>
              <a:rPr lang="en-US" sz="2800" dirty="0"/>
              <a:t>Final Predicted Score</a:t>
            </a:r>
          </a:p>
        </p:txBody>
      </p:sp>
      <p:pic>
        <p:nvPicPr>
          <p:cNvPr id="5" name="Content Placeholder 4">
            <a:extLst>
              <a:ext uri="{FF2B5EF4-FFF2-40B4-BE49-F238E27FC236}">
                <a16:creationId xmlns:a16="http://schemas.microsoft.com/office/drawing/2014/main" id="{795C28F7-3AF1-411F-9807-3C4D9B72D190}"/>
              </a:ext>
            </a:extLst>
          </p:cNvPr>
          <p:cNvPicPr>
            <a:picLocks noGrp="1" noChangeAspect="1"/>
          </p:cNvPicPr>
          <p:nvPr>
            <p:ph idx="1"/>
          </p:nvPr>
        </p:nvPicPr>
        <p:blipFill>
          <a:blip r:embed="rId2"/>
          <a:stretch>
            <a:fillRect/>
          </a:stretch>
        </p:blipFill>
        <p:spPr>
          <a:xfrm>
            <a:off x="1469145" y="2160588"/>
            <a:ext cx="7013747" cy="3881437"/>
          </a:xfrm>
        </p:spPr>
      </p:pic>
    </p:spTree>
    <p:extLst>
      <p:ext uri="{BB962C8B-B14F-4D97-AF65-F5344CB8AC3E}">
        <p14:creationId xmlns:p14="http://schemas.microsoft.com/office/powerpoint/2010/main" val="2399989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65B0-BCE4-4F31-9D8D-98910EC38BC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5588DC7-01DC-45B8-B4D1-8672F65BAAE1}"/>
              </a:ext>
            </a:extLst>
          </p:cNvPr>
          <p:cNvSpPr>
            <a:spLocks noGrp="1"/>
          </p:cNvSpPr>
          <p:nvPr>
            <p:ph idx="1"/>
          </p:nvPr>
        </p:nvSpPr>
        <p:spPr/>
        <p:txBody>
          <a:bodyPr/>
          <a:lstStyle/>
          <a:p>
            <a:pPr algn="l">
              <a:buFont typeface="Arial" panose="020B0604020202020204" pitchFamily="34" charset="0"/>
              <a:buChar char="•"/>
            </a:pPr>
            <a:r>
              <a:rPr lang="en-US" b="0" i="0" dirty="0">
                <a:effectLst/>
                <a:latin typeface="system-ui"/>
              </a:rPr>
              <a:t>Student's Performance is related with lunch, race/ethnicity and parental level education.</a:t>
            </a:r>
          </a:p>
          <a:p>
            <a:pPr algn="l">
              <a:buFont typeface="Arial" panose="020B0604020202020204" pitchFamily="34" charset="0"/>
              <a:buChar char="•"/>
            </a:pPr>
            <a:r>
              <a:rPr lang="en-US" b="0" i="0" dirty="0">
                <a:effectLst/>
                <a:latin typeface="system-ui"/>
              </a:rPr>
              <a:t>Females lead in pass percentage and also are top-scorers.</a:t>
            </a:r>
          </a:p>
          <a:p>
            <a:pPr algn="l">
              <a:buFont typeface="Arial" panose="020B0604020202020204" pitchFamily="34" charset="0"/>
              <a:buChar char="•"/>
            </a:pPr>
            <a:r>
              <a:rPr lang="en-US" b="0" i="0" dirty="0">
                <a:effectLst/>
                <a:latin typeface="system-ui"/>
              </a:rPr>
              <a:t>Student's Performance is not much related with test preparation course.</a:t>
            </a:r>
          </a:p>
          <a:p>
            <a:pPr algn="l">
              <a:buFont typeface="Arial" panose="020B0604020202020204" pitchFamily="34" charset="0"/>
              <a:buChar char="•"/>
            </a:pPr>
            <a:r>
              <a:rPr lang="en-US" b="0" i="0" dirty="0">
                <a:effectLst/>
                <a:latin typeface="system-ui"/>
              </a:rPr>
              <a:t>Finishing preparation course is beneficial.</a:t>
            </a:r>
          </a:p>
          <a:p>
            <a:pPr algn="l">
              <a:buFont typeface="Arial" panose="020B0604020202020204" pitchFamily="34" charset="0"/>
              <a:buChar char="•"/>
            </a:pPr>
            <a:r>
              <a:rPr lang="en-US" b="0" i="0" dirty="0">
                <a:effectLst/>
                <a:latin typeface="system-ui"/>
              </a:rPr>
              <a:t>Successfully Deployed the model</a:t>
            </a:r>
            <a:r>
              <a:rPr lang="en-US" dirty="0">
                <a:latin typeface="system-ui"/>
              </a:rPr>
              <a:t> in Flask and Aws Beanstalk. </a:t>
            </a:r>
            <a:endParaRPr lang="en-US" b="0" i="0" dirty="0">
              <a:effectLst/>
              <a:latin typeface="system-ui"/>
            </a:endParaRPr>
          </a:p>
          <a:p>
            <a:pPr marL="0" indent="0">
              <a:buNone/>
            </a:pPr>
            <a:endParaRPr lang="en-US" dirty="0"/>
          </a:p>
        </p:txBody>
      </p:sp>
    </p:spTree>
    <p:extLst>
      <p:ext uri="{BB962C8B-B14F-4D97-AF65-F5344CB8AC3E}">
        <p14:creationId xmlns:p14="http://schemas.microsoft.com/office/powerpoint/2010/main" val="4041819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96D8-272E-49BC-8063-8402B4D5DB30}"/>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864D5E08-FEC0-496C-A749-265C2403B4E9}"/>
              </a:ext>
            </a:extLst>
          </p:cNvPr>
          <p:cNvSpPr>
            <a:spLocks noGrp="1"/>
          </p:cNvSpPr>
          <p:nvPr>
            <p:ph idx="1"/>
          </p:nvPr>
        </p:nvSpPr>
        <p:spPr/>
        <p:txBody>
          <a:bodyPr/>
          <a:lstStyle/>
          <a:p>
            <a:r>
              <a:rPr lang="en-US" dirty="0"/>
              <a:t>Please find the complete details of the project from my GitHub repository.</a:t>
            </a:r>
          </a:p>
          <a:p>
            <a:pPr marL="457200" lvl="1" indent="0">
              <a:buNone/>
            </a:pPr>
            <a:r>
              <a:rPr lang="en-US" dirty="0"/>
              <a:t> </a:t>
            </a:r>
            <a:r>
              <a:rPr lang="en-US" dirty="0">
                <a:hlinkClick r:id="rId2"/>
              </a:rPr>
              <a:t>https://github.com/Mayur-Bk/Student-Performance-Indicator</a:t>
            </a:r>
            <a:endParaRPr lang="en-US" dirty="0"/>
          </a:p>
          <a:p>
            <a:r>
              <a:rPr lang="en-US" dirty="0"/>
              <a:t>Flask Deployment.</a:t>
            </a:r>
          </a:p>
          <a:p>
            <a:pPr marL="457200" lvl="1" indent="0">
              <a:buNone/>
            </a:pPr>
            <a:r>
              <a:rPr lang="en-US" dirty="0">
                <a:hlinkClick r:id="rId3"/>
              </a:rPr>
              <a:t>http://127.0.0.1:5000/</a:t>
            </a:r>
            <a:endParaRPr lang="en-US" dirty="0"/>
          </a:p>
          <a:p>
            <a:pPr marL="457200" lvl="1" indent="0">
              <a:buNone/>
            </a:pPr>
            <a:endParaRPr lang="en-US" dirty="0"/>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396993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5D080-D2DD-420E-9A9D-431525E29555}"/>
              </a:ext>
            </a:extLst>
          </p:cNvPr>
          <p:cNvSpPr>
            <a:spLocks noGrp="1"/>
          </p:cNvSpPr>
          <p:nvPr>
            <p:ph type="title"/>
          </p:nvPr>
        </p:nvSpPr>
        <p:spPr>
          <a:xfrm>
            <a:off x="3787163" y="2837245"/>
            <a:ext cx="4051818" cy="1325563"/>
          </a:xfrm>
        </p:spPr>
        <p:txBody>
          <a:bodyPr>
            <a:normAutofit/>
          </a:bodyPr>
          <a:lstStyle/>
          <a:p>
            <a:r>
              <a:rPr lang="en-US" sz="4400" dirty="0"/>
              <a:t>THANK YOU </a:t>
            </a:r>
          </a:p>
        </p:txBody>
      </p:sp>
    </p:spTree>
    <p:extLst>
      <p:ext uri="{BB962C8B-B14F-4D97-AF65-F5344CB8AC3E}">
        <p14:creationId xmlns:p14="http://schemas.microsoft.com/office/powerpoint/2010/main" val="336299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308C-9F78-47FE-9ABE-A0A40F2967D6}"/>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A78C003B-C45E-4B41-BE02-A9F3A5566506}"/>
              </a:ext>
            </a:extLst>
          </p:cNvPr>
          <p:cNvSpPr>
            <a:spLocks noGrp="1"/>
          </p:cNvSpPr>
          <p:nvPr>
            <p:ph idx="1"/>
          </p:nvPr>
        </p:nvSpPr>
        <p:spPr/>
        <p:txBody>
          <a:bodyPr/>
          <a:lstStyle/>
          <a:p>
            <a:r>
              <a:rPr lang="en-US" i="0" dirty="0">
                <a:effectLst/>
                <a:latin typeface="system-ui"/>
              </a:rPr>
              <a:t>The project summarizes about, How the students performance in the test scores are affected by various variables such as Gender, Ethnicity, Parental level of education, Lunch and Preparation for the test</a:t>
            </a:r>
            <a:endParaRPr lang="en-US" dirty="0"/>
          </a:p>
          <a:p>
            <a:r>
              <a:rPr lang="en-US" dirty="0"/>
              <a:t>By using different ML models and taking into consideration of all the factors that are affecting the students test performance scores, we found that the test performance scores are mainly affected by student’s test preparation, background and the food intake.</a:t>
            </a:r>
          </a:p>
          <a:p>
            <a:r>
              <a:rPr lang="en-US" dirty="0"/>
              <a:t>Successfully computed the model with the help of linear regression along with the accuracy of 88.04% and deployed the model in Flask and AWS Beanstalk.</a:t>
            </a:r>
          </a:p>
        </p:txBody>
      </p:sp>
    </p:spTree>
    <p:extLst>
      <p:ext uri="{BB962C8B-B14F-4D97-AF65-F5344CB8AC3E}">
        <p14:creationId xmlns:p14="http://schemas.microsoft.com/office/powerpoint/2010/main" val="125298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DE9F8-F9FC-4127-B487-5785EE711D0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C70509B-0FF6-4E09-A9B1-F3806EE54EC7}"/>
              </a:ext>
            </a:extLst>
          </p:cNvPr>
          <p:cNvSpPr>
            <a:spLocks noGrp="1"/>
          </p:cNvSpPr>
          <p:nvPr>
            <p:ph idx="1"/>
          </p:nvPr>
        </p:nvSpPr>
        <p:spPr/>
        <p:txBody>
          <a:bodyPr/>
          <a:lstStyle/>
          <a:p>
            <a:r>
              <a:rPr lang="en-US" dirty="0"/>
              <a:t>The dataset provides us with the data of the students which has their test scores for a particular subject.</a:t>
            </a:r>
          </a:p>
          <a:p>
            <a:r>
              <a:rPr lang="en-US" dirty="0"/>
              <a:t>Along with various factors that are (Gender, Lunch type, Preparation for the test, Race/Ethnicity, Parents level of education)</a:t>
            </a:r>
          </a:p>
          <a:p>
            <a:endParaRPr lang="en-US" dirty="0"/>
          </a:p>
          <a:p>
            <a:endParaRPr lang="en-US" dirty="0"/>
          </a:p>
          <a:p>
            <a:r>
              <a:rPr lang="en-US" b="1" u="sng" dirty="0"/>
              <a:t>Objective of the project</a:t>
            </a:r>
          </a:p>
          <a:p>
            <a:pPr lvl="1"/>
            <a:r>
              <a:rPr lang="en-US" dirty="0"/>
              <a:t>To find the score of the student after taking into consideration for all the factors that affect their test performance.</a:t>
            </a:r>
          </a:p>
        </p:txBody>
      </p:sp>
    </p:spTree>
    <p:extLst>
      <p:ext uri="{BB962C8B-B14F-4D97-AF65-F5344CB8AC3E}">
        <p14:creationId xmlns:p14="http://schemas.microsoft.com/office/powerpoint/2010/main" val="2934161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C6E5E-378E-4444-84EB-59598BA2F16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3A4D731-C3B5-4296-BAEA-46CAC5464DEA}"/>
              </a:ext>
            </a:extLst>
          </p:cNvPr>
          <p:cNvSpPr>
            <a:spLocks noGrp="1"/>
          </p:cNvSpPr>
          <p:nvPr>
            <p:ph idx="1"/>
          </p:nvPr>
        </p:nvSpPr>
        <p:spPr/>
        <p:txBody>
          <a:bodyPr/>
          <a:lstStyle/>
          <a:p>
            <a:r>
              <a:rPr lang="en-US" dirty="0"/>
              <a:t>Data Source</a:t>
            </a:r>
          </a:p>
          <a:p>
            <a:r>
              <a:rPr lang="en-US" dirty="0"/>
              <a:t>Data Preprocessing</a:t>
            </a:r>
          </a:p>
          <a:p>
            <a:r>
              <a:rPr lang="en-US" dirty="0"/>
              <a:t>Data Visualization</a:t>
            </a:r>
          </a:p>
          <a:p>
            <a:r>
              <a:rPr lang="en-US" dirty="0"/>
              <a:t>Model Training</a:t>
            </a:r>
          </a:p>
          <a:p>
            <a:r>
              <a:rPr lang="en-US" dirty="0"/>
              <a:t>Model Deployment</a:t>
            </a:r>
          </a:p>
        </p:txBody>
      </p:sp>
    </p:spTree>
    <p:extLst>
      <p:ext uri="{BB962C8B-B14F-4D97-AF65-F5344CB8AC3E}">
        <p14:creationId xmlns:p14="http://schemas.microsoft.com/office/powerpoint/2010/main" val="134623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0B442-4DA1-48FB-95D4-88EC569BE56C}"/>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24BE8389-8C13-4BB1-BC5D-8FD60ACFF208}"/>
              </a:ext>
            </a:extLst>
          </p:cNvPr>
          <p:cNvSpPr>
            <a:spLocks noGrp="1"/>
          </p:cNvSpPr>
          <p:nvPr>
            <p:ph idx="1"/>
          </p:nvPr>
        </p:nvSpPr>
        <p:spPr/>
        <p:txBody>
          <a:bodyPr/>
          <a:lstStyle/>
          <a:p>
            <a:pPr marL="0" indent="0">
              <a:buNone/>
            </a:pPr>
            <a:r>
              <a:rPr lang="en-US" b="1" i="0" dirty="0">
                <a:effectLst/>
                <a:latin typeface="system-ui"/>
              </a:rPr>
              <a:t>Data Source - </a:t>
            </a:r>
            <a:r>
              <a:rPr lang="en-US" b="1" i="0" u="none" strike="noStrike" dirty="0">
                <a:effectLst/>
                <a:latin typeface="system-ui"/>
                <a:hlinkClick r:id="rId2"/>
              </a:rPr>
              <a:t>https://www.kaggle.com/datasets/spscientist/students-performance-in-exams?datasetId=74977</a:t>
            </a:r>
            <a:endParaRPr lang="en-US" b="1" i="0" dirty="0">
              <a:effectLst/>
              <a:latin typeface="system-ui"/>
            </a:endParaRPr>
          </a:p>
          <a:p>
            <a:pPr marL="0" indent="0">
              <a:buNone/>
            </a:pPr>
            <a:endParaRPr lang="en-US" dirty="0"/>
          </a:p>
        </p:txBody>
      </p:sp>
    </p:spTree>
    <p:extLst>
      <p:ext uri="{BB962C8B-B14F-4D97-AF65-F5344CB8AC3E}">
        <p14:creationId xmlns:p14="http://schemas.microsoft.com/office/powerpoint/2010/main" val="134560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2B3F-C362-412F-AE9F-C84C1647EBB7}"/>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C61D2931-61B1-4264-AC9D-91A8C3F65EA3}"/>
              </a:ext>
            </a:extLst>
          </p:cNvPr>
          <p:cNvSpPr>
            <a:spLocks noGrp="1"/>
          </p:cNvSpPr>
          <p:nvPr>
            <p:ph idx="1"/>
          </p:nvPr>
        </p:nvSpPr>
        <p:spPr/>
        <p:txBody>
          <a:bodyPr/>
          <a:lstStyle/>
          <a:p>
            <a:pPr algn="l">
              <a:buFont typeface="Arial" panose="020B0604020202020204" pitchFamily="34" charset="0"/>
              <a:buChar char="•"/>
            </a:pPr>
            <a:r>
              <a:rPr lang="en-US" b="0" i="0" dirty="0">
                <a:effectLst/>
                <a:latin typeface="system-ui"/>
              </a:rPr>
              <a:t>Check Missing values</a:t>
            </a:r>
          </a:p>
          <a:p>
            <a:pPr algn="l">
              <a:buFont typeface="Arial" panose="020B0604020202020204" pitchFamily="34" charset="0"/>
              <a:buChar char="•"/>
            </a:pPr>
            <a:r>
              <a:rPr lang="en-US" b="0" i="0" dirty="0">
                <a:effectLst/>
                <a:latin typeface="system-ui"/>
              </a:rPr>
              <a:t>Check Duplicates</a:t>
            </a:r>
          </a:p>
          <a:p>
            <a:pPr algn="l">
              <a:buFont typeface="Arial" panose="020B0604020202020204" pitchFamily="34" charset="0"/>
              <a:buChar char="•"/>
            </a:pPr>
            <a:r>
              <a:rPr lang="en-US" b="0" i="0" dirty="0">
                <a:effectLst/>
                <a:latin typeface="system-ui"/>
              </a:rPr>
              <a:t>Check Datatype</a:t>
            </a:r>
          </a:p>
          <a:p>
            <a:pPr algn="l">
              <a:buFont typeface="Arial" panose="020B0604020202020204" pitchFamily="34" charset="0"/>
              <a:buChar char="•"/>
            </a:pPr>
            <a:r>
              <a:rPr lang="en-US" b="0" i="0" dirty="0">
                <a:effectLst/>
                <a:latin typeface="system-ui"/>
              </a:rPr>
              <a:t>Check the number of unique value in each column</a:t>
            </a:r>
          </a:p>
          <a:p>
            <a:pPr algn="l">
              <a:buFont typeface="Arial" panose="020B0604020202020204" pitchFamily="34" charset="0"/>
              <a:buChar char="•"/>
            </a:pPr>
            <a:r>
              <a:rPr lang="en-US" b="0" i="0" dirty="0">
                <a:effectLst/>
                <a:latin typeface="system-ui"/>
              </a:rPr>
              <a:t>Check the statistics of the dataset</a:t>
            </a:r>
          </a:p>
          <a:p>
            <a:pPr algn="l">
              <a:buFont typeface="Arial" panose="020B0604020202020204" pitchFamily="34" charset="0"/>
              <a:buChar char="•"/>
            </a:pPr>
            <a:r>
              <a:rPr lang="en-US" b="0" i="0" dirty="0">
                <a:effectLst/>
                <a:latin typeface="system-ui"/>
              </a:rPr>
              <a:t>Check the various categories present in different categorical column </a:t>
            </a:r>
          </a:p>
          <a:p>
            <a:pPr marL="0" indent="0">
              <a:buNone/>
            </a:pPr>
            <a:endParaRPr lang="en-US" dirty="0"/>
          </a:p>
        </p:txBody>
      </p:sp>
    </p:spTree>
    <p:extLst>
      <p:ext uri="{BB962C8B-B14F-4D97-AF65-F5344CB8AC3E}">
        <p14:creationId xmlns:p14="http://schemas.microsoft.com/office/powerpoint/2010/main" val="2583497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7B52-DEDA-4817-B9D5-4BAF5EBF22B4}"/>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07D53815-D47B-47D1-ADDC-15A013CB6A2B}"/>
              </a:ext>
            </a:extLst>
          </p:cNvPr>
          <p:cNvSpPr>
            <a:spLocks noGrp="1"/>
          </p:cNvSpPr>
          <p:nvPr>
            <p:ph idx="1"/>
          </p:nvPr>
        </p:nvSpPr>
        <p:spPr/>
        <p:txBody>
          <a:bodyPr/>
          <a:lstStyle/>
          <a:p>
            <a:r>
              <a:rPr lang="en-US" dirty="0"/>
              <a:t>Scores wrt. Gender</a:t>
            </a:r>
          </a:p>
          <a:p>
            <a:pPr marL="0" indent="0">
              <a:buNone/>
            </a:pPr>
            <a:endParaRPr lang="en-US" dirty="0"/>
          </a:p>
        </p:txBody>
      </p:sp>
      <p:pic>
        <p:nvPicPr>
          <p:cNvPr id="7" name="Picture 6">
            <a:extLst>
              <a:ext uri="{FF2B5EF4-FFF2-40B4-BE49-F238E27FC236}">
                <a16:creationId xmlns:a16="http://schemas.microsoft.com/office/drawing/2014/main" id="{03ABAC22-3690-42D6-9A6C-C39C3BA0C395}"/>
              </a:ext>
            </a:extLst>
          </p:cNvPr>
          <p:cNvPicPr>
            <a:picLocks noChangeAspect="1"/>
          </p:cNvPicPr>
          <p:nvPr/>
        </p:nvPicPr>
        <p:blipFill>
          <a:blip r:embed="rId2"/>
          <a:stretch>
            <a:fillRect/>
          </a:stretch>
        </p:blipFill>
        <p:spPr>
          <a:xfrm>
            <a:off x="2367035" y="2472838"/>
            <a:ext cx="7701413" cy="4020037"/>
          </a:xfrm>
          <a:prstGeom prst="rect">
            <a:avLst/>
          </a:prstGeom>
        </p:spPr>
      </p:pic>
      <p:sp>
        <p:nvSpPr>
          <p:cNvPr id="8" name="TextBox 7">
            <a:extLst>
              <a:ext uri="{FF2B5EF4-FFF2-40B4-BE49-F238E27FC236}">
                <a16:creationId xmlns:a16="http://schemas.microsoft.com/office/drawing/2014/main" id="{3E003846-AB4D-4AB9-92E5-1DF7224E1C21}"/>
              </a:ext>
            </a:extLst>
          </p:cNvPr>
          <p:cNvSpPr txBox="1"/>
          <p:nvPr/>
        </p:nvSpPr>
        <p:spPr>
          <a:xfrm>
            <a:off x="9445451" y="2813538"/>
            <a:ext cx="743578" cy="369332"/>
          </a:xfrm>
          <a:prstGeom prst="rect">
            <a:avLst/>
          </a:prstGeom>
          <a:noFill/>
        </p:spPr>
        <p:txBody>
          <a:bodyPr wrap="square" rtlCol="0">
            <a:spAutoFit/>
          </a:bodyPr>
          <a:lstStyle/>
          <a:p>
            <a:r>
              <a:rPr lang="en-US" dirty="0"/>
              <a:t>Male</a:t>
            </a:r>
          </a:p>
        </p:txBody>
      </p:sp>
      <p:sp>
        <p:nvSpPr>
          <p:cNvPr id="9" name="TextBox 8">
            <a:extLst>
              <a:ext uri="{FF2B5EF4-FFF2-40B4-BE49-F238E27FC236}">
                <a16:creationId xmlns:a16="http://schemas.microsoft.com/office/drawing/2014/main" id="{E0E45EF4-7841-4911-A4E8-CEE138334935}"/>
              </a:ext>
            </a:extLst>
          </p:cNvPr>
          <p:cNvSpPr txBox="1"/>
          <p:nvPr/>
        </p:nvSpPr>
        <p:spPr>
          <a:xfrm>
            <a:off x="6564987" y="5565136"/>
            <a:ext cx="1087563" cy="369332"/>
          </a:xfrm>
          <a:prstGeom prst="rect">
            <a:avLst/>
          </a:prstGeom>
          <a:noFill/>
        </p:spPr>
        <p:txBody>
          <a:bodyPr wrap="square" rtlCol="0">
            <a:spAutoFit/>
          </a:bodyPr>
          <a:lstStyle/>
          <a:p>
            <a:r>
              <a:rPr lang="en-US" dirty="0"/>
              <a:t>Female</a:t>
            </a:r>
          </a:p>
        </p:txBody>
      </p:sp>
      <p:sp>
        <p:nvSpPr>
          <p:cNvPr id="10" name="TextBox 9">
            <a:extLst>
              <a:ext uri="{FF2B5EF4-FFF2-40B4-BE49-F238E27FC236}">
                <a16:creationId xmlns:a16="http://schemas.microsoft.com/office/drawing/2014/main" id="{77E7881C-0901-480B-9468-678081973974}"/>
              </a:ext>
            </a:extLst>
          </p:cNvPr>
          <p:cNvSpPr txBox="1"/>
          <p:nvPr/>
        </p:nvSpPr>
        <p:spPr>
          <a:xfrm>
            <a:off x="3999244" y="6492875"/>
            <a:ext cx="934497" cy="369332"/>
          </a:xfrm>
          <a:prstGeom prst="rect">
            <a:avLst/>
          </a:prstGeom>
          <a:noFill/>
        </p:spPr>
        <p:txBody>
          <a:bodyPr wrap="square" rtlCol="0">
            <a:spAutoFit/>
          </a:bodyPr>
          <a:lstStyle/>
          <a:p>
            <a:r>
              <a:rPr lang="en-US" dirty="0"/>
              <a:t>gender</a:t>
            </a:r>
          </a:p>
        </p:txBody>
      </p:sp>
      <p:sp>
        <p:nvSpPr>
          <p:cNvPr id="11" name="TextBox 10">
            <a:extLst>
              <a:ext uri="{FF2B5EF4-FFF2-40B4-BE49-F238E27FC236}">
                <a16:creationId xmlns:a16="http://schemas.microsoft.com/office/drawing/2014/main" id="{1E30A7C3-CF77-495F-AAB7-557A05A08CF0}"/>
              </a:ext>
            </a:extLst>
          </p:cNvPr>
          <p:cNvSpPr txBox="1"/>
          <p:nvPr/>
        </p:nvSpPr>
        <p:spPr>
          <a:xfrm rot="16200000">
            <a:off x="1547442" y="4360985"/>
            <a:ext cx="1048378" cy="369332"/>
          </a:xfrm>
          <a:prstGeom prst="rect">
            <a:avLst/>
          </a:prstGeom>
          <a:noFill/>
        </p:spPr>
        <p:txBody>
          <a:bodyPr wrap="square" rtlCol="0">
            <a:spAutoFit/>
          </a:bodyPr>
          <a:lstStyle/>
          <a:p>
            <a:r>
              <a:rPr lang="en-US" dirty="0"/>
              <a:t>count</a:t>
            </a:r>
          </a:p>
        </p:txBody>
      </p:sp>
      <p:sp>
        <p:nvSpPr>
          <p:cNvPr id="12" name="TextBox 11">
            <a:extLst>
              <a:ext uri="{FF2B5EF4-FFF2-40B4-BE49-F238E27FC236}">
                <a16:creationId xmlns:a16="http://schemas.microsoft.com/office/drawing/2014/main" id="{082E11CA-1E53-4FC7-930F-8B0F5369AF12}"/>
              </a:ext>
            </a:extLst>
          </p:cNvPr>
          <p:cNvSpPr txBox="1"/>
          <p:nvPr/>
        </p:nvSpPr>
        <p:spPr>
          <a:xfrm>
            <a:off x="5024180" y="6279086"/>
            <a:ext cx="321547" cy="369332"/>
          </a:xfrm>
          <a:prstGeom prst="rect">
            <a:avLst/>
          </a:prstGeom>
          <a:noFill/>
        </p:spPr>
        <p:txBody>
          <a:bodyPr wrap="square" rtlCol="0">
            <a:spAutoFit/>
          </a:bodyPr>
          <a:lstStyle/>
          <a:p>
            <a:r>
              <a:rPr lang="en-US" dirty="0"/>
              <a:t>M</a:t>
            </a:r>
          </a:p>
        </p:txBody>
      </p:sp>
      <p:sp>
        <p:nvSpPr>
          <p:cNvPr id="13" name="TextBox 12">
            <a:extLst>
              <a:ext uri="{FF2B5EF4-FFF2-40B4-BE49-F238E27FC236}">
                <a16:creationId xmlns:a16="http://schemas.microsoft.com/office/drawing/2014/main" id="{3331FCC1-613B-4C6E-A15A-AB5E3C65B9C3}"/>
              </a:ext>
            </a:extLst>
          </p:cNvPr>
          <p:cNvSpPr txBox="1"/>
          <p:nvPr/>
        </p:nvSpPr>
        <p:spPr>
          <a:xfrm>
            <a:off x="3344407" y="6279086"/>
            <a:ext cx="422877" cy="369332"/>
          </a:xfrm>
          <a:prstGeom prst="rect">
            <a:avLst/>
          </a:prstGeom>
          <a:noFill/>
        </p:spPr>
        <p:txBody>
          <a:bodyPr wrap="square" rtlCol="0">
            <a:spAutoFit/>
          </a:bodyPr>
          <a:lstStyle/>
          <a:p>
            <a:r>
              <a:rPr lang="en-US" dirty="0"/>
              <a:t>F</a:t>
            </a:r>
          </a:p>
        </p:txBody>
      </p:sp>
    </p:spTree>
    <p:extLst>
      <p:ext uri="{BB962C8B-B14F-4D97-AF65-F5344CB8AC3E}">
        <p14:creationId xmlns:p14="http://schemas.microsoft.com/office/powerpoint/2010/main" val="413232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83AD3B-AD48-4475-8C4C-DF5B12676B41}"/>
              </a:ext>
            </a:extLst>
          </p:cNvPr>
          <p:cNvSpPr>
            <a:spLocks noGrp="1"/>
          </p:cNvSpPr>
          <p:nvPr>
            <p:ph idx="1"/>
          </p:nvPr>
        </p:nvSpPr>
        <p:spPr>
          <a:xfrm>
            <a:off x="838200" y="442127"/>
            <a:ext cx="10515600" cy="5734836"/>
          </a:xfrm>
        </p:spPr>
        <p:txBody>
          <a:bodyPr/>
          <a:lstStyle/>
          <a:p>
            <a:r>
              <a:rPr lang="en-US" dirty="0"/>
              <a:t>Score wrt. Lunch type</a:t>
            </a:r>
          </a:p>
          <a:p>
            <a:pPr marL="0" indent="0">
              <a:buNone/>
            </a:pPr>
            <a:endParaRPr lang="en-US" dirty="0"/>
          </a:p>
        </p:txBody>
      </p:sp>
      <p:pic>
        <p:nvPicPr>
          <p:cNvPr id="5" name="Picture 4">
            <a:extLst>
              <a:ext uri="{FF2B5EF4-FFF2-40B4-BE49-F238E27FC236}">
                <a16:creationId xmlns:a16="http://schemas.microsoft.com/office/drawing/2014/main" id="{7A9A7EF5-0413-4674-9FAC-75A9C43693F7}"/>
              </a:ext>
            </a:extLst>
          </p:cNvPr>
          <p:cNvPicPr>
            <a:picLocks noChangeAspect="1"/>
          </p:cNvPicPr>
          <p:nvPr/>
        </p:nvPicPr>
        <p:blipFill>
          <a:blip r:embed="rId2"/>
          <a:stretch>
            <a:fillRect/>
          </a:stretch>
        </p:blipFill>
        <p:spPr>
          <a:xfrm>
            <a:off x="189675" y="1683919"/>
            <a:ext cx="11812649" cy="3972479"/>
          </a:xfrm>
          <a:prstGeom prst="rect">
            <a:avLst/>
          </a:prstGeom>
        </p:spPr>
      </p:pic>
    </p:spTree>
    <p:extLst>
      <p:ext uri="{BB962C8B-B14F-4D97-AF65-F5344CB8AC3E}">
        <p14:creationId xmlns:p14="http://schemas.microsoft.com/office/powerpoint/2010/main" val="16618737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274</TotalTime>
  <Words>427</Words>
  <Application>Microsoft Office PowerPoint</Application>
  <PresentationFormat>Widescreen</PresentationFormat>
  <Paragraphs>72</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Abadi</vt:lpstr>
      <vt:lpstr>Arial</vt:lpstr>
      <vt:lpstr>system-ui</vt:lpstr>
      <vt:lpstr>Trebuchet MS</vt:lpstr>
      <vt:lpstr>Wingdings 3</vt:lpstr>
      <vt:lpstr>Facet</vt:lpstr>
      <vt:lpstr>STUDENT PERFORMANCE INDICATOR</vt:lpstr>
      <vt:lpstr>OUTLINE</vt:lpstr>
      <vt:lpstr>EXECUTIVE SUMMARY</vt:lpstr>
      <vt:lpstr>INTRODUCTION</vt:lpstr>
      <vt:lpstr>METHODOLOGY</vt:lpstr>
      <vt:lpstr>Data Source</vt:lpstr>
      <vt:lpstr>Data Preprocessing</vt:lpstr>
      <vt:lpstr>Data Visualization</vt:lpstr>
      <vt:lpstr>PowerPoint Presentation</vt:lpstr>
      <vt:lpstr>PowerPoint Presentation</vt:lpstr>
      <vt:lpstr>PowerPoint Presentation</vt:lpstr>
      <vt:lpstr>PowerPoint Presentation</vt:lpstr>
      <vt:lpstr>PowerPoint Presentation</vt:lpstr>
      <vt:lpstr>Model Training</vt:lpstr>
      <vt:lpstr>PowerPoint Presentation</vt:lpstr>
      <vt:lpstr>PowerPoint Presentation</vt:lpstr>
      <vt:lpstr>PowerPoint Presentation</vt:lpstr>
      <vt:lpstr>PowerPoint Presentation</vt:lpstr>
      <vt:lpstr>PowerPoint Presentation</vt:lpstr>
      <vt:lpstr>PowerPoint Presentation</vt:lpstr>
      <vt:lpstr>MODEL DEPLOYMENT</vt:lpstr>
      <vt:lpstr>Deployment Homepage</vt:lpstr>
      <vt:lpstr>Data input for calculation</vt:lpstr>
      <vt:lpstr>Final Predicted Score</vt:lpstr>
      <vt:lpstr>CONCLUSION</vt:lpstr>
      <vt:lpstr>APPENDIX</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PERFORMANCE INDICATOR</dc:title>
  <dc:creator>Admin</dc:creator>
  <cp:lastModifiedBy>Admin</cp:lastModifiedBy>
  <cp:revision>21</cp:revision>
  <dcterms:created xsi:type="dcterms:W3CDTF">2024-07-30T12:05:20Z</dcterms:created>
  <dcterms:modified xsi:type="dcterms:W3CDTF">2024-08-01T13:29:07Z</dcterms:modified>
</cp:coreProperties>
</file>