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8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49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5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0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4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7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3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F59A-701B-456B-BBBA-ED07637DA7B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C39A-96BE-4A82-A8A6-A37422AD2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48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07BF-57A1-2C72-C027-27EBE0A7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227627"/>
            <a:ext cx="9144000" cy="18076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HR Analytics Dashboard –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Attrition Insights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FBBA-DB2A-3847-5C8F-258B4EE2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4" y="2618813"/>
            <a:ext cx="9144000" cy="2203911"/>
          </a:xfrm>
        </p:spPr>
        <p:txBody>
          <a:bodyPr>
            <a:normAutofit/>
          </a:bodyPr>
          <a:lstStyle/>
          <a:p>
            <a:r>
              <a:rPr lang="en-US" sz="2600" b="1" dirty="0"/>
              <a:t>Understanding Why Employees Are Leaving.</a:t>
            </a:r>
          </a:p>
          <a:p>
            <a:endParaRPr lang="en-US" sz="2600" b="1" dirty="0"/>
          </a:p>
          <a:p>
            <a:pPr lvl="1"/>
            <a:r>
              <a:rPr lang="en-US" sz="2600" b="1" dirty="0"/>
              <a:t>Investigating employee attrition, identifying trends, and finding key reasons behind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3957-E756-B9A0-CA90-DD61EEE36E6A}"/>
              </a:ext>
            </a:extLst>
          </p:cNvPr>
          <p:cNvSpPr txBox="1"/>
          <p:nvPr/>
        </p:nvSpPr>
        <p:spPr>
          <a:xfrm>
            <a:off x="521109" y="5555226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by-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Mayur Choudhari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2BFD-0FB7-82B8-9830-AC7BF29F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24" y="1949245"/>
            <a:ext cx="10353762" cy="3805083"/>
          </a:xfrm>
        </p:spPr>
        <p:txBody>
          <a:bodyPr>
            <a:normAutofit/>
          </a:bodyPr>
          <a:lstStyle/>
          <a:p>
            <a:r>
              <a:rPr lang="en-US" dirty="0"/>
              <a:t>The total attrition rate for the company currently stands at 16.1%, representing a significant area of concern for employee retention.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6D10F-1D73-EC31-99CF-4BDAD9629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40170"/>
              </p:ext>
            </p:extLst>
          </p:nvPr>
        </p:nvGraphicFramePr>
        <p:xfrm>
          <a:off x="913795" y="3428999"/>
          <a:ext cx="9429740" cy="2608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14870">
                  <a:extLst>
                    <a:ext uri="{9D8B030D-6E8A-4147-A177-3AD203B41FA5}">
                      <a16:colId xmlns:a16="http://schemas.microsoft.com/office/drawing/2014/main" val="2681783336"/>
                    </a:ext>
                  </a:extLst>
                </a:gridCol>
                <a:gridCol w="4714870">
                  <a:extLst>
                    <a:ext uri="{9D8B030D-6E8A-4147-A177-3AD203B41FA5}">
                      <a16:colId xmlns:a16="http://schemas.microsoft.com/office/drawing/2014/main" val="400679353"/>
                    </a:ext>
                  </a:extLst>
                </a:gridCol>
              </a:tblGrid>
              <a:tr h="912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Impact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Importance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9516"/>
                  </a:ext>
                </a:extLst>
              </a:tr>
              <a:tr h="1695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high attrition rate can negatively impact productivity, morale, and overall business performance.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Understanding the reasons behind attrition is crucial for developing effective retention strategies.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889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06F7C8-420B-B7A7-316D-C059A135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IN" dirty="0"/>
              <a:t>Total Attrition Overview</a:t>
            </a:r>
          </a:p>
        </p:txBody>
      </p:sp>
    </p:spTree>
    <p:extLst>
      <p:ext uri="{BB962C8B-B14F-4D97-AF65-F5344CB8AC3E}">
        <p14:creationId xmlns:p14="http://schemas.microsoft.com/office/powerpoint/2010/main" val="19704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19E-21FB-54D7-1CC0-1F6D3970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19" y="455111"/>
            <a:ext cx="10353761" cy="1326321"/>
          </a:xfrm>
        </p:spPr>
        <p:txBody>
          <a:bodyPr/>
          <a:lstStyle/>
          <a:p>
            <a:r>
              <a:rPr lang="en-IN" b="1" dirty="0"/>
              <a:t>Salary-Related Attrition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84C-853F-9C34-5474-4E3D8F12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1432"/>
            <a:ext cx="10353762" cy="3695136"/>
          </a:xfrm>
        </p:spPr>
        <p:txBody>
          <a:bodyPr/>
          <a:lstStyle/>
          <a:p>
            <a:r>
              <a:rPr lang="en-US" dirty="0"/>
              <a:t>Our analysis reveals a strong correlation between low salaries and attrition.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B3826-E6B2-4137-879C-381A63D70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84318"/>
              </p:ext>
            </p:extLst>
          </p:nvPr>
        </p:nvGraphicFramePr>
        <p:xfrm>
          <a:off x="924444" y="2904199"/>
          <a:ext cx="967473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4910">
                  <a:extLst>
                    <a:ext uri="{9D8B030D-6E8A-4147-A177-3AD203B41FA5}">
                      <a16:colId xmlns:a16="http://schemas.microsoft.com/office/drawing/2014/main" val="1411177670"/>
                    </a:ext>
                  </a:extLst>
                </a:gridCol>
                <a:gridCol w="3224910">
                  <a:extLst>
                    <a:ext uri="{9D8B030D-6E8A-4147-A177-3AD203B41FA5}">
                      <a16:colId xmlns:a16="http://schemas.microsoft.com/office/drawing/2014/main" val="3056098973"/>
                    </a:ext>
                  </a:extLst>
                </a:gridCol>
                <a:gridCol w="3224910">
                  <a:extLst>
                    <a:ext uri="{9D8B030D-6E8A-4147-A177-3AD203B41FA5}">
                      <a16:colId xmlns:a16="http://schemas.microsoft.com/office/drawing/2014/main" val="84427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Salary Range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Potential Causes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Solutions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5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Employees earning less than 5,000 USD are significantly more likely to leave the company.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salaries can lead to feelings of under-appreciation and dissatisfaction, contributing to attrition.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Consider salary adjustments, performance-based bonuses, and career development opportunities to address salary concerns.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5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D5E7-1B21-D0CF-3777-91FC1A02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6141"/>
            <a:ext cx="10353761" cy="1326321"/>
          </a:xfrm>
        </p:spPr>
        <p:txBody>
          <a:bodyPr/>
          <a:lstStyle/>
          <a:p>
            <a:r>
              <a:rPr lang="en-IN" dirty="0"/>
              <a:t>Tenure and Attrition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1677B2-71F2-5DE9-1C6C-76B44FCD1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573" y="1834782"/>
            <a:ext cx="109828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attrition occurs within the first 0-1 years of 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Discussion: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hires may face challenges with onboarding, company culture or job expectations.</a:t>
            </a: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Actionable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onboarding programs, mentoring, and early-stage engagement strategies. </a:t>
            </a:r>
          </a:p>
        </p:txBody>
      </p:sp>
    </p:spTree>
    <p:extLst>
      <p:ext uri="{BB962C8B-B14F-4D97-AF65-F5344CB8AC3E}">
        <p14:creationId xmlns:p14="http://schemas.microsoft.com/office/powerpoint/2010/main" val="2082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A30-E864-B4F8-FC06-CCC9A7F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5484"/>
            <a:ext cx="10353761" cy="1326321"/>
          </a:xfrm>
        </p:spPr>
        <p:txBody>
          <a:bodyPr/>
          <a:lstStyle/>
          <a:p>
            <a:r>
              <a:rPr lang="en-IN" dirty="0"/>
              <a:t>Attrition by Job Role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EC15-712D-FB62-188F-8BE20CDE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309482"/>
            <a:ext cx="11149569" cy="500282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technicians, research scientists, and sales representatives are leaving at the highest rates.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Discussion:</a:t>
            </a:r>
          </a:p>
          <a:p>
            <a:pPr marL="457200" lvl="1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the unique challenges faced by these roles. Is the workload too high, or is there insufficient career progression?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reasons could include the nature of the work, job stress, or external market demand for these skills.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Actionable Insights: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role-specific surveys to gather feedback and develop tailored retention strategies for these roles.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7E4-5539-C3F6-0D87-D5B0D225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1" cy="1326321"/>
          </a:xfrm>
        </p:spPr>
        <p:txBody>
          <a:bodyPr/>
          <a:lstStyle/>
          <a:p>
            <a:r>
              <a:rPr lang="en-IN" dirty="0"/>
              <a:t>Attrition by Age Group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4D2C0-5AAE-834D-D1B4-CBEDF5946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439" y="1681478"/>
            <a:ext cx="10009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age group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26-35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most likely to leave.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Discussion: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age group may be seeking better career growth, work-life balance, or compensation.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could include family responsibilities, career shifts, or dissatisfaction with the company’s                              growth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Actionable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personalized career development programs and incentives for this age group to boost engagement and retention. </a:t>
            </a:r>
          </a:p>
        </p:txBody>
      </p:sp>
    </p:spTree>
    <p:extLst>
      <p:ext uri="{BB962C8B-B14F-4D97-AF65-F5344CB8AC3E}">
        <p14:creationId xmlns:p14="http://schemas.microsoft.com/office/powerpoint/2010/main" val="32249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03C1-FE32-8EAA-9513-3FB3A179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470"/>
            <a:ext cx="10353761" cy="1326321"/>
          </a:xfrm>
        </p:spPr>
        <p:txBody>
          <a:bodyPr/>
          <a:lstStyle/>
          <a:p>
            <a:r>
              <a:rPr lang="en-IN" dirty="0"/>
              <a:t>Summary and 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A2D35E-1F38-1AD2-3CBA-B1E507057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026" y="2348757"/>
            <a:ext cx="103537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 Attrition Rate: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16.1%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Salary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earning less than $5K have the highest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Tenure 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attrition occurs within the first year of 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Role-Specific Attrition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 technicians, research scientists, and sales representatives face the highest turnover.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 Group Impact: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aged 26-35 are leaving the most. </a:t>
            </a:r>
          </a:p>
        </p:txBody>
      </p:sp>
    </p:spTree>
    <p:extLst>
      <p:ext uri="{BB962C8B-B14F-4D97-AF65-F5344CB8AC3E}">
        <p14:creationId xmlns:p14="http://schemas.microsoft.com/office/powerpoint/2010/main" val="259188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957-A91B-D568-2ECD-22983613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5135"/>
            <a:ext cx="10353761" cy="1326321"/>
          </a:xfrm>
        </p:spPr>
        <p:txBody>
          <a:bodyPr/>
          <a:lstStyle/>
          <a:p>
            <a:r>
              <a:rPr lang="en-IN" dirty="0"/>
              <a:t>Recommendations for Reducing Attrition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DF88B2-14E9-086B-653A-1095D7018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404480"/>
            <a:ext cx="93707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potentially revise salary packages, particularly for roles earning under $5K.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Onboarding: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early engagement and onboarding programs to support new employees during the critical first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Role-Specific Retention: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the challenges faced by lab technicians, research scientists, and sales representatives.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 Group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development and retention plans tailored for employees aged 26-35 to reduce their turnover. </a:t>
            </a:r>
          </a:p>
        </p:txBody>
      </p:sp>
    </p:spTree>
    <p:extLst>
      <p:ext uri="{BB962C8B-B14F-4D97-AF65-F5344CB8AC3E}">
        <p14:creationId xmlns:p14="http://schemas.microsoft.com/office/powerpoint/2010/main" val="305032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9EF9-CE22-914C-8F80-39DBA907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646"/>
            <a:ext cx="10353761" cy="1326321"/>
          </a:xfrm>
        </p:spPr>
        <p:txBody>
          <a:bodyPr/>
          <a:lstStyle/>
          <a:p>
            <a:r>
              <a:rPr lang="en-IN" dirty="0"/>
              <a:t>Conclusion and 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BEB00D-95F3-5676-B8DF-E34DC2938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3" y="1522967"/>
            <a:ext cx="99950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Attrition is influenced by salary, tenure, job role, and age group.     Addressing these key areas can help the company improve retention   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Next Steps: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data-driven strategies to target the identified areas for improvement, including revising compensation, improving onboarding, and providing career development opportunities. </a:t>
            </a:r>
          </a:p>
        </p:txBody>
      </p:sp>
    </p:spTree>
    <p:extLst>
      <p:ext uri="{BB962C8B-B14F-4D97-AF65-F5344CB8AC3E}">
        <p14:creationId xmlns:p14="http://schemas.microsoft.com/office/powerpoint/2010/main" val="89348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568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HR Analytics Dashboard – Attrition Insights</vt:lpstr>
      <vt:lpstr>Total Attrition Overview</vt:lpstr>
      <vt:lpstr>Salary-Related Attrition </vt:lpstr>
      <vt:lpstr>Tenure and Attrition</vt:lpstr>
      <vt:lpstr>Attrition by Job Role </vt:lpstr>
      <vt:lpstr>Attrition by Age Group</vt:lpstr>
      <vt:lpstr>Summary and Key Insights</vt:lpstr>
      <vt:lpstr>Recommendations for Reducing Attrition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choudhari</dc:creator>
  <cp:lastModifiedBy>mayur choudhari</cp:lastModifiedBy>
  <cp:revision>11</cp:revision>
  <dcterms:created xsi:type="dcterms:W3CDTF">2024-09-14T16:05:48Z</dcterms:created>
  <dcterms:modified xsi:type="dcterms:W3CDTF">2024-09-14T17:43:14Z</dcterms:modified>
</cp:coreProperties>
</file>