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10519-AD59-4B60-836C-2A79A70F8638}"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142668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205555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1620278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6323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169001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D10519-AD59-4B60-836C-2A79A70F8638}"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3018047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D10519-AD59-4B60-836C-2A79A70F8638}"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4200910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10519-AD59-4B60-836C-2A79A70F8638}"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2443929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10519-AD59-4B60-836C-2A79A70F8638}"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45194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10519-AD59-4B60-836C-2A79A70F8638}"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394173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0519-AD59-4B60-836C-2A79A70F8638}"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119714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56026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10519-AD59-4B60-836C-2A79A70F8638}"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345002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10519-AD59-4B60-836C-2A79A70F8638}"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286819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10519-AD59-4B60-836C-2A79A70F8638}"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413296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375882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10519-AD59-4B60-836C-2A79A70F8638}"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D77E6-60DB-47FC-BAED-CD6A70F8934C}" type="slidenum">
              <a:rPr lang="en-IN" smtClean="0"/>
              <a:t>‹#›</a:t>
            </a:fld>
            <a:endParaRPr lang="en-IN"/>
          </a:p>
        </p:txBody>
      </p:sp>
    </p:spTree>
    <p:extLst>
      <p:ext uri="{BB962C8B-B14F-4D97-AF65-F5344CB8AC3E}">
        <p14:creationId xmlns:p14="http://schemas.microsoft.com/office/powerpoint/2010/main" val="419055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5D10519-AD59-4B60-836C-2A79A70F8638}" type="datetimeFigureOut">
              <a:rPr lang="en-IN" smtClean="0"/>
              <a:t>30-05-2023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B4D77E6-60DB-47FC-BAED-CD6A70F8934C}" type="slidenum">
              <a:rPr lang="en-IN" smtClean="0"/>
              <a:t>‹#›</a:t>
            </a:fld>
            <a:endParaRPr lang="en-IN"/>
          </a:p>
        </p:txBody>
      </p:sp>
    </p:spTree>
    <p:extLst>
      <p:ext uri="{BB962C8B-B14F-4D97-AF65-F5344CB8AC3E}">
        <p14:creationId xmlns:p14="http://schemas.microsoft.com/office/powerpoint/2010/main" val="122311741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C31E71-EE9F-5252-B7D9-039DF4C97643}"/>
              </a:ext>
            </a:extLst>
          </p:cNvPr>
          <p:cNvSpPr>
            <a:spLocks noGrp="1"/>
          </p:cNvSpPr>
          <p:nvPr>
            <p:ph type="subTitle" idx="1"/>
          </p:nvPr>
        </p:nvSpPr>
        <p:spPr/>
        <p:txBody>
          <a:bodyPr/>
          <a:lstStyle/>
          <a:p>
            <a:r>
              <a:rPr lang="en-IN" dirty="0"/>
              <a:t>- Mayur Dusane</a:t>
            </a:r>
          </a:p>
        </p:txBody>
      </p:sp>
      <p:pic>
        <p:nvPicPr>
          <p:cNvPr id="4" name="Picture 3">
            <a:extLst>
              <a:ext uri="{FF2B5EF4-FFF2-40B4-BE49-F238E27FC236}">
                <a16:creationId xmlns:a16="http://schemas.microsoft.com/office/drawing/2014/main" id="{E244B5E1-2A7D-584D-2543-B683434843B6}"/>
              </a:ext>
            </a:extLst>
          </p:cNvPr>
          <p:cNvPicPr>
            <a:picLocks noChangeAspect="1"/>
          </p:cNvPicPr>
          <p:nvPr/>
        </p:nvPicPr>
        <p:blipFill>
          <a:blip r:embed="rId2"/>
          <a:stretch>
            <a:fillRect/>
          </a:stretch>
        </p:blipFill>
        <p:spPr>
          <a:xfrm>
            <a:off x="0" y="0"/>
            <a:ext cx="12265152" cy="6858000"/>
          </a:xfrm>
          <a:prstGeom prst="rect">
            <a:avLst/>
          </a:prstGeom>
        </p:spPr>
      </p:pic>
      <p:sp>
        <p:nvSpPr>
          <p:cNvPr id="9" name="TextBox 8">
            <a:extLst>
              <a:ext uri="{FF2B5EF4-FFF2-40B4-BE49-F238E27FC236}">
                <a16:creationId xmlns:a16="http://schemas.microsoft.com/office/drawing/2014/main" id="{CA871C80-4901-D606-A1C4-E431A77E8C46}"/>
              </a:ext>
            </a:extLst>
          </p:cNvPr>
          <p:cNvSpPr txBox="1"/>
          <p:nvPr/>
        </p:nvSpPr>
        <p:spPr>
          <a:xfrm>
            <a:off x="7582408" y="2979981"/>
            <a:ext cx="3136392" cy="584775"/>
          </a:xfrm>
          <a:prstGeom prst="rect">
            <a:avLst/>
          </a:prstGeom>
          <a:noFill/>
        </p:spPr>
        <p:txBody>
          <a:bodyPr wrap="square" rtlCol="0">
            <a:spAutoFit/>
          </a:bodyPr>
          <a:lstStyle/>
          <a:p>
            <a:r>
              <a:rPr lang="en-IN" sz="3200" b="1" dirty="0">
                <a:ln>
                  <a:solidFill>
                    <a:schemeClr val="bg1"/>
                  </a:solidFill>
                </a:ln>
                <a:solidFill>
                  <a:srgbClr val="FFFF00"/>
                </a:solidFill>
              </a:rPr>
              <a:t>- Mayur Dusane</a:t>
            </a:r>
          </a:p>
        </p:txBody>
      </p:sp>
      <p:sp>
        <p:nvSpPr>
          <p:cNvPr id="12" name="Title 1">
            <a:extLst>
              <a:ext uri="{FF2B5EF4-FFF2-40B4-BE49-F238E27FC236}">
                <a16:creationId xmlns:a16="http://schemas.microsoft.com/office/drawing/2014/main" id="{1F8BABF4-E3CE-0792-AF60-235CC29EED29}"/>
              </a:ext>
            </a:extLst>
          </p:cNvPr>
          <p:cNvSpPr>
            <a:spLocks noGrp="1"/>
          </p:cNvSpPr>
          <p:nvPr>
            <p:ph type="ctrTitle"/>
          </p:nvPr>
        </p:nvSpPr>
        <p:spPr>
          <a:xfrm>
            <a:off x="233470" y="325970"/>
            <a:ext cx="11714480" cy="2946399"/>
          </a:xfrm>
          <a:ln>
            <a:noFill/>
          </a:ln>
        </p:spPr>
        <p:txBody>
          <a:bodyPr>
            <a:normAutofit/>
          </a:bodyPr>
          <a:lstStyle/>
          <a:p>
            <a:r>
              <a:rPr lang="en-US" b="1" dirty="0">
                <a:ln>
                  <a:solidFill>
                    <a:schemeClr val="bg1"/>
                  </a:solidFill>
                </a:ln>
                <a:solidFill>
                  <a:schemeClr val="tx1"/>
                </a:solidFill>
                <a:latin typeface="+mn-lt"/>
                <a:ea typeface="+mn-ea"/>
                <a:cs typeface="+mn-cs"/>
              </a:rPr>
              <a:t>Career Shift to Data: Unveiling Job Satisfaction, Salary, and Industry Trends</a:t>
            </a:r>
            <a:endParaRPr lang="en-IN" b="1" dirty="0">
              <a:ln>
                <a:solidFill>
                  <a:schemeClr val="bg1"/>
                </a:solidFill>
              </a:ln>
              <a:solidFill>
                <a:schemeClr val="tx1"/>
              </a:solidFill>
              <a:latin typeface="+mn-lt"/>
              <a:ea typeface="+mn-ea"/>
              <a:cs typeface="+mn-cs"/>
            </a:endParaRPr>
          </a:p>
        </p:txBody>
      </p:sp>
    </p:spTree>
    <p:extLst>
      <p:ext uri="{BB962C8B-B14F-4D97-AF65-F5344CB8AC3E}">
        <p14:creationId xmlns:p14="http://schemas.microsoft.com/office/powerpoint/2010/main" val="157395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179887-B194-6B27-C286-A401ED5BFBDF}"/>
              </a:ext>
            </a:extLst>
          </p:cNvPr>
          <p:cNvSpPr>
            <a:spLocks noGrp="1"/>
          </p:cNvSpPr>
          <p:nvPr>
            <p:ph type="title"/>
          </p:nvPr>
        </p:nvSpPr>
        <p:spPr>
          <a:xfrm>
            <a:off x="838200" y="365125"/>
            <a:ext cx="10515600" cy="787019"/>
          </a:xfrm>
        </p:spPr>
        <p:txBody>
          <a:bodyPr>
            <a:normAutofit fontScale="90000"/>
          </a:bodyPr>
          <a:lstStyle/>
          <a:p>
            <a:pPr algn="ctr"/>
            <a:r>
              <a:rPr lang="en-IN" sz="5400" b="1" dirty="0">
                <a:ln>
                  <a:solidFill>
                    <a:schemeClr val="bg1"/>
                  </a:solidFill>
                </a:ln>
                <a:solidFill>
                  <a:schemeClr val="accent2">
                    <a:lumMod val="20000"/>
                    <a:lumOff val="80000"/>
                  </a:schemeClr>
                </a:solidFill>
                <a:latin typeface="+mn-lt"/>
                <a:ea typeface="+mn-ea"/>
                <a:cs typeface="+mn-cs"/>
              </a:rPr>
              <a:t>Executive Summary</a:t>
            </a:r>
          </a:p>
        </p:txBody>
      </p:sp>
      <p:sp>
        <p:nvSpPr>
          <p:cNvPr id="3" name="Content Placeholder 2">
            <a:extLst>
              <a:ext uri="{FF2B5EF4-FFF2-40B4-BE49-F238E27FC236}">
                <a16:creationId xmlns:a16="http://schemas.microsoft.com/office/drawing/2014/main" id="{C97AE761-E9C8-C3AF-435A-107FD7C31BCD}"/>
              </a:ext>
            </a:extLst>
          </p:cNvPr>
          <p:cNvSpPr>
            <a:spLocks noGrp="1"/>
          </p:cNvSpPr>
          <p:nvPr>
            <p:ph idx="1"/>
          </p:nvPr>
        </p:nvSpPr>
        <p:spPr>
          <a:xfrm>
            <a:off x="0" y="1330960"/>
            <a:ext cx="11988800" cy="5384800"/>
          </a:xfrm>
        </p:spPr>
        <p:txBody>
          <a:bodyPr>
            <a:normAutofit/>
          </a:bodyPr>
          <a:lstStyle/>
          <a:p>
            <a:pPr>
              <a:buFont typeface="Wingdings" panose="05000000000000000000" pitchFamily="2" charset="2"/>
              <a:buChar char="q"/>
            </a:pPr>
            <a:r>
              <a:rPr lang="en-US" sz="2800" b="0" i="0" dirty="0">
                <a:effectLst/>
                <a:latin typeface="Söhne"/>
              </a:rPr>
              <a:t>The Power BI data analyst project focused on analyzing a dataset containing various factors related to individuals' current roles, career transitions, salaries, job satisfaction, and demographics. </a:t>
            </a:r>
          </a:p>
          <a:p>
            <a:pPr>
              <a:buFont typeface="Wingdings" panose="05000000000000000000" pitchFamily="2" charset="2"/>
              <a:buChar char="q"/>
            </a:pPr>
            <a:r>
              <a:rPr lang="en-US" sz="2800" b="0" i="0" dirty="0">
                <a:effectLst/>
                <a:latin typeface="Söhne"/>
              </a:rPr>
              <a:t>Through Power BI's interactive dashboards, this data analyst project provided a comprehensive view of the dataset, enabling stakeholders to gain insights into job titles, salaries, job satisfaction, career transitions, and demographics within the industry. </a:t>
            </a:r>
            <a:endParaRPr lang="en-US" sz="2800" dirty="0">
              <a:latin typeface="Söhne"/>
            </a:endParaRPr>
          </a:p>
          <a:p>
            <a:pPr>
              <a:buFont typeface="Wingdings" panose="05000000000000000000" pitchFamily="2" charset="2"/>
              <a:buChar char="q"/>
            </a:pPr>
            <a:r>
              <a:rPr lang="en-US" sz="2800" b="0" i="0" dirty="0">
                <a:effectLst/>
                <a:latin typeface="Söhne"/>
              </a:rPr>
              <a:t>The project's findings can be used to inform strategic decision-making, identify areas for improvement, and tailor recruitment and retention strategies to attract and retain top talent.</a:t>
            </a:r>
            <a:endParaRPr lang="en-IN" sz="2800" dirty="0"/>
          </a:p>
        </p:txBody>
      </p:sp>
    </p:spTree>
    <p:extLst>
      <p:ext uri="{BB962C8B-B14F-4D97-AF65-F5344CB8AC3E}">
        <p14:creationId xmlns:p14="http://schemas.microsoft.com/office/powerpoint/2010/main" val="114204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E515-CE45-A6A3-EB64-C3B6F798F23A}"/>
              </a:ext>
            </a:extLst>
          </p:cNvPr>
          <p:cNvSpPr>
            <a:spLocks noGrp="1"/>
          </p:cNvSpPr>
          <p:nvPr>
            <p:ph type="title"/>
          </p:nvPr>
        </p:nvSpPr>
        <p:spPr>
          <a:xfrm>
            <a:off x="919119" y="96350"/>
            <a:ext cx="10353762" cy="970450"/>
          </a:xfrm>
        </p:spPr>
        <p:txBody>
          <a:bodyPr/>
          <a:lstStyle/>
          <a:p>
            <a:r>
              <a:rPr lang="en-IN" sz="4900" b="1" dirty="0">
                <a:ln>
                  <a:solidFill>
                    <a:schemeClr val="bg1"/>
                  </a:solidFill>
                </a:ln>
                <a:solidFill>
                  <a:schemeClr val="accent2">
                    <a:lumMod val="20000"/>
                    <a:lumOff val="80000"/>
                  </a:schemeClr>
                </a:solidFill>
                <a:latin typeface="+mn-lt"/>
                <a:ea typeface="+mn-ea"/>
                <a:cs typeface="+mn-cs"/>
              </a:rPr>
              <a:t>Problem Statement</a:t>
            </a:r>
          </a:p>
        </p:txBody>
      </p:sp>
      <p:sp>
        <p:nvSpPr>
          <p:cNvPr id="3" name="Content Placeholder 2">
            <a:extLst>
              <a:ext uri="{FF2B5EF4-FFF2-40B4-BE49-F238E27FC236}">
                <a16:creationId xmlns:a16="http://schemas.microsoft.com/office/drawing/2014/main" id="{257E037B-ACF0-10CE-940F-BF9CA3A44587}"/>
              </a:ext>
            </a:extLst>
          </p:cNvPr>
          <p:cNvSpPr>
            <a:spLocks noGrp="1"/>
          </p:cNvSpPr>
          <p:nvPr>
            <p:ph idx="1"/>
          </p:nvPr>
        </p:nvSpPr>
        <p:spPr>
          <a:xfrm>
            <a:off x="179832" y="1302681"/>
            <a:ext cx="11832335" cy="4058751"/>
          </a:xfrm>
        </p:spPr>
        <p:txBody>
          <a:bodyPr>
            <a:normAutofit/>
          </a:bodyPr>
          <a:lstStyle/>
          <a:p>
            <a:pPr marL="36900" indent="0">
              <a:buNone/>
            </a:pPr>
            <a:r>
              <a:rPr lang="en-US" sz="2800" dirty="0">
                <a:effectLst/>
                <a:latin typeface="Söhne"/>
              </a:rPr>
              <a:t>To analyze the job satisfaction and career trends in the field of data analysis. We aim to gain insights into factors that contribute to job satisfaction among data professionals and understand the challenges they face in the industry. By analyzing survey data that includes information such as job titles, salaries, work-life balance, coworker relationships, and career progression, we will create interactive dashboards to visualize and explore these aspects. The goal is to provide valuable insights for both data professionals and employers to improve job satisfaction and address career-related challenges in the industry.</a:t>
            </a:r>
            <a:endParaRPr lang="en-IN" sz="2800" dirty="0">
              <a:effectLst/>
              <a:latin typeface="Söhne"/>
            </a:endParaRPr>
          </a:p>
        </p:txBody>
      </p:sp>
    </p:spTree>
    <p:extLst>
      <p:ext uri="{BB962C8B-B14F-4D97-AF65-F5344CB8AC3E}">
        <p14:creationId xmlns:p14="http://schemas.microsoft.com/office/powerpoint/2010/main" val="154242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6737-0E6C-1824-6FA1-172B9169C252}"/>
              </a:ext>
            </a:extLst>
          </p:cNvPr>
          <p:cNvSpPr>
            <a:spLocks noGrp="1"/>
          </p:cNvSpPr>
          <p:nvPr>
            <p:ph type="title"/>
          </p:nvPr>
        </p:nvSpPr>
        <p:spPr>
          <a:xfrm>
            <a:off x="913795" y="88392"/>
            <a:ext cx="10353762" cy="679704"/>
          </a:xfrm>
        </p:spPr>
        <p:txBody>
          <a:bodyPr>
            <a:normAutofit fontScale="90000"/>
          </a:bodyPr>
          <a:lstStyle/>
          <a:p>
            <a:r>
              <a:rPr lang="en-IN" sz="4900" b="1" dirty="0">
                <a:ln>
                  <a:solidFill>
                    <a:schemeClr val="bg1"/>
                  </a:solidFill>
                </a:ln>
                <a:solidFill>
                  <a:schemeClr val="accent2">
                    <a:lumMod val="20000"/>
                    <a:lumOff val="80000"/>
                  </a:schemeClr>
                </a:solidFill>
                <a:latin typeface="+mn-lt"/>
                <a:ea typeface="+mn-ea"/>
                <a:cs typeface="+mn-cs"/>
              </a:rPr>
              <a:t>Dashboard</a:t>
            </a:r>
          </a:p>
        </p:txBody>
      </p:sp>
      <p:pic>
        <p:nvPicPr>
          <p:cNvPr id="5" name="Picture 4">
            <a:extLst>
              <a:ext uri="{FF2B5EF4-FFF2-40B4-BE49-F238E27FC236}">
                <a16:creationId xmlns:a16="http://schemas.microsoft.com/office/drawing/2014/main" id="{08A5D2ED-FF7B-1D04-09FD-3E6CAB14C3EE}"/>
              </a:ext>
            </a:extLst>
          </p:cNvPr>
          <p:cNvPicPr>
            <a:picLocks noChangeAspect="1"/>
          </p:cNvPicPr>
          <p:nvPr/>
        </p:nvPicPr>
        <p:blipFill>
          <a:blip r:embed="rId2"/>
          <a:stretch>
            <a:fillRect/>
          </a:stretch>
        </p:blipFill>
        <p:spPr>
          <a:xfrm>
            <a:off x="913795" y="958545"/>
            <a:ext cx="10353762" cy="5725719"/>
          </a:xfrm>
          <a:prstGeom prst="rect">
            <a:avLst/>
          </a:prstGeom>
        </p:spPr>
      </p:pic>
    </p:spTree>
    <p:extLst>
      <p:ext uri="{BB962C8B-B14F-4D97-AF65-F5344CB8AC3E}">
        <p14:creationId xmlns:p14="http://schemas.microsoft.com/office/powerpoint/2010/main" val="32360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EB07-F750-2339-509D-AE9A5565DC3A}"/>
              </a:ext>
            </a:extLst>
          </p:cNvPr>
          <p:cNvSpPr>
            <a:spLocks noGrp="1"/>
          </p:cNvSpPr>
          <p:nvPr>
            <p:ph type="title"/>
          </p:nvPr>
        </p:nvSpPr>
        <p:spPr>
          <a:xfrm>
            <a:off x="687021" y="207264"/>
            <a:ext cx="10817957" cy="970450"/>
          </a:xfrm>
        </p:spPr>
        <p:txBody>
          <a:bodyPr>
            <a:normAutofit fontScale="90000"/>
          </a:bodyPr>
          <a:lstStyle/>
          <a:p>
            <a:r>
              <a:rPr lang="en-IN" sz="4900" b="1" dirty="0">
                <a:ln>
                  <a:solidFill>
                    <a:schemeClr val="bg1"/>
                  </a:solidFill>
                </a:ln>
                <a:solidFill>
                  <a:schemeClr val="accent2">
                    <a:lumMod val="20000"/>
                    <a:lumOff val="80000"/>
                  </a:schemeClr>
                </a:solidFill>
                <a:latin typeface="+mn-lt"/>
                <a:ea typeface="+mn-ea"/>
                <a:cs typeface="+mn-cs"/>
              </a:rPr>
              <a:t>Data Professional Distribution by Gender</a:t>
            </a:r>
          </a:p>
        </p:txBody>
      </p:sp>
      <p:pic>
        <p:nvPicPr>
          <p:cNvPr id="5" name="Picture 4">
            <a:extLst>
              <a:ext uri="{FF2B5EF4-FFF2-40B4-BE49-F238E27FC236}">
                <a16:creationId xmlns:a16="http://schemas.microsoft.com/office/drawing/2014/main" id="{4C60D4AB-BF82-0F22-C218-15B17F9C83C2}"/>
              </a:ext>
            </a:extLst>
          </p:cNvPr>
          <p:cNvPicPr>
            <a:picLocks noChangeAspect="1"/>
          </p:cNvPicPr>
          <p:nvPr/>
        </p:nvPicPr>
        <p:blipFill>
          <a:blip r:embed="rId2"/>
          <a:stretch>
            <a:fillRect/>
          </a:stretch>
        </p:blipFill>
        <p:spPr>
          <a:xfrm>
            <a:off x="512064" y="1704948"/>
            <a:ext cx="4598227" cy="3477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56EA88C7-AAB9-E6CF-DB1A-4A13FA3EC988}"/>
              </a:ext>
            </a:extLst>
          </p:cNvPr>
          <p:cNvSpPr txBox="1"/>
          <p:nvPr/>
        </p:nvSpPr>
        <p:spPr>
          <a:xfrm>
            <a:off x="5696712" y="2736502"/>
            <a:ext cx="6117336" cy="1815882"/>
          </a:xfrm>
          <a:prstGeom prst="rect">
            <a:avLst/>
          </a:prstGeom>
          <a:noFill/>
        </p:spPr>
        <p:txBody>
          <a:bodyPr wrap="square" rtlCol="0">
            <a:spAutoFit/>
          </a:bodyPr>
          <a:lstStyle/>
          <a:p>
            <a:pPr marL="285750" indent="-285750">
              <a:buFont typeface="Wingdings" panose="05000000000000000000" pitchFamily="2" charset="2"/>
              <a:buChar char="q"/>
            </a:pPr>
            <a:r>
              <a:rPr lang="en-IN" sz="2800" dirty="0">
                <a:ln>
                  <a:solidFill>
                    <a:schemeClr val="bg1">
                      <a:lumMod val="75000"/>
                      <a:lumOff val="25000"/>
                      <a:alpha val="10000"/>
                    </a:schemeClr>
                  </a:solidFill>
                </a:ln>
                <a:solidFill>
                  <a:schemeClr val="tx2"/>
                </a:solidFill>
                <a:latin typeface="Söhne"/>
              </a:rPr>
              <a:t>Male data professional count is higher that female data professional count.</a:t>
            </a:r>
          </a:p>
          <a:p>
            <a:endParaRPr lang="en-IN" sz="2800" dirty="0">
              <a:ln>
                <a:solidFill>
                  <a:schemeClr val="bg1">
                    <a:lumMod val="75000"/>
                    <a:lumOff val="25000"/>
                    <a:alpha val="10000"/>
                  </a:schemeClr>
                </a:solidFill>
              </a:ln>
              <a:solidFill>
                <a:schemeClr val="tx2"/>
              </a:solidFill>
              <a:latin typeface="Söhne"/>
            </a:endParaRPr>
          </a:p>
          <a:p>
            <a:pPr marL="285750" indent="-285750">
              <a:buFont typeface="Wingdings" panose="05000000000000000000" pitchFamily="2" charset="2"/>
              <a:buChar char="q"/>
            </a:pPr>
            <a:r>
              <a:rPr lang="en-IN" sz="2800" dirty="0">
                <a:ln>
                  <a:solidFill>
                    <a:schemeClr val="bg1">
                      <a:lumMod val="75000"/>
                      <a:lumOff val="25000"/>
                      <a:alpha val="10000"/>
                    </a:schemeClr>
                  </a:solidFill>
                </a:ln>
                <a:solidFill>
                  <a:schemeClr val="tx2"/>
                </a:solidFill>
                <a:latin typeface="Söhne"/>
              </a:rPr>
              <a:t>Total count of data professional is 618.</a:t>
            </a:r>
          </a:p>
        </p:txBody>
      </p:sp>
    </p:spTree>
    <p:extLst>
      <p:ext uri="{BB962C8B-B14F-4D97-AF65-F5344CB8AC3E}">
        <p14:creationId xmlns:p14="http://schemas.microsoft.com/office/powerpoint/2010/main" val="3776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2A8-DE72-085E-3373-E9FDFA8C859E}"/>
              </a:ext>
            </a:extLst>
          </p:cNvPr>
          <p:cNvSpPr>
            <a:spLocks noGrp="1"/>
          </p:cNvSpPr>
          <p:nvPr>
            <p:ph type="title"/>
          </p:nvPr>
        </p:nvSpPr>
        <p:spPr>
          <a:xfrm>
            <a:off x="919119" y="97536"/>
            <a:ext cx="10353762" cy="844296"/>
          </a:xfrm>
        </p:spPr>
        <p:txBody>
          <a:bodyPr>
            <a:normAutofit/>
          </a:bodyPr>
          <a:lstStyle/>
          <a:p>
            <a:r>
              <a:rPr lang="en-IN" sz="4400" b="1" dirty="0">
                <a:ln>
                  <a:solidFill>
                    <a:schemeClr val="bg1"/>
                  </a:solidFill>
                </a:ln>
                <a:solidFill>
                  <a:schemeClr val="accent2">
                    <a:lumMod val="20000"/>
                    <a:lumOff val="80000"/>
                  </a:schemeClr>
                </a:solidFill>
                <a:latin typeface="+mn-lt"/>
                <a:ea typeface="+mn-ea"/>
                <a:cs typeface="+mn-cs"/>
              </a:rPr>
              <a:t>Job Satisfaction</a:t>
            </a:r>
          </a:p>
        </p:txBody>
      </p:sp>
      <p:pic>
        <p:nvPicPr>
          <p:cNvPr id="5" name="Picture 4">
            <a:extLst>
              <a:ext uri="{FF2B5EF4-FFF2-40B4-BE49-F238E27FC236}">
                <a16:creationId xmlns:a16="http://schemas.microsoft.com/office/drawing/2014/main" id="{71E5A9BD-78DD-5C7B-2FE7-47DF310C7790}"/>
              </a:ext>
            </a:extLst>
          </p:cNvPr>
          <p:cNvPicPr>
            <a:picLocks noChangeAspect="1"/>
          </p:cNvPicPr>
          <p:nvPr/>
        </p:nvPicPr>
        <p:blipFill rotWithShape="1">
          <a:blip r:embed="rId2"/>
          <a:srcRect l="2313" r="1562" b="51394"/>
          <a:stretch/>
        </p:blipFill>
        <p:spPr>
          <a:xfrm>
            <a:off x="7956632" y="1368359"/>
            <a:ext cx="3857416" cy="2316673"/>
          </a:xfrm>
          <a:prstGeom prst="rect">
            <a:avLst/>
          </a:prstGeom>
        </p:spPr>
      </p:pic>
      <p:pic>
        <p:nvPicPr>
          <p:cNvPr id="7" name="Picture 6">
            <a:extLst>
              <a:ext uri="{FF2B5EF4-FFF2-40B4-BE49-F238E27FC236}">
                <a16:creationId xmlns:a16="http://schemas.microsoft.com/office/drawing/2014/main" id="{15D9805F-3187-EE7E-8D79-6565BD85576C}"/>
              </a:ext>
            </a:extLst>
          </p:cNvPr>
          <p:cNvPicPr>
            <a:picLocks noChangeAspect="1"/>
          </p:cNvPicPr>
          <p:nvPr/>
        </p:nvPicPr>
        <p:blipFill rotWithShape="1">
          <a:blip r:embed="rId2"/>
          <a:srcRect l="2210" t="48465" r="2180" b="1586"/>
          <a:stretch/>
        </p:blipFill>
        <p:spPr>
          <a:xfrm>
            <a:off x="7956632" y="4111559"/>
            <a:ext cx="3857416" cy="2450073"/>
          </a:xfrm>
          <a:prstGeom prst="rect">
            <a:avLst/>
          </a:prstGeom>
        </p:spPr>
      </p:pic>
      <p:sp>
        <p:nvSpPr>
          <p:cNvPr id="8" name="TextBox 7">
            <a:extLst>
              <a:ext uri="{FF2B5EF4-FFF2-40B4-BE49-F238E27FC236}">
                <a16:creationId xmlns:a16="http://schemas.microsoft.com/office/drawing/2014/main" id="{F18A343C-6F6F-3754-569F-5CF12ADEF9C1}"/>
              </a:ext>
            </a:extLst>
          </p:cNvPr>
          <p:cNvSpPr txBox="1"/>
          <p:nvPr/>
        </p:nvSpPr>
        <p:spPr>
          <a:xfrm>
            <a:off x="377952" y="1699873"/>
            <a:ext cx="6931152"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n>
                  <a:solidFill>
                    <a:schemeClr val="bg1">
                      <a:lumMod val="75000"/>
                      <a:lumOff val="25000"/>
                      <a:alpha val="10000"/>
                    </a:schemeClr>
                  </a:solidFill>
                </a:ln>
                <a:solidFill>
                  <a:schemeClr val="tx2"/>
                </a:solidFill>
                <a:latin typeface="Söhne"/>
              </a:rPr>
              <a:t>The relatively low ratings for both salary and work-life balance highlight the importance of considering employee well-being in the workplace. </a:t>
            </a:r>
          </a:p>
          <a:p>
            <a:endParaRPr lang="en-US" sz="2800" dirty="0">
              <a:ln>
                <a:solidFill>
                  <a:schemeClr val="bg1">
                    <a:lumMod val="75000"/>
                    <a:lumOff val="25000"/>
                    <a:alpha val="10000"/>
                  </a:schemeClr>
                </a:solidFill>
              </a:ln>
              <a:solidFill>
                <a:schemeClr val="tx2"/>
              </a:solidFill>
              <a:latin typeface="Söhne"/>
            </a:endParaRPr>
          </a:p>
          <a:p>
            <a:pPr marL="285750" indent="-285750">
              <a:buFont typeface="Wingdings" panose="05000000000000000000" pitchFamily="2" charset="2"/>
              <a:buChar char="q"/>
            </a:pPr>
            <a:r>
              <a:rPr lang="en-US" sz="2800" dirty="0">
                <a:ln>
                  <a:solidFill>
                    <a:schemeClr val="bg1">
                      <a:lumMod val="75000"/>
                      <a:lumOff val="25000"/>
                      <a:alpha val="10000"/>
                    </a:schemeClr>
                  </a:solidFill>
                </a:ln>
                <a:solidFill>
                  <a:schemeClr val="tx2"/>
                </a:solidFill>
                <a:latin typeface="Söhne"/>
              </a:rPr>
              <a:t>Employers should focus on providing competitive compensation packages while also fostering a positive work environment that promotes work-life balance.</a:t>
            </a:r>
            <a:endParaRPr lang="en-IN" sz="2800" dirty="0">
              <a:ln>
                <a:solidFill>
                  <a:schemeClr val="bg1">
                    <a:lumMod val="75000"/>
                    <a:lumOff val="25000"/>
                    <a:alpha val="10000"/>
                  </a:schemeClr>
                </a:solidFill>
              </a:ln>
              <a:solidFill>
                <a:schemeClr val="tx2"/>
              </a:solidFill>
              <a:latin typeface="Söhne"/>
            </a:endParaRPr>
          </a:p>
        </p:txBody>
      </p:sp>
    </p:spTree>
    <p:extLst>
      <p:ext uri="{BB962C8B-B14F-4D97-AF65-F5344CB8AC3E}">
        <p14:creationId xmlns:p14="http://schemas.microsoft.com/office/powerpoint/2010/main" val="367327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B329-21A4-29AD-2C7B-828029026F60}"/>
              </a:ext>
            </a:extLst>
          </p:cNvPr>
          <p:cNvSpPr>
            <a:spLocks noGrp="1"/>
          </p:cNvSpPr>
          <p:nvPr>
            <p:ph type="title"/>
          </p:nvPr>
        </p:nvSpPr>
        <p:spPr>
          <a:xfrm>
            <a:off x="97536" y="0"/>
            <a:ext cx="11996927" cy="970450"/>
          </a:xfrm>
        </p:spPr>
        <p:txBody>
          <a:bodyPr>
            <a:normAutofit fontScale="90000"/>
          </a:bodyPr>
          <a:lstStyle/>
          <a:p>
            <a:r>
              <a:rPr lang="en-IN" sz="4400" b="1" dirty="0">
                <a:ln>
                  <a:solidFill>
                    <a:schemeClr val="bg1"/>
                  </a:solidFill>
                </a:ln>
                <a:solidFill>
                  <a:schemeClr val="accent2">
                    <a:lumMod val="20000"/>
                    <a:lumOff val="80000"/>
                  </a:schemeClr>
                </a:solidFill>
                <a:latin typeface="+mn-lt"/>
                <a:ea typeface="+mn-ea"/>
                <a:cs typeface="+mn-cs"/>
              </a:rPr>
              <a:t>Data Professional Participants Distribution by Role</a:t>
            </a:r>
          </a:p>
        </p:txBody>
      </p:sp>
      <p:pic>
        <p:nvPicPr>
          <p:cNvPr id="5" name="Picture 4">
            <a:extLst>
              <a:ext uri="{FF2B5EF4-FFF2-40B4-BE49-F238E27FC236}">
                <a16:creationId xmlns:a16="http://schemas.microsoft.com/office/drawing/2014/main" id="{24F81870-AE47-0D14-D185-A416FF5AE85D}"/>
              </a:ext>
            </a:extLst>
          </p:cNvPr>
          <p:cNvPicPr>
            <a:picLocks noChangeAspect="1"/>
          </p:cNvPicPr>
          <p:nvPr/>
        </p:nvPicPr>
        <p:blipFill>
          <a:blip r:embed="rId2"/>
          <a:stretch>
            <a:fillRect/>
          </a:stretch>
        </p:blipFill>
        <p:spPr>
          <a:xfrm>
            <a:off x="97535" y="1435608"/>
            <a:ext cx="8120205" cy="4361688"/>
          </a:xfrm>
          <a:prstGeom prst="rect">
            <a:avLst/>
          </a:prstGeom>
        </p:spPr>
      </p:pic>
      <p:sp>
        <p:nvSpPr>
          <p:cNvPr id="6" name="TextBox 5">
            <a:extLst>
              <a:ext uri="{FF2B5EF4-FFF2-40B4-BE49-F238E27FC236}">
                <a16:creationId xmlns:a16="http://schemas.microsoft.com/office/drawing/2014/main" id="{1B1344FD-1A4E-0132-FE39-0AA7318CA001}"/>
              </a:ext>
            </a:extLst>
          </p:cNvPr>
          <p:cNvSpPr txBox="1"/>
          <p:nvPr/>
        </p:nvSpPr>
        <p:spPr>
          <a:xfrm>
            <a:off x="8494776" y="1435608"/>
            <a:ext cx="3529584" cy="5262979"/>
          </a:xfrm>
          <a:prstGeom prst="rect">
            <a:avLst/>
          </a:prstGeom>
          <a:noFill/>
        </p:spPr>
        <p:txBody>
          <a:bodyPr wrap="square" rtlCol="0">
            <a:spAutoFit/>
          </a:bodyPr>
          <a:lstStyle/>
          <a:p>
            <a:r>
              <a:rPr lang="en-US" sz="2800" b="0" i="0" dirty="0">
                <a:solidFill>
                  <a:srgbClr val="D1D5DB"/>
                </a:solidFill>
                <a:effectLst/>
                <a:latin typeface="Söhne"/>
              </a:rPr>
              <a:t>The analysis reveals a significant presence of data scientists among the various data professionals surveyed. This indicates a strong demand for individuals skilled in advanced analytics, machine learning, and data modeling techniques. </a:t>
            </a:r>
            <a:endParaRPr lang="en-IN" sz="2800" dirty="0">
              <a:ln>
                <a:solidFill>
                  <a:schemeClr val="bg1">
                    <a:lumMod val="75000"/>
                    <a:lumOff val="25000"/>
                    <a:alpha val="10000"/>
                  </a:schemeClr>
                </a:solidFill>
              </a:ln>
              <a:solidFill>
                <a:schemeClr val="tx2"/>
              </a:solidFill>
              <a:latin typeface="Söhne"/>
            </a:endParaRPr>
          </a:p>
        </p:txBody>
      </p:sp>
    </p:spTree>
    <p:extLst>
      <p:ext uri="{BB962C8B-B14F-4D97-AF65-F5344CB8AC3E}">
        <p14:creationId xmlns:p14="http://schemas.microsoft.com/office/powerpoint/2010/main" val="100195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A0B2-713A-6F4C-A423-82A14A6B8C49}"/>
              </a:ext>
            </a:extLst>
          </p:cNvPr>
          <p:cNvSpPr>
            <a:spLocks noGrp="1"/>
          </p:cNvSpPr>
          <p:nvPr>
            <p:ph type="title"/>
          </p:nvPr>
        </p:nvSpPr>
        <p:spPr>
          <a:xfrm>
            <a:off x="0" y="96350"/>
            <a:ext cx="12170664" cy="970450"/>
          </a:xfrm>
        </p:spPr>
        <p:txBody>
          <a:bodyPr>
            <a:normAutofit fontScale="90000"/>
          </a:bodyPr>
          <a:lstStyle/>
          <a:p>
            <a:r>
              <a:rPr lang="en-IN" sz="4400" b="1" dirty="0">
                <a:ln>
                  <a:solidFill>
                    <a:schemeClr val="bg1"/>
                  </a:solidFill>
                </a:ln>
                <a:solidFill>
                  <a:schemeClr val="accent2">
                    <a:lumMod val="20000"/>
                    <a:lumOff val="80000"/>
                  </a:schemeClr>
                </a:solidFill>
                <a:latin typeface="+mn-lt"/>
                <a:ea typeface="+mn-ea"/>
                <a:cs typeface="+mn-cs"/>
              </a:rPr>
              <a:t>Data Professional Participants Distribution by Industry</a:t>
            </a:r>
          </a:p>
        </p:txBody>
      </p:sp>
      <p:pic>
        <p:nvPicPr>
          <p:cNvPr id="5" name="Picture 4">
            <a:extLst>
              <a:ext uri="{FF2B5EF4-FFF2-40B4-BE49-F238E27FC236}">
                <a16:creationId xmlns:a16="http://schemas.microsoft.com/office/drawing/2014/main" id="{172D0D85-0F32-3245-D740-77BB3A4FCBD7}"/>
              </a:ext>
            </a:extLst>
          </p:cNvPr>
          <p:cNvPicPr>
            <a:picLocks noChangeAspect="1"/>
          </p:cNvPicPr>
          <p:nvPr/>
        </p:nvPicPr>
        <p:blipFill>
          <a:blip r:embed="rId2"/>
          <a:stretch>
            <a:fillRect/>
          </a:stretch>
        </p:blipFill>
        <p:spPr>
          <a:xfrm>
            <a:off x="4070363" y="1506977"/>
            <a:ext cx="7990573" cy="4263643"/>
          </a:xfrm>
          <a:prstGeom prst="rect">
            <a:avLst/>
          </a:prstGeom>
        </p:spPr>
      </p:pic>
      <p:sp>
        <p:nvSpPr>
          <p:cNvPr id="6" name="TextBox 5">
            <a:extLst>
              <a:ext uri="{FF2B5EF4-FFF2-40B4-BE49-F238E27FC236}">
                <a16:creationId xmlns:a16="http://schemas.microsoft.com/office/drawing/2014/main" id="{7D91C7C2-ABB8-D72C-16BA-C97E97E90D06}"/>
              </a:ext>
            </a:extLst>
          </p:cNvPr>
          <p:cNvSpPr txBox="1"/>
          <p:nvPr/>
        </p:nvSpPr>
        <p:spPr>
          <a:xfrm>
            <a:off x="228600" y="1653639"/>
            <a:ext cx="3547872" cy="3970318"/>
          </a:xfrm>
          <a:prstGeom prst="rect">
            <a:avLst/>
          </a:prstGeom>
          <a:noFill/>
        </p:spPr>
        <p:txBody>
          <a:bodyPr wrap="square" rtlCol="0">
            <a:spAutoFit/>
          </a:bodyPr>
          <a:lstStyle/>
          <a:p>
            <a:r>
              <a:rPr lang="en-US" sz="2800" b="0" i="0" dirty="0">
                <a:solidFill>
                  <a:srgbClr val="D1D5DB"/>
                </a:solidFill>
                <a:effectLst/>
                <a:latin typeface="Söhne"/>
              </a:rPr>
              <a:t>The count of data professionals is particularly high in tech industries, highlighting the industry's recognition of the value and importance of data analysis.</a:t>
            </a:r>
            <a:endParaRPr lang="en-IN" sz="2800" dirty="0">
              <a:ln>
                <a:solidFill>
                  <a:schemeClr val="bg1">
                    <a:lumMod val="75000"/>
                    <a:lumOff val="25000"/>
                    <a:alpha val="10000"/>
                  </a:schemeClr>
                </a:solidFill>
              </a:ln>
              <a:solidFill>
                <a:schemeClr val="tx2"/>
              </a:solidFill>
              <a:latin typeface="Söhne"/>
            </a:endParaRPr>
          </a:p>
        </p:txBody>
      </p:sp>
    </p:spTree>
    <p:extLst>
      <p:ext uri="{BB962C8B-B14F-4D97-AF65-F5344CB8AC3E}">
        <p14:creationId xmlns:p14="http://schemas.microsoft.com/office/powerpoint/2010/main" val="4614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AE51-5F9B-C21F-F06F-C1145BF45899}"/>
              </a:ext>
            </a:extLst>
          </p:cNvPr>
          <p:cNvSpPr>
            <a:spLocks noGrp="1"/>
          </p:cNvSpPr>
          <p:nvPr>
            <p:ph type="title"/>
          </p:nvPr>
        </p:nvSpPr>
        <p:spPr>
          <a:xfrm>
            <a:off x="913795" y="179832"/>
            <a:ext cx="10353762" cy="970450"/>
          </a:xfrm>
        </p:spPr>
        <p:txBody>
          <a:bodyPr/>
          <a:lstStyle/>
          <a:p>
            <a:r>
              <a:rPr lang="en-IN" b="1" dirty="0">
                <a:ln>
                  <a:solidFill>
                    <a:schemeClr val="bg1"/>
                  </a:solidFill>
                </a:ln>
                <a:solidFill>
                  <a:schemeClr val="accent2">
                    <a:lumMod val="20000"/>
                    <a:lumOff val="80000"/>
                  </a:schemeClr>
                </a:solidFill>
                <a:latin typeface="+mn-lt"/>
                <a:ea typeface="+mn-ea"/>
                <a:cs typeface="+mn-cs"/>
              </a:rPr>
              <a:t>Conclusion</a:t>
            </a:r>
          </a:p>
        </p:txBody>
      </p:sp>
      <p:sp>
        <p:nvSpPr>
          <p:cNvPr id="3" name="Content Placeholder 2">
            <a:extLst>
              <a:ext uri="{FF2B5EF4-FFF2-40B4-BE49-F238E27FC236}">
                <a16:creationId xmlns:a16="http://schemas.microsoft.com/office/drawing/2014/main" id="{FF512C1E-C22D-0906-012E-67C245FF87CF}"/>
              </a:ext>
            </a:extLst>
          </p:cNvPr>
          <p:cNvSpPr>
            <a:spLocks noGrp="1"/>
          </p:cNvSpPr>
          <p:nvPr>
            <p:ph idx="1"/>
          </p:nvPr>
        </p:nvSpPr>
        <p:spPr>
          <a:xfrm>
            <a:off x="919119" y="1275249"/>
            <a:ext cx="10353762" cy="4860375"/>
          </a:xfrm>
        </p:spPr>
        <p:txBody>
          <a:bodyPr>
            <a:normAutofit fontScale="92500" lnSpcReduction="20000"/>
          </a:bodyPr>
          <a:lstStyle/>
          <a:p>
            <a:pPr>
              <a:buFont typeface="Wingdings" panose="05000000000000000000" pitchFamily="2" charset="2"/>
              <a:buChar char="q"/>
            </a:pPr>
            <a:r>
              <a:rPr lang="en-US" sz="2800" dirty="0">
                <a:latin typeface="Söhne"/>
              </a:rPr>
              <a:t>The analysis reveals that the count of male data professionals is higher compared to female data professionals. This indicates a gender disparity within the field and highlights the need for initiatives to promote diversity and inclusion.</a:t>
            </a:r>
          </a:p>
          <a:p>
            <a:pPr>
              <a:buFont typeface="Wingdings" panose="05000000000000000000" pitchFamily="2" charset="2"/>
              <a:buChar char="q"/>
            </a:pPr>
            <a:r>
              <a:rPr lang="en-US" sz="2800" dirty="0">
                <a:latin typeface="Söhne"/>
              </a:rPr>
              <a:t>The survey results indicate relatively low ratings for both salary and work-life balance among data professionals. This finding emphasizes the importance of considering employee well-being in the workplace. </a:t>
            </a:r>
          </a:p>
          <a:p>
            <a:pPr>
              <a:buFont typeface="Wingdings" panose="05000000000000000000" pitchFamily="2" charset="2"/>
              <a:buChar char="q"/>
            </a:pPr>
            <a:r>
              <a:rPr lang="en-US" sz="2800" dirty="0">
                <a:latin typeface="Söhne"/>
              </a:rPr>
              <a:t>The analysis reveals that the count of data scientists is higher compared to other data professionals, suggesting a growing demand for this role in the industry.</a:t>
            </a:r>
          </a:p>
          <a:p>
            <a:pPr>
              <a:buFont typeface="Wingdings" panose="05000000000000000000" pitchFamily="2" charset="2"/>
              <a:buChar char="q"/>
            </a:pPr>
            <a:r>
              <a:rPr lang="en-US" sz="2800" dirty="0">
                <a:latin typeface="Söhne"/>
              </a:rPr>
              <a:t>The dataset shows that data professionals are predominantly employed in the technology industry, indicating a strong presence and demand for data expertise in this sector. </a:t>
            </a:r>
            <a:endParaRPr lang="en-IN" sz="2800" dirty="0">
              <a:latin typeface="Söhne"/>
            </a:endParaRPr>
          </a:p>
        </p:txBody>
      </p:sp>
    </p:spTree>
    <p:extLst>
      <p:ext uri="{BB962C8B-B14F-4D97-AF65-F5344CB8AC3E}">
        <p14:creationId xmlns:p14="http://schemas.microsoft.com/office/powerpoint/2010/main" val="3656609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1483</TotalTime>
  <Words>493</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Calisto MT</vt:lpstr>
      <vt:lpstr>Söhne</vt:lpstr>
      <vt:lpstr>Wingdings</vt:lpstr>
      <vt:lpstr>Wingdings 2</vt:lpstr>
      <vt:lpstr>Slate</vt:lpstr>
      <vt:lpstr>Career Shift to Data: Unveiling Job Satisfaction, Salary, and Industry Trends</vt:lpstr>
      <vt:lpstr>Executive Summary</vt:lpstr>
      <vt:lpstr>Problem Statement</vt:lpstr>
      <vt:lpstr>Dashboard</vt:lpstr>
      <vt:lpstr>Data Professional Distribution by Gender</vt:lpstr>
      <vt:lpstr>Job Satisfaction</vt:lpstr>
      <vt:lpstr>Data Professional Participants Distribution by Role</vt:lpstr>
      <vt:lpstr>Data Professional Participants Distribution by Industry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Shift to Data: Unveiling Job Satisfaction, Salary, and Industry Trends</dc:title>
  <dc:creator>Mayur Dusane</dc:creator>
  <cp:lastModifiedBy>Mayur Dusane</cp:lastModifiedBy>
  <cp:revision>7</cp:revision>
  <dcterms:created xsi:type="dcterms:W3CDTF">2023-05-30T13:51:52Z</dcterms:created>
  <dcterms:modified xsi:type="dcterms:W3CDTF">2023-05-31T14:35:06Z</dcterms:modified>
</cp:coreProperties>
</file>