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80" r:id="rId3"/>
    <p:sldId id="257" r:id="rId4"/>
    <p:sldId id="263" r:id="rId5"/>
    <p:sldId id="278" r:id="rId6"/>
    <p:sldId id="264" r:id="rId7"/>
    <p:sldId id="260" r:id="rId8"/>
    <p:sldId id="268" r:id="rId9"/>
    <p:sldId id="269" r:id="rId10"/>
    <p:sldId id="279" r:id="rId11"/>
    <p:sldId id="274" r:id="rId12"/>
    <p:sldId id="275" r:id="rId13"/>
    <p:sldId id="276" r:id="rId14"/>
    <p:sldId id="281" r:id="rId15"/>
    <p:sldId id="266" r:id="rId16"/>
    <p:sldId id="273" r:id="rId17"/>
    <p:sldId id="277" r:id="rId18"/>
    <p:sldId id="282"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95E8D-2FA1-441D-909E-F534B82545C9}" type="datetimeFigureOut">
              <a:rPr lang="en-IN" smtClean="0"/>
              <a:t>18-07-2025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2DEEE-3120-48CE-920D-1C0CCC877964}"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972DEEE-3120-48CE-920D-1C0CCC877964}" type="slidenum">
              <a:rPr lang="en-IN" smtClean="0"/>
              <a:t>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2DEEE-3120-48CE-920D-1C0CCC877964}" type="slidenum">
              <a:rPr lang="en-IN" smtClean="0"/>
              <a:t>18</a:t>
            </a:fld>
            <a:endParaRPr lang="en-IN" dirty="0"/>
          </a:p>
        </p:txBody>
      </p:sp>
    </p:spTree>
    <p:extLst>
      <p:ext uri="{BB962C8B-B14F-4D97-AF65-F5344CB8AC3E}">
        <p14:creationId xmlns:p14="http://schemas.microsoft.com/office/powerpoint/2010/main" val="2350748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590C6E4-8E77-40C7-9563-F683EC145315}" type="datetimeFigureOut">
              <a:rPr lang="en-IN" smtClean="0"/>
              <a:t>18-07-2025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282CA8-404F-4B40-9023-BE5CE7B98F4F}"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90C6E4-8E77-40C7-9563-F683EC145315}" type="datetimeFigureOut">
              <a:rPr lang="en-IN" smtClean="0"/>
              <a:t>18-07-2025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282CA8-404F-4B40-9023-BE5CE7B98F4F}"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90C6E4-8E77-40C7-9563-F683EC145315}" type="datetimeFigureOut">
              <a:rPr lang="en-IN" smtClean="0"/>
              <a:t>18-07-2025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282CA8-404F-4B40-9023-BE5CE7B98F4F}"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590C6E4-8E77-40C7-9563-F683EC145315}" type="datetimeFigureOut">
              <a:rPr lang="en-IN" smtClean="0"/>
              <a:t>18-07-2025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282CA8-404F-4B40-9023-BE5CE7B98F4F}"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0C6E4-8E77-40C7-9563-F683EC145315}" type="datetimeFigureOut">
              <a:rPr lang="en-IN" smtClean="0"/>
              <a:t>18-07-2025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4282CA8-404F-4B40-9023-BE5CE7B98F4F}"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590C6E4-8E77-40C7-9563-F683EC145315}" type="datetimeFigureOut">
              <a:rPr lang="en-IN" smtClean="0"/>
              <a:t>18-07-2025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282CA8-404F-4B40-9023-BE5CE7B98F4F}"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590C6E4-8E77-40C7-9563-F683EC145315}" type="datetimeFigureOut">
              <a:rPr lang="en-IN" smtClean="0"/>
              <a:t>18-07-2025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4282CA8-404F-4B40-9023-BE5CE7B98F4F}"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590C6E4-8E77-40C7-9563-F683EC145315}" type="datetimeFigureOut">
              <a:rPr lang="en-IN" smtClean="0"/>
              <a:t>18-07-2025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4282CA8-404F-4B40-9023-BE5CE7B98F4F}"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0C6E4-8E77-40C7-9563-F683EC145315}" type="datetimeFigureOut">
              <a:rPr lang="en-IN" smtClean="0"/>
              <a:t>18-07-2025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4282CA8-404F-4B40-9023-BE5CE7B98F4F}"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0C6E4-8E77-40C7-9563-F683EC145315}" type="datetimeFigureOut">
              <a:rPr lang="en-IN" smtClean="0"/>
              <a:t>18-07-2025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282CA8-404F-4B40-9023-BE5CE7B98F4F}"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90C6E4-8E77-40C7-9563-F683EC145315}" type="datetimeFigureOut">
              <a:rPr lang="en-IN" smtClean="0"/>
              <a:t>18-07-2025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4282CA8-404F-4B40-9023-BE5CE7B98F4F}"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0C6E4-8E77-40C7-9563-F683EC145315}" type="datetimeFigureOut">
              <a:rPr lang="en-IN" smtClean="0"/>
              <a:t>18-07-2025</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82CA8-404F-4B40-9023-BE5CE7B98F4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040" y="209006"/>
            <a:ext cx="9144000" cy="883919"/>
          </a:xfrm>
        </p:spPr>
        <p:txBody>
          <a:bodyPr>
            <a:noAutofit/>
          </a:bodyPr>
          <a:lstStyle/>
          <a:p>
            <a:r>
              <a:rPr lang="en-US" sz="3100" b="1" dirty="0">
                <a:latin typeface="Arial Black" panose="020B0A04020102020204" pitchFamily="34" charset="0"/>
              </a:rPr>
              <a:t>Dhole Patil Education Society’s</a:t>
            </a:r>
            <a:br>
              <a:rPr lang="en-US" sz="3100" b="1" dirty="0">
                <a:latin typeface="Arial Black" panose="020B0A04020102020204" pitchFamily="34" charset="0"/>
              </a:rPr>
            </a:br>
            <a:r>
              <a:rPr lang="en-US" sz="3100" b="1" dirty="0">
                <a:latin typeface="Arial Black" panose="020B0A04020102020204" pitchFamily="34" charset="0"/>
              </a:rPr>
              <a:t>Dhole Patil College of Engineering, Pune </a:t>
            </a:r>
            <a:endParaRPr lang="en-IN" sz="3100" b="1" dirty="0">
              <a:latin typeface="Arial Black" panose="020B0A04020102020204" pitchFamily="34" charset="0"/>
            </a:endParaRPr>
          </a:p>
        </p:txBody>
      </p:sp>
      <p:sp>
        <p:nvSpPr>
          <p:cNvPr id="3" name="Subtitle 2"/>
          <p:cNvSpPr>
            <a:spLocks noGrp="1"/>
          </p:cNvSpPr>
          <p:nvPr>
            <p:ph type="subTitle" idx="1"/>
          </p:nvPr>
        </p:nvSpPr>
        <p:spPr>
          <a:xfrm>
            <a:off x="1463040" y="1497875"/>
            <a:ext cx="9692640" cy="4841966"/>
          </a:xfrm>
        </p:spPr>
        <p:txBody>
          <a:bodyPr>
            <a:normAutofit fontScale="92500" lnSpcReduction="20000"/>
          </a:bodyPr>
          <a:lstStyle/>
          <a:p>
            <a:r>
              <a:rPr lang="en-US" sz="2600" b="1" dirty="0">
                <a:latin typeface="Arial Black" panose="020B0A04020102020204" pitchFamily="34" charset="0"/>
              </a:rPr>
              <a:t>Mini Project Presentation</a:t>
            </a:r>
          </a:p>
          <a:p>
            <a:endParaRPr lang="en-US" b="1" dirty="0"/>
          </a:p>
          <a:p>
            <a:r>
              <a:rPr lang="en-US" dirty="0">
                <a:latin typeface="Arial Black" panose="020B0A04020102020204" pitchFamily="34" charset="0"/>
              </a:rPr>
              <a:t>Project Title: </a:t>
            </a:r>
            <a:r>
              <a:rPr lang="en-US" u="sng" dirty="0">
                <a:effectLst>
                  <a:outerShdw blurRad="38100" dist="38100" dir="2700000" algn="tl">
                    <a:srgbClr val="000000">
                      <a:alpha val="43137"/>
                    </a:srgbClr>
                  </a:outerShdw>
                </a:effectLst>
                <a:latin typeface="Arial Black" panose="020B0A04020102020204" pitchFamily="34" charset="0"/>
              </a:rPr>
              <a:t>ROBOT ARM USING IMAGE PROCESSING </a:t>
            </a:r>
            <a:endParaRPr lang="en-US" u="sng" dirty="0">
              <a:effectLst>
                <a:outerShdw blurRad="38100" dist="38100" dir="2700000" algn="tl">
                  <a:srgbClr val="000000">
                    <a:alpha val="43137"/>
                  </a:srgbClr>
                </a:outerShdw>
              </a:effectLst>
            </a:endParaRPr>
          </a:p>
          <a:p>
            <a:endParaRPr lang="en-US" b="1" u="sng" dirty="0"/>
          </a:p>
          <a:p>
            <a:r>
              <a:rPr lang="en-US" b="1" dirty="0">
                <a:latin typeface="Arial Black" panose="020B0A04020102020204" pitchFamily="34" charset="0"/>
              </a:rPr>
              <a:t>Under the Guidance of : </a:t>
            </a:r>
            <a:r>
              <a:rPr lang="en-US" b="1" dirty="0"/>
              <a:t>  Prof. Dhananjay Poul</a:t>
            </a:r>
          </a:p>
          <a:p>
            <a:endParaRPr lang="en-US" b="1" dirty="0"/>
          </a:p>
          <a:p>
            <a:endParaRPr lang="en-US" b="1" dirty="0"/>
          </a:p>
          <a:p>
            <a:r>
              <a:rPr lang="en-US" b="1" dirty="0">
                <a:latin typeface="Arial Black" panose="020B0A04020102020204" pitchFamily="34" charset="0"/>
              </a:rPr>
              <a:t>Presentation by :   </a:t>
            </a:r>
            <a:r>
              <a:rPr lang="en-US" b="1" dirty="0">
                <a:latin typeface="Times New Roman" panose="02020603050405020304" pitchFamily="18" charset="0"/>
                <a:cs typeface="Times New Roman" panose="02020603050405020304" pitchFamily="18" charset="0"/>
              </a:rPr>
              <a:t>1] Mayur Ichake (T400600197)</a:t>
            </a:r>
          </a:p>
          <a:p>
            <a:r>
              <a:rPr lang="en-US" b="1" dirty="0">
                <a:latin typeface="Times New Roman" panose="02020603050405020304" pitchFamily="18" charset="0"/>
                <a:cs typeface="Times New Roman" panose="02020603050405020304" pitchFamily="18" charset="0"/>
              </a:rPr>
              <a:t>                                      2] Sahil Ichake (T400600198)</a:t>
            </a:r>
          </a:p>
          <a:p>
            <a:r>
              <a:rPr lang="en-US" b="1" dirty="0">
                <a:latin typeface="Times New Roman" panose="02020603050405020304" pitchFamily="18" charset="0"/>
                <a:cs typeface="Times New Roman" panose="02020603050405020304" pitchFamily="18" charset="0"/>
              </a:rPr>
              <a:t>                                            3] Aditya </a:t>
            </a:r>
            <a:r>
              <a:rPr lang="en-US" b="1" dirty="0" err="1">
                <a:latin typeface="Times New Roman" panose="02020603050405020304" pitchFamily="18" charset="0"/>
                <a:cs typeface="Times New Roman" panose="02020603050405020304" pitchFamily="18" charset="0"/>
              </a:rPr>
              <a:t>Mungase</a:t>
            </a:r>
            <a:r>
              <a:rPr lang="en-US" b="1" dirty="0">
                <a:latin typeface="Times New Roman" panose="02020603050405020304" pitchFamily="18" charset="0"/>
                <a:cs typeface="Times New Roman" panose="02020603050405020304" pitchFamily="18" charset="0"/>
              </a:rPr>
              <a:t> (T400600160)</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sz="1700" b="1" dirty="0">
                <a:latin typeface="Arial Black" panose="020B0A04020102020204" pitchFamily="34" charset="0"/>
              </a:rPr>
              <a:t>A.Y. 2024-25</a:t>
            </a:r>
            <a:endParaRPr lang="en-IN" sz="1700" b="1"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9" y="44771"/>
            <a:ext cx="1271451" cy="10788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814" y="14118"/>
            <a:ext cx="1481186" cy="11094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7510" y="487680"/>
            <a:ext cx="9481820" cy="1079500"/>
          </a:xfrm>
        </p:spPr>
        <p:txBody>
          <a:bodyPr>
            <a:normAutofit fontScale="90000"/>
          </a:bodyPr>
          <a:lstStyle/>
          <a:p>
            <a:r>
              <a:rPr lang="en-US" sz="3445" b="1" dirty="0">
                <a:latin typeface="Arial Black" panose="020B0A04020102020204" pitchFamily="34" charset="0"/>
                <a:sym typeface="+mn-ea"/>
              </a:rPr>
              <a:t>      Dhole </a:t>
            </a:r>
            <a:r>
              <a:rPr lang="en-US" sz="3445" b="1" dirty="0" err="1">
                <a:latin typeface="Arial Black" panose="020B0A04020102020204" pitchFamily="34" charset="0"/>
                <a:sym typeface="+mn-ea"/>
              </a:rPr>
              <a:t>Patil</a:t>
            </a:r>
            <a:r>
              <a:rPr lang="en-US" sz="3445" b="1" dirty="0">
                <a:latin typeface="Arial Black" panose="020B0A04020102020204" pitchFamily="34" charset="0"/>
                <a:sym typeface="+mn-ea"/>
              </a:rPr>
              <a:t> Education Society’s</a:t>
            </a:r>
            <a:br>
              <a:rPr lang="en-US" sz="3445" b="1" dirty="0">
                <a:latin typeface="Arial Black" panose="020B0A04020102020204" pitchFamily="34" charset="0"/>
                <a:sym typeface="+mn-ea"/>
              </a:rPr>
            </a:br>
            <a:r>
              <a:rPr lang="en-US" sz="3445" b="1" dirty="0">
                <a:latin typeface="Arial Black" panose="020B0A04020102020204" pitchFamily="34" charset="0"/>
                <a:sym typeface="+mn-ea"/>
              </a:rPr>
              <a:t>Dhole </a:t>
            </a:r>
            <a:r>
              <a:rPr lang="en-US" sz="3445" b="1" dirty="0" err="1">
                <a:latin typeface="Arial Black" panose="020B0A04020102020204" pitchFamily="34" charset="0"/>
                <a:sym typeface="+mn-ea"/>
              </a:rPr>
              <a:t>Patil</a:t>
            </a:r>
            <a:r>
              <a:rPr lang="en-US" sz="3445" b="1" dirty="0">
                <a:latin typeface="Arial Black" panose="020B0A04020102020204" pitchFamily="34" charset="0"/>
                <a:sym typeface="+mn-ea"/>
              </a:rPr>
              <a:t> College of Engineering, Pune</a:t>
            </a:r>
            <a:endParaRPr lang="en-US" sz="3445"/>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4" y="409896"/>
            <a:ext cx="1271451" cy="10788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78" y="487589"/>
            <a:ext cx="1481186" cy="1109460"/>
          </a:xfrm>
          <a:prstGeom prst="rect">
            <a:avLst/>
          </a:prstGeom>
        </p:spPr>
      </p:pic>
      <p:sp>
        <p:nvSpPr>
          <p:cNvPr id="7" name="Text Box 6"/>
          <p:cNvSpPr txBox="1"/>
          <p:nvPr/>
        </p:nvSpPr>
        <p:spPr>
          <a:xfrm>
            <a:off x="4678045" y="1825625"/>
            <a:ext cx="3077210" cy="521970"/>
          </a:xfrm>
          <a:prstGeom prst="rect">
            <a:avLst/>
          </a:prstGeom>
          <a:noFill/>
        </p:spPr>
        <p:txBody>
          <a:bodyPr wrap="square" rtlCol="0" anchor="t">
            <a:spAutoFit/>
          </a:bodyPr>
          <a:lstStyle/>
          <a:p>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ea"/>
              </a:rPr>
              <a:t>Block Diagramm</a:t>
            </a:r>
          </a:p>
        </p:txBody>
      </p:sp>
      <p:pic>
        <p:nvPicPr>
          <p:cNvPr id="12" name="Content Placeholder 11">
            <a:extLst>
              <a:ext uri="{FF2B5EF4-FFF2-40B4-BE49-F238E27FC236}">
                <a16:creationId xmlns:a16="http://schemas.microsoft.com/office/drawing/2014/main" id="{CF621473-7C77-870E-92F3-0B76FEB8F568}"/>
              </a:ext>
            </a:extLst>
          </p:cNvPr>
          <p:cNvPicPr>
            <a:picLocks noGrp="1" noChangeAspect="1"/>
          </p:cNvPicPr>
          <p:nvPr>
            <p:ph idx="1"/>
          </p:nvPr>
        </p:nvPicPr>
        <p:blipFill>
          <a:blip r:embed="rId4"/>
          <a:stretch>
            <a:fillRect/>
          </a:stretch>
        </p:blipFill>
        <p:spPr>
          <a:xfrm>
            <a:off x="2569464" y="2955324"/>
            <a:ext cx="7461504" cy="287298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0684"/>
            <a:ext cx="10515600" cy="1325563"/>
          </a:xfrm>
        </p:spPr>
        <p:txBody>
          <a:bodyPr>
            <a:normAutofit/>
          </a:bodyPr>
          <a:lstStyle/>
          <a:p>
            <a:pPr algn="ctr"/>
            <a:r>
              <a:rPr lang="en-US" sz="3100" b="1" dirty="0">
                <a:latin typeface="Arial Black" panose="020B0A04020102020204" pitchFamily="34" charset="0"/>
              </a:rPr>
              <a:t>        Dhole Patil Education Society’s</a:t>
            </a:r>
            <a:br>
              <a:rPr lang="en-US" sz="3100" b="1" dirty="0">
                <a:latin typeface="Arial Black" panose="020B0A04020102020204" pitchFamily="34" charset="0"/>
              </a:rPr>
            </a:br>
            <a:r>
              <a:rPr lang="en-US" sz="3100" b="1" dirty="0">
                <a:latin typeface="Arial Black" panose="020B0A04020102020204" pitchFamily="34" charset="0"/>
              </a:rPr>
              <a:t>Dhole Patil College of Engineering, Pune </a:t>
            </a:r>
            <a:endParaRPr lang="en-IN" sz="3100" dirty="0"/>
          </a:p>
        </p:txBody>
      </p:sp>
      <p:pic>
        <p:nvPicPr>
          <p:cNvPr id="7" name="Picture 6"/>
          <p:cNvPicPr>
            <a:picLocks noChangeAspect="1"/>
          </p:cNvPicPr>
          <p:nvPr/>
        </p:nvPicPr>
        <p:blipFill>
          <a:blip r:embed="rId2"/>
          <a:stretch>
            <a:fillRect/>
          </a:stretch>
        </p:blipFill>
        <p:spPr>
          <a:xfrm>
            <a:off x="161242" y="48789"/>
            <a:ext cx="1353915" cy="1146619"/>
          </a:xfrm>
          <a:prstGeom prst="rect">
            <a:avLst/>
          </a:prstGeom>
        </p:spPr>
      </p:pic>
      <p:pic>
        <p:nvPicPr>
          <p:cNvPr id="9" name="Picture 8"/>
          <p:cNvPicPr>
            <a:picLocks noChangeAspect="1"/>
          </p:cNvPicPr>
          <p:nvPr/>
        </p:nvPicPr>
        <p:blipFill>
          <a:blip r:embed="rId3"/>
          <a:stretch>
            <a:fillRect/>
          </a:stretch>
        </p:blipFill>
        <p:spPr>
          <a:xfrm>
            <a:off x="10591085" y="85839"/>
            <a:ext cx="1600915" cy="1199039"/>
          </a:xfrm>
          <a:prstGeom prst="rect">
            <a:avLst/>
          </a:prstGeom>
        </p:spPr>
      </p:pic>
      <p:sp>
        <p:nvSpPr>
          <p:cNvPr id="11" name="TextBox 10"/>
          <p:cNvSpPr txBox="1"/>
          <p:nvPr/>
        </p:nvSpPr>
        <p:spPr>
          <a:xfrm>
            <a:off x="4093876" y="1131400"/>
            <a:ext cx="3687668" cy="461665"/>
          </a:xfrm>
          <a:prstGeom prst="rect">
            <a:avLst/>
          </a:prstGeom>
          <a:noFill/>
        </p:spPr>
        <p:txBody>
          <a:bodyPr wrap="square" rtlCol="0">
            <a:spAutoFit/>
          </a:bodyPr>
          <a:lstStyle/>
          <a:p>
            <a:pPr algn="ctr"/>
            <a:r>
              <a:rPr lang="en-US" sz="2400" b="1" u="sng" dirty="0">
                <a:effectLst>
                  <a:outerShdw blurRad="38100" dist="38100" dir="2700000" algn="tl">
                    <a:srgbClr val="000000">
                      <a:alpha val="43137"/>
                    </a:srgbClr>
                  </a:outerShdw>
                </a:effectLst>
              </a:rPr>
              <a:t>IMPLIMENTAION DETAIL </a:t>
            </a:r>
            <a:endParaRPr lang="en-IN" sz="2400" b="1"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E02B4934-0799-0F19-3B78-69A91AE652D1}"/>
              </a:ext>
            </a:extLst>
          </p:cNvPr>
          <p:cNvSpPr txBox="1"/>
          <p:nvPr/>
        </p:nvSpPr>
        <p:spPr>
          <a:xfrm>
            <a:off x="950976" y="1947673"/>
            <a:ext cx="9640109" cy="4493538"/>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Hardware Setup</a:t>
            </a:r>
            <a:r>
              <a:rPr lang="en-US" sz="2200" dirty="0">
                <a:latin typeface="Times New Roman" panose="02020603050405020304" pitchFamily="18" charset="0"/>
                <a:cs typeface="Times New Roman" panose="02020603050405020304" pitchFamily="18" charset="0"/>
              </a:rPr>
              <a:t>:</a:t>
            </a:r>
          </a:p>
          <a:p>
            <a:pPr>
              <a:buNone/>
            </a:pP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dirty="0">
                <a:latin typeface="Times New Roman" panose="02020603050405020304" pitchFamily="18" charset="0"/>
                <a:cs typeface="Times New Roman" panose="02020603050405020304" pitchFamily="18" charset="0"/>
              </a:rPr>
              <a:t>LM2596: Steps down 12V to 5V/6V for servos and Arduino.</a:t>
            </a:r>
          </a:p>
          <a:p>
            <a:pPr>
              <a:buFont typeface="+mj-lt"/>
              <a:buAutoNum type="arabicPeriod"/>
            </a:pP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dirty="0">
                <a:latin typeface="Times New Roman" panose="02020603050405020304" pitchFamily="18" charset="0"/>
                <a:cs typeface="Times New Roman" panose="02020603050405020304" pitchFamily="18" charset="0"/>
              </a:rPr>
              <a:t>PCA9685: Controls up to 16 servo motors via I2C .</a:t>
            </a:r>
          </a:p>
          <a:p>
            <a:pPr>
              <a:buFont typeface="+mj-lt"/>
              <a:buAutoNum type="arabicPeriod"/>
            </a:pP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dirty="0">
                <a:latin typeface="Times New Roman" panose="02020603050405020304" pitchFamily="18" charset="0"/>
                <a:cs typeface="Times New Roman" panose="02020603050405020304" pitchFamily="18" charset="0"/>
              </a:rPr>
              <a:t>Arduino Mega (ATmega2560): Main controller, receives input and controls arm.</a:t>
            </a:r>
          </a:p>
          <a:p>
            <a:pPr>
              <a:buFont typeface="+mj-lt"/>
              <a:buAutoNum type="arabicPeriod"/>
            </a:pP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dirty="0">
                <a:latin typeface="Times New Roman" panose="02020603050405020304" pitchFamily="18" charset="0"/>
                <a:cs typeface="Times New Roman" panose="02020603050405020304" pitchFamily="18" charset="0"/>
              </a:rPr>
              <a:t>ESP32-CAM: Detects Fruit, sends signal to Mega via UART (or </a:t>
            </a:r>
            <a:r>
              <a:rPr lang="en-US" sz="2200" dirty="0" err="1">
                <a:latin typeface="Times New Roman" panose="02020603050405020304" pitchFamily="18" charset="0"/>
                <a:cs typeface="Times New Roman" panose="02020603050405020304" pitchFamily="18" charset="0"/>
              </a:rPr>
              <a:t>WiFi</a:t>
            </a:r>
            <a:r>
              <a:rPr lang="en-US" sz="2200" dirty="0">
                <a:latin typeface="Times New Roman" panose="02020603050405020304" pitchFamily="18" charset="0"/>
                <a:cs typeface="Times New Roman" panose="02020603050405020304" pitchFamily="18" charset="0"/>
              </a:rPr>
              <a:t>).</a:t>
            </a:r>
          </a:p>
          <a:p>
            <a:pPr>
              <a:buFont typeface="+mj-lt"/>
              <a:buAutoNum type="arabicPeriod"/>
            </a:pP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dirty="0">
                <a:latin typeface="Times New Roman" panose="02020603050405020304" pitchFamily="18" charset="0"/>
                <a:cs typeface="Times New Roman" panose="02020603050405020304" pitchFamily="18" charset="0"/>
              </a:rPr>
              <a:t>Servos: Connected to PCA9685 channels for robotic arm joints and cutter.</a:t>
            </a:r>
          </a:p>
          <a:p>
            <a:pPr>
              <a:buFont typeface="+mj-lt"/>
              <a:buAutoNum type="arabicPeriod"/>
            </a:pPr>
            <a:endParaRPr lang="en-US" sz="2200" dirty="0">
              <a:latin typeface="Times New Roman" panose="02020603050405020304" pitchFamily="18" charset="0"/>
              <a:cs typeface="Times New Roman" panose="02020603050405020304" pitchFamily="18" charset="0"/>
            </a:endParaRPr>
          </a:p>
          <a:p>
            <a:pPr>
              <a:buFont typeface="+mj-lt"/>
              <a:buAutoNum type="arabicPeriod"/>
            </a:pPr>
            <a:r>
              <a:rPr lang="en-US" sz="2200" dirty="0">
                <a:latin typeface="Times New Roman" panose="02020603050405020304" pitchFamily="18" charset="0"/>
                <a:cs typeface="Times New Roman" panose="02020603050405020304" pitchFamily="18" charset="0"/>
              </a:rPr>
              <a:t>Power: Common ground for all components.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5521" y="0"/>
            <a:ext cx="10515600" cy="1325563"/>
          </a:xfrm>
        </p:spPr>
        <p:txBody>
          <a:bodyPr>
            <a:normAutofit/>
          </a:bodyPr>
          <a:lstStyle/>
          <a:p>
            <a:pPr algn="ctr"/>
            <a:r>
              <a:rPr lang="en-US" sz="3100" b="1" dirty="0">
                <a:latin typeface="Arial Black" panose="020B0A04020102020204" pitchFamily="34" charset="0"/>
              </a:rPr>
              <a:t>       Dhole Patil Education Society’s</a:t>
            </a:r>
            <a:br>
              <a:rPr lang="en-US" sz="3100" b="1" dirty="0">
                <a:latin typeface="Arial Black" panose="020B0A04020102020204" pitchFamily="34" charset="0"/>
              </a:rPr>
            </a:br>
            <a:r>
              <a:rPr lang="en-US" sz="3100" b="1" dirty="0">
                <a:latin typeface="Arial Black" panose="020B0A04020102020204" pitchFamily="34" charset="0"/>
              </a:rPr>
              <a:t>Dhole Patil College of Engineering, Pune </a:t>
            </a:r>
            <a:endParaRPr lang="en-IN" sz="3100" dirty="0"/>
          </a:p>
        </p:txBody>
      </p:sp>
      <p:pic>
        <p:nvPicPr>
          <p:cNvPr id="6" name="Picture 5"/>
          <p:cNvPicPr>
            <a:picLocks noChangeAspect="1"/>
          </p:cNvPicPr>
          <p:nvPr/>
        </p:nvPicPr>
        <p:blipFill>
          <a:blip r:embed="rId2"/>
          <a:stretch>
            <a:fillRect/>
          </a:stretch>
        </p:blipFill>
        <p:spPr>
          <a:xfrm>
            <a:off x="159767" y="0"/>
            <a:ext cx="1425965" cy="1207637"/>
          </a:xfrm>
          <a:prstGeom prst="rect">
            <a:avLst/>
          </a:prstGeom>
        </p:spPr>
      </p:pic>
      <p:pic>
        <p:nvPicPr>
          <p:cNvPr id="7" name="Picture 6"/>
          <p:cNvPicPr>
            <a:picLocks noChangeAspect="1"/>
          </p:cNvPicPr>
          <p:nvPr/>
        </p:nvPicPr>
        <p:blipFill>
          <a:blip r:embed="rId3"/>
          <a:stretch>
            <a:fillRect/>
          </a:stretch>
        </p:blipFill>
        <p:spPr>
          <a:xfrm>
            <a:off x="10553866" y="1"/>
            <a:ext cx="1638134" cy="1226915"/>
          </a:xfrm>
          <a:prstGeom prst="rect">
            <a:avLst/>
          </a:prstGeom>
        </p:spPr>
      </p:pic>
      <p:sp>
        <p:nvSpPr>
          <p:cNvPr id="9" name="TextBox 8"/>
          <p:cNvSpPr txBox="1"/>
          <p:nvPr/>
        </p:nvSpPr>
        <p:spPr>
          <a:xfrm>
            <a:off x="4282633" y="1325563"/>
            <a:ext cx="4341822" cy="523220"/>
          </a:xfrm>
          <a:prstGeom prst="rect">
            <a:avLst/>
          </a:prstGeom>
          <a:noFill/>
        </p:spPr>
        <p:txBody>
          <a:bodyPr wrap="square" rtlCol="0">
            <a:spAutoFit/>
          </a:bodyPr>
          <a:lstStyle/>
          <a:p>
            <a:pPr algn="ctr"/>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CIRCUIT DIAGRAM</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EBD37C49-C596-86AF-1084-77CE51785EC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26830" y="2350516"/>
            <a:ext cx="5938340" cy="3725863"/>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590" y="71120"/>
            <a:ext cx="10287000" cy="814865"/>
          </a:xfrm>
        </p:spPr>
        <p:txBody>
          <a:bodyPr>
            <a:normAutofit fontScale="90000"/>
          </a:bodyPr>
          <a:lstStyle/>
          <a:p>
            <a:r>
              <a:rPr lang="en-US" sz="4400" b="1" dirty="0">
                <a:latin typeface="Arial Black" panose="020B0A04020102020204" pitchFamily="34" charset="0"/>
              </a:rPr>
              <a:t>        </a:t>
            </a:r>
            <a:r>
              <a:rPr lang="en-US" b="1" dirty="0">
                <a:latin typeface="Arial Black" panose="020B0A04020102020204" pitchFamily="34" charset="0"/>
              </a:rPr>
              <a:t> </a:t>
            </a:r>
            <a:r>
              <a:rPr lang="en-US" sz="3400" b="1" dirty="0">
                <a:latin typeface="Arial Black" panose="020B0A04020102020204" pitchFamily="34" charset="0"/>
              </a:rPr>
              <a:t>Dhole Patil Education Society’s</a:t>
            </a:r>
            <a:br>
              <a:rPr lang="en-US" sz="3400" b="1" dirty="0">
                <a:latin typeface="Arial Black" panose="020B0A04020102020204" pitchFamily="34" charset="0"/>
              </a:rPr>
            </a:br>
            <a:r>
              <a:rPr lang="en-US" sz="3400" b="1" dirty="0">
                <a:latin typeface="Arial Black" panose="020B0A04020102020204" pitchFamily="34" charset="0"/>
              </a:rPr>
              <a:t> Dhole Patil College of Engineering, Pune </a:t>
            </a:r>
            <a:endParaRPr lang="en-IN" sz="3400" dirty="0"/>
          </a:p>
        </p:txBody>
      </p:sp>
      <p:pic>
        <p:nvPicPr>
          <p:cNvPr id="4" name="Picture 3"/>
          <p:cNvPicPr>
            <a:picLocks noChangeAspect="1"/>
          </p:cNvPicPr>
          <p:nvPr/>
        </p:nvPicPr>
        <p:blipFill>
          <a:blip r:embed="rId2"/>
          <a:stretch>
            <a:fillRect/>
          </a:stretch>
        </p:blipFill>
        <p:spPr>
          <a:xfrm>
            <a:off x="49649" y="0"/>
            <a:ext cx="1312941" cy="1110950"/>
          </a:xfrm>
          <a:prstGeom prst="rect">
            <a:avLst/>
          </a:prstGeom>
        </p:spPr>
      </p:pic>
      <p:pic>
        <p:nvPicPr>
          <p:cNvPr id="5" name="Picture 4"/>
          <p:cNvPicPr>
            <a:picLocks noChangeAspect="1"/>
          </p:cNvPicPr>
          <p:nvPr/>
        </p:nvPicPr>
        <p:blipFill>
          <a:blip r:embed="rId3"/>
          <a:stretch>
            <a:fillRect/>
          </a:stretch>
        </p:blipFill>
        <p:spPr>
          <a:xfrm>
            <a:off x="10502385" y="0"/>
            <a:ext cx="1639966" cy="1225402"/>
          </a:xfrm>
          <a:prstGeom prst="rect">
            <a:avLst/>
          </a:prstGeom>
        </p:spPr>
      </p:pic>
      <p:sp>
        <p:nvSpPr>
          <p:cNvPr id="6" name="Rectangle 5"/>
          <p:cNvSpPr/>
          <p:nvPr/>
        </p:nvSpPr>
        <p:spPr>
          <a:xfrm>
            <a:off x="4769167" y="1116973"/>
            <a:ext cx="3024015" cy="8281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u="sng" dirty="0">
                <a:effectLst>
                  <a:outerShdw blurRad="38100" dist="38100" dir="2700000" algn="tl">
                    <a:srgbClr val="000000">
                      <a:alpha val="43137"/>
                    </a:srgbClr>
                  </a:outerShdw>
                </a:effectLst>
              </a:rPr>
              <a:t>RESULTS</a:t>
            </a:r>
            <a:endParaRPr lang="en-IN" sz="1800" b="1" u="sng" dirty="0">
              <a:effectLst>
                <a:outerShdw blurRad="38100" dist="38100" dir="2700000" algn="tl">
                  <a:srgbClr val="000000">
                    <a:alpha val="43137"/>
                  </a:srgbClr>
                </a:outerShdw>
              </a:effectLst>
            </a:endParaRPr>
          </a:p>
        </p:txBody>
      </p:sp>
      <p:sp>
        <p:nvSpPr>
          <p:cNvPr id="7" name="Rectangle 6"/>
          <p:cNvSpPr/>
          <p:nvPr/>
        </p:nvSpPr>
        <p:spPr>
          <a:xfrm>
            <a:off x="1290320" y="2042160"/>
            <a:ext cx="9408160" cy="418490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2200" dirty="0">
                <a:latin typeface="Times New Roman" panose="02020603050405020304" pitchFamily="18" charset="0"/>
                <a:cs typeface="Times New Roman" panose="02020603050405020304" pitchFamily="18" charset="0"/>
              </a:rPr>
              <a:t>The robotic arm project for automated fruit and vegetable harvesting successfully demonstrated the integration of image processing with mechanical actuation to perform selective picking. Utilizing an  camera module, the system could identify ripe fruits based on color and shape features, processed in real-time using an ESP32 microcontroller. Once a target fruit was detected, the robotic arm was guided through coordinated movements to reach, grip, and harvest it with precision. The implementation significantly reduced manual labor, improved consistency in harvesting, and minimized damage to crops. Overall, the system showcased a promising solution for smart agriculture, with potential for further development through AI-based detection, enhanced mobility, and scalability for different crop </a:t>
            </a:r>
            <a:r>
              <a:rPr lang="en-US" sz="1800" dirty="0">
                <a:latin typeface="Times New Roman" panose="02020603050405020304" pitchFamily="18" charset="0"/>
                <a:cs typeface="Times New Roman" panose="02020603050405020304" pitchFamily="18" charset="0"/>
              </a:rPr>
              <a:t>types.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70CA3-3318-1C18-BC4B-7DAB425D81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9C805-753B-A143-9FD8-EAB2A5D10C91}"/>
              </a:ext>
            </a:extLst>
          </p:cNvPr>
          <p:cNvSpPr>
            <a:spLocks noGrp="1"/>
          </p:cNvSpPr>
          <p:nvPr>
            <p:ph type="title"/>
          </p:nvPr>
        </p:nvSpPr>
        <p:spPr>
          <a:xfrm>
            <a:off x="1362590" y="71120"/>
            <a:ext cx="10287000" cy="814865"/>
          </a:xfrm>
        </p:spPr>
        <p:txBody>
          <a:bodyPr>
            <a:normAutofit fontScale="90000"/>
          </a:bodyPr>
          <a:lstStyle/>
          <a:p>
            <a:r>
              <a:rPr lang="en-US" sz="4400" b="1" dirty="0">
                <a:latin typeface="Arial Black" panose="020B0A04020102020204" pitchFamily="34" charset="0"/>
              </a:rPr>
              <a:t>        </a:t>
            </a:r>
            <a:r>
              <a:rPr lang="en-US" b="1" dirty="0">
                <a:latin typeface="Arial Black" panose="020B0A04020102020204" pitchFamily="34" charset="0"/>
              </a:rPr>
              <a:t> </a:t>
            </a:r>
            <a:r>
              <a:rPr lang="en-US" sz="3400" b="1" dirty="0">
                <a:latin typeface="Arial Black" panose="020B0A04020102020204" pitchFamily="34" charset="0"/>
              </a:rPr>
              <a:t>Dhole Patil Education Society’s</a:t>
            </a:r>
            <a:br>
              <a:rPr lang="en-US" sz="3400" b="1" dirty="0">
                <a:latin typeface="Arial Black" panose="020B0A04020102020204" pitchFamily="34" charset="0"/>
              </a:rPr>
            </a:br>
            <a:r>
              <a:rPr lang="en-US" sz="3400" b="1" dirty="0">
                <a:latin typeface="Arial Black" panose="020B0A04020102020204" pitchFamily="34" charset="0"/>
              </a:rPr>
              <a:t> Dhole Patil College of Engineering, Pune </a:t>
            </a:r>
            <a:endParaRPr lang="en-IN" sz="3400" dirty="0"/>
          </a:p>
        </p:txBody>
      </p:sp>
      <p:pic>
        <p:nvPicPr>
          <p:cNvPr id="4" name="Picture 3">
            <a:extLst>
              <a:ext uri="{FF2B5EF4-FFF2-40B4-BE49-F238E27FC236}">
                <a16:creationId xmlns:a16="http://schemas.microsoft.com/office/drawing/2014/main" id="{87233FFA-2391-1A42-3858-B323714FEFAD}"/>
              </a:ext>
            </a:extLst>
          </p:cNvPr>
          <p:cNvPicPr>
            <a:picLocks noChangeAspect="1"/>
          </p:cNvPicPr>
          <p:nvPr/>
        </p:nvPicPr>
        <p:blipFill>
          <a:blip r:embed="rId2"/>
          <a:stretch>
            <a:fillRect/>
          </a:stretch>
        </p:blipFill>
        <p:spPr>
          <a:xfrm>
            <a:off x="49649" y="0"/>
            <a:ext cx="1312941" cy="1110950"/>
          </a:xfrm>
          <a:prstGeom prst="rect">
            <a:avLst/>
          </a:prstGeom>
        </p:spPr>
      </p:pic>
      <p:pic>
        <p:nvPicPr>
          <p:cNvPr id="5" name="Picture 4">
            <a:extLst>
              <a:ext uri="{FF2B5EF4-FFF2-40B4-BE49-F238E27FC236}">
                <a16:creationId xmlns:a16="http://schemas.microsoft.com/office/drawing/2014/main" id="{D12686F4-B6A8-4FEA-95C6-863F1E799C81}"/>
              </a:ext>
            </a:extLst>
          </p:cNvPr>
          <p:cNvPicPr>
            <a:picLocks noChangeAspect="1"/>
          </p:cNvPicPr>
          <p:nvPr/>
        </p:nvPicPr>
        <p:blipFill>
          <a:blip r:embed="rId3"/>
          <a:stretch>
            <a:fillRect/>
          </a:stretch>
        </p:blipFill>
        <p:spPr>
          <a:xfrm>
            <a:off x="10502385" y="0"/>
            <a:ext cx="1639966" cy="1225402"/>
          </a:xfrm>
          <a:prstGeom prst="rect">
            <a:avLst/>
          </a:prstGeom>
        </p:spPr>
      </p:pic>
      <p:sp>
        <p:nvSpPr>
          <p:cNvPr id="6" name="Rectangle 5">
            <a:extLst>
              <a:ext uri="{FF2B5EF4-FFF2-40B4-BE49-F238E27FC236}">
                <a16:creationId xmlns:a16="http://schemas.microsoft.com/office/drawing/2014/main" id="{BB1D8EFF-B451-8ACF-8612-55CFD6AE67A2}"/>
              </a:ext>
            </a:extLst>
          </p:cNvPr>
          <p:cNvSpPr/>
          <p:nvPr/>
        </p:nvSpPr>
        <p:spPr>
          <a:xfrm>
            <a:off x="4769167" y="1116973"/>
            <a:ext cx="3024015" cy="8281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u="sng" dirty="0">
                <a:effectLst>
                  <a:outerShdw blurRad="38100" dist="38100" dir="2700000" algn="tl">
                    <a:srgbClr val="000000">
                      <a:alpha val="43137"/>
                    </a:srgbClr>
                  </a:outerShdw>
                </a:effectLst>
              </a:rPr>
              <a:t>ADVANTAGES</a:t>
            </a:r>
            <a:endParaRPr lang="en-IN" sz="1800" b="1" u="sng" dirty="0">
              <a:effectLst>
                <a:outerShdw blurRad="38100" dist="38100" dir="2700000" algn="tl">
                  <a:srgbClr val="000000">
                    <a:alpha val="43137"/>
                  </a:srgbClr>
                </a:outerShdw>
              </a:effectLst>
            </a:endParaRPr>
          </a:p>
        </p:txBody>
      </p:sp>
      <p:sp>
        <p:nvSpPr>
          <p:cNvPr id="7" name="Rectangle 6">
            <a:extLst>
              <a:ext uri="{FF2B5EF4-FFF2-40B4-BE49-F238E27FC236}">
                <a16:creationId xmlns:a16="http://schemas.microsoft.com/office/drawing/2014/main" id="{AA74E0D2-685D-999B-BD65-DC0FAAB0BEB4}"/>
              </a:ext>
            </a:extLst>
          </p:cNvPr>
          <p:cNvSpPr/>
          <p:nvPr/>
        </p:nvSpPr>
        <p:spPr>
          <a:xfrm>
            <a:off x="1290320" y="2042160"/>
            <a:ext cx="9408160" cy="47752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342900" indent="-342900">
              <a:lnSpc>
                <a:spcPct val="2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Reduces Manual Labor</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marL="342900" indent="-342900">
              <a:lnSpc>
                <a:spcPct val="2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Increases Efficiency and Speed</a:t>
            </a:r>
            <a:r>
              <a:rPr lang="en-US" sz="2200" dirty="0">
                <a:latin typeface="Times New Roman" panose="02020603050405020304" pitchFamily="18" charset="0"/>
                <a:cs typeface="Times New Roman" panose="02020603050405020304" pitchFamily="18" charset="0"/>
              </a:rPr>
              <a:t>.</a:t>
            </a:r>
          </a:p>
          <a:p>
            <a:pPr marL="342900" indent="-342900">
              <a:lnSpc>
                <a:spcPct val="2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Improves Harvest Quality</a:t>
            </a:r>
            <a:r>
              <a:rPr lang="en-US" sz="2200" dirty="0">
                <a:latin typeface="Times New Roman" panose="02020603050405020304" pitchFamily="18" charset="0"/>
                <a:cs typeface="Times New Roman" panose="02020603050405020304" pitchFamily="18" charset="0"/>
              </a:rPr>
              <a:t>.</a:t>
            </a:r>
          </a:p>
          <a:p>
            <a:pPr marL="342900" indent="-342900">
              <a:lnSpc>
                <a:spcPct val="2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Don’t require to works in Harsh or Risky Environments.</a:t>
            </a:r>
          </a:p>
          <a:p>
            <a:pPr marL="342900" indent="-342900">
              <a:lnSpc>
                <a:spcPct val="2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Reduces Harvesting Costs</a:t>
            </a:r>
            <a:r>
              <a:rPr lang="en-US" sz="1800" dirty="0">
                <a:latin typeface="Times New Roman" panose="02020603050405020304" pitchFamily="18" charset="0"/>
                <a:cs typeface="Times New Roman" panose="02020603050405020304" pitchFamily="18" charset="0"/>
              </a:rPr>
              <a:t>.</a:t>
            </a:r>
          </a:p>
          <a:p>
            <a:pPr>
              <a:lnSpc>
                <a:spcPct val="250000"/>
              </a:lnSpc>
            </a:pPr>
            <a:endParaRPr lang="en-US" sz="1600" dirty="0">
              <a:latin typeface="Times New Roman" panose="02020603050405020304" pitchFamily="18" charset="0"/>
              <a:cs typeface="Times New Roman" panose="02020603050405020304" pitchFamily="18" charset="0"/>
            </a:endParaRPr>
          </a:p>
          <a:p>
            <a:pPr marL="342900" indent="-342900">
              <a:lnSpc>
                <a:spcPct val="2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nSpc>
                <a:spcPct val="2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443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940" y="-15109"/>
            <a:ext cx="10295467" cy="1138687"/>
          </a:xfrm>
        </p:spPr>
        <p:txBody>
          <a:bodyPr>
            <a:normAutofit/>
          </a:bodyPr>
          <a:lstStyle/>
          <a:p>
            <a:pPr algn="ctr"/>
            <a:r>
              <a:rPr lang="en-US" sz="3100" b="1" dirty="0">
                <a:latin typeface="Arial Black" panose="020B0A04020102020204" pitchFamily="34" charset="0"/>
              </a:rPr>
              <a:t>Dhole Patil Education Society’s</a:t>
            </a:r>
            <a:br>
              <a:rPr lang="en-US" sz="3100" b="1" dirty="0">
                <a:latin typeface="Arial Black" panose="020B0A04020102020204" pitchFamily="34" charset="0"/>
              </a:rPr>
            </a:br>
            <a:r>
              <a:rPr lang="en-US" sz="3100" b="1" dirty="0">
                <a:latin typeface="Arial Black" panose="020B0A04020102020204" pitchFamily="34" charset="0"/>
              </a:rPr>
              <a:t>Dhole Patil College of Engineering, Pune </a:t>
            </a:r>
            <a:endParaRPr lang="en-IN" sz="3100" dirty="0"/>
          </a:p>
        </p:txBody>
      </p:sp>
      <p:sp>
        <p:nvSpPr>
          <p:cNvPr id="3" name="Content Placeholder 2"/>
          <p:cNvSpPr>
            <a:spLocks noGrp="1"/>
          </p:cNvSpPr>
          <p:nvPr>
            <p:ph idx="1"/>
          </p:nvPr>
        </p:nvSpPr>
        <p:spPr>
          <a:xfrm>
            <a:off x="838200" y="2108336"/>
            <a:ext cx="10515600" cy="3789544"/>
          </a:xfrm>
        </p:spPr>
        <p:txBody>
          <a:bodyPr>
            <a:normAutofit fontScale="92500" lnSpcReduction="10000"/>
          </a:bodyPr>
          <a:lstStyle/>
          <a:p>
            <a:pPr>
              <a:lnSpc>
                <a:spcPct val="200000"/>
              </a:lnSpc>
            </a:pPr>
            <a:r>
              <a:rPr lang="en-IN" sz="22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Automated Harvesting in Agriculture.</a:t>
            </a:r>
          </a:p>
          <a:p>
            <a:pPr>
              <a:lnSpc>
                <a:spcPct val="200000"/>
              </a:lnSpc>
            </a:pPr>
            <a:r>
              <a:rPr lang="en-IN" sz="2400" dirty="0">
                <a:latin typeface="Times New Roman" panose="02020603050405020304" pitchFamily="18" charset="0"/>
                <a:cs typeface="Times New Roman" panose="02020603050405020304" pitchFamily="18" charset="0"/>
              </a:rPr>
              <a:t>Harvester machine.</a:t>
            </a:r>
            <a:endParaRPr lang="en-US" sz="2400" dirty="0">
              <a:latin typeface="Times New Roman" panose="02020603050405020304" pitchFamily="18" charset="0"/>
              <a:cs typeface="Times New Roman" panose="02020603050405020304" pitchFamily="18" charset="0"/>
            </a:endParaRPr>
          </a:p>
          <a:p>
            <a:pPr>
              <a:lnSpc>
                <a:spcPct val="200000"/>
              </a:lnSpc>
            </a:pPr>
            <a:r>
              <a:rPr lang="en-IN" sz="2400" dirty="0">
                <a:latin typeface="Times New Roman" panose="02020603050405020304" pitchFamily="18" charset="0"/>
                <a:cs typeface="Times New Roman" panose="02020603050405020304" pitchFamily="18" charset="0"/>
              </a:rPr>
              <a:t>Agricultural Research and Experimentation.</a:t>
            </a:r>
          </a:p>
          <a:p>
            <a:pPr>
              <a:lnSpc>
                <a:spcPct val="200000"/>
              </a:lnSpc>
            </a:pPr>
            <a:r>
              <a:rPr lang="en-IN" sz="2400" dirty="0">
                <a:latin typeface="Times New Roman" panose="02020603050405020304" pitchFamily="18" charset="0"/>
                <a:cs typeface="Times New Roman" panose="02020603050405020304" pitchFamily="18" charset="0"/>
              </a:rPr>
              <a:t>Labor-Scarce Rural Areas</a:t>
            </a:r>
            <a:r>
              <a:rPr lang="en-US" sz="2400" dirty="0">
                <a:latin typeface="Times New Roman" panose="02020603050405020304" pitchFamily="18" charset="0"/>
                <a:cs typeface="Times New Roman" panose="02020603050405020304" pitchFamily="18" charset="0"/>
              </a:rPr>
              <a:t>.</a:t>
            </a:r>
          </a:p>
          <a:p>
            <a:pPr>
              <a:lnSpc>
                <a:spcPct val="200000"/>
              </a:lnSpc>
            </a:pPr>
            <a:r>
              <a:rPr lang="en-IN" sz="2400" dirty="0">
                <a:latin typeface="Times New Roman" panose="02020603050405020304" pitchFamily="18" charset="0"/>
                <a:cs typeface="Times New Roman" panose="02020603050405020304" pitchFamily="18" charset="0"/>
              </a:rPr>
              <a:t>Custom Farming Services</a:t>
            </a:r>
            <a:r>
              <a:rPr lang="en-US" sz="2400" dirty="0">
                <a:latin typeface="Times New Roman" panose="02020603050405020304" pitchFamily="18" charset="0"/>
                <a:cs typeface="Times New Roman" panose="02020603050405020304" pitchFamily="18" charset="0"/>
              </a:rPr>
              <a:t>.</a:t>
            </a:r>
          </a:p>
          <a:p>
            <a:pPr>
              <a:lnSpc>
                <a:spcPct val="200000"/>
              </a:lnSpc>
            </a:pPr>
            <a:endParaRPr lang="en-US" sz="2000" dirty="0">
              <a:latin typeface="Times New Roman" panose="02020603050405020304" pitchFamily="18" charset="0"/>
              <a:cs typeface="Times New Roman" panose="02020603050405020304" pitchFamily="18" charset="0"/>
            </a:endParaRPr>
          </a:p>
          <a:p>
            <a:pPr marL="0" indent="0">
              <a:lnSpc>
                <a:spcPct val="200000"/>
              </a:lnSpc>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9" y="44771"/>
            <a:ext cx="1271451" cy="10788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814" y="14118"/>
            <a:ext cx="1481186" cy="1109460"/>
          </a:xfrm>
          <a:prstGeom prst="rect">
            <a:avLst/>
          </a:prstGeom>
        </p:spPr>
      </p:pic>
      <p:sp>
        <p:nvSpPr>
          <p:cNvPr id="6" name="TextBox 5"/>
          <p:cNvSpPr txBox="1"/>
          <p:nvPr/>
        </p:nvSpPr>
        <p:spPr>
          <a:xfrm>
            <a:off x="4839419" y="1354347"/>
            <a:ext cx="3601369" cy="523220"/>
          </a:xfrm>
          <a:prstGeom prst="rect">
            <a:avLst/>
          </a:prstGeom>
          <a:noFill/>
        </p:spPr>
        <p:txBody>
          <a:bodyPr wrap="square" rtlCol="0">
            <a:spAutoFit/>
          </a:bodyPr>
          <a:lstStyle/>
          <a:p>
            <a:pPr algn="ctr"/>
            <a:r>
              <a:rPr lang="en-US" sz="2800" b="1" u="sng" dirty="0">
                <a:effectLst>
                  <a:outerShdw blurRad="38100" dist="38100" dir="2700000" algn="tl">
                    <a:srgbClr val="000000">
                      <a:alpha val="43137"/>
                    </a:srgbClr>
                  </a:outerShdw>
                </a:effectLst>
              </a:rPr>
              <a:t>APPLICATION</a:t>
            </a:r>
            <a:endParaRPr lang="en-IN" sz="2800" b="1" u="sng" dirty="0">
              <a:effectLst>
                <a:outerShdw blurRad="38100" dist="38100" dir="2700000" algn="tl">
                  <a:srgbClr val="000000">
                    <a:alpha val="43137"/>
                  </a:srgbClr>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740" y="44772"/>
            <a:ext cx="10525663" cy="1429830"/>
          </a:xfrm>
        </p:spPr>
        <p:txBody>
          <a:bodyPr>
            <a:normAutofit/>
          </a:bodyPr>
          <a:lstStyle/>
          <a:p>
            <a:pPr algn="ctr"/>
            <a:r>
              <a:rPr lang="en-US" sz="2400" b="1" dirty="0">
                <a:latin typeface="Arial Black" panose="020B0A04020102020204" pitchFamily="34" charset="0"/>
              </a:rPr>
              <a:t>Dhole Patil Education Society’s</a:t>
            </a:r>
            <a:br>
              <a:rPr lang="en-US" sz="2400" b="1" dirty="0">
                <a:latin typeface="Arial Black" panose="020B0A04020102020204" pitchFamily="34" charset="0"/>
              </a:rPr>
            </a:br>
            <a:r>
              <a:rPr lang="en-US" sz="3100" b="1" dirty="0">
                <a:latin typeface="Arial Black" panose="020B0A04020102020204" pitchFamily="34" charset="0"/>
              </a:rPr>
              <a:t>Dhole Patil College of Engineering, Pune </a:t>
            </a:r>
            <a:endParaRPr lang="en-IN" sz="3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9" y="44771"/>
            <a:ext cx="1271451" cy="10788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814" y="14118"/>
            <a:ext cx="1481186" cy="1109460"/>
          </a:xfrm>
          <a:prstGeom prst="rect">
            <a:avLst/>
          </a:prstGeom>
        </p:spPr>
      </p:pic>
      <p:sp>
        <p:nvSpPr>
          <p:cNvPr id="6" name="TextBox 5"/>
          <p:cNvSpPr txBox="1"/>
          <p:nvPr/>
        </p:nvSpPr>
        <p:spPr>
          <a:xfrm>
            <a:off x="2687326" y="1505256"/>
            <a:ext cx="5397260" cy="523220"/>
          </a:xfrm>
          <a:prstGeom prst="rect">
            <a:avLst/>
          </a:prstGeom>
          <a:noFill/>
        </p:spPr>
        <p:txBody>
          <a:bodyPr wrap="square" rtlCol="0">
            <a:spAutoFit/>
          </a:bodyPr>
          <a:lstStyle/>
          <a:p>
            <a:pPr algn="ctr"/>
            <a:r>
              <a:rPr lang="en-US" sz="2800" b="1" u="sng" dirty="0">
                <a:effectLst>
                  <a:outerShdw blurRad="38100" dist="38100" dir="2700000" algn="tl">
                    <a:srgbClr val="000000">
                      <a:alpha val="43137"/>
                    </a:srgbClr>
                  </a:outerShdw>
                </a:effectLst>
              </a:rPr>
              <a:t>FUTURE SCOPE</a:t>
            </a:r>
            <a:endParaRPr lang="en-IN" sz="3200" b="1" u="sng" dirty="0">
              <a:effectLst>
                <a:outerShdw blurRad="38100" dist="38100" dir="2700000" algn="tl">
                  <a:srgbClr val="000000">
                    <a:alpha val="43137"/>
                  </a:srgbClr>
                </a:outerShdw>
              </a:effectLst>
            </a:endParaRPr>
          </a:p>
        </p:txBody>
      </p:sp>
      <p:sp>
        <p:nvSpPr>
          <p:cNvPr id="7" name="Content Placeholder 2"/>
          <p:cNvSpPr txBox="1"/>
          <p:nvPr/>
        </p:nvSpPr>
        <p:spPr>
          <a:xfrm>
            <a:off x="1463040" y="2314639"/>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2200" dirty="0">
                <a:latin typeface="Times New Roman" panose="02020603050405020304" pitchFamily="18" charset="0"/>
                <a:cs typeface="Times New Roman" panose="02020603050405020304" pitchFamily="18" charset="0"/>
              </a:rPr>
              <a:t>Implementation of solar panels for sustainable energy</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nSpc>
                <a:spcPct val="200000"/>
              </a:lnSpc>
            </a:pPr>
            <a:r>
              <a:rPr lang="en-US" sz="2200" dirty="0">
                <a:latin typeface="Times New Roman" panose="02020603050405020304" pitchFamily="18" charset="0"/>
                <a:ea typeface="Tahoma" panose="020B0604030504040204" pitchFamily="34" charset="0"/>
                <a:cs typeface="Times New Roman" panose="02020603050405020304" pitchFamily="18" charset="0"/>
              </a:rPr>
              <a:t>Integration with IoT</a:t>
            </a:r>
            <a:r>
              <a:rPr lang="en-IN" sz="2200" dirty="0">
                <a:latin typeface="Times New Roman" panose="02020603050405020304" pitchFamily="18" charset="0"/>
                <a:ea typeface="Tahoma" panose="020B0604030504040204" pitchFamily="34" charset="0"/>
                <a:cs typeface="Times New Roman" panose="02020603050405020304" pitchFamily="18" charset="0"/>
              </a:rPr>
              <a:t>.</a:t>
            </a:r>
          </a:p>
          <a:p>
            <a:pPr>
              <a:lnSpc>
                <a:spcPct val="200000"/>
              </a:lnSpc>
            </a:pPr>
            <a:r>
              <a:rPr lang="en-US" sz="2200" dirty="0">
                <a:latin typeface="Times New Roman" panose="02020603050405020304" pitchFamily="18" charset="0"/>
                <a:cs typeface="Times New Roman" panose="02020603050405020304" pitchFamily="18" charset="0"/>
              </a:rPr>
              <a:t>Automated Harvesting</a:t>
            </a:r>
            <a:r>
              <a:rPr lang="en-US" sz="2000" dirty="0">
                <a:latin typeface="Times New Roman" panose="02020603050405020304" pitchFamily="18" charset="0"/>
                <a:cs typeface="Times New Roman" panose="02020603050405020304" pitchFamily="18" charset="0"/>
              </a:rPr>
              <a:t>.</a:t>
            </a:r>
          </a:p>
          <a:p>
            <a:pPr>
              <a:lnSpc>
                <a:spcPct val="200000"/>
              </a:lnSpc>
            </a:pPr>
            <a:r>
              <a:rPr lang="en-US" sz="2200" dirty="0">
                <a:latin typeface="Times New Roman" panose="02020603050405020304" pitchFamily="18" charset="0"/>
                <a:cs typeface="Times New Roman" panose="02020603050405020304" pitchFamily="18" charset="0"/>
              </a:rPr>
              <a:t>Integration of Artificial Intelligence (AI).</a:t>
            </a:r>
          </a:p>
          <a:p>
            <a:pPr>
              <a:lnSpc>
                <a:spcPct val="200000"/>
              </a:lnSpc>
            </a:pPr>
            <a:r>
              <a:rPr lang="en-US" sz="2000" dirty="0">
                <a:latin typeface="Times New Roman" panose="02020603050405020304" pitchFamily="18" charset="0"/>
                <a:cs typeface="Times New Roman" panose="02020603050405020304" pitchFamily="18" charset="0"/>
              </a:rPr>
              <a:t>Scalability for Commercial Farming.</a:t>
            </a:r>
          </a:p>
          <a:p>
            <a:pPr>
              <a:lnSpc>
                <a:spcPct val="200000"/>
              </a:lnSpc>
            </a:pPr>
            <a:r>
              <a:rPr lang="en-US" sz="2000" dirty="0">
                <a:latin typeface="Times New Roman" panose="02020603050405020304" pitchFamily="18" charset="0"/>
                <a:cs typeface="Times New Roman" panose="02020603050405020304" pitchFamily="18" charset="0"/>
              </a:rPr>
              <a:t>Multi-Crop Adaptability</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6620" y="168626"/>
            <a:ext cx="8455742" cy="913069"/>
          </a:xfrm>
        </p:spPr>
        <p:txBody>
          <a:bodyPr>
            <a:normAutofit fontScale="90000"/>
          </a:bodyPr>
          <a:lstStyle/>
          <a:p>
            <a:r>
              <a:rPr lang="en-US" sz="3100" b="1" dirty="0">
                <a:latin typeface="Arial Black" panose="020B0A04020102020204" pitchFamily="34" charset="0"/>
              </a:rPr>
              <a:t>          Dhole Patil Education Society’s</a:t>
            </a:r>
            <a:br>
              <a:rPr lang="en-US" sz="3100" b="1" dirty="0">
                <a:latin typeface="Arial Black" panose="020B0A04020102020204" pitchFamily="34" charset="0"/>
              </a:rPr>
            </a:br>
            <a:r>
              <a:rPr lang="en-US" sz="3100" b="1" dirty="0">
                <a:latin typeface="Arial Black" panose="020B0A04020102020204" pitchFamily="34" charset="0"/>
              </a:rPr>
              <a:t>Dhole Patil College of Engineering, Pune </a:t>
            </a:r>
            <a:endParaRPr lang="en-IN" sz="3100" dirty="0"/>
          </a:p>
        </p:txBody>
      </p:sp>
      <p:pic>
        <p:nvPicPr>
          <p:cNvPr id="4" name="Picture 3"/>
          <p:cNvPicPr>
            <a:picLocks noChangeAspect="1"/>
          </p:cNvPicPr>
          <p:nvPr/>
        </p:nvPicPr>
        <p:blipFill>
          <a:blip r:embed="rId2"/>
          <a:stretch>
            <a:fillRect/>
          </a:stretch>
        </p:blipFill>
        <p:spPr>
          <a:xfrm>
            <a:off x="201113" y="0"/>
            <a:ext cx="1274174" cy="1079086"/>
          </a:xfrm>
          <a:prstGeom prst="rect">
            <a:avLst/>
          </a:prstGeom>
        </p:spPr>
      </p:pic>
      <p:pic>
        <p:nvPicPr>
          <p:cNvPr id="5" name="Picture 4"/>
          <p:cNvPicPr>
            <a:picLocks noChangeAspect="1"/>
          </p:cNvPicPr>
          <p:nvPr/>
        </p:nvPicPr>
        <p:blipFill>
          <a:blip r:embed="rId3"/>
          <a:stretch>
            <a:fillRect/>
          </a:stretch>
        </p:blipFill>
        <p:spPr>
          <a:xfrm>
            <a:off x="10706881" y="4068"/>
            <a:ext cx="1481456" cy="1109568"/>
          </a:xfrm>
          <a:prstGeom prst="rect">
            <a:avLst/>
          </a:prstGeom>
        </p:spPr>
      </p:pic>
      <p:sp>
        <p:nvSpPr>
          <p:cNvPr id="6" name="Rectangle 5"/>
          <p:cNvSpPr/>
          <p:nvPr/>
        </p:nvSpPr>
        <p:spPr>
          <a:xfrm>
            <a:off x="1217529" y="1922217"/>
            <a:ext cx="9586452" cy="395256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buNone/>
            </a:pPr>
            <a:r>
              <a:rPr lang="en-US" sz="2200" dirty="0">
                <a:latin typeface="Times New Roman" panose="02020603050405020304" pitchFamily="18" charset="0"/>
                <a:cs typeface="Times New Roman" panose="02020603050405020304" pitchFamily="18" charset="0"/>
              </a:rPr>
              <a:t>The development of a robotic arm for vegetable cutting from trees represents a significant step toward the modernization and automation of agricultural practices. By combining mechanical engineering, electronics, and intelligent control systems, the proposed design addresses key challenges in manual harvesting such as labor dependency, time consumption, and the potential for damage to crops.</a:t>
            </a:r>
          </a:p>
          <a:p>
            <a:pPr algn="just"/>
            <a:r>
              <a:rPr lang="en-US" sz="2200" dirty="0">
                <a:latin typeface="Times New Roman" panose="02020603050405020304" pitchFamily="18" charset="0"/>
                <a:cs typeface="Times New Roman" panose="02020603050405020304" pitchFamily="18" charset="0"/>
              </a:rPr>
              <a:t>The project successfully demonstrates a prototype capable of detecting vegetables using image processing, accurately positioning itself using sensor data, and executing precise cuts using a motorized end-effector. The integration of technologies like machine vision, servo-controlled articulation, ensures that the robotic system can function effectively in a semi-structured farm environment</a:t>
            </a:r>
            <a:r>
              <a:rPr lang="en-US" sz="2500" dirty="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p:txBody>
      </p:sp>
      <p:sp>
        <p:nvSpPr>
          <p:cNvPr id="7" name="Rectangle 6"/>
          <p:cNvSpPr/>
          <p:nvPr/>
        </p:nvSpPr>
        <p:spPr>
          <a:xfrm>
            <a:off x="4670323" y="1079086"/>
            <a:ext cx="2841523" cy="8431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u="sng" dirty="0">
                <a:effectLst>
                  <a:outerShdw blurRad="38100" dist="38100" dir="2700000" algn="tl">
                    <a:srgbClr val="000000">
                      <a:alpha val="43137"/>
                    </a:srgbClr>
                  </a:outerShdw>
                </a:effectLst>
              </a:rPr>
              <a:t>CONCLUSION</a:t>
            </a:r>
            <a:endParaRPr lang="en-I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C9298-6FD6-088A-77E3-B1F4A63F99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6A862D-AD72-68A5-0EB4-34BBC140A9B7}"/>
              </a:ext>
            </a:extLst>
          </p:cNvPr>
          <p:cNvSpPr>
            <a:spLocks noGrp="1"/>
          </p:cNvSpPr>
          <p:nvPr>
            <p:ph type="title"/>
          </p:nvPr>
        </p:nvSpPr>
        <p:spPr>
          <a:xfrm>
            <a:off x="1956620" y="168626"/>
            <a:ext cx="8455742" cy="913069"/>
          </a:xfrm>
        </p:spPr>
        <p:txBody>
          <a:bodyPr>
            <a:normAutofit fontScale="90000"/>
          </a:bodyPr>
          <a:lstStyle/>
          <a:p>
            <a:r>
              <a:rPr lang="en-US" sz="3100" b="1" dirty="0">
                <a:latin typeface="Arial Black" panose="020B0A04020102020204" pitchFamily="34" charset="0"/>
              </a:rPr>
              <a:t>          Dhole Patil Education Society’s</a:t>
            </a:r>
            <a:br>
              <a:rPr lang="en-US" sz="3100" b="1" dirty="0">
                <a:latin typeface="Arial Black" panose="020B0A04020102020204" pitchFamily="34" charset="0"/>
              </a:rPr>
            </a:br>
            <a:r>
              <a:rPr lang="en-US" sz="3100" b="1" dirty="0">
                <a:latin typeface="Arial Black" panose="020B0A04020102020204" pitchFamily="34" charset="0"/>
              </a:rPr>
              <a:t>Dhole Patil College of Engineering, Pune </a:t>
            </a:r>
            <a:endParaRPr lang="en-IN" sz="3100" dirty="0"/>
          </a:p>
        </p:txBody>
      </p:sp>
      <p:pic>
        <p:nvPicPr>
          <p:cNvPr id="4" name="Picture 3">
            <a:extLst>
              <a:ext uri="{FF2B5EF4-FFF2-40B4-BE49-F238E27FC236}">
                <a16:creationId xmlns:a16="http://schemas.microsoft.com/office/drawing/2014/main" id="{F9C3A093-0E7A-03B9-803B-071946AA20B4}"/>
              </a:ext>
            </a:extLst>
          </p:cNvPr>
          <p:cNvPicPr>
            <a:picLocks noChangeAspect="1"/>
          </p:cNvPicPr>
          <p:nvPr/>
        </p:nvPicPr>
        <p:blipFill>
          <a:blip r:embed="rId3"/>
          <a:stretch>
            <a:fillRect/>
          </a:stretch>
        </p:blipFill>
        <p:spPr>
          <a:xfrm>
            <a:off x="201113" y="0"/>
            <a:ext cx="1274174" cy="1079086"/>
          </a:xfrm>
          <a:prstGeom prst="rect">
            <a:avLst/>
          </a:prstGeom>
        </p:spPr>
      </p:pic>
      <p:pic>
        <p:nvPicPr>
          <p:cNvPr id="5" name="Picture 4">
            <a:extLst>
              <a:ext uri="{FF2B5EF4-FFF2-40B4-BE49-F238E27FC236}">
                <a16:creationId xmlns:a16="http://schemas.microsoft.com/office/drawing/2014/main" id="{CA6F5D12-28F7-1BE6-44A9-A3560FC096FD}"/>
              </a:ext>
            </a:extLst>
          </p:cNvPr>
          <p:cNvPicPr>
            <a:picLocks noChangeAspect="1"/>
          </p:cNvPicPr>
          <p:nvPr/>
        </p:nvPicPr>
        <p:blipFill>
          <a:blip r:embed="rId4"/>
          <a:stretch>
            <a:fillRect/>
          </a:stretch>
        </p:blipFill>
        <p:spPr>
          <a:xfrm>
            <a:off x="10706881" y="4068"/>
            <a:ext cx="1481456" cy="1109568"/>
          </a:xfrm>
          <a:prstGeom prst="rect">
            <a:avLst/>
          </a:prstGeom>
        </p:spPr>
      </p:pic>
      <p:sp>
        <p:nvSpPr>
          <p:cNvPr id="7" name="Rectangle 6">
            <a:extLst>
              <a:ext uri="{FF2B5EF4-FFF2-40B4-BE49-F238E27FC236}">
                <a16:creationId xmlns:a16="http://schemas.microsoft.com/office/drawing/2014/main" id="{406453AC-70DD-513A-7F15-E0F85ABD4D54}"/>
              </a:ext>
            </a:extLst>
          </p:cNvPr>
          <p:cNvSpPr/>
          <p:nvPr/>
        </p:nvSpPr>
        <p:spPr>
          <a:xfrm>
            <a:off x="4670323" y="1079086"/>
            <a:ext cx="2841523" cy="8431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a:lnSpc>
                <a:spcPct val="110000"/>
              </a:lnSpc>
            </a:pPr>
            <a:r>
              <a:rPr lang="en-US" sz="2800" b="1" dirty="0">
                <a:latin typeface="Times New Roman" pitchFamily="18" charset="0"/>
                <a:cs typeface="Times New Roman" pitchFamily="18" charset="0"/>
              </a:rPr>
              <a:t>REFRENCES</a:t>
            </a:r>
          </a:p>
        </p:txBody>
      </p:sp>
      <p:sp>
        <p:nvSpPr>
          <p:cNvPr id="8" name="TextBox 7">
            <a:extLst>
              <a:ext uri="{FF2B5EF4-FFF2-40B4-BE49-F238E27FC236}">
                <a16:creationId xmlns:a16="http://schemas.microsoft.com/office/drawing/2014/main" id="{D6CCDB89-BD2A-59D7-037B-E80C41270C56}"/>
              </a:ext>
            </a:extLst>
          </p:cNvPr>
          <p:cNvSpPr txBox="1"/>
          <p:nvPr/>
        </p:nvSpPr>
        <p:spPr>
          <a:xfrm>
            <a:off x="838200" y="1644170"/>
            <a:ext cx="10387584" cy="732508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[1] “Automated Harvesting of Fruits using Robotics and Machine Vision,” Journal of Robotics and Automation in Agriculture, Volume 3, Issue 2, April 2017.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“Real-Time Image Processing for Fruit Detection in Agricultural Robotics,” International Journal of Agricultural Engineering, Volume 14, Issue 1, June 2015</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“Implementation of PWM Servo Motor Control for Robotics,” Journal of Mechatronics and Automation, Volume 12, Issue 8, September 2013.</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[4] https://www.arduino.cc/en/Guide/ArduinoMega2560 (Accessed: April 2025)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https://www.robotshop.com/en/servo-motors.html (Accessed: March 2015)</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 https://www.tescaglobal.com/en/pca9685.html (Accessed: July 2016)</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9632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040" y="209006"/>
            <a:ext cx="9144000" cy="883919"/>
          </a:xfrm>
        </p:spPr>
        <p:txBody>
          <a:bodyPr>
            <a:normAutofit/>
          </a:bodyPr>
          <a:lstStyle/>
          <a:p>
            <a:r>
              <a:rPr lang="en-US" sz="2400" b="1" dirty="0">
                <a:latin typeface="Arial Black" panose="020B0A04020102020204" pitchFamily="34" charset="0"/>
              </a:rPr>
              <a:t>Dhole Patil Education Society’s</a:t>
            </a:r>
            <a:br>
              <a:rPr lang="en-US" sz="2400" b="1" dirty="0">
                <a:latin typeface="Arial Black" panose="020B0A04020102020204" pitchFamily="34" charset="0"/>
              </a:rPr>
            </a:br>
            <a:r>
              <a:rPr lang="en-US" sz="3100" b="1" dirty="0">
                <a:latin typeface="Arial Black" panose="020B0A04020102020204" pitchFamily="34" charset="0"/>
              </a:rPr>
              <a:t>Dhole Patil College of Engineering, Pune </a:t>
            </a:r>
            <a:endParaRPr lang="en-IN" sz="3100" b="1" dirty="0">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9" y="14118"/>
            <a:ext cx="1271451" cy="10788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814" y="14118"/>
            <a:ext cx="1481186" cy="1109460"/>
          </a:xfrm>
          <a:prstGeom prst="rect">
            <a:avLst/>
          </a:prstGeom>
        </p:spPr>
      </p:pic>
      <p:sp>
        <p:nvSpPr>
          <p:cNvPr id="7" name="Subtitle 6"/>
          <p:cNvSpPr>
            <a:spLocks noGrp="1"/>
          </p:cNvSpPr>
          <p:nvPr>
            <p:ph type="subTitle" idx="1"/>
          </p:nvPr>
        </p:nvSpPr>
        <p:spPr>
          <a:xfrm>
            <a:off x="1314995" y="2757306"/>
            <a:ext cx="9144000" cy="1655762"/>
          </a:xfrm>
        </p:spPr>
        <p:txBody>
          <a:bodyPr>
            <a:noAutofit/>
          </a:bodyPr>
          <a:lstStyle/>
          <a:p>
            <a:r>
              <a:rPr lang="en-US" sz="11500" b="1" dirty="0">
                <a:latin typeface="Britannic Bold" panose="020B0903060703020204" pitchFamily="34" charset="0"/>
              </a:rPr>
              <a:t>Thank You </a:t>
            </a:r>
            <a:endParaRPr lang="en-IN" sz="11500" b="1" dirty="0">
              <a:latin typeface="Britannic Bold" panose="020B0903060703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F95C5-93A9-542C-58FA-604B815AA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7CAC2C-7B22-DD85-D106-F5DBC6903083}"/>
              </a:ext>
            </a:extLst>
          </p:cNvPr>
          <p:cNvSpPr>
            <a:spLocks noGrp="1"/>
          </p:cNvSpPr>
          <p:nvPr>
            <p:ph type="ctrTitle"/>
          </p:nvPr>
        </p:nvSpPr>
        <p:spPr>
          <a:xfrm>
            <a:off x="1463040" y="209006"/>
            <a:ext cx="9144000" cy="883919"/>
          </a:xfrm>
        </p:spPr>
        <p:txBody>
          <a:bodyPr>
            <a:noAutofit/>
          </a:bodyPr>
          <a:lstStyle/>
          <a:p>
            <a:r>
              <a:rPr lang="en-US" sz="3100" b="1" dirty="0">
                <a:latin typeface="Arial Black" panose="020B0A04020102020204" pitchFamily="34" charset="0"/>
              </a:rPr>
              <a:t>Dhole Patil Education Society’s</a:t>
            </a:r>
            <a:br>
              <a:rPr lang="en-US" sz="3100" b="1" dirty="0">
                <a:latin typeface="Arial Black" panose="020B0A04020102020204" pitchFamily="34" charset="0"/>
              </a:rPr>
            </a:br>
            <a:r>
              <a:rPr lang="en-US" sz="3100" b="1" dirty="0">
                <a:latin typeface="Arial Black" panose="020B0A04020102020204" pitchFamily="34" charset="0"/>
              </a:rPr>
              <a:t>Dhole Patil College of Engineering, Pune </a:t>
            </a:r>
            <a:endParaRPr lang="en-IN" sz="3100" b="1" dirty="0">
              <a:latin typeface="Arial Black" panose="020B0A04020102020204" pitchFamily="34" charset="0"/>
            </a:endParaRPr>
          </a:p>
        </p:txBody>
      </p:sp>
      <p:sp>
        <p:nvSpPr>
          <p:cNvPr id="3" name="Subtitle 2">
            <a:extLst>
              <a:ext uri="{FF2B5EF4-FFF2-40B4-BE49-F238E27FC236}">
                <a16:creationId xmlns:a16="http://schemas.microsoft.com/office/drawing/2014/main" id="{7C70545B-8E1C-E1BC-A2AA-0466584950AA}"/>
              </a:ext>
            </a:extLst>
          </p:cNvPr>
          <p:cNvSpPr>
            <a:spLocks noGrp="1"/>
          </p:cNvSpPr>
          <p:nvPr>
            <p:ph type="subTitle" idx="1"/>
          </p:nvPr>
        </p:nvSpPr>
        <p:spPr>
          <a:xfrm>
            <a:off x="1463040" y="1497875"/>
            <a:ext cx="9692640" cy="4841966"/>
          </a:xfrm>
        </p:spPr>
        <p:txBody>
          <a:bodyPr>
            <a:normAutofit/>
          </a:bodyPr>
          <a:lstStyle/>
          <a:p>
            <a:r>
              <a:rPr lang="en-US" sz="2400" b="1" dirty="0"/>
              <a:t>Presentation Flow</a:t>
            </a:r>
          </a:p>
          <a:p>
            <a:pPr marL="457200" indent="-457200" algn="l">
              <a:lnSpc>
                <a:spcPct val="110000"/>
              </a:lnSpc>
              <a:buFont typeface="Arial" panose="020B0604020202020204" pitchFamily="34" charset="0"/>
              <a:buChar char="•"/>
            </a:pPr>
            <a:r>
              <a:rPr lang="en-US" sz="1800" dirty="0">
                <a:latin typeface="Times New Roman" pitchFamily="18" charset="0"/>
                <a:cs typeface="Times New Roman" pitchFamily="18" charset="0"/>
              </a:rPr>
              <a:t>Introduction,  Project </a:t>
            </a:r>
            <a:r>
              <a:rPr lang="en-US" sz="1800" dirty="0" err="1">
                <a:latin typeface="Times New Roman" pitchFamily="18" charset="0"/>
                <a:cs typeface="Times New Roman" pitchFamily="18" charset="0"/>
              </a:rPr>
              <a:t>Objective,Goal</a:t>
            </a:r>
            <a:endParaRPr lang="en-US" sz="1800" dirty="0">
              <a:latin typeface="Times New Roman" pitchFamily="18" charset="0"/>
              <a:cs typeface="Times New Roman" pitchFamily="18" charset="0"/>
            </a:endParaRPr>
          </a:p>
          <a:p>
            <a:pPr marL="457200" indent="-457200" algn="l">
              <a:lnSpc>
                <a:spcPct val="110000"/>
              </a:lnSpc>
              <a:buFont typeface="Arial" panose="020B0604020202020204" pitchFamily="34" charset="0"/>
              <a:buChar char="•"/>
            </a:pPr>
            <a:r>
              <a:rPr lang="en-US" sz="1800" dirty="0">
                <a:latin typeface="Times New Roman" pitchFamily="18" charset="0"/>
                <a:cs typeface="Times New Roman" pitchFamily="18" charset="0"/>
              </a:rPr>
              <a:t>Literature Survey</a:t>
            </a:r>
          </a:p>
          <a:p>
            <a:pPr marL="457200" indent="-457200" algn="l">
              <a:lnSpc>
                <a:spcPct val="110000"/>
              </a:lnSpc>
              <a:buFont typeface="Arial" panose="020B0604020202020204" pitchFamily="34" charset="0"/>
              <a:buChar char="•"/>
            </a:pPr>
            <a:r>
              <a:rPr lang="en-US" sz="1800" dirty="0">
                <a:latin typeface="Times New Roman" pitchFamily="18" charset="0"/>
                <a:cs typeface="Times New Roman" pitchFamily="18" charset="0"/>
              </a:rPr>
              <a:t>Block Diagram </a:t>
            </a:r>
          </a:p>
          <a:p>
            <a:pPr marL="457200" indent="-457200" algn="l">
              <a:lnSpc>
                <a:spcPct val="110000"/>
              </a:lnSpc>
              <a:buFont typeface="Arial" panose="020B0604020202020204" pitchFamily="34" charset="0"/>
              <a:buChar char="•"/>
            </a:pPr>
            <a:r>
              <a:rPr lang="en-US" sz="1800" dirty="0">
                <a:latin typeface="Times New Roman" pitchFamily="18" charset="0"/>
                <a:cs typeface="Times New Roman" pitchFamily="18" charset="0"/>
              </a:rPr>
              <a:t>Specification</a:t>
            </a:r>
          </a:p>
          <a:p>
            <a:pPr marL="457200" indent="-457200" algn="l">
              <a:lnSpc>
                <a:spcPct val="110000"/>
              </a:lnSpc>
              <a:buFont typeface="Arial" panose="020B0604020202020204" pitchFamily="34" charset="0"/>
              <a:buChar char="•"/>
            </a:pPr>
            <a:r>
              <a:rPr lang="en-US" sz="1800" dirty="0">
                <a:latin typeface="Times New Roman" pitchFamily="18" charset="0"/>
                <a:cs typeface="Times New Roman" pitchFamily="18" charset="0"/>
              </a:rPr>
              <a:t>Implementation Details</a:t>
            </a:r>
          </a:p>
          <a:p>
            <a:pPr marL="457200" indent="-457200" algn="l">
              <a:lnSpc>
                <a:spcPct val="110000"/>
              </a:lnSpc>
              <a:buFont typeface="Arial" panose="020B0604020202020204" pitchFamily="34" charset="0"/>
              <a:buChar char="•"/>
            </a:pPr>
            <a:r>
              <a:rPr lang="en-US" sz="1800" dirty="0">
                <a:latin typeface="Times New Roman" pitchFamily="18" charset="0"/>
                <a:cs typeface="Times New Roman" pitchFamily="18" charset="0"/>
              </a:rPr>
              <a:t>Circuit Diagram</a:t>
            </a:r>
          </a:p>
          <a:p>
            <a:pPr marL="457200" indent="-457200" algn="l">
              <a:lnSpc>
                <a:spcPct val="110000"/>
              </a:lnSpc>
              <a:buFont typeface="Arial" panose="020B0604020202020204" pitchFamily="34" charset="0"/>
              <a:buChar char="•"/>
            </a:pPr>
            <a:r>
              <a:rPr lang="en-US" sz="1800" dirty="0">
                <a:latin typeface="Times New Roman" pitchFamily="18" charset="0"/>
                <a:cs typeface="Times New Roman" pitchFamily="18" charset="0"/>
              </a:rPr>
              <a:t>Results</a:t>
            </a:r>
          </a:p>
          <a:p>
            <a:pPr marL="457200" indent="-457200" algn="l">
              <a:lnSpc>
                <a:spcPct val="110000"/>
              </a:lnSpc>
              <a:buFont typeface="Arial" panose="020B0604020202020204" pitchFamily="34" charset="0"/>
              <a:buChar char="•"/>
            </a:pPr>
            <a:r>
              <a:rPr lang="en-US" sz="1800" dirty="0">
                <a:latin typeface="Times New Roman" pitchFamily="18" charset="0"/>
                <a:cs typeface="Times New Roman" pitchFamily="18" charset="0"/>
              </a:rPr>
              <a:t>Advantages &amp; Applications</a:t>
            </a:r>
          </a:p>
          <a:p>
            <a:pPr marL="457200" indent="-457200" algn="l">
              <a:lnSpc>
                <a:spcPct val="110000"/>
              </a:lnSpc>
              <a:buFont typeface="Arial" panose="020B0604020202020204" pitchFamily="34" charset="0"/>
              <a:buChar char="•"/>
            </a:pPr>
            <a:r>
              <a:rPr lang="en-US" sz="1800" dirty="0">
                <a:latin typeface="Times New Roman" pitchFamily="18" charset="0"/>
                <a:cs typeface="Times New Roman" pitchFamily="18" charset="0"/>
              </a:rPr>
              <a:t>Conclusion, Future Scope </a:t>
            </a:r>
          </a:p>
          <a:p>
            <a:pPr marL="457200" indent="-457200" algn="l">
              <a:lnSpc>
                <a:spcPct val="110000"/>
              </a:lnSpc>
              <a:buFont typeface="Arial" panose="020B0604020202020204" pitchFamily="34" charset="0"/>
              <a:buChar char="•"/>
            </a:pPr>
            <a:r>
              <a:rPr lang="en-US" sz="1800" dirty="0">
                <a:latin typeface="Times New Roman" pitchFamily="18" charset="0"/>
                <a:cs typeface="Times New Roman" pitchFamily="18" charset="0"/>
              </a:rPr>
              <a:t>References</a:t>
            </a:r>
          </a:p>
          <a:p>
            <a:endParaRPr lang="en-IN" sz="1700" b="1" dirty="0">
              <a:latin typeface="Arial Black" panose="020B0A04020102020204" pitchFamily="34" charset="0"/>
            </a:endParaRPr>
          </a:p>
        </p:txBody>
      </p:sp>
      <p:pic>
        <p:nvPicPr>
          <p:cNvPr id="4" name="Picture 3">
            <a:extLst>
              <a:ext uri="{FF2B5EF4-FFF2-40B4-BE49-F238E27FC236}">
                <a16:creationId xmlns:a16="http://schemas.microsoft.com/office/drawing/2014/main" id="{C2D1C216-0155-E01E-9F0E-89EC43904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9" y="44771"/>
            <a:ext cx="1271451" cy="1078807"/>
          </a:xfrm>
          <a:prstGeom prst="rect">
            <a:avLst/>
          </a:prstGeom>
        </p:spPr>
      </p:pic>
      <p:pic>
        <p:nvPicPr>
          <p:cNvPr id="5" name="Picture 4">
            <a:extLst>
              <a:ext uri="{FF2B5EF4-FFF2-40B4-BE49-F238E27FC236}">
                <a16:creationId xmlns:a16="http://schemas.microsoft.com/office/drawing/2014/main" id="{5BADC10E-12F2-4B90-732E-7D0105720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814" y="14118"/>
            <a:ext cx="1481186" cy="1109460"/>
          </a:xfrm>
          <a:prstGeom prst="rect">
            <a:avLst/>
          </a:prstGeom>
        </p:spPr>
      </p:pic>
    </p:spTree>
    <p:extLst>
      <p:ext uri="{BB962C8B-B14F-4D97-AF65-F5344CB8AC3E}">
        <p14:creationId xmlns:p14="http://schemas.microsoft.com/office/powerpoint/2010/main" val="396613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3040" y="209006"/>
            <a:ext cx="9144000" cy="883919"/>
          </a:xfrm>
        </p:spPr>
        <p:txBody>
          <a:bodyPr>
            <a:normAutofit fontScale="90000"/>
          </a:bodyPr>
          <a:lstStyle/>
          <a:p>
            <a:r>
              <a:rPr lang="en-US" sz="3100" b="1" dirty="0">
                <a:latin typeface="Arial Black" panose="020B0A04020102020204" pitchFamily="34" charset="0"/>
              </a:rPr>
              <a:t>Dhole Patil Education Society’s</a:t>
            </a:r>
            <a:br>
              <a:rPr lang="en-US" sz="3100" b="1" dirty="0">
                <a:latin typeface="Arial Black" panose="020B0A04020102020204" pitchFamily="34" charset="0"/>
              </a:rPr>
            </a:br>
            <a:r>
              <a:rPr lang="en-US" sz="3400" b="1" dirty="0">
                <a:latin typeface="Arial Black" panose="020B0A04020102020204" pitchFamily="34" charset="0"/>
              </a:rPr>
              <a:t>Dhole Patil College of Engineering, Pune </a:t>
            </a:r>
            <a:endParaRPr lang="en-IN" sz="3400" b="1" dirty="0">
              <a:latin typeface="Arial Black" panose="020B0A04020102020204" pitchFamily="34" charset="0"/>
            </a:endParaRPr>
          </a:p>
        </p:txBody>
      </p:sp>
      <p:sp>
        <p:nvSpPr>
          <p:cNvPr id="3" name="Subtitle 2"/>
          <p:cNvSpPr>
            <a:spLocks noGrp="1"/>
          </p:cNvSpPr>
          <p:nvPr>
            <p:ph type="subTitle" idx="1"/>
          </p:nvPr>
        </p:nvSpPr>
        <p:spPr>
          <a:xfrm>
            <a:off x="1349993" y="2199735"/>
            <a:ext cx="9692640" cy="4570358"/>
          </a:xfrm>
        </p:spPr>
        <p:txBody>
          <a:bodyPr>
            <a:normAutofit fontScale="70000" lnSpcReduction="20000"/>
          </a:bodyPr>
          <a:lstStyle/>
          <a:p>
            <a:pPr marL="457200" indent="-457200" algn="just">
              <a:lnSpc>
                <a:spcPct val="120000"/>
              </a:lnSpc>
              <a:buFont typeface="Arial" panose="020B0604020202020204" pitchFamily="34" charset="0"/>
              <a:buChar char="•"/>
            </a:pPr>
            <a:r>
              <a:rPr lang="en-US" sz="3100" b="1" dirty="0">
                <a:latin typeface="Times New Roman" panose="02020603050405020304" pitchFamily="18" charset="0"/>
                <a:cs typeface="Times New Roman" panose="02020603050405020304" pitchFamily="18" charset="0"/>
              </a:rPr>
              <a:t>Project Objective </a:t>
            </a:r>
            <a:r>
              <a:rPr lang="en-US" sz="4000" b="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This project focuses on the design and development of a robotic arm specifically tailored for cutting vegetables directly from trees, aiming to minimize human effort, enhance productivity, and ensure consistent harvesting quality.</a:t>
            </a:r>
          </a:p>
          <a:p>
            <a:pPr marL="457200" indent="-457200" algn="just">
              <a:lnSpc>
                <a:spcPct val="120000"/>
              </a:lnSpc>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Technology Used: </a:t>
            </a:r>
            <a:r>
              <a:rPr lang="en-US" sz="3200" dirty="0">
                <a:latin typeface="Times New Roman" panose="02020603050405020304" pitchFamily="18" charset="0"/>
                <a:cs typeface="Times New Roman" panose="02020603050405020304" pitchFamily="18" charset="0"/>
              </a:rPr>
              <a:t>In this we use Arduino and Servo Motors and image processing camera.</a:t>
            </a:r>
          </a:p>
          <a:p>
            <a:pPr marL="457200" indent="-457200" algn="just">
              <a:lnSpc>
                <a:spcPct val="12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Key Features : </a:t>
            </a:r>
            <a:r>
              <a:rPr lang="en-US" sz="3200" dirty="0">
                <a:latin typeface="Times New Roman" panose="02020603050405020304" pitchFamily="18" charset="0"/>
                <a:cs typeface="Times New Roman" panose="02020603050405020304" pitchFamily="18" charset="0"/>
              </a:rPr>
              <a:t>Automatically identify good and ripped vegetables and cut harvested from tree .</a:t>
            </a:r>
          </a:p>
          <a:p>
            <a:pPr marL="457200" indent="-457200" algn="just">
              <a:lnSpc>
                <a:spcPct val="12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Goal:</a:t>
            </a:r>
            <a:r>
              <a:rPr lang="en-US" sz="40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Develop a cost-effective and efficient robotic arm prototype suitable for real-world agricultural environments and vegetable cutting automatically</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600" b="1" dirty="0">
              <a:latin typeface="Arial Black" panose="020B0A04020102020204" pitchFamily="34" charset="0"/>
            </a:endParaRPr>
          </a:p>
          <a:p>
            <a:pPr algn="l"/>
            <a:endParaRPr lang="en-US" sz="2600" b="1" dirty="0">
              <a:latin typeface="Arial Black" panose="020B0A04020102020204" pitchFamily="34" charset="0"/>
            </a:endParaRPr>
          </a:p>
          <a:p>
            <a:pPr algn="l"/>
            <a:endParaRPr lang="en-US" sz="2600" b="1" dirty="0">
              <a:latin typeface="Arial Black" panose="020B0A04020102020204" pitchFamily="34" charset="0"/>
            </a:endParaRPr>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9" y="14118"/>
            <a:ext cx="1271451" cy="10788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814" y="14118"/>
            <a:ext cx="1481186" cy="1109460"/>
          </a:xfrm>
          <a:prstGeom prst="rect">
            <a:avLst/>
          </a:prstGeom>
        </p:spPr>
      </p:pic>
      <p:sp>
        <p:nvSpPr>
          <p:cNvPr id="6" name="TextBox 5"/>
          <p:cNvSpPr txBox="1"/>
          <p:nvPr/>
        </p:nvSpPr>
        <p:spPr>
          <a:xfrm>
            <a:off x="4524508" y="1287813"/>
            <a:ext cx="3142983"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3040" y="1"/>
            <a:ext cx="9187788" cy="1390918"/>
          </a:xfrm>
        </p:spPr>
        <p:txBody>
          <a:bodyPr>
            <a:normAutofit/>
          </a:bodyPr>
          <a:lstStyle/>
          <a:p>
            <a:pPr algn="ctr"/>
            <a:r>
              <a:rPr lang="en-US" sz="3100" b="1" dirty="0">
                <a:latin typeface="Arial Black" panose="020B0A04020102020204" pitchFamily="34" charset="0"/>
              </a:rPr>
              <a:t>Dhole </a:t>
            </a:r>
            <a:r>
              <a:rPr lang="en-US" sz="3100" b="1" dirty="0" err="1">
                <a:latin typeface="Arial Black" panose="020B0A04020102020204" pitchFamily="34" charset="0"/>
              </a:rPr>
              <a:t>Patil</a:t>
            </a:r>
            <a:r>
              <a:rPr lang="en-US" sz="3100" b="1" dirty="0">
                <a:latin typeface="Arial Black" panose="020B0A04020102020204" pitchFamily="34" charset="0"/>
              </a:rPr>
              <a:t> Education Society’s</a:t>
            </a:r>
            <a:br>
              <a:rPr lang="en-US" sz="3100" b="1" dirty="0">
                <a:latin typeface="Arial Black" panose="020B0A04020102020204" pitchFamily="34" charset="0"/>
              </a:rPr>
            </a:br>
            <a:r>
              <a:rPr lang="en-US" sz="3100" b="1" dirty="0">
                <a:latin typeface="Arial Black" panose="020B0A04020102020204" pitchFamily="34" charset="0"/>
              </a:rPr>
              <a:t>Dhole </a:t>
            </a:r>
            <a:r>
              <a:rPr lang="en-US" sz="3100" b="1" dirty="0" err="1">
                <a:latin typeface="Arial Black" panose="020B0A04020102020204" pitchFamily="34" charset="0"/>
              </a:rPr>
              <a:t>Patil</a:t>
            </a:r>
            <a:r>
              <a:rPr lang="en-US" sz="3100" b="1" dirty="0">
                <a:latin typeface="Arial Black" panose="020B0A04020102020204" pitchFamily="34" charset="0"/>
              </a:rPr>
              <a:t> College of Engineering, Pune </a:t>
            </a:r>
            <a:endParaRPr lang="en-IN" sz="3100" dirty="0"/>
          </a:p>
        </p:txBody>
      </p:sp>
      <p:sp>
        <p:nvSpPr>
          <p:cNvPr id="3" name="Content Placeholder 2"/>
          <p:cNvSpPr>
            <a:spLocks noGrp="1"/>
          </p:cNvSpPr>
          <p:nvPr>
            <p:ph idx="1"/>
          </p:nvPr>
        </p:nvSpPr>
        <p:spPr>
          <a:xfrm>
            <a:off x="827314" y="2165552"/>
            <a:ext cx="10655061" cy="4459856"/>
          </a:xfrm>
        </p:spPr>
        <p:txBody>
          <a:bodyPr>
            <a:normAutofit/>
          </a:bodyPr>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This project presents the design and development of a robotic arm system intended for the automated harvesting of vegetables directly from trees. Traditional methods of vegetable harvesting are labor-intensive, time-consuming, and often result in damage to the produce or plant. The proposed system aims to address these challenges by integrating mechanical, electronic, and software technologies into a compact and efficient robotic solution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9" y="44771"/>
            <a:ext cx="1271451" cy="107880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814" y="14118"/>
            <a:ext cx="1481186" cy="1109460"/>
          </a:xfrm>
          <a:prstGeom prst="rect">
            <a:avLst/>
          </a:prstGeom>
        </p:spPr>
      </p:pic>
      <p:sp>
        <p:nvSpPr>
          <p:cNvPr id="7" name="TextBox 6"/>
          <p:cNvSpPr txBox="1"/>
          <p:nvPr/>
        </p:nvSpPr>
        <p:spPr>
          <a:xfrm>
            <a:off x="4114799" y="1390919"/>
            <a:ext cx="3597215" cy="523220"/>
          </a:xfrm>
          <a:prstGeom prst="rect">
            <a:avLst/>
          </a:prstGeom>
          <a:noFill/>
        </p:spPr>
        <p:txBody>
          <a:bodyPr wrap="square" rtlCol="0">
            <a:spAutoFit/>
          </a:bodyPr>
          <a:lstStyle/>
          <a:p>
            <a:pPr algn="ctr"/>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157" y="297752"/>
            <a:ext cx="9033387" cy="736088"/>
          </a:xfrm>
        </p:spPr>
        <p:txBody>
          <a:bodyPr>
            <a:noAutofit/>
          </a:bodyPr>
          <a:lstStyle/>
          <a:p>
            <a:r>
              <a:rPr lang="en-US" sz="3100" b="1" dirty="0">
                <a:latin typeface="Arial Black" panose="020B0A04020102020204" pitchFamily="34" charset="0"/>
              </a:rPr>
              <a:t>          Dhole Patil Education Society’s</a:t>
            </a:r>
            <a:br>
              <a:rPr lang="en-US" sz="3100" b="1" dirty="0">
                <a:latin typeface="Arial Black" panose="020B0A04020102020204" pitchFamily="34" charset="0"/>
              </a:rPr>
            </a:br>
            <a:r>
              <a:rPr lang="en-US" sz="3100" b="1" dirty="0">
                <a:latin typeface="Arial Black" panose="020B0A04020102020204" pitchFamily="34" charset="0"/>
              </a:rPr>
              <a:t> Dhole Patil College of Engineering, Pune </a:t>
            </a:r>
            <a:endParaRPr lang="en-IN" sz="3100" dirty="0"/>
          </a:p>
        </p:txBody>
      </p:sp>
      <p:pic>
        <p:nvPicPr>
          <p:cNvPr id="4" name="Content Placeholder 3"/>
          <p:cNvPicPr>
            <a:picLocks noGrp="1" noChangeAspect="1"/>
          </p:cNvPicPr>
          <p:nvPr>
            <p:ph idx="1"/>
          </p:nvPr>
        </p:nvPicPr>
        <p:blipFill>
          <a:blip r:embed="rId2"/>
          <a:stretch>
            <a:fillRect/>
          </a:stretch>
        </p:blipFill>
        <p:spPr>
          <a:xfrm>
            <a:off x="208487" y="141494"/>
            <a:ext cx="1274174" cy="1079086"/>
          </a:xfrm>
          <a:prstGeom prst="rect">
            <a:avLst/>
          </a:prstGeom>
        </p:spPr>
      </p:pic>
      <p:pic>
        <p:nvPicPr>
          <p:cNvPr id="5" name="Picture 4"/>
          <p:cNvPicPr>
            <a:picLocks noChangeAspect="1"/>
          </p:cNvPicPr>
          <p:nvPr/>
        </p:nvPicPr>
        <p:blipFill>
          <a:blip r:embed="rId3"/>
          <a:stretch>
            <a:fillRect/>
          </a:stretch>
        </p:blipFill>
        <p:spPr>
          <a:xfrm>
            <a:off x="10710544" y="111012"/>
            <a:ext cx="1481456" cy="1109568"/>
          </a:xfrm>
          <a:prstGeom prst="rect">
            <a:avLst/>
          </a:prstGeom>
        </p:spPr>
      </p:pic>
      <p:sp>
        <p:nvSpPr>
          <p:cNvPr id="6" name="Rectangle 5"/>
          <p:cNvSpPr/>
          <p:nvPr/>
        </p:nvSpPr>
        <p:spPr>
          <a:xfrm>
            <a:off x="4159045" y="1229106"/>
            <a:ext cx="4610882" cy="63909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dirty="0"/>
          </a:p>
        </p:txBody>
      </p:sp>
      <p:sp>
        <p:nvSpPr>
          <p:cNvPr id="7" name="Rectangle 6"/>
          <p:cNvSpPr/>
          <p:nvPr/>
        </p:nvSpPr>
        <p:spPr>
          <a:xfrm>
            <a:off x="786581" y="2054943"/>
            <a:ext cx="10304206" cy="410218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buNone/>
            </a:pPr>
            <a:r>
              <a:rPr lang="en-US" sz="2200" dirty="0">
                <a:latin typeface="Times New Roman" panose="02020603050405020304" pitchFamily="18" charset="0"/>
                <a:cs typeface="Times New Roman" panose="02020603050405020304" pitchFamily="18" charset="0"/>
              </a:rPr>
              <a:t>The application of robotics in agriculture has grown significantly in recent years, aiming to enhance productivity, reduce manual labor, and promote precision farming. Several studies and developments have been conducted in the area of robotic arms and automated harvesting systems.</a:t>
            </a:r>
          </a:p>
          <a:p>
            <a:pPr>
              <a:buNone/>
            </a:pPr>
            <a:endParaRPr lang="en-US" sz="2200" b="1" dirty="0">
              <a:latin typeface="Times New Roman" panose="02020603050405020304" pitchFamily="18" charset="0"/>
              <a:cs typeface="Times New Roman" panose="02020603050405020304" pitchFamily="18" charset="0"/>
            </a:endParaRPr>
          </a:p>
          <a:p>
            <a:pPr>
              <a:buNone/>
            </a:pPr>
            <a:r>
              <a:rPr lang="en-US" sz="2200" b="1" dirty="0">
                <a:latin typeface="Times New Roman" panose="02020603050405020304" pitchFamily="18" charset="0"/>
                <a:cs typeface="Times New Roman" panose="02020603050405020304" pitchFamily="18" charset="0"/>
              </a:rPr>
              <a:t>1. Robotic Harvesting Systems</a:t>
            </a:r>
          </a:p>
          <a:p>
            <a:r>
              <a:rPr lang="en-US" sz="2200" dirty="0">
                <a:latin typeface="Times New Roman" panose="02020603050405020304" pitchFamily="18" charset="0"/>
                <a:cs typeface="Times New Roman" panose="02020603050405020304" pitchFamily="18" charset="0"/>
              </a:rPr>
              <a:t>Robotic harvesting systems have been implemented in various agricultural sectors, particularly for crops like strawberries, tomatoes, and apples. Researchers have designed robotic arms equipped with cameras and grippers to identify and harvest fruits with minimal damage. These systems rely heavily on </a:t>
            </a:r>
            <a:r>
              <a:rPr lang="en-US" sz="2200" b="1" dirty="0">
                <a:latin typeface="Times New Roman" panose="02020603050405020304" pitchFamily="18" charset="0"/>
                <a:cs typeface="Times New Roman" panose="02020603050405020304" pitchFamily="18" charset="0"/>
              </a:rPr>
              <a:t>machine vision</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sensor integration</a:t>
            </a:r>
            <a:r>
              <a:rPr lang="en-US" sz="2200" dirty="0">
                <a:latin typeface="Times New Roman" panose="02020603050405020304" pitchFamily="18" charset="0"/>
                <a:cs typeface="Times New Roman" panose="02020603050405020304" pitchFamily="18" charset="0"/>
              </a:rPr>
              <a:t> for successful operation. For instance, the work by Bac et al. (2014) demonstrated a sweet pepper harvesting robot using a combination of image processing and motion planning.</a:t>
            </a:r>
          </a:p>
          <a:p>
            <a:pPr algn="just"/>
            <a:endParaRPr lang="en-US" sz="22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159" y="191925"/>
            <a:ext cx="11353800" cy="942423"/>
          </a:xfrm>
        </p:spPr>
        <p:txBody>
          <a:bodyPr>
            <a:normAutofit/>
          </a:bodyPr>
          <a:lstStyle/>
          <a:p>
            <a:pPr algn="ctr"/>
            <a:r>
              <a:rPr lang="en-US" sz="3100" b="1" dirty="0">
                <a:latin typeface="Arial Black" panose="020B0A04020102020204" pitchFamily="34" charset="0"/>
              </a:rPr>
              <a:t>Dhole </a:t>
            </a:r>
            <a:r>
              <a:rPr lang="en-US" sz="3100" b="1" dirty="0" err="1">
                <a:latin typeface="Arial Black" panose="020B0A04020102020204" pitchFamily="34" charset="0"/>
              </a:rPr>
              <a:t>Patil</a:t>
            </a:r>
            <a:r>
              <a:rPr lang="en-US" sz="3100" b="1" dirty="0">
                <a:latin typeface="Arial Black" panose="020B0A04020102020204" pitchFamily="34" charset="0"/>
              </a:rPr>
              <a:t> Education Society’s</a:t>
            </a:r>
            <a:br>
              <a:rPr lang="en-US" sz="3100" b="1" dirty="0">
                <a:latin typeface="Arial Black" panose="020B0A04020102020204" pitchFamily="34" charset="0"/>
              </a:rPr>
            </a:br>
            <a:r>
              <a:rPr lang="en-US" sz="3100" b="1" dirty="0">
                <a:latin typeface="Arial Black" panose="020B0A04020102020204" pitchFamily="34" charset="0"/>
              </a:rPr>
              <a:t>Dhole </a:t>
            </a:r>
            <a:r>
              <a:rPr lang="en-US" sz="3100" b="1" dirty="0" err="1">
                <a:latin typeface="Arial Black" panose="020B0A04020102020204" pitchFamily="34" charset="0"/>
              </a:rPr>
              <a:t>Patil</a:t>
            </a:r>
            <a:r>
              <a:rPr lang="en-US" sz="3100" b="1" dirty="0">
                <a:latin typeface="Arial Black" panose="020B0A04020102020204" pitchFamily="34" charset="0"/>
              </a:rPr>
              <a:t> College of Engineering, Pune </a:t>
            </a:r>
            <a:endParaRPr lang="en-IN" sz="3100" dirty="0"/>
          </a:p>
        </p:txBody>
      </p:sp>
      <p:sp>
        <p:nvSpPr>
          <p:cNvPr id="3" name="Content Placeholder 2"/>
          <p:cNvSpPr>
            <a:spLocks noGrp="1"/>
          </p:cNvSpPr>
          <p:nvPr>
            <p:ph idx="1"/>
          </p:nvPr>
        </p:nvSpPr>
        <p:spPr>
          <a:xfrm>
            <a:off x="1583868" y="2482230"/>
            <a:ext cx="10889755" cy="4844818"/>
          </a:xfrm>
        </p:spPr>
        <p:txBody>
          <a:bodyPr>
            <a:normAutofit/>
          </a:bodyPr>
          <a:lstStyle/>
          <a:p>
            <a:pPr>
              <a:lnSpc>
                <a:spcPct val="100000"/>
              </a:lnSpc>
            </a:pPr>
            <a:r>
              <a:rPr lang="en-US" sz="2200" dirty="0">
                <a:latin typeface="Times New Roman" panose="02020603050405020304" pitchFamily="18" charset="0"/>
                <a:cs typeface="Times New Roman" panose="02020603050405020304" pitchFamily="18" charset="0"/>
              </a:rPr>
              <a:t>Microcontroller: Arduino Mega</a:t>
            </a:r>
          </a:p>
          <a:p>
            <a:pPr>
              <a:lnSpc>
                <a:spcPct val="100000"/>
              </a:lnSpc>
            </a:pPr>
            <a:r>
              <a:rPr lang="en-US" sz="2200" dirty="0">
                <a:latin typeface="Times New Roman" panose="02020603050405020304" pitchFamily="18" charset="0"/>
                <a:cs typeface="Times New Roman" panose="02020603050405020304" pitchFamily="18" charset="0"/>
              </a:rPr>
              <a:t>Servo Device: PCA9685 servo driver</a:t>
            </a:r>
          </a:p>
          <a:p>
            <a:pPr>
              <a:lnSpc>
                <a:spcPct val="100000"/>
              </a:lnSpc>
            </a:pPr>
            <a:r>
              <a:rPr lang="en-US" sz="2200" dirty="0">
                <a:latin typeface="Times New Roman" panose="02020603050405020304" pitchFamily="18" charset="0"/>
                <a:cs typeface="Times New Roman" panose="02020603050405020304" pitchFamily="18" charset="0"/>
              </a:rPr>
              <a:t>Servo Motor: 5V,5A (power supply)</a:t>
            </a:r>
          </a:p>
          <a:p>
            <a:pPr>
              <a:lnSpc>
                <a:spcPct val="100000"/>
              </a:lnSpc>
            </a:pPr>
            <a:r>
              <a:rPr lang="en-US" sz="2200" dirty="0">
                <a:latin typeface="Times New Roman" panose="02020603050405020304" pitchFamily="18" charset="0"/>
                <a:cs typeface="Times New Roman" panose="02020603050405020304" pitchFamily="18" charset="0"/>
              </a:rPr>
              <a:t>Adapter : 5v</a:t>
            </a:r>
          </a:p>
          <a:p>
            <a:pPr>
              <a:lnSpc>
                <a:spcPct val="100000"/>
              </a:lnSpc>
            </a:pPr>
            <a:r>
              <a:rPr lang="en-US" sz="2200" dirty="0">
                <a:latin typeface="Times New Roman" panose="02020603050405020304" pitchFamily="18" charset="0"/>
                <a:cs typeface="Times New Roman" panose="02020603050405020304" pitchFamily="18" charset="0"/>
              </a:rPr>
              <a:t>3D Printed  Robotic Arm</a:t>
            </a:r>
          </a:p>
          <a:p>
            <a:pPr>
              <a:lnSpc>
                <a:spcPct val="100000"/>
              </a:lnSpc>
            </a:pPr>
            <a:r>
              <a:rPr lang="en-US" sz="2200" dirty="0">
                <a:latin typeface="Times New Roman" panose="02020603050405020304" pitchFamily="18" charset="0"/>
                <a:cs typeface="Times New Roman" panose="02020603050405020304" pitchFamily="18" charset="0"/>
              </a:rPr>
              <a:t>Jumper Wires</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endParaRPr lang="en-US"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89" y="44771"/>
            <a:ext cx="1271451" cy="10788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10814" y="14118"/>
            <a:ext cx="1481186" cy="1109460"/>
          </a:xfrm>
          <a:prstGeom prst="rect">
            <a:avLst/>
          </a:prstGeom>
        </p:spPr>
      </p:pic>
      <p:sp>
        <p:nvSpPr>
          <p:cNvPr id="6" name="TextBox 5"/>
          <p:cNvSpPr txBox="1"/>
          <p:nvPr/>
        </p:nvSpPr>
        <p:spPr>
          <a:xfrm>
            <a:off x="4098538" y="1420310"/>
            <a:ext cx="4063041"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SPECIFICATIONS</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0459" y="239659"/>
            <a:ext cx="9144000" cy="883919"/>
          </a:xfrm>
        </p:spPr>
        <p:txBody>
          <a:bodyPr>
            <a:normAutofit/>
          </a:bodyPr>
          <a:lstStyle/>
          <a:p>
            <a:r>
              <a:rPr lang="en-US" sz="2400" b="1" dirty="0">
                <a:latin typeface="Arial Black" panose="020B0A04020102020204" pitchFamily="34" charset="0"/>
              </a:rPr>
              <a:t>Dhole Patil Education Society’s</a:t>
            </a:r>
            <a:br>
              <a:rPr lang="en-US" sz="2400" b="1" dirty="0">
                <a:latin typeface="Arial Black" panose="020B0A04020102020204" pitchFamily="34" charset="0"/>
              </a:rPr>
            </a:br>
            <a:r>
              <a:rPr lang="en-US" sz="3100" b="1" dirty="0">
                <a:latin typeface="Arial Black" panose="020B0A04020102020204" pitchFamily="34" charset="0"/>
              </a:rPr>
              <a:t>Dhole Patil College of Engineering, Pune </a:t>
            </a:r>
            <a:endParaRPr lang="en-IN" sz="3100" b="1" dirty="0">
              <a:latin typeface="Arial Black" panose="020B0A04020102020204" pitchFamily="34" charset="0"/>
            </a:endParaRPr>
          </a:p>
        </p:txBody>
      </p:sp>
      <p:sp>
        <p:nvSpPr>
          <p:cNvPr id="3" name="Subtitle 2"/>
          <p:cNvSpPr>
            <a:spLocks noGrp="1"/>
          </p:cNvSpPr>
          <p:nvPr>
            <p:ph type="subTitle" idx="1"/>
          </p:nvPr>
        </p:nvSpPr>
        <p:spPr>
          <a:xfrm>
            <a:off x="337131" y="1967671"/>
            <a:ext cx="11517738" cy="4841966"/>
          </a:xfrm>
        </p:spPr>
        <p:txBody>
          <a:bodyPr>
            <a:normAutofit/>
          </a:bodyPr>
          <a:lstStyle/>
          <a:p>
            <a:pPr marL="457200" indent="-457200" algn="just">
              <a:lnSpc>
                <a:spcPct val="20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Uses the ATmega2560 microcontroller.</a:t>
            </a:r>
          </a:p>
          <a:p>
            <a:pPr marL="457200" indent="-457200" algn="just">
              <a:lnSpc>
                <a:spcPct val="200000"/>
              </a:lnSpc>
              <a:buFont typeface="Arial" panose="020B0604020202020204" pitchFamily="34" charset="0"/>
              <a:buChar char="•"/>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Runs at a clock speed of 16 </a:t>
            </a:r>
            <a:r>
              <a:rPr kumimoji="0" lang="en-US" altLang="en-US" sz="19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MHz.</a:t>
            </a:r>
            <a:endParaRPr lang="en-IN" sz="1900" dirty="0">
              <a:latin typeface="Times New Roman" panose="02020603050405020304" pitchFamily="18" charset="0"/>
              <a:cs typeface="Times New Roman" panose="02020603050405020304" pitchFamily="18" charset="0"/>
            </a:endParaRPr>
          </a:p>
          <a:p>
            <a:pPr marL="457200" indent="-457200" algn="just">
              <a:lnSpc>
                <a:spcPct val="20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Features a USB Type-B port for programming and power supply.</a:t>
            </a:r>
          </a:p>
          <a:p>
            <a:pPr marL="457200" indent="-457200" algn="just">
              <a:lnSpc>
                <a:spcPct val="20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Programmed using Arduino IDE with C/C++ language</a:t>
            </a:r>
            <a:r>
              <a:rPr lang="en-US" sz="2900" dirty="0">
                <a:latin typeface="Times New Roman" panose="02020603050405020304" pitchFamily="18" charset="0"/>
                <a:cs typeface="Times New Roman" panose="02020603050405020304" pitchFamily="18" charset="0"/>
              </a:rPr>
              <a:t>.</a:t>
            </a:r>
          </a:p>
          <a:p>
            <a:pPr marL="457200" indent="-457200" algn="just">
              <a:lnSpc>
                <a:spcPct val="20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Suitable for beginners and advanced users in DIY, robotics, and IoT projects.</a:t>
            </a:r>
          </a:p>
          <a:p>
            <a:pPr algn="just"/>
            <a:endParaRPr lang="en-US" sz="2600" b="1" dirty="0">
              <a:solidFill>
                <a:srgbClr val="FF0000"/>
              </a:solidFill>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9" y="14118"/>
            <a:ext cx="1271451" cy="10788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814" y="14118"/>
            <a:ext cx="1481186" cy="1109460"/>
          </a:xfrm>
          <a:prstGeom prst="rect">
            <a:avLst/>
          </a:prstGeom>
        </p:spPr>
      </p:pic>
      <p:sp>
        <p:nvSpPr>
          <p:cNvPr id="7" name="TextBox 6"/>
          <p:cNvSpPr txBox="1"/>
          <p:nvPr/>
        </p:nvSpPr>
        <p:spPr>
          <a:xfrm>
            <a:off x="4539167" y="1343476"/>
            <a:ext cx="3526584" cy="523220"/>
          </a:xfrm>
          <a:prstGeom prst="rect">
            <a:avLst/>
          </a:prstGeom>
          <a:noFill/>
        </p:spPr>
        <p:txBody>
          <a:bodyPr wrap="square" rtlCol="0">
            <a:spAutoFit/>
          </a:bodyPr>
          <a:lstStyle/>
          <a:p>
            <a:pPr algn="ctr"/>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ARDUINO (MEGA)</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37131" y="2816852"/>
            <a:ext cx="652578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52400" y="-1707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a:off x="5624052" y="3191596"/>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p:cNvSpPr>
            <a:spLocks noChangeArrowheads="1"/>
          </p:cNvSpPr>
          <p:nvPr/>
        </p:nvSpPr>
        <p:spPr bwMode="auto">
          <a:xfrm flipV="1">
            <a:off x="-1042219" y="1499126"/>
            <a:ext cx="116758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Introduction to arduino mega 2560, intro to arduino mega 2560, pin diagram of arduino mega 2560, applications of arduino mega 2560, arduino mega 2560 pinout, difference between Arduino mega 2560 and Arduino uno, arduino mega 2560 specifications, Arduino mega 2560 pin mapping, Arduino mega 2560 dimensions">
            <a:extLst>
              <a:ext uri="{FF2B5EF4-FFF2-40B4-BE49-F238E27FC236}">
                <a16:creationId xmlns:a16="http://schemas.microsoft.com/office/drawing/2014/main" id="{CA688C40-B19F-4B2D-3059-5607A1E02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2265" y="2145457"/>
            <a:ext cx="3612603" cy="3124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772"/>
            <a:ext cx="10515600" cy="1223312"/>
          </a:xfrm>
        </p:spPr>
        <p:txBody>
          <a:bodyPr>
            <a:normAutofit/>
          </a:bodyPr>
          <a:lstStyle/>
          <a:p>
            <a:pPr algn="ctr"/>
            <a:r>
              <a:rPr lang="en-US" sz="3100" b="1" dirty="0">
                <a:latin typeface="Arial Black" panose="020B0A04020102020204" pitchFamily="34" charset="0"/>
              </a:rPr>
              <a:t>Dhole </a:t>
            </a:r>
            <a:r>
              <a:rPr lang="en-US" sz="3100" b="1" dirty="0" err="1">
                <a:latin typeface="Arial Black" panose="020B0A04020102020204" pitchFamily="34" charset="0"/>
              </a:rPr>
              <a:t>Patil</a:t>
            </a:r>
            <a:r>
              <a:rPr lang="en-US" sz="3100" b="1" dirty="0">
                <a:latin typeface="Arial Black" panose="020B0A04020102020204" pitchFamily="34" charset="0"/>
              </a:rPr>
              <a:t> Education Society’s</a:t>
            </a:r>
            <a:br>
              <a:rPr lang="en-US" sz="3100" b="1" dirty="0">
                <a:latin typeface="Arial Black" panose="020B0A04020102020204" pitchFamily="34" charset="0"/>
              </a:rPr>
            </a:br>
            <a:r>
              <a:rPr lang="en-US" sz="3100" b="1" dirty="0">
                <a:latin typeface="Arial Black" panose="020B0A04020102020204" pitchFamily="34" charset="0"/>
              </a:rPr>
              <a:t>Dhole </a:t>
            </a:r>
            <a:r>
              <a:rPr lang="en-US" sz="3100" b="1" dirty="0" err="1">
                <a:latin typeface="Arial Black" panose="020B0A04020102020204" pitchFamily="34" charset="0"/>
              </a:rPr>
              <a:t>Patil</a:t>
            </a:r>
            <a:r>
              <a:rPr lang="en-US" sz="3100" b="1" dirty="0">
                <a:latin typeface="Arial Black" panose="020B0A04020102020204" pitchFamily="34" charset="0"/>
              </a:rPr>
              <a:t> College of Engineering, Pune </a:t>
            </a:r>
            <a:endParaRPr lang="en-IN" sz="3100" dirty="0"/>
          </a:p>
        </p:txBody>
      </p:sp>
      <p:sp>
        <p:nvSpPr>
          <p:cNvPr id="3" name="Content Placeholder 2"/>
          <p:cNvSpPr>
            <a:spLocks noGrp="1"/>
          </p:cNvSpPr>
          <p:nvPr>
            <p:ph idx="1"/>
          </p:nvPr>
        </p:nvSpPr>
        <p:spPr>
          <a:xfrm>
            <a:off x="320615" y="2334584"/>
            <a:ext cx="10515600" cy="4351338"/>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Input Voltage Range: 4V to 40V DC.</a:t>
            </a:r>
            <a:endParaRPr lang="nb-NO"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Adjustable Output Voltage: 1.25V to 37V DC</a:t>
            </a:r>
          </a:p>
          <a:p>
            <a:pPr algn="just">
              <a:lnSpc>
                <a:spcPct val="150000"/>
              </a:lnSpc>
            </a:pPr>
            <a:r>
              <a:rPr lang="en-US" sz="2200" dirty="0">
                <a:latin typeface="Times New Roman" panose="02020603050405020304" pitchFamily="18" charset="0"/>
                <a:cs typeface="Times New Roman" panose="02020603050405020304" pitchFamily="18" charset="0"/>
              </a:rPr>
              <a:t>Maximum Output Current: Up to 3A with proper cooling..</a:t>
            </a:r>
          </a:p>
          <a:p>
            <a:pPr algn="just">
              <a:lnSpc>
                <a:spcPct val="150000"/>
              </a:lnSpc>
            </a:pPr>
            <a:r>
              <a:rPr lang="en-US" sz="2100" dirty="0">
                <a:latin typeface="Times New Roman" panose="02020603050405020304" pitchFamily="18" charset="0"/>
                <a:cs typeface="Times New Roman" panose="02020603050405020304" pitchFamily="18" charset="0"/>
              </a:rPr>
              <a:t>High Efficiency up to 90%</a:t>
            </a:r>
          </a:p>
          <a:p>
            <a:pPr algn="just">
              <a:lnSpc>
                <a:spcPct val="150000"/>
              </a:lnSpc>
            </a:pPr>
            <a:r>
              <a:rPr lang="en-US" sz="2200" dirty="0">
                <a:latin typeface="Times New Roman" panose="02020603050405020304" pitchFamily="18" charset="0"/>
                <a:cs typeface="Times New Roman" panose="02020603050405020304" pitchFamily="18" charset="0"/>
              </a:rPr>
              <a:t>Switching Frequency: 150 kHz for fast response and compact size.</a:t>
            </a:r>
          </a:p>
          <a:p>
            <a:pPr algn="just">
              <a:lnSpc>
                <a:spcPct val="150000"/>
              </a:lnSpc>
            </a:pPr>
            <a:r>
              <a:rPr lang="en-US" sz="2200" dirty="0">
                <a:latin typeface="Times New Roman" panose="02020603050405020304" pitchFamily="18" charset="0"/>
                <a:cs typeface="Times New Roman" panose="02020603050405020304" pitchFamily="18" charset="0"/>
              </a:rPr>
              <a:t>Built-in Protections: Thermal shutdown and current limiting..</a:t>
            </a:r>
          </a:p>
          <a:p>
            <a:pPr algn="just">
              <a:lnSpc>
                <a:spcPct val="150000"/>
              </a:lnSpc>
            </a:pPr>
            <a:r>
              <a:rPr lang="en-US" sz="2100" dirty="0">
                <a:latin typeface="Times New Roman" panose="02020603050405020304" pitchFamily="18" charset="0"/>
                <a:cs typeface="Times New Roman" panose="02020603050405020304" pitchFamily="18" charset="0"/>
              </a:rPr>
              <a:t>Compatible with Arduino.            </a:t>
            </a:r>
            <a:endParaRPr lang="en-IN" sz="21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9" y="44771"/>
            <a:ext cx="1271451" cy="10788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814" y="14118"/>
            <a:ext cx="1481186" cy="1109460"/>
          </a:xfrm>
          <a:prstGeom prst="rect">
            <a:avLst/>
          </a:prstGeom>
        </p:spPr>
      </p:pic>
      <p:sp>
        <p:nvSpPr>
          <p:cNvPr id="8" name="TextBox 7"/>
          <p:cNvSpPr txBox="1"/>
          <p:nvPr/>
        </p:nvSpPr>
        <p:spPr>
          <a:xfrm>
            <a:off x="3797239" y="1539724"/>
            <a:ext cx="4882551" cy="461665"/>
          </a:xfrm>
          <a:prstGeom prst="rect">
            <a:avLst/>
          </a:prstGeom>
          <a:noFill/>
        </p:spPr>
        <p:txBody>
          <a:bodyPr wrap="square" rtlCol="0">
            <a:spAutoFit/>
          </a:bodyPr>
          <a:lstStyle/>
          <a:p>
            <a:pPr algn="ct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LM2596</a:t>
            </a: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050" name="Picture 2" descr="LM2596S">
            <a:extLst>
              <a:ext uri="{FF2B5EF4-FFF2-40B4-BE49-F238E27FC236}">
                <a16:creationId xmlns:a16="http://schemas.microsoft.com/office/drawing/2014/main" id="{5C58AE68-661F-A96B-F04C-AF0BD8B52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0616" y="2843784"/>
            <a:ext cx="2276856" cy="29664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659"/>
            <a:ext cx="10515600" cy="1587259"/>
          </a:xfrm>
        </p:spPr>
        <p:txBody>
          <a:bodyPr>
            <a:normAutofit/>
          </a:bodyPr>
          <a:lstStyle/>
          <a:p>
            <a:pPr algn="ctr"/>
            <a:r>
              <a:rPr lang="en-US" sz="3100" b="1" dirty="0">
                <a:latin typeface="Arial Black" panose="020B0A04020102020204" pitchFamily="34" charset="0"/>
              </a:rPr>
              <a:t>Dhole </a:t>
            </a:r>
            <a:r>
              <a:rPr lang="en-US" sz="3100" b="1" dirty="0" err="1">
                <a:latin typeface="Arial Black" panose="020B0A04020102020204" pitchFamily="34" charset="0"/>
              </a:rPr>
              <a:t>Patil</a:t>
            </a:r>
            <a:r>
              <a:rPr lang="en-US" sz="3100" b="1" dirty="0">
                <a:latin typeface="Arial Black" panose="020B0A04020102020204" pitchFamily="34" charset="0"/>
              </a:rPr>
              <a:t> Education Society’s</a:t>
            </a:r>
            <a:br>
              <a:rPr lang="en-US" sz="3100" b="1" dirty="0">
                <a:latin typeface="Arial Black" panose="020B0A04020102020204" pitchFamily="34" charset="0"/>
              </a:rPr>
            </a:br>
            <a:r>
              <a:rPr lang="en-US" sz="3100" b="1" dirty="0">
                <a:latin typeface="Arial Black" panose="020B0A04020102020204" pitchFamily="34" charset="0"/>
              </a:rPr>
              <a:t>Dhole </a:t>
            </a:r>
            <a:r>
              <a:rPr lang="en-US" sz="3100" b="1" dirty="0" err="1">
                <a:latin typeface="Arial Black" panose="020B0A04020102020204" pitchFamily="34" charset="0"/>
              </a:rPr>
              <a:t>Patil</a:t>
            </a:r>
            <a:r>
              <a:rPr lang="en-US" sz="3100" b="1" dirty="0">
                <a:latin typeface="Arial Black" panose="020B0A04020102020204" pitchFamily="34" charset="0"/>
              </a:rPr>
              <a:t> College of Engineering, Pune </a:t>
            </a:r>
            <a:endParaRPr lang="en-IN" sz="3100" dirty="0"/>
          </a:p>
        </p:txBody>
      </p:sp>
      <p:sp>
        <p:nvSpPr>
          <p:cNvPr id="3" name="Content Placeholder 2"/>
          <p:cNvSpPr>
            <a:spLocks noGrp="1"/>
          </p:cNvSpPr>
          <p:nvPr>
            <p:ph idx="1"/>
          </p:nvPr>
        </p:nvSpPr>
        <p:spPr>
          <a:xfrm>
            <a:off x="191589" y="2418736"/>
            <a:ext cx="10324010" cy="5071204"/>
          </a:xfrm>
        </p:spPr>
        <p:txBody>
          <a:bodyPr>
            <a:normAutofit/>
          </a:bodyPr>
          <a:lstStyle/>
          <a:p>
            <a:pPr marL="285750" indent="-285750" algn="just">
              <a:lnSpc>
                <a:spcPct val="150000"/>
              </a:lnSpc>
            </a:pPr>
            <a:r>
              <a:rPr lang="en-US" sz="2200" dirty="0">
                <a:latin typeface="Times New Roman" panose="02020603050405020304" pitchFamily="18" charset="0"/>
                <a:cs typeface="Times New Roman" panose="02020603050405020304" pitchFamily="18" charset="0"/>
              </a:rPr>
              <a:t>16-Channel PWM Output: Controls up to 16 servos or LEDs independently.</a:t>
            </a:r>
          </a:p>
          <a:p>
            <a:pPr marL="285750" indent="-285750" algn="just">
              <a:lnSpc>
                <a:spcPct val="150000"/>
              </a:lnSpc>
            </a:pPr>
            <a:r>
              <a:rPr lang="en-US" sz="2200" dirty="0">
                <a:latin typeface="Times New Roman" panose="02020603050405020304" pitchFamily="18" charset="0"/>
                <a:cs typeface="Times New Roman" panose="02020603050405020304" pitchFamily="18" charset="0"/>
              </a:rPr>
              <a:t>12-Bit Resolution: Provides 4096 steps for precise PWM control.</a:t>
            </a:r>
          </a:p>
          <a:p>
            <a:pPr marL="285750" indent="-285750" algn="just">
              <a:lnSpc>
                <a:spcPct val="150000"/>
              </a:lnSpc>
            </a:pPr>
            <a:r>
              <a:rPr lang="en-US" sz="2200" dirty="0">
                <a:latin typeface="Times New Roman" panose="02020603050405020304" pitchFamily="18" charset="0"/>
                <a:cs typeface="Times New Roman" panose="02020603050405020304" pitchFamily="18" charset="0"/>
              </a:rPr>
              <a:t>Operating voltage 2.3 to 5v</a:t>
            </a:r>
            <a:r>
              <a:rPr lang="en-US" sz="2400" dirty="0">
                <a:latin typeface="Times New Roman" panose="02020603050405020304" pitchFamily="18" charset="0"/>
                <a:cs typeface="Times New Roman" panose="02020603050405020304" pitchFamily="18" charset="0"/>
              </a:rPr>
              <a:t>.</a:t>
            </a:r>
          </a:p>
          <a:p>
            <a:pPr marL="285750" indent="-285750" algn="just">
              <a:lnSpc>
                <a:spcPct val="150000"/>
              </a:lnSpc>
            </a:pPr>
            <a:r>
              <a:rPr lang="en-US" sz="2200" dirty="0">
                <a:latin typeface="Times New Roman" panose="02020603050405020304" pitchFamily="18" charset="0"/>
                <a:cs typeface="Times New Roman" panose="02020603050405020304" pitchFamily="18" charset="0"/>
              </a:rPr>
              <a:t>Frequency Range: PWM frequency adjustable from ~24 Hz to 1526 Hz.</a:t>
            </a:r>
          </a:p>
          <a:p>
            <a:pPr marL="285750" indent="-285750" algn="just">
              <a:lnSpc>
                <a:spcPct val="150000"/>
              </a:lnSpc>
            </a:pP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Stackable Addressing: Up to 62 PCA9685 modules on one I²C bus</a:t>
            </a:r>
            <a:endParaRPr lang="en-IN" sz="2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9" y="44771"/>
            <a:ext cx="1271451" cy="10788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814" y="14118"/>
            <a:ext cx="1481186" cy="1109460"/>
          </a:xfrm>
          <a:prstGeom prst="rect">
            <a:avLst/>
          </a:prstGeom>
        </p:spPr>
      </p:pic>
      <p:sp>
        <p:nvSpPr>
          <p:cNvPr id="6" name="TextBox 5"/>
          <p:cNvSpPr txBox="1"/>
          <p:nvPr/>
        </p:nvSpPr>
        <p:spPr>
          <a:xfrm>
            <a:off x="4067287" y="1547421"/>
            <a:ext cx="4557960" cy="738664"/>
          </a:xfrm>
          <a:prstGeom prst="rect">
            <a:avLst/>
          </a:prstGeom>
          <a:noFill/>
        </p:spPr>
        <p:txBody>
          <a:bodyPr wrap="square" rtlCol="0">
            <a:spAutoFit/>
          </a:bodyPr>
          <a:lstStyle/>
          <a:p>
            <a:pPr algn="ctr"/>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PCA9685</a:t>
            </a:r>
            <a:endParaRPr lang="en-IN"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IN" dirty="0"/>
          </a:p>
        </p:txBody>
      </p:sp>
      <p:pic>
        <p:nvPicPr>
          <p:cNvPr id="3074" name="Picture 2" descr="PCA9685 16-Channel 12-Bit PWM Servo Driver">
            <a:extLst>
              <a:ext uri="{FF2B5EF4-FFF2-40B4-BE49-F238E27FC236}">
                <a16:creationId xmlns:a16="http://schemas.microsoft.com/office/drawing/2014/main" id="{85F9FCFF-CB9B-DF4D-38FE-045FAB20E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477250" y="3172968"/>
            <a:ext cx="2637282" cy="26372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1390</Words>
  <Application>Microsoft Office PowerPoint</Application>
  <PresentationFormat>Widescreen</PresentationFormat>
  <Paragraphs>158</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Britannic Bold</vt:lpstr>
      <vt:lpstr>Calibri</vt:lpstr>
      <vt:lpstr>Calibri Light</vt:lpstr>
      <vt:lpstr>Times New Roman</vt:lpstr>
      <vt:lpstr>Office Theme</vt:lpstr>
      <vt:lpstr>Dhole Patil Education Society’s Dhole Patil College of Engineering, Pune </vt:lpstr>
      <vt:lpstr>Dhole Patil Education Society’s Dhole Patil College of Engineering, Pune </vt:lpstr>
      <vt:lpstr>Dhole Patil Education Society’s Dhole Patil College of Engineering, Pune </vt:lpstr>
      <vt:lpstr>Dhole Patil Education Society’s Dhole Patil College of Engineering, Pune </vt:lpstr>
      <vt:lpstr>          Dhole Patil Education Society’s  Dhole Patil College of Engineering, Pune </vt:lpstr>
      <vt:lpstr>Dhole Patil Education Society’s Dhole Patil College of Engineering, Pune </vt:lpstr>
      <vt:lpstr>Dhole Patil Education Society’s Dhole Patil College of Engineering, Pune </vt:lpstr>
      <vt:lpstr>Dhole Patil Education Society’s Dhole Patil College of Engineering, Pune </vt:lpstr>
      <vt:lpstr>Dhole Patil Education Society’s Dhole Patil College of Engineering, Pune </vt:lpstr>
      <vt:lpstr>      Dhole Patil Education Society’s Dhole Patil College of Engineering, Pune</vt:lpstr>
      <vt:lpstr>        Dhole Patil Education Society’s Dhole Patil College of Engineering, Pune </vt:lpstr>
      <vt:lpstr>       Dhole Patil Education Society’s Dhole Patil College of Engineering, Pune </vt:lpstr>
      <vt:lpstr>         Dhole Patil Education Society’s  Dhole Patil College of Engineering, Pune </vt:lpstr>
      <vt:lpstr>         Dhole Patil Education Society’s  Dhole Patil College of Engineering, Pune </vt:lpstr>
      <vt:lpstr>Dhole Patil Education Society’s Dhole Patil College of Engineering, Pune </vt:lpstr>
      <vt:lpstr>Dhole Patil Education Society’s Dhole Patil College of Engineering, Pune </vt:lpstr>
      <vt:lpstr>          Dhole Patil Education Society’s Dhole Patil College of Engineering, Pune </vt:lpstr>
      <vt:lpstr>          Dhole Patil Education Society’s Dhole Patil College of Engineering, Pune </vt:lpstr>
      <vt:lpstr>Dhole Patil Education Society’s Dhole Patil College of Engineering, Pune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Dhole Patil Education Society’s Dhole Patil College of Engineering, Pune</dc:title>
  <dc:creator>User11</dc:creator>
  <cp:lastModifiedBy>mayur ichake</cp:lastModifiedBy>
  <cp:revision>25</cp:revision>
  <dcterms:created xsi:type="dcterms:W3CDTF">2024-11-04T10:05:00Z</dcterms:created>
  <dcterms:modified xsi:type="dcterms:W3CDTF">2025-07-18T05:53:39Z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6BA557B7CFC243AAB7424EECF31B3E3A_13</vt:lpwstr>
  </property>
  <property fmtid="{D5CDD505-2E9C-101B-9397-08002B2CF9AE}" pid="3" name="KSOProductBuildVer">
    <vt:lpwstr>1033-12.2.0.20795</vt:lpwstr>
  </property>
</Properties>
</file>