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41" autoAdjust="0"/>
    <p:restoredTop sz="94624" autoAdjust="0"/>
  </p:normalViewPr>
  <p:slideViewPr>
    <p:cSldViewPr>
      <p:cViewPr varScale="1">
        <p:scale>
          <a:sx n="68" d="100"/>
          <a:sy n="68" d="100"/>
        </p:scale>
        <p:origin x="1554" y="60"/>
      </p:cViewPr>
      <p:guideLst>
        <p:guide orient="horz" pos="2160"/>
        <p:guide pos="2880"/>
      </p:guideLst>
    </p:cSldViewPr>
  </p:slideViewPr>
  <p:outlineViewPr>
    <p:cViewPr>
      <p:scale>
        <a:sx n="33" d="100"/>
        <a:sy n="33" d="100"/>
      </p:scale>
      <p:origin x="0" y="225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E7E2308-B7FF-4662-B1F3-54FF4FEDCF82}"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8A7DA-146B-47B9-9651-A30FF5CFC977}" type="slidenum">
              <a:rPr lang="en-US" smtClean="0"/>
              <a:pPr/>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7E2308-B7FF-4662-B1F3-54FF4FEDCF82}"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8A7DA-146B-47B9-9651-A30FF5CFC977}"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7E2308-B7FF-4662-B1F3-54FF4FEDCF82}"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8A7DA-146B-47B9-9651-A30FF5CFC977}" type="slidenum">
              <a:rPr lang="en-US" smtClean="0"/>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7E2308-B7FF-4662-B1F3-54FF4FEDCF82}"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8A7DA-146B-47B9-9651-A30FF5CFC977}" type="slidenum">
              <a:rPr lang="en-US" smtClean="0"/>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7E2308-B7FF-4662-B1F3-54FF4FEDCF82}"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8A7DA-146B-47B9-9651-A30FF5CFC977}"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7E2308-B7FF-4662-B1F3-54FF4FEDCF82}"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98A7DA-146B-47B9-9651-A30FF5CFC977}"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7E2308-B7FF-4662-B1F3-54FF4FEDCF82}" type="datetimeFigureOut">
              <a:rPr lang="en-US" smtClean="0"/>
              <a:pPr/>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98A7DA-146B-47B9-9651-A30FF5CFC977}"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7E2308-B7FF-4662-B1F3-54FF4FEDCF82}" type="datetimeFigureOut">
              <a:rPr lang="en-US" smtClean="0"/>
              <a:pPr/>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98A7DA-146B-47B9-9651-A30FF5CFC977}"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7E2308-B7FF-4662-B1F3-54FF4FEDCF82}" type="datetimeFigureOut">
              <a:rPr lang="en-US" smtClean="0"/>
              <a:pPr/>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98A7DA-146B-47B9-9651-A30FF5CFC977}"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7E2308-B7FF-4662-B1F3-54FF4FEDCF82}"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98A7DA-146B-47B9-9651-A30FF5CFC977}"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7E2308-B7FF-4662-B1F3-54FF4FEDCF82}"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98A7DA-146B-47B9-9651-A30FF5CFC977}"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38000"/>
            <a:lum/>
          </a:blip>
          <a:srcRect/>
          <a:stretch>
            <a:fillRect l="-10000" r="-1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7E2308-B7FF-4662-B1F3-54FF4FEDCF82}" type="datetimeFigureOut">
              <a:rPr lang="en-US" smtClean="0"/>
              <a:pPr/>
              <a:t>11/5/2022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98A7DA-146B-47B9-9651-A30FF5CFC97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4704"/>
            <a:ext cx="7772400" cy="1872208"/>
          </a:xfrm>
        </p:spPr>
        <p:txBody>
          <a:bodyPr>
            <a:noAutofit/>
          </a:bodyPr>
          <a:lstStyle/>
          <a:p>
            <a:r>
              <a:rPr lang="en-US" sz="5400" b="1" u="sng" dirty="0">
                <a:effectLst>
                  <a:outerShdw blurRad="38100" dist="38100" dir="2700000" algn="tl">
                    <a:srgbClr val="000000">
                      <a:alpha val="43137"/>
                    </a:srgbClr>
                  </a:outerShdw>
                </a:effectLst>
                <a:latin typeface="Bahnschrift SemiBold SemiConden" pitchFamily="34" charset="0"/>
              </a:rPr>
              <a:t>BIG MART </a:t>
            </a:r>
            <a:r>
              <a:rPr lang="en-US" sz="5400" b="1" u="sng" dirty="0">
                <a:effectLst>
                  <a:outerShdw blurRad="38100" dist="38100" dir="2700000" algn="tl">
                    <a:srgbClr val="000000">
                      <a:alpha val="43137"/>
                    </a:srgbClr>
                  </a:outerShdw>
                </a:effectLst>
                <a:latin typeface="Bahnschrift SemiBold Condensed" pitchFamily="34" charset="0"/>
              </a:rPr>
              <a:t>SALES</a:t>
            </a:r>
            <a:r>
              <a:rPr lang="en-US" sz="5400" b="1" u="sng" dirty="0">
                <a:effectLst>
                  <a:outerShdw blurRad="38100" dist="38100" dir="2700000" algn="tl">
                    <a:srgbClr val="000000">
                      <a:alpha val="43137"/>
                    </a:srgbClr>
                  </a:outerShdw>
                </a:effectLst>
                <a:latin typeface="Bahnschrift SemiBold SemiConden" pitchFamily="34" charset="0"/>
              </a:rPr>
              <a:t> PREDICTION</a:t>
            </a:r>
          </a:p>
        </p:txBody>
      </p:sp>
      <p:sp>
        <p:nvSpPr>
          <p:cNvPr id="3" name="Subtitle 2"/>
          <p:cNvSpPr>
            <a:spLocks noGrp="1"/>
          </p:cNvSpPr>
          <p:nvPr>
            <p:ph type="subTitle" idx="1"/>
          </p:nvPr>
        </p:nvSpPr>
        <p:spPr>
          <a:xfrm>
            <a:off x="251520" y="2924944"/>
            <a:ext cx="4176464" cy="2592288"/>
          </a:xfrm>
        </p:spPr>
        <p:txBody>
          <a:bodyPr>
            <a:noAutofit/>
          </a:bodyPr>
          <a:lstStyle/>
          <a:p>
            <a:r>
              <a:rPr lang="en-IN" sz="2800" b="1" dirty="0">
                <a:solidFill>
                  <a:schemeClr val="tx1">
                    <a:lumMod val="95000"/>
                    <a:lumOff val="5000"/>
                  </a:schemeClr>
                </a:solidFill>
                <a:latin typeface="Bahnschrift SemiBold Condensed" pitchFamily="34" charset="0"/>
              </a:rPr>
              <a:t>Group Members: </a:t>
            </a:r>
            <a:endParaRPr lang="en-US" sz="2800" b="1" dirty="0">
              <a:solidFill>
                <a:schemeClr val="tx1">
                  <a:lumMod val="95000"/>
                  <a:lumOff val="5000"/>
                </a:schemeClr>
              </a:solidFill>
              <a:latin typeface="Bahnschrift SemiBold Condensed" pitchFamily="34" charset="0"/>
            </a:endParaRPr>
          </a:p>
          <a:p>
            <a:r>
              <a:rPr lang="en-US" sz="2800" b="1" dirty="0">
                <a:solidFill>
                  <a:schemeClr val="tx1">
                    <a:lumMod val="95000"/>
                    <a:lumOff val="5000"/>
                  </a:schemeClr>
                </a:solidFill>
                <a:latin typeface="Bahnschrift SemiBold Condensed" pitchFamily="34" charset="0"/>
              </a:rPr>
              <a:t>201P049 | </a:t>
            </a:r>
            <a:r>
              <a:rPr lang="en-US" sz="2800" b="1" dirty="0" err="1">
                <a:solidFill>
                  <a:schemeClr val="tx1">
                    <a:lumMod val="95000"/>
                    <a:lumOff val="5000"/>
                  </a:schemeClr>
                </a:solidFill>
                <a:latin typeface="Bahnschrift SemiBold Condensed" pitchFamily="34" charset="0"/>
              </a:rPr>
              <a:t>Utsav</a:t>
            </a:r>
            <a:r>
              <a:rPr lang="en-US" sz="2800" b="1" dirty="0">
                <a:solidFill>
                  <a:schemeClr val="tx1">
                    <a:lumMod val="95000"/>
                    <a:lumOff val="5000"/>
                  </a:schemeClr>
                </a:solidFill>
                <a:latin typeface="Bahnschrift SemiBold Condensed" pitchFamily="34" charset="0"/>
              </a:rPr>
              <a:t> </a:t>
            </a:r>
            <a:r>
              <a:rPr lang="en-US" sz="2800" b="1" dirty="0" err="1">
                <a:solidFill>
                  <a:schemeClr val="tx1">
                    <a:lumMod val="95000"/>
                    <a:lumOff val="5000"/>
                  </a:schemeClr>
                </a:solidFill>
                <a:latin typeface="Bahnschrift SemiBold Condensed" pitchFamily="34" charset="0"/>
              </a:rPr>
              <a:t>Kuntalwad</a:t>
            </a:r>
            <a:r>
              <a:rPr lang="en-US" sz="2800" b="1" dirty="0">
                <a:solidFill>
                  <a:schemeClr val="tx1">
                    <a:lumMod val="95000"/>
                    <a:lumOff val="5000"/>
                  </a:schemeClr>
                </a:solidFill>
                <a:latin typeface="Bahnschrift SemiBold Condensed" pitchFamily="34" charset="0"/>
              </a:rPr>
              <a:t> | 22</a:t>
            </a:r>
          </a:p>
          <a:p>
            <a:r>
              <a:rPr lang="en-US" sz="2800" b="1" dirty="0">
                <a:solidFill>
                  <a:schemeClr val="tx1">
                    <a:lumMod val="95000"/>
                    <a:lumOff val="5000"/>
                  </a:schemeClr>
                </a:solidFill>
                <a:latin typeface="Bahnschrift SemiBold Condensed" pitchFamily="34" charset="0"/>
              </a:rPr>
              <a:t>201P037 | </a:t>
            </a:r>
            <a:r>
              <a:rPr lang="en-US" sz="2800" b="1" dirty="0" err="1">
                <a:solidFill>
                  <a:schemeClr val="tx1">
                    <a:lumMod val="95000"/>
                    <a:lumOff val="5000"/>
                  </a:schemeClr>
                </a:solidFill>
                <a:latin typeface="Bahnschrift SemiBold Condensed" pitchFamily="34" charset="0"/>
              </a:rPr>
              <a:t>Srushti</a:t>
            </a:r>
            <a:r>
              <a:rPr lang="en-US" sz="2800" b="1" dirty="0">
                <a:solidFill>
                  <a:schemeClr val="tx1">
                    <a:lumMod val="95000"/>
                    <a:lumOff val="5000"/>
                  </a:schemeClr>
                </a:solidFill>
                <a:latin typeface="Bahnschrift SemiBold Condensed" pitchFamily="34" charset="0"/>
              </a:rPr>
              <a:t> </a:t>
            </a:r>
            <a:r>
              <a:rPr lang="en-US" sz="2800" b="1" dirty="0" err="1">
                <a:solidFill>
                  <a:schemeClr val="tx1">
                    <a:lumMod val="95000"/>
                    <a:lumOff val="5000"/>
                  </a:schemeClr>
                </a:solidFill>
                <a:latin typeface="Bahnschrift SemiBold Condensed" pitchFamily="34" charset="0"/>
              </a:rPr>
              <a:t>Sawant</a:t>
            </a:r>
            <a:r>
              <a:rPr lang="en-US" sz="2800" b="1" dirty="0">
                <a:solidFill>
                  <a:schemeClr val="tx1">
                    <a:lumMod val="95000"/>
                    <a:lumOff val="5000"/>
                  </a:schemeClr>
                </a:solidFill>
                <a:latin typeface="Bahnschrift SemiBold Condensed" pitchFamily="34" charset="0"/>
              </a:rPr>
              <a:t> | 37</a:t>
            </a:r>
          </a:p>
          <a:p>
            <a:r>
              <a:rPr lang="en-US" sz="2800" b="1" dirty="0">
                <a:solidFill>
                  <a:schemeClr val="tx1">
                    <a:lumMod val="95000"/>
                    <a:lumOff val="5000"/>
                  </a:schemeClr>
                </a:solidFill>
                <a:latin typeface="Bahnschrift SemiBold Condensed" pitchFamily="34" charset="0"/>
              </a:rPr>
              <a:t>201P013 |  </a:t>
            </a:r>
            <a:r>
              <a:rPr lang="en-US" sz="2800" b="1" dirty="0" err="1">
                <a:solidFill>
                  <a:schemeClr val="tx1">
                    <a:lumMod val="95000"/>
                    <a:lumOff val="5000"/>
                  </a:schemeClr>
                </a:solidFill>
                <a:latin typeface="Bahnschrift SemiBold Condensed" pitchFamily="34" charset="0"/>
              </a:rPr>
              <a:t>Mayur</a:t>
            </a:r>
            <a:r>
              <a:rPr lang="en-US" sz="2800" b="1" dirty="0">
                <a:solidFill>
                  <a:schemeClr val="tx1">
                    <a:lumMod val="95000"/>
                    <a:lumOff val="5000"/>
                  </a:schemeClr>
                </a:solidFill>
                <a:latin typeface="Bahnschrift SemiBold Condensed" pitchFamily="34" charset="0"/>
              </a:rPr>
              <a:t> </a:t>
            </a:r>
            <a:r>
              <a:rPr lang="en-US" sz="2800" b="1" dirty="0" err="1">
                <a:solidFill>
                  <a:schemeClr val="tx1">
                    <a:lumMod val="95000"/>
                    <a:lumOff val="5000"/>
                  </a:schemeClr>
                </a:solidFill>
                <a:latin typeface="Bahnschrift SemiBold Condensed" pitchFamily="34" charset="0"/>
              </a:rPr>
              <a:t>Kyatham</a:t>
            </a:r>
            <a:r>
              <a:rPr lang="en-US" sz="2800" b="1" dirty="0">
                <a:solidFill>
                  <a:schemeClr val="tx1">
                    <a:lumMod val="95000"/>
                    <a:lumOff val="5000"/>
                  </a:schemeClr>
                </a:solidFill>
                <a:latin typeface="Bahnschrift SemiBold Condensed" pitchFamily="34" charset="0"/>
              </a:rPr>
              <a:t> | 23</a:t>
            </a:r>
          </a:p>
          <a:p>
            <a:r>
              <a:rPr lang="en-US" sz="2800" b="1" dirty="0">
                <a:solidFill>
                  <a:schemeClr val="tx1">
                    <a:lumMod val="95000"/>
                    <a:lumOff val="5000"/>
                  </a:schemeClr>
                </a:solidFill>
                <a:latin typeface="Bahnschrift SemiBold Condensed" pitchFamily="34" charset="0"/>
              </a:rPr>
              <a:t>201P041 |  </a:t>
            </a:r>
            <a:r>
              <a:rPr lang="en-US" sz="2800" b="1" dirty="0" err="1">
                <a:solidFill>
                  <a:schemeClr val="tx1">
                    <a:lumMod val="95000"/>
                    <a:lumOff val="5000"/>
                  </a:schemeClr>
                </a:solidFill>
                <a:latin typeface="Bahnschrift SemiBold Condensed" pitchFamily="34" charset="0"/>
              </a:rPr>
              <a:t>Prerna</a:t>
            </a:r>
            <a:r>
              <a:rPr lang="en-US" sz="2800" b="1" dirty="0">
                <a:solidFill>
                  <a:schemeClr val="tx1">
                    <a:lumMod val="95000"/>
                    <a:lumOff val="5000"/>
                  </a:schemeClr>
                </a:solidFill>
                <a:latin typeface="Bahnschrift SemiBold Condensed" pitchFamily="34" charset="0"/>
              </a:rPr>
              <a:t> </a:t>
            </a:r>
            <a:r>
              <a:rPr lang="en-US" sz="2800" b="1" dirty="0" err="1">
                <a:solidFill>
                  <a:schemeClr val="tx1">
                    <a:lumMod val="95000"/>
                    <a:lumOff val="5000"/>
                  </a:schemeClr>
                </a:solidFill>
                <a:latin typeface="Bahnschrift SemiBold Condensed" pitchFamily="34" charset="0"/>
              </a:rPr>
              <a:t>Shakwar</a:t>
            </a:r>
            <a:r>
              <a:rPr lang="en-US" sz="2800" b="1" dirty="0">
                <a:solidFill>
                  <a:schemeClr val="tx1">
                    <a:lumMod val="95000"/>
                    <a:lumOff val="5000"/>
                  </a:schemeClr>
                </a:solidFill>
                <a:latin typeface="Bahnschrift SemiBold Condensed" pitchFamily="34" charset="0"/>
              </a:rPr>
              <a:t> | 57 </a:t>
            </a:r>
          </a:p>
          <a:p>
            <a:endParaRPr lang="en-US" sz="2800" b="1" dirty="0">
              <a:solidFill>
                <a:schemeClr val="tx1">
                  <a:lumMod val="95000"/>
                  <a:lumOff val="5000"/>
                </a:schemeClr>
              </a:solidFill>
              <a:latin typeface="Bahnschrift SemiBold Condensed" pitchFamily="34" charset="0"/>
            </a:endParaRPr>
          </a:p>
        </p:txBody>
      </p:sp>
      <p:sp>
        <p:nvSpPr>
          <p:cNvPr id="6" name="Rectangle 5"/>
          <p:cNvSpPr/>
          <p:nvPr/>
        </p:nvSpPr>
        <p:spPr>
          <a:xfrm>
            <a:off x="6444208" y="260648"/>
            <a:ext cx="2078526" cy="523220"/>
          </a:xfrm>
          <a:prstGeom prst="rect">
            <a:avLst/>
          </a:prstGeom>
        </p:spPr>
        <p:txBody>
          <a:bodyPr wrap="square">
            <a:spAutoFit/>
          </a:bodyPr>
          <a:lstStyle/>
          <a:p>
            <a:r>
              <a:rPr lang="en-IN" sz="2800" b="1" dirty="0">
                <a:latin typeface="Bahnschrift SemiBold Condensed" pitchFamily="34" charset="0"/>
              </a:rPr>
              <a:t>Group No: 09</a:t>
            </a:r>
            <a:endParaRPr lang="en-US" sz="2800" b="1" dirty="0">
              <a:latin typeface="Bahnschrift SemiBold Condensed" pitchFamily="34" charset="0"/>
            </a:endParaRPr>
          </a:p>
        </p:txBody>
      </p:sp>
      <p:sp>
        <p:nvSpPr>
          <p:cNvPr id="7" name="Rectangle 6"/>
          <p:cNvSpPr/>
          <p:nvPr/>
        </p:nvSpPr>
        <p:spPr>
          <a:xfrm>
            <a:off x="5868144" y="4941169"/>
            <a:ext cx="2592288" cy="1323439"/>
          </a:xfrm>
          <a:prstGeom prst="rect">
            <a:avLst/>
          </a:prstGeom>
        </p:spPr>
        <p:txBody>
          <a:bodyPr wrap="square">
            <a:spAutoFit/>
          </a:bodyPr>
          <a:lstStyle/>
          <a:p>
            <a:endParaRPr lang="en-IN" sz="2400" b="1" dirty="0">
              <a:latin typeface="Bahnschrift SemiBold Condensed" pitchFamily="34" charset="0"/>
            </a:endParaRPr>
          </a:p>
          <a:p>
            <a:r>
              <a:rPr lang="en-IN" sz="2800" b="1" dirty="0">
                <a:latin typeface="Bahnschrift SemiBold Condensed" pitchFamily="34" charset="0"/>
              </a:rPr>
              <a:t>Project Guide:</a:t>
            </a:r>
          </a:p>
          <a:p>
            <a:r>
              <a:rPr lang="en-IN" sz="2800" b="1" dirty="0">
                <a:latin typeface="Bahnschrift SemiBold Condensed" pitchFamily="34" charset="0"/>
              </a:rPr>
              <a:t>Prof. </a:t>
            </a:r>
            <a:r>
              <a:rPr lang="en-IN" sz="2800" b="1" dirty="0" err="1">
                <a:latin typeface="Bahnschrift SemiBold Condensed" pitchFamily="34" charset="0"/>
              </a:rPr>
              <a:t>Vishal</a:t>
            </a:r>
            <a:r>
              <a:rPr lang="en-IN" sz="2800" b="1" dirty="0">
                <a:latin typeface="Bahnschrift SemiBold Condensed" pitchFamily="34" charset="0"/>
              </a:rPr>
              <a:t> </a:t>
            </a:r>
            <a:r>
              <a:rPr lang="en-IN" sz="2800" b="1" dirty="0" err="1">
                <a:latin typeface="Bahnschrift SemiBold Condensed" pitchFamily="34" charset="0"/>
              </a:rPr>
              <a:t>Patil</a:t>
            </a:r>
            <a:endParaRPr lang="en-US" sz="2800" b="1" dirty="0">
              <a:latin typeface="Bahnschrift SemiBold Condensed" pitchFamily="34" charset="0"/>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24744"/>
          </a:xfrm>
        </p:spPr>
        <p:txBody>
          <a:bodyPr>
            <a:normAutofit/>
          </a:bodyPr>
          <a:lstStyle/>
          <a:p>
            <a:r>
              <a:rPr lang="en-US" sz="4800" b="1" dirty="0" err="1">
                <a:effectLst>
                  <a:outerShdw blurRad="38100" dist="38100" dir="2700000" algn="tl">
                    <a:srgbClr val="000000">
                      <a:alpha val="43137"/>
                    </a:srgbClr>
                  </a:outerShdw>
                </a:effectLst>
                <a:latin typeface="Bahnschrift SemiBold Condensed" pitchFamily="34" charset="0"/>
              </a:rPr>
              <a:t>Hyperparameter</a:t>
            </a:r>
            <a:r>
              <a:rPr lang="en-US" sz="4800" b="1" dirty="0">
                <a:effectLst>
                  <a:outerShdw blurRad="38100" dist="38100" dir="2700000" algn="tl">
                    <a:srgbClr val="000000">
                      <a:alpha val="43137"/>
                    </a:srgbClr>
                  </a:outerShdw>
                </a:effectLst>
                <a:latin typeface="Bahnschrift SemiBold Condensed" pitchFamily="34" charset="0"/>
              </a:rPr>
              <a:t> Tuning</a:t>
            </a:r>
          </a:p>
        </p:txBody>
      </p:sp>
      <p:sp>
        <p:nvSpPr>
          <p:cNvPr id="3" name="Content Placeholder 2"/>
          <p:cNvSpPr>
            <a:spLocks noGrp="1"/>
          </p:cNvSpPr>
          <p:nvPr>
            <p:ph idx="1"/>
          </p:nvPr>
        </p:nvSpPr>
        <p:spPr>
          <a:xfrm>
            <a:off x="0" y="1268760"/>
            <a:ext cx="9144000" cy="5589240"/>
          </a:xfrm>
        </p:spPr>
        <p:txBody>
          <a:bodyPr>
            <a:normAutofit fontScale="62500" lnSpcReduction="20000"/>
          </a:bodyPr>
          <a:lstStyle/>
          <a:p>
            <a:r>
              <a:rPr lang="en-US" sz="3800" dirty="0" err="1">
                <a:latin typeface="Bahnschrift SemiBold Condensed" pitchFamily="34" charset="0"/>
              </a:rPr>
              <a:t>Hyperparameter</a:t>
            </a:r>
            <a:r>
              <a:rPr lang="en-US" sz="3800" dirty="0">
                <a:latin typeface="Bahnschrift SemiBold Condensed" pitchFamily="34" charset="0"/>
              </a:rPr>
              <a:t> tuning relies more on experimental results than theory, and thus the best method to determine the optimal settings is to try many different combinations evaluate the performance of each model. </a:t>
            </a:r>
          </a:p>
          <a:p>
            <a:r>
              <a:rPr lang="en-US" sz="3800" dirty="0">
                <a:latin typeface="Bahnschrift SemiBold Condensed" pitchFamily="34" charset="0"/>
              </a:rPr>
              <a:t>However, evaluating each model only on the training set can lead to one of the most fundamental problems in machine learning: </a:t>
            </a:r>
            <a:r>
              <a:rPr lang="en-US" sz="3800" dirty="0" err="1">
                <a:latin typeface="Bahnschrift SemiBold Condensed" pitchFamily="34" charset="0"/>
              </a:rPr>
              <a:t>overfitting</a:t>
            </a:r>
            <a:r>
              <a:rPr lang="en-US" sz="3800" dirty="0">
                <a:latin typeface="Bahnschrift SemiBold Condensed" pitchFamily="34" charset="0"/>
              </a:rPr>
              <a:t>. If we optimize the model for the training data, then our model will score very well on the training set, but will not be able to generalize to new data, such as in a test set. </a:t>
            </a:r>
          </a:p>
          <a:p>
            <a:r>
              <a:rPr lang="en-US" sz="3800" dirty="0">
                <a:latin typeface="Bahnschrift SemiBold Condensed" pitchFamily="34" charset="0"/>
              </a:rPr>
              <a:t>When a model performs highly on the training set but poorly on the test set, this is known as </a:t>
            </a:r>
            <a:r>
              <a:rPr lang="en-US" sz="3800" dirty="0" err="1">
                <a:latin typeface="Bahnschrift SemiBold Condensed" pitchFamily="34" charset="0"/>
              </a:rPr>
              <a:t>overfitting</a:t>
            </a:r>
            <a:r>
              <a:rPr lang="en-US" sz="3800" dirty="0">
                <a:latin typeface="Bahnschrift SemiBold Condensed" pitchFamily="34" charset="0"/>
              </a:rPr>
              <a:t>, or essentially creating a model that knows the training set very well but cannot be applied to new problems. It’s like a student who has memorized the simple problems in the textbook but has no idea how to apply concepts in the messy real world. </a:t>
            </a:r>
          </a:p>
          <a:p>
            <a:r>
              <a:rPr lang="en-US" sz="3800" dirty="0">
                <a:latin typeface="Bahnschrift SemiBold Condensed" pitchFamily="34" charset="0"/>
              </a:rPr>
              <a:t>An </a:t>
            </a:r>
            <a:r>
              <a:rPr lang="en-US" sz="3800" dirty="0" err="1">
                <a:latin typeface="Bahnschrift SemiBold Condensed" pitchFamily="34" charset="0"/>
              </a:rPr>
              <a:t>overfit</a:t>
            </a:r>
            <a:r>
              <a:rPr lang="en-US" sz="3800" dirty="0">
                <a:latin typeface="Bahnschrift SemiBold Condensed" pitchFamily="34" charset="0"/>
              </a:rPr>
              <a:t> model may look impressive on the training set, but will be useless in a real application. Therefore, the standard procedure for </a:t>
            </a:r>
            <a:r>
              <a:rPr lang="en-US" sz="3800" dirty="0" err="1">
                <a:latin typeface="Bahnschrift SemiBold Condensed" pitchFamily="34" charset="0"/>
              </a:rPr>
              <a:t>hyperparameter</a:t>
            </a:r>
            <a:r>
              <a:rPr lang="en-US" sz="3800" dirty="0">
                <a:latin typeface="Bahnschrift SemiBold Condensed" pitchFamily="34" charset="0"/>
              </a:rPr>
              <a:t> optimization accounts for </a:t>
            </a:r>
            <a:r>
              <a:rPr lang="en-US" sz="3800" dirty="0" err="1">
                <a:latin typeface="Bahnschrift SemiBold Condensed" pitchFamily="34" charset="0"/>
              </a:rPr>
              <a:t>overfitting</a:t>
            </a:r>
            <a:r>
              <a:rPr lang="en-US" sz="3800" dirty="0">
                <a:latin typeface="Bahnschrift SemiBold Condensed" pitchFamily="34" charset="0"/>
              </a:rPr>
              <a:t> through cross validation. </a:t>
            </a:r>
            <a:endParaRPr lang="en-US" dirty="0">
              <a:latin typeface="Bahnschrift SemiBold Condensed" pitchFamily="34" charset="0"/>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752"/>
          </a:xfrm>
        </p:spPr>
        <p:txBody>
          <a:bodyPr>
            <a:normAutofit/>
          </a:bodyPr>
          <a:lstStyle/>
          <a:p>
            <a:r>
              <a:rPr lang="en-IN" sz="4800" b="1" dirty="0">
                <a:effectLst>
                  <a:outerShdw blurRad="38100" dist="38100" dir="2700000" algn="tl">
                    <a:srgbClr val="000000">
                      <a:alpha val="43137"/>
                    </a:srgbClr>
                  </a:outerShdw>
                </a:effectLst>
                <a:latin typeface="Bahnschrift SemiBold Condensed" pitchFamily="34" charset="0"/>
              </a:rPr>
              <a:t>Deployment</a:t>
            </a:r>
            <a:endParaRPr lang="en-US" sz="4800" b="1" dirty="0">
              <a:effectLst>
                <a:outerShdw blurRad="38100" dist="38100" dir="2700000" algn="tl">
                  <a:srgbClr val="000000">
                    <a:alpha val="43137"/>
                  </a:srgbClr>
                </a:outerShdw>
              </a:effectLst>
              <a:latin typeface="Bahnschrift SemiBold Condensed" pitchFamily="34" charset="0"/>
            </a:endParaRPr>
          </a:p>
        </p:txBody>
      </p:sp>
      <p:sp>
        <p:nvSpPr>
          <p:cNvPr id="3" name="Content Placeholder 2"/>
          <p:cNvSpPr>
            <a:spLocks noGrp="1"/>
          </p:cNvSpPr>
          <p:nvPr>
            <p:ph idx="1"/>
          </p:nvPr>
        </p:nvSpPr>
        <p:spPr>
          <a:xfrm>
            <a:off x="467544" y="1124744"/>
            <a:ext cx="8229600" cy="4929411"/>
          </a:xfrm>
        </p:spPr>
        <p:txBody>
          <a:bodyPr>
            <a:normAutofit/>
          </a:bodyPr>
          <a:lstStyle/>
          <a:p>
            <a:pPr algn="ctr">
              <a:buNone/>
            </a:pPr>
            <a:endParaRPr lang="en-US" sz="2400" dirty="0">
              <a:latin typeface="Bahnschrift SemiBold Condensed" pitchFamily="34" charset="0"/>
            </a:endParaRPr>
          </a:p>
          <a:p>
            <a:pPr algn="ctr">
              <a:buNone/>
            </a:pPr>
            <a:endParaRPr lang="en-US" sz="2400" dirty="0">
              <a:latin typeface="Bahnschrift SemiBold Condensed" pitchFamily="34" charset="0"/>
            </a:endParaRPr>
          </a:p>
          <a:p>
            <a:pPr algn="ctr">
              <a:buNone/>
            </a:pPr>
            <a:endParaRPr lang="en-US" sz="2400" dirty="0">
              <a:latin typeface="Bahnschrift SemiBold Condensed" pitchFamily="34" charset="0"/>
            </a:endParaRPr>
          </a:p>
          <a:p>
            <a:pPr algn="ctr">
              <a:buNone/>
            </a:pPr>
            <a:endParaRPr lang="en-US" sz="2400" dirty="0">
              <a:latin typeface="Bahnschrift SemiBold Condensed" pitchFamily="34" charset="0"/>
            </a:endParaRPr>
          </a:p>
          <a:p>
            <a:pPr algn="ctr">
              <a:buNone/>
            </a:pPr>
            <a:endParaRPr lang="en-US" sz="2400" dirty="0">
              <a:latin typeface="Bahnschrift SemiBold Condensed" pitchFamily="34" charset="0"/>
            </a:endParaRPr>
          </a:p>
          <a:p>
            <a:pPr>
              <a:buNone/>
            </a:pPr>
            <a:endParaRPr lang="en-US" sz="2400" dirty="0">
              <a:latin typeface="Bahnschrift SemiBold Condensed" pitchFamily="34" charset="0"/>
            </a:endParaRPr>
          </a:p>
          <a:p>
            <a:pPr algn="ctr">
              <a:buNone/>
            </a:pPr>
            <a:endParaRPr lang="en-US" sz="2400" dirty="0">
              <a:latin typeface="Bahnschrift SemiBold Condensed" pitchFamily="34" charset="0"/>
            </a:endParaRPr>
          </a:p>
          <a:p>
            <a:pPr algn="ctr">
              <a:buNone/>
            </a:pPr>
            <a:endParaRPr lang="en-US" sz="2400" dirty="0">
              <a:latin typeface="Bahnschrift SemiBold Condensed" pitchFamily="34" charset="0"/>
            </a:endParaRPr>
          </a:p>
          <a:p>
            <a:pPr algn="ctr">
              <a:buNone/>
            </a:pPr>
            <a:endParaRPr lang="en-US" sz="2400" dirty="0">
              <a:latin typeface="Bahnschrift SemiBold Condensed" pitchFamily="34" charset="0"/>
            </a:endParaRPr>
          </a:p>
        </p:txBody>
      </p:sp>
      <p:pic>
        <p:nvPicPr>
          <p:cNvPr id="1027" name="Picture 3"/>
          <p:cNvPicPr>
            <a:picLocks noChangeAspect="1" noChangeArrowheads="1"/>
          </p:cNvPicPr>
          <p:nvPr/>
        </p:nvPicPr>
        <p:blipFill>
          <a:blip r:embed="rId2" cstate="print"/>
          <a:srcRect l="23517" t="22202" r="24460" b="8829"/>
          <a:stretch>
            <a:fillRect/>
          </a:stretch>
        </p:blipFill>
        <p:spPr bwMode="auto">
          <a:xfrm>
            <a:off x="0" y="1124744"/>
            <a:ext cx="5976664" cy="5400599"/>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l="7831" t="44906" r="60984" b="42297"/>
          <a:stretch>
            <a:fillRect/>
          </a:stretch>
        </p:blipFill>
        <p:spPr bwMode="auto">
          <a:xfrm>
            <a:off x="6300192" y="3284984"/>
            <a:ext cx="2448272" cy="936104"/>
          </a:xfrm>
          <a:prstGeom prst="rect">
            <a:avLst/>
          </a:prstGeom>
          <a:noFill/>
          <a:ln w="9525">
            <a:noFill/>
            <a:miter lim="800000"/>
            <a:headEnd/>
            <a:tailEnd/>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2936"/>
            <a:ext cx="8229600" cy="3273227"/>
          </a:xfrm>
        </p:spPr>
        <p:txBody>
          <a:bodyPr>
            <a:normAutofit/>
          </a:bodyPr>
          <a:lstStyle/>
          <a:p>
            <a:pPr algn="ctr">
              <a:buNone/>
            </a:pPr>
            <a:r>
              <a:rPr lang="en-IN" sz="6600" b="1" dirty="0">
                <a:effectLst>
                  <a:outerShdw blurRad="38100" dist="38100" dir="2700000" algn="tl">
                    <a:srgbClr val="000000">
                      <a:alpha val="43137"/>
                    </a:srgbClr>
                  </a:outerShdw>
                </a:effectLst>
                <a:latin typeface="Bahnschrift SemiBold Condensed" pitchFamily="34" charset="0"/>
              </a:rPr>
              <a:t>THANK YOU !</a:t>
            </a:r>
            <a:endParaRPr lang="en-US" sz="6600" b="1" dirty="0">
              <a:effectLst>
                <a:outerShdw blurRad="38100" dist="38100" dir="2700000" algn="tl">
                  <a:srgbClr val="000000">
                    <a:alpha val="43137"/>
                  </a:srgbClr>
                </a:outerShdw>
              </a:effectLst>
              <a:latin typeface="Bahnschrift SemiBold Condensed" pitchFamily="34" charset="0"/>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0"/>
            <a:ext cx="9036496" cy="2420887"/>
          </a:xfrm>
        </p:spPr>
        <p:txBody>
          <a:bodyPr>
            <a:normAutofit fontScale="90000"/>
          </a:bodyPr>
          <a:lstStyle/>
          <a:p>
            <a:pPr>
              <a:lnSpc>
                <a:spcPct val="107000"/>
              </a:lnSpc>
              <a:spcAft>
                <a:spcPts val="800"/>
              </a:spcAft>
            </a:pPr>
            <a:br>
              <a:rPr lang="en-IN" sz="2200" dirty="0">
                <a:effectLst/>
                <a:highlight>
                  <a:srgbClr val="C0C0C0"/>
                </a:highlight>
                <a:latin typeface="Aharoni" panose="02010803020104030203" pitchFamily="2" charset="-79"/>
                <a:ea typeface="Calibri" panose="020F0502020204030204" pitchFamily="34" charset="0"/>
                <a:cs typeface="Aharoni" panose="02010803020104030203" pitchFamily="2" charset="-79"/>
              </a:rPr>
            </a:br>
            <a:br>
              <a:rPr lang="en-IN" sz="2200" dirty="0">
                <a:effectLst/>
                <a:highlight>
                  <a:srgbClr val="C0C0C0"/>
                </a:highlight>
                <a:latin typeface="Aharoni" panose="02010803020104030203" pitchFamily="2" charset="-79"/>
                <a:ea typeface="Calibri" panose="020F0502020204030204" pitchFamily="34" charset="0"/>
                <a:cs typeface="Aharoni" panose="02010803020104030203" pitchFamily="2" charset="-79"/>
              </a:rPr>
            </a:br>
            <a:r>
              <a:rPr lang="en-IN" sz="2200" dirty="0">
                <a:effectLst/>
                <a:highlight>
                  <a:srgbClr val="C0C0C0"/>
                </a:highlight>
                <a:latin typeface="Aharoni" panose="02010803020104030203" pitchFamily="2" charset="-79"/>
                <a:ea typeface="Calibri" panose="020F0502020204030204" pitchFamily="34" charset="0"/>
                <a:cs typeface="Aharoni" panose="02010803020104030203" pitchFamily="2" charset="-79"/>
              </a:rPr>
              <a:t>Problem statement</a:t>
            </a:r>
            <a:br>
              <a:rPr lang="en-IN" sz="2200" dirty="0">
                <a:effectLst/>
                <a:highlight>
                  <a:srgbClr val="C0C0C0"/>
                </a:highlight>
                <a:latin typeface="Aharoni" panose="02010803020104030203" pitchFamily="2" charset="-79"/>
                <a:ea typeface="Calibri" panose="020F0502020204030204" pitchFamily="34" charset="0"/>
                <a:cs typeface="Aharoni" panose="02010803020104030203" pitchFamily="2" charset="-79"/>
              </a:rPr>
            </a:br>
            <a:r>
              <a:rPr lang="en-IN" sz="2200" dirty="0">
                <a:effectLst/>
                <a:highlight>
                  <a:srgbClr val="C0C0C0"/>
                </a:highlight>
                <a:latin typeface="Aharoni" panose="02010803020104030203" pitchFamily="2" charset="-79"/>
                <a:ea typeface="Calibri" panose="020F0502020204030204" pitchFamily="34" charset="0"/>
                <a:cs typeface="Aharoni" panose="02010803020104030203" pitchFamily="2" charset="-79"/>
              </a:rPr>
              <a:t>Nowadays, shopping malls and Big Marts keep track of individual item sales data in order to forecast future client demand and adjust inventory management. In a data warehouse, these data stores hold a significant amount of consumer information and particular item details. By mining the data store from the data warehouse, more anomalies and common patterns can be discovered.</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4800" b="1" dirty="0">
                <a:effectLst>
                  <a:outerShdw blurRad="38100" dist="38100" dir="2700000" algn="tl">
                    <a:srgbClr val="000000">
                      <a:alpha val="43137"/>
                    </a:srgbClr>
                  </a:outerShdw>
                </a:effectLst>
                <a:latin typeface="Bahnschrift SemiBold Condensed" pitchFamily="34" charset="0"/>
              </a:rPr>
              <a:t> </a:t>
            </a:r>
          </a:p>
        </p:txBody>
      </p:sp>
      <p:pic>
        <p:nvPicPr>
          <p:cNvPr id="4" name="Picture 3" descr="Diagram&#10;&#10;Description automatically generated">
            <a:extLst>
              <a:ext uri="{FF2B5EF4-FFF2-40B4-BE49-F238E27FC236}">
                <a16:creationId xmlns:a16="http://schemas.microsoft.com/office/drawing/2014/main" id="{149A9660-EEC9-8968-DD53-657138514A69}"/>
              </a:ext>
            </a:extLst>
          </p:cNvPr>
          <p:cNvPicPr>
            <a:picLocks noChangeAspect="1"/>
          </p:cNvPicPr>
          <p:nvPr/>
        </p:nvPicPr>
        <p:blipFill>
          <a:blip r:embed="rId2"/>
          <a:stretch>
            <a:fillRect/>
          </a:stretch>
        </p:blipFill>
        <p:spPr>
          <a:xfrm>
            <a:off x="0" y="2420886"/>
            <a:ext cx="9144000" cy="4437113"/>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649"/>
            <a:ext cx="7772400" cy="1008111"/>
          </a:xfrm>
        </p:spPr>
        <p:txBody>
          <a:bodyPr>
            <a:normAutofit/>
          </a:bodyPr>
          <a:lstStyle/>
          <a:p>
            <a:r>
              <a:rPr lang="en-US" sz="4800" b="1" dirty="0">
                <a:effectLst>
                  <a:outerShdw blurRad="38100" dist="38100" dir="2700000" algn="tl">
                    <a:srgbClr val="000000">
                      <a:alpha val="43137"/>
                    </a:srgbClr>
                  </a:outerShdw>
                </a:effectLst>
                <a:latin typeface="Bahnschrift SemiBold Condensed" pitchFamily="34" charset="0"/>
              </a:rPr>
              <a:t>Flow of our Project</a:t>
            </a:r>
          </a:p>
        </p:txBody>
      </p:sp>
      <p:sp>
        <p:nvSpPr>
          <p:cNvPr id="3" name="Subtitle 2"/>
          <p:cNvSpPr>
            <a:spLocks noGrp="1"/>
          </p:cNvSpPr>
          <p:nvPr>
            <p:ph type="subTitle" idx="1"/>
          </p:nvPr>
        </p:nvSpPr>
        <p:spPr>
          <a:xfrm>
            <a:off x="827584" y="1556792"/>
            <a:ext cx="7488832" cy="4941168"/>
          </a:xfrm>
        </p:spPr>
        <p:txBody>
          <a:bodyPr>
            <a:noAutofit/>
          </a:bodyPr>
          <a:lstStyle/>
          <a:p>
            <a:pPr marL="514350" indent="-514350" algn="l">
              <a:buFont typeface="Arial" pitchFamily="34" charset="0"/>
              <a:buChar char="•"/>
            </a:pPr>
            <a:r>
              <a:rPr lang="en-US" sz="2800" dirty="0">
                <a:solidFill>
                  <a:schemeClr val="tx1">
                    <a:lumMod val="95000"/>
                    <a:lumOff val="5000"/>
                  </a:schemeClr>
                </a:solidFill>
                <a:latin typeface="Bahnschrift SemiBold Condensed" pitchFamily="34" charset="0"/>
              </a:rPr>
              <a:t>Collection of Data </a:t>
            </a:r>
          </a:p>
          <a:p>
            <a:pPr marL="514350" indent="-514350" algn="l">
              <a:buFont typeface="Arial" pitchFamily="34" charset="0"/>
              <a:buChar char="•"/>
            </a:pPr>
            <a:r>
              <a:rPr lang="en-US" sz="2800" dirty="0">
                <a:solidFill>
                  <a:schemeClr val="tx1">
                    <a:lumMod val="95000"/>
                    <a:lumOff val="5000"/>
                  </a:schemeClr>
                </a:solidFill>
                <a:latin typeface="Bahnschrift SemiBold Condensed" pitchFamily="34" charset="0"/>
              </a:rPr>
              <a:t> Preparation of Data </a:t>
            </a:r>
          </a:p>
          <a:p>
            <a:pPr marL="514350" indent="-514350" algn="l">
              <a:buFont typeface="Arial" pitchFamily="34" charset="0"/>
              <a:buChar char="•"/>
            </a:pPr>
            <a:r>
              <a:rPr lang="en-US" sz="2800" dirty="0">
                <a:solidFill>
                  <a:schemeClr val="tx1">
                    <a:lumMod val="95000"/>
                    <a:lumOff val="5000"/>
                  </a:schemeClr>
                </a:solidFill>
                <a:latin typeface="Bahnschrift SemiBold Condensed" pitchFamily="34" charset="0"/>
              </a:rPr>
              <a:t> EDA (Pandas-Profiling , </a:t>
            </a:r>
            <a:r>
              <a:rPr lang="en-US" sz="2800" dirty="0" err="1">
                <a:solidFill>
                  <a:schemeClr val="tx1">
                    <a:lumMod val="95000"/>
                    <a:lumOff val="5000"/>
                  </a:schemeClr>
                </a:solidFill>
                <a:latin typeface="Bahnschrift SemiBold Condensed" pitchFamily="34" charset="0"/>
              </a:rPr>
              <a:t>Klib</a:t>
            </a:r>
            <a:r>
              <a:rPr lang="en-US" sz="2800" dirty="0">
                <a:solidFill>
                  <a:schemeClr val="tx1">
                    <a:lumMod val="95000"/>
                    <a:lumOff val="5000"/>
                  </a:schemeClr>
                </a:solidFill>
                <a:latin typeface="Bahnschrift SemiBold Condensed" pitchFamily="34" charset="0"/>
              </a:rPr>
              <a:t>) </a:t>
            </a:r>
          </a:p>
          <a:p>
            <a:pPr marL="514350" indent="-514350" algn="l">
              <a:buFont typeface="Arial" pitchFamily="34" charset="0"/>
              <a:buChar char="•"/>
            </a:pPr>
            <a:r>
              <a:rPr lang="en-US" sz="2800" dirty="0">
                <a:solidFill>
                  <a:schemeClr val="tx1">
                    <a:lumMod val="95000"/>
                    <a:lumOff val="5000"/>
                  </a:schemeClr>
                </a:solidFill>
                <a:latin typeface="Bahnschrift SemiBold Condensed" pitchFamily="34" charset="0"/>
              </a:rPr>
              <a:t> Data Cleaning </a:t>
            </a:r>
          </a:p>
          <a:p>
            <a:pPr marL="514350" indent="-514350" algn="l">
              <a:buFont typeface="Arial" pitchFamily="34" charset="0"/>
              <a:buChar char="•"/>
            </a:pPr>
            <a:r>
              <a:rPr lang="en-US" sz="2800" dirty="0">
                <a:solidFill>
                  <a:schemeClr val="tx1">
                    <a:lumMod val="95000"/>
                    <a:lumOff val="5000"/>
                  </a:schemeClr>
                </a:solidFill>
                <a:latin typeface="Bahnschrift SemiBold Condensed" pitchFamily="34" charset="0"/>
              </a:rPr>
              <a:t> Pre-Processing (Label encoding, splitting ,  Standardization) </a:t>
            </a:r>
          </a:p>
          <a:p>
            <a:pPr marL="514350" indent="-514350" algn="l">
              <a:buFont typeface="Arial" pitchFamily="34" charset="0"/>
              <a:buChar char="•"/>
            </a:pPr>
            <a:r>
              <a:rPr lang="en-US" sz="2800" dirty="0">
                <a:solidFill>
                  <a:schemeClr val="tx1">
                    <a:lumMod val="95000"/>
                    <a:lumOff val="5000"/>
                  </a:schemeClr>
                </a:solidFill>
                <a:latin typeface="Bahnschrift SemiBold Condensed" pitchFamily="34" charset="0"/>
              </a:rPr>
              <a:t> Model building (Linear Regression, Random Forest    </a:t>
            </a:r>
            <a:r>
              <a:rPr lang="en-US" sz="2800" dirty="0" err="1">
                <a:solidFill>
                  <a:schemeClr val="tx1">
                    <a:lumMod val="95000"/>
                    <a:lumOff val="5000"/>
                  </a:schemeClr>
                </a:solidFill>
                <a:latin typeface="Bahnschrift SemiBold Condensed" pitchFamily="34" charset="0"/>
              </a:rPr>
              <a:t>Regressor</a:t>
            </a:r>
            <a:r>
              <a:rPr lang="en-US" sz="2800" dirty="0">
                <a:solidFill>
                  <a:schemeClr val="tx1">
                    <a:lumMod val="95000"/>
                    <a:lumOff val="5000"/>
                  </a:schemeClr>
                </a:solidFill>
                <a:latin typeface="Bahnschrift SemiBold Condensed" pitchFamily="34" charset="0"/>
              </a:rPr>
              <a:t> , XG Boost </a:t>
            </a:r>
            <a:r>
              <a:rPr lang="en-US" sz="2800" dirty="0" err="1">
                <a:solidFill>
                  <a:schemeClr val="tx1">
                    <a:lumMod val="95000"/>
                    <a:lumOff val="5000"/>
                  </a:schemeClr>
                </a:solidFill>
                <a:latin typeface="Bahnschrift SemiBold Condensed" pitchFamily="34" charset="0"/>
              </a:rPr>
              <a:t>Regressor</a:t>
            </a:r>
            <a:r>
              <a:rPr lang="en-US" sz="2800" dirty="0">
                <a:solidFill>
                  <a:schemeClr val="tx1">
                    <a:lumMod val="95000"/>
                    <a:lumOff val="5000"/>
                  </a:schemeClr>
                </a:solidFill>
                <a:latin typeface="Bahnschrift SemiBold Condensed" pitchFamily="34" charset="0"/>
              </a:rPr>
              <a:t>)</a:t>
            </a:r>
          </a:p>
          <a:p>
            <a:pPr marL="514350" indent="-514350" algn="l">
              <a:buFont typeface="Arial" pitchFamily="34" charset="0"/>
              <a:buChar char="•"/>
            </a:pPr>
            <a:r>
              <a:rPr lang="en-US" sz="2800" dirty="0">
                <a:solidFill>
                  <a:schemeClr val="tx1">
                    <a:lumMod val="95000"/>
                    <a:lumOff val="5000"/>
                  </a:schemeClr>
                </a:solidFill>
                <a:latin typeface="Bahnschrift SemiBold Condensed" pitchFamily="34" charset="0"/>
              </a:rPr>
              <a:t> </a:t>
            </a:r>
            <a:r>
              <a:rPr lang="en-US" sz="2800" dirty="0" err="1">
                <a:solidFill>
                  <a:schemeClr val="tx1">
                    <a:lumMod val="95000"/>
                    <a:lumOff val="5000"/>
                  </a:schemeClr>
                </a:solidFill>
                <a:latin typeface="Bahnschrift SemiBold Condensed" pitchFamily="34" charset="0"/>
              </a:rPr>
              <a:t>Hyperparameter</a:t>
            </a:r>
            <a:r>
              <a:rPr lang="en-US" sz="2800" dirty="0">
                <a:solidFill>
                  <a:schemeClr val="tx1">
                    <a:lumMod val="95000"/>
                    <a:lumOff val="5000"/>
                  </a:schemeClr>
                </a:solidFill>
                <a:latin typeface="Bahnschrift SemiBold Condensed" pitchFamily="34" charset="0"/>
              </a:rPr>
              <a:t> Tuning </a:t>
            </a:r>
          </a:p>
          <a:p>
            <a:pPr marL="514350" indent="-514350" algn="l">
              <a:buFont typeface="Arial" pitchFamily="34" charset="0"/>
              <a:buChar char="•"/>
            </a:pPr>
            <a:r>
              <a:rPr lang="en-US" sz="2800" dirty="0">
                <a:solidFill>
                  <a:schemeClr val="tx1">
                    <a:lumMod val="95000"/>
                    <a:lumOff val="5000"/>
                  </a:schemeClr>
                </a:solidFill>
                <a:latin typeface="Bahnschrift SemiBold Condensed" pitchFamily="34" charset="0"/>
              </a:rPr>
              <a:t> Deployment </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effectLst>
                  <a:outerShdw blurRad="38100" dist="38100" dir="2700000" algn="tl">
                    <a:srgbClr val="000000">
                      <a:alpha val="43137"/>
                    </a:srgbClr>
                  </a:outerShdw>
                </a:effectLst>
                <a:latin typeface="Bahnschrift SemiBold Condensed" pitchFamily="34" charset="0"/>
              </a:rPr>
              <a:t>Data Set from </a:t>
            </a:r>
            <a:r>
              <a:rPr lang="en-US" sz="4800" b="1" dirty="0" err="1">
                <a:effectLst>
                  <a:outerShdw blurRad="38100" dist="38100" dir="2700000" algn="tl">
                    <a:srgbClr val="000000">
                      <a:alpha val="43137"/>
                    </a:srgbClr>
                  </a:outerShdw>
                </a:effectLst>
                <a:latin typeface="Bahnschrift SemiBold Condensed" pitchFamily="34" charset="0"/>
              </a:rPr>
              <a:t>Kaggle</a:t>
            </a:r>
            <a:endParaRPr lang="en-US" sz="4800" b="1" dirty="0">
              <a:effectLst>
                <a:outerShdw blurRad="38100" dist="38100" dir="2700000" algn="tl">
                  <a:srgbClr val="000000">
                    <a:alpha val="43137"/>
                  </a:srgbClr>
                </a:outerShdw>
              </a:effectLst>
              <a:latin typeface="Bahnschrift SemiBold Condensed" pitchFamily="34" charset="0"/>
            </a:endParaRPr>
          </a:p>
        </p:txBody>
      </p:sp>
      <p:pic>
        <p:nvPicPr>
          <p:cNvPr id="2050" name="Picture 2"/>
          <p:cNvPicPr>
            <a:picLocks noGrp="1" noChangeAspect="1" noChangeArrowheads="1"/>
          </p:cNvPicPr>
          <p:nvPr>
            <p:ph idx="1"/>
          </p:nvPr>
        </p:nvPicPr>
        <p:blipFill>
          <a:blip r:embed="rId2" cstate="print"/>
          <a:srcRect l="14220" t="35634" r="16009" b="8681"/>
          <a:stretch>
            <a:fillRect/>
          </a:stretch>
        </p:blipFill>
        <p:spPr bwMode="auto">
          <a:xfrm>
            <a:off x="251520" y="1484784"/>
            <a:ext cx="8568952" cy="4968552"/>
          </a:xfrm>
          <a:prstGeom prst="rect">
            <a:avLst/>
          </a:prstGeom>
          <a:noFill/>
          <a:ln w="9525">
            <a:noFill/>
            <a:miter lim="800000"/>
            <a:headEnd/>
            <a:tailEnd/>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effectLst>
                  <a:outerShdw blurRad="38100" dist="38100" dir="2700000" algn="tl">
                    <a:srgbClr val="000000">
                      <a:alpha val="43137"/>
                    </a:srgbClr>
                  </a:outerShdw>
                </a:effectLst>
                <a:latin typeface="Bahnschrift SemiBold Condensed" pitchFamily="34" charset="0"/>
              </a:rPr>
              <a:t>Preparation of Data</a:t>
            </a:r>
          </a:p>
        </p:txBody>
      </p:sp>
      <p:sp>
        <p:nvSpPr>
          <p:cNvPr id="3" name="Content Placeholder 2"/>
          <p:cNvSpPr>
            <a:spLocks noGrp="1"/>
          </p:cNvSpPr>
          <p:nvPr>
            <p:ph idx="1"/>
          </p:nvPr>
        </p:nvSpPr>
        <p:spPr>
          <a:xfrm>
            <a:off x="457200" y="1844824"/>
            <a:ext cx="8229600" cy="4281339"/>
          </a:xfrm>
        </p:spPr>
        <p:txBody>
          <a:bodyPr>
            <a:normAutofit/>
          </a:bodyPr>
          <a:lstStyle/>
          <a:p>
            <a:r>
              <a:rPr lang="en-US" sz="2800" dirty="0">
                <a:latin typeface="Bahnschrift SemiBold Condensed" pitchFamily="34" charset="0"/>
              </a:rPr>
              <a:t>Checking the number of null values in the dataset.  </a:t>
            </a:r>
          </a:p>
          <a:p>
            <a:r>
              <a:rPr lang="en-US" sz="2800" dirty="0">
                <a:latin typeface="Bahnschrift SemiBold Condensed" pitchFamily="34" charset="0"/>
              </a:rPr>
              <a:t>Seeing the type of target (object, category, numerical etc)  </a:t>
            </a:r>
          </a:p>
          <a:p>
            <a:r>
              <a:rPr lang="en-US" sz="2800" dirty="0">
                <a:latin typeface="Bahnschrift SemiBold Condensed" pitchFamily="34" charset="0"/>
              </a:rPr>
              <a:t>Replacing numerical columns null values with mean imputation(</a:t>
            </a:r>
            <a:r>
              <a:rPr lang="en-US" sz="2800" dirty="0" err="1">
                <a:latin typeface="Bahnschrift SemiBold Condensed" pitchFamily="34" charset="0"/>
              </a:rPr>
              <a:t>Item_Weight</a:t>
            </a:r>
            <a:r>
              <a:rPr lang="en-US" sz="2800" dirty="0">
                <a:latin typeface="Bahnschrift SemiBold Condensed" pitchFamily="34" charset="0"/>
              </a:rPr>
              <a:t>)  </a:t>
            </a:r>
          </a:p>
          <a:p>
            <a:r>
              <a:rPr lang="en-US" sz="2800" dirty="0">
                <a:latin typeface="Bahnschrift SemiBold Condensed" pitchFamily="34" charset="0"/>
              </a:rPr>
              <a:t>Replacing categorical columns null values with mode imputation (</a:t>
            </a:r>
            <a:r>
              <a:rPr lang="en-US" sz="2800" dirty="0" err="1">
                <a:latin typeface="Bahnschrift SemiBold Condensed" pitchFamily="34" charset="0"/>
              </a:rPr>
              <a:t>Outlet_Size</a:t>
            </a:r>
            <a:r>
              <a:rPr lang="en-US" sz="2800" dirty="0">
                <a:latin typeface="Bahnschrift SemiBold Condensed" pitchFamily="34" charset="0"/>
              </a:rPr>
              <a:t>) </a:t>
            </a:r>
          </a:p>
          <a:p>
            <a:r>
              <a:rPr lang="en-US" sz="2800" dirty="0">
                <a:latin typeface="Bahnschrift SemiBold Condensed" pitchFamily="34" charset="0"/>
              </a:rPr>
              <a:t> Removing waste variables (Item identifier and outlet identifier)</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008112"/>
          </a:xfrm>
        </p:spPr>
        <p:txBody>
          <a:bodyPr>
            <a:normAutofit/>
          </a:bodyPr>
          <a:lstStyle/>
          <a:p>
            <a:r>
              <a:rPr lang="en-US" sz="4800" b="1" dirty="0">
                <a:effectLst>
                  <a:outerShdw blurRad="38100" dist="38100" dir="2700000" algn="tl">
                    <a:srgbClr val="000000">
                      <a:alpha val="43137"/>
                    </a:srgbClr>
                  </a:outerShdw>
                </a:effectLst>
                <a:latin typeface="Bahnschrift SemiBold Condensed" pitchFamily="34" charset="0"/>
              </a:rPr>
              <a:t>Exploratory Data Analysis (EDA)</a:t>
            </a:r>
          </a:p>
        </p:txBody>
      </p:sp>
      <p:sp>
        <p:nvSpPr>
          <p:cNvPr id="3" name="Content Placeholder 2"/>
          <p:cNvSpPr>
            <a:spLocks noGrp="1"/>
          </p:cNvSpPr>
          <p:nvPr>
            <p:ph idx="1"/>
          </p:nvPr>
        </p:nvSpPr>
        <p:spPr>
          <a:xfrm>
            <a:off x="457200" y="2348880"/>
            <a:ext cx="8229600" cy="3777283"/>
          </a:xfrm>
        </p:spPr>
        <p:txBody>
          <a:bodyPr>
            <a:normAutofit/>
          </a:bodyPr>
          <a:lstStyle/>
          <a:p>
            <a:pPr algn="ctr"/>
            <a:r>
              <a:rPr lang="en-US" sz="2800" dirty="0">
                <a:latin typeface="Bahnschrift SemiBold Condensed" pitchFamily="34" charset="0"/>
              </a:rPr>
              <a:t>Pandas Profiling - </a:t>
            </a:r>
            <a:r>
              <a:rPr lang="en-US" sz="2400" dirty="0">
                <a:latin typeface="Bahnschrift SemiBold Condensed" pitchFamily="34" charset="0"/>
              </a:rPr>
              <a:t>Allows us to become familiar with our data by exploring it from multiple angles through statistics data visualizations and data summaries.</a:t>
            </a:r>
            <a:endParaRPr lang="en-US" sz="2800" dirty="0">
              <a:latin typeface="Bahnschrift SemiBold Condensed" pitchFamily="34" charset="0"/>
            </a:endParaRPr>
          </a:p>
          <a:p>
            <a:pPr algn="ctr"/>
            <a:endParaRPr lang="en-US" sz="2800" dirty="0">
              <a:latin typeface="Bahnschrift SemiBold Condensed" pitchFamily="34" charset="0"/>
            </a:endParaRPr>
          </a:p>
          <a:p>
            <a:pPr algn="ctr"/>
            <a:r>
              <a:rPr lang="en-US" sz="2800" dirty="0" err="1">
                <a:latin typeface="Bahnschrift SemiBold Condensed" pitchFamily="34" charset="0"/>
              </a:rPr>
              <a:t>Klib</a:t>
            </a:r>
            <a:r>
              <a:rPr lang="en-US" sz="2800" dirty="0">
                <a:latin typeface="Bahnschrift SemiBold Condensed" pitchFamily="34" charset="0"/>
              </a:rPr>
              <a:t> - </a:t>
            </a:r>
            <a:r>
              <a:rPr lang="en-US" sz="2400" dirty="0">
                <a:latin typeface="Bahnschrift SemiBold Condensed" pitchFamily="34" charset="0"/>
              </a:rPr>
              <a:t>Importing , cleaning , analyzing and pre processing data.</a:t>
            </a:r>
            <a:endParaRPr lang="en-US" sz="2800" dirty="0">
              <a:latin typeface="Bahnschrift SemiBold Condensed" pitchFamily="34" charset="0"/>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effectLst>
                  <a:outerShdw blurRad="38100" dist="38100" dir="2700000" algn="tl">
                    <a:srgbClr val="000000">
                      <a:alpha val="43137"/>
                    </a:srgbClr>
                  </a:outerShdw>
                </a:effectLst>
                <a:latin typeface="Bahnschrift SemiBold Condensed" pitchFamily="34" charset="0"/>
              </a:rPr>
              <a:t>Data Cleaning </a:t>
            </a:r>
          </a:p>
        </p:txBody>
      </p:sp>
      <p:sp>
        <p:nvSpPr>
          <p:cNvPr id="3" name="Content Placeholder 2"/>
          <p:cNvSpPr>
            <a:spLocks noGrp="1"/>
          </p:cNvSpPr>
          <p:nvPr>
            <p:ph idx="1"/>
          </p:nvPr>
        </p:nvSpPr>
        <p:spPr>
          <a:xfrm>
            <a:off x="457200" y="2060848"/>
            <a:ext cx="8229600" cy="4065315"/>
          </a:xfrm>
        </p:spPr>
        <p:txBody>
          <a:bodyPr>
            <a:normAutofit/>
          </a:bodyPr>
          <a:lstStyle/>
          <a:p>
            <a:r>
              <a:rPr lang="en-US" sz="2800" dirty="0">
                <a:latin typeface="Bahnschrift SemiBold Condensed" pitchFamily="34" charset="0"/>
              </a:rPr>
              <a:t>Performs </a:t>
            </a:r>
            <a:r>
              <a:rPr lang="en-US" sz="2800" dirty="0" err="1">
                <a:latin typeface="Bahnschrift SemiBold Condensed" pitchFamily="34" charset="0"/>
              </a:rPr>
              <a:t>Datacleaning</a:t>
            </a:r>
            <a:r>
              <a:rPr lang="en-US" sz="2800" dirty="0">
                <a:latin typeface="Bahnschrift SemiBold Condensed" pitchFamily="34" charset="0"/>
              </a:rPr>
              <a:t> (drop duplicates &amp; empty rows/cols, adjust </a:t>
            </a:r>
            <a:r>
              <a:rPr lang="en-US" sz="2800" dirty="0" err="1">
                <a:latin typeface="Bahnschrift SemiBold Condensed" pitchFamily="34" charset="0"/>
              </a:rPr>
              <a:t>dtypes</a:t>
            </a:r>
            <a:r>
              <a:rPr lang="en-US" sz="2800" dirty="0">
                <a:latin typeface="Bahnschrift SemiBold Condensed" pitchFamily="34" charset="0"/>
              </a:rPr>
              <a:t>)  </a:t>
            </a:r>
          </a:p>
          <a:p>
            <a:r>
              <a:rPr lang="en-US" sz="2800" dirty="0">
                <a:latin typeface="Bahnschrift SemiBold Condensed" pitchFamily="34" charset="0"/>
              </a:rPr>
              <a:t>Cleans and Standardizes column names, also called inside </a:t>
            </a:r>
            <a:r>
              <a:rPr lang="en-US" sz="2800" dirty="0" err="1">
                <a:latin typeface="Bahnschrift SemiBold Condensed" pitchFamily="34" charset="0"/>
              </a:rPr>
              <a:t>data_cleaning</a:t>
            </a:r>
            <a:r>
              <a:rPr lang="en-US" sz="2800" dirty="0">
                <a:latin typeface="Bahnschrift SemiBold Condensed" pitchFamily="34" charset="0"/>
              </a:rPr>
              <a:t>() </a:t>
            </a:r>
          </a:p>
          <a:p>
            <a:r>
              <a:rPr lang="en-US" sz="2800" dirty="0">
                <a:latin typeface="Bahnschrift SemiBold Condensed" pitchFamily="34" charset="0"/>
              </a:rPr>
              <a:t> Converts existing to more efficient </a:t>
            </a:r>
            <a:r>
              <a:rPr lang="en-US" sz="2800" dirty="0" err="1">
                <a:latin typeface="Bahnschrift SemiBold Condensed" pitchFamily="34" charset="0"/>
              </a:rPr>
              <a:t>dtypes</a:t>
            </a:r>
            <a:r>
              <a:rPr lang="en-US" sz="2800" dirty="0">
                <a:latin typeface="Bahnschrift SemiBold Condensed" pitchFamily="34" charset="0"/>
              </a:rPr>
              <a:t>, also called inside </a:t>
            </a:r>
            <a:r>
              <a:rPr lang="en-US" sz="2800" dirty="0" err="1">
                <a:latin typeface="Bahnschrift SemiBold Condensed" pitchFamily="34" charset="0"/>
              </a:rPr>
              <a:t>data_cleaning</a:t>
            </a:r>
            <a:r>
              <a:rPr lang="en-US" sz="2800" dirty="0">
                <a:latin typeface="Bahnschrift SemiBold Condensed" pitchFamily="34" charset="0"/>
              </a:rPr>
              <a:t>()</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752"/>
          </a:xfrm>
        </p:spPr>
        <p:txBody>
          <a:bodyPr>
            <a:normAutofit/>
          </a:bodyPr>
          <a:lstStyle/>
          <a:p>
            <a:r>
              <a:rPr lang="en-US" sz="4800" b="1" dirty="0">
                <a:effectLst>
                  <a:outerShdw blurRad="38100" dist="38100" dir="2700000" algn="tl">
                    <a:srgbClr val="000000">
                      <a:alpha val="43137"/>
                    </a:srgbClr>
                  </a:outerShdw>
                </a:effectLst>
                <a:latin typeface="Bahnschrift SemiBold Condensed" pitchFamily="34" charset="0"/>
              </a:rPr>
              <a:t>Pre-Processing task</a:t>
            </a:r>
          </a:p>
        </p:txBody>
      </p:sp>
      <p:sp>
        <p:nvSpPr>
          <p:cNvPr id="3" name="Content Placeholder 2"/>
          <p:cNvSpPr>
            <a:spLocks noGrp="1"/>
          </p:cNvSpPr>
          <p:nvPr>
            <p:ph idx="1"/>
          </p:nvPr>
        </p:nvSpPr>
        <p:spPr>
          <a:xfrm>
            <a:off x="0" y="1052736"/>
            <a:ext cx="9144000" cy="5805264"/>
          </a:xfrm>
        </p:spPr>
        <p:txBody>
          <a:bodyPr>
            <a:normAutofit lnSpcReduction="10000"/>
          </a:bodyPr>
          <a:lstStyle/>
          <a:p>
            <a:pPr algn="ctr"/>
            <a:r>
              <a:rPr lang="en-US" dirty="0"/>
              <a:t> </a:t>
            </a:r>
            <a:r>
              <a:rPr lang="en-US" sz="2800" dirty="0">
                <a:latin typeface="Bahnschrift SemiBold Condensed" pitchFamily="34" charset="0"/>
              </a:rPr>
              <a:t>Label Encoding - </a:t>
            </a:r>
            <a:r>
              <a:rPr lang="en-US" sz="2400" dirty="0">
                <a:latin typeface="Bahnschrift SemiBold Condensed" pitchFamily="34" charset="0"/>
              </a:rPr>
              <a:t>Label Encoding refers to converting the labels into a numeric form so as to convert them into the machine-readable form. Machine learning algorithms can then decide in a better way how those labels must be operated. It is an important pre-processing step for the structured dataset in supervised learning.</a:t>
            </a:r>
          </a:p>
          <a:p>
            <a:pPr algn="ctr">
              <a:buNone/>
            </a:pPr>
            <a:endParaRPr lang="en-US" sz="2800" dirty="0">
              <a:latin typeface="Bahnschrift SemiBold Condensed" pitchFamily="34" charset="0"/>
            </a:endParaRPr>
          </a:p>
          <a:p>
            <a:pPr algn="ctr"/>
            <a:r>
              <a:rPr lang="en-US" sz="2800" dirty="0">
                <a:latin typeface="Bahnschrift SemiBold Condensed" pitchFamily="34" charset="0"/>
              </a:rPr>
              <a:t>Splitting train and test data - </a:t>
            </a:r>
            <a:r>
              <a:rPr lang="en-US" sz="2400" dirty="0">
                <a:latin typeface="Bahnschrift SemiBold Condensed" pitchFamily="34" charset="0"/>
              </a:rPr>
              <a:t>The train-test split is a technique for evaluating the performance of a machine learning algorithm. It can be used for classification or regression problems and can be used for any supervised learning algorithm. The procedure involves taking a dataset and dividing it into two subsets.</a:t>
            </a:r>
          </a:p>
          <a:p>
            <a:pPr algn="ctr">
              <a:buNone/>
            </a:pPr>
            <a:endParaRPr lang="en-US" sz="2800" dirty="0">
              <a:latin typeface="Bahnschrift SemiBold Condensed" pitchFamily="34" charset="0"/>
            </a:endParaRPr>
          </a:p>
          <a:p>
            <a:pPr algn="ctr"/>
            <a:r>
              <a:rPr lang="en-US" sz="2800" dirty="0">
                <a:latin typeface="Bahnschrift SemiBold Condensed" pitchFamily="34" charset="0"/>
              </a:rPr>
              <a:t> Standardization -  </a:t>
            </a:r>
            <a:r>
              <a:rPr lang="en-US" sz="2400" dirty="0">
                <a:latin typeface="Bahnschrift SemiBold Condensed" pitchFamily="34" charset="0"/>
              </a:rPr>
              <a:t>Standardization of datasets is a common requirement for many machine learning estimators implemented in </a:t>
            </a:r>
            <a:r>
              <a:rPr lang="en-US" sz="2400" dirty="0" err="1">
                <a:latin typeface="Bahnschrift SemiBold Condensed" pitchFamily="34" charset="0"/>
              </a:rPr>
              <a:t>scikit</a:t>
            </a:r>
            <a:r>
              <a:rPr lang="en-US" sz="2400" dirty="0">
                <a:latin typeface="Bahnschrift SemiBold Condensed" pitchFamily="34" charset="0"/>
              </a:rPr>
              <a:t>-learn; they might behave badly if the individual features do not more or less look like standard normally distributed data: Gaussian with zero mean and unit variance.</a:t>
            </a:r>
            <a:endParaRPr lang="en-US" sz="2800" dirty="0">
              <a:latin typeface="Bahnschrift SemiBold Condensed" pitchFamily="34" charset="0"/>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2736"/>
          </a:xfrm>
        </p:spPr>
        <p:txBody>
          <a:bodyPr>
            <a:normAutofit/>
          </a:bodyPr>
          <a:lstStyle/>
          <a:p>
            <a:r>
              <a:rPr lang="en-US" sz="4800" b="1" dirty="0">
                <a:effectLst>
                  <a:outerShdw blurRad="38100" dist="38100" dir="2700000" algn="tl">
                    <a:srgbClr val="000000">
                      <a:alpha val="43137"/>
                    </a:srgbClr>
                  </a:outerShdw>
                </a:effectLst>
                <a:latin typeface="Bahnschrift SemiBold Condensed" pitchFamily="34" charset="0"/>
              </a:rPr>
              <a:t>Model Building</a:t>
            </a:r>
          </a:p>
        </p:txBody>
      </p:sp>
      <p:sp>
        <p:nvSpPr>
          <p:cNvPr id="3" name="Content Placeholder 2"/>
          <p:cNvSpPr>
            <a:spLocks noGrp="1"/>
          </p:cNvSpPr>
          <p:nvPr>
            <p:ph idx="1"/>
          </p:nvPr>
        </p:nvSpPr>
        <p:spPr>
          <a:xfrm>
            <a:off x="0" y="980728"/>
            <a:ext cx="9144000" cy="5877272"/>
          </a:xfrm>
        </p:spPr>
        <p:txBody>
          <a:bodyPr>
            <a:normAutofit/>
          </a:bodyPr>
          <a:lstStyle/>
          <a:p>
            <a:pPr algn="ctr"/>
            <a:r>
              <a:rPr lang="en-US" sz="2800" dirty="0">
                <a:latin typeface="Bahnschrift SemiBold Condensed" pitchFamily="34" charset="0"/>
              </a:rPr>
              <a:t>Linear Regression - </a:t>
            </a:r>
            <a:r>
              <a:rPr lang="en-US" sz="2400" dirty="0">
                <a:latin typeface="Bahnschrift SemiBold Condensed" pitchFamily="34" charset="0"/>
              </a:rPr>
              <a:t>It can be referred to as a parametric ML technique which is used to predict a continuous or dependent variable since a dataset of independent variables is provided. This technique is said to be parametric as different predictions are made based on the dataset.</a:t>
            </a:r>
          </a:p>
          <a:p>
            <a:pPr algn="ctr">
              <a:buNone/>
            </a:pPr>
            <a:endParaRPr lang="en-US" sz="2800" dirty="0">
              <a:latin typeface="Bahnschrift SemiBold Condensed" pitchFamily="34" charset="0"/>
            </a:endParaRPr>
          </a:p>
          <a:p>
            <a:pPr algn="ctr"/>
            <a:r>
              <a:rPr lang="en-US" sz="2800" dirty="0">
                <a:latin typeface="Bahnschrift SemiBold Condensed" pitchFamily="34" charset="0"/>
              </a:rPr>
              <a:t> Random Forest </a:t>
            </a:r>
            <a:r>
              <a:rPr lang="en-US" sz="2800" dirty="0" err="1">
                <a:latin typeface="Bahnschrift SemiBold Condensed" pitchFamily="34" charset="0"/>
              </a:rPr>
              <a:t>Regressor</a:t>
            </a:r>
            <a:r>
              <a:rPr lang="en-US" sz="2800" dirty="0">
                <a:latin typeface="Bahnschrift SemiBold Condensed" pitchFamily="34" charset="0"/>
              </a:rPr>
              <a:t>  - </a:t>
            </a:r>
            <a:r>
              <a:rPr lang="en-US" sz="2400" dirty="0">
                <a:latin typeface="Bahnschrift SemiBold Condensed" pitchFamily="34" charset="0"/>
              </a:rPr>
              <a:t>A random forest is a meta estimator that fits a number of classifying decision trees on various sub-samples of the dataset and uses averaging to improve the predictive accuracy and control over-fitting. The sub-sample size is controlled with the </a:t>
            </a:r>
            <a:r>
              <a:rPr lang="en-US" sz="2400" dirty="0" err="1">
                <a:latin typeface="Bahnschrift SemiBold Condensed" pitchFamily="34" charset="0"/>
              </a:rPr>
              <a:t>max_samples</a:t>
            </a:r>
            <a:r>
              <a:rPr lang="en-US" sz="2400" dirty="0">
                <a:latin typeface="Bahnschrift SemiBold Condensed" pitchFamily="34" charset="0"/>
              </a:rPr>
              <a:t> parameter if bootstrap=True (default), otherwise the whole dataset is used to build each tree.</a:t>
            </a:r>
          </a:p>
          <a:p>
            <a:pPr algn="ctr">
              <a:buNone/>
            </a:pPr>
            <a:endParaRPr lang="en-US" sz="2800" dirty="0">
              <a:latin typeface="Bahnschrift SemiBold Condensed" pitchFamily="34" charset="0"/>
            </a:endParaRPr>
          </a:p>
          <a:p>
            <a:pPr algn="ctr"/>
            <a:r>
              <a:rPr lang="en-US" sz="2800" dirty="0">
                <a:latin typeface="Bahnschrift SemiBold Condensed" pitchFamily="34" charset="0"/>
              </a:rPr>
              <a:t> XG Boost </a:t>
            </a:r>
            <a:r>
              <a:rPr lang="en-US" sz="2800" dirty="0" err="1">
                <a:latin typeface="Bahnschrift SemiBold Condensed" pitchFamily="34" charset="0"/>
              </a:rPr>
              <a:t>Regressor</a:t>
            </a:r>
            <a:r>
              <a:rPr lang="en-US" sz="2800" dirty="0">
                <a:latin typeface="Bahnschrift SemiBold Condensed" pitchFamily="34" charset="0"/>
              </a:rPr>
              <a:t> - </a:t>
            </a:r>
            <a:r>
              <a:rPr lang="en-US" sz="2400" dirty="0" err="1">
                <a:latin typeface="Bahnschrift SemiBold Condensed" pitchFamily="34" charset="0"/>
              </a:rPr>
              <a:t>XGBoost</a:t>
            </a:r>
            <a:r>
              <a:rPr lang="en-US" sz="2400" dirty="0">
                <a:latin typeface="Bahnschrift SemiBold Condensed" pitchFamily="34" charset="0"/>
              </a:rPr>
              <a:t> is a popular and efficient open-source implementation of the gradient boosted trees algorithm.</a:t>
            </a:r>
            <a:endParaRPr lang="en-US" sz="2800" dirty="0">
              <a:latin typeface="Bahnschrift SemiBold Condensed" pitchFamily="34" charset="0"/>
            </a:endParaRPr>
          </a:p>
        </p:txBody>
      </p:sp>
    </p:spTree>
  </p:cSld>
  <p:clrMapOvr>
    <a:masterClrMapping/>
  </p:clrMapOvr>
  <p:transition>
    <p:fade/>
  </p:transition>
</p:sld>
</file>

<file path=ppt/theme/theme1.xml><?xml version="1.0" encoding="utf-8"?>
<a:theme xmlns:a="http://schemas.openxmlformats.org/drawingml/2006/main" name="Office Theme">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824</Words>
  <Application>Microsoft Office PowerPoint</Application>
  <PresentationFormat>On-screen Show (4:3)</PresentationFormat>
  <Paragraphs>61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Aharoni</vt:lpstr>
      <vt:lpstr>Arial</vt:lpstr>
      <vt:lpstr>Bahnschrift SemiBold Condensed</vt:lpstr>
      <vt:lpstr>Bahnschrift SemiBold SemiConden</vt:lpstr>
      <vt:lpstr>Calibri</vt:lpstr>
      <vt:lpstr>Office Theme</vt:lpstr>
      <vt:lpstr>BIG MART SALES PREDICTION</vt:lpstr>
      <vt:lpstr>  Problem statement Nowadays, shopping malls and Big Marts keep track of individual item sales data in order to forecast future client demand and adjust inventory management. In a data warehouse, these data stores hold a significant amount of consumer information and particular item details. By mining the data store from the data warehouse, more anomalies and common patterns can be discovered.  </vt:lpstr>
      <vt:lpstr>Flow of our Project</vt:lpstr>
      <vt:lpstr>Data Set from Kaggle</vt:lpstr>
      <vt:lpstr>Preparation of Data</vt:lpstr>
      <vt:lpstr>Exploratory Data Analysis (EDA)</vt:lpstr>
      <vt:lpstr>Data Cleaning </vt:lpstr>
      <vt:lpstr>Pre-Processing task</vt:lpstr>
      <vt:lpstr>Model Building</vt:lpstr>
      <vt:lpstr>Hyperparameter Tuning</vt:lpstr>
      <vt:lpstr>Deployment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MART SALES PREDICTION</dc:title>
  <dc:creator>SRUSHTI</dc:creator>
  <cp:lastModifiedBy>Mayur Kyatham</cp:lastModifiedBy>
  <cp:revision>15</cp:revision>
  <dcterms:created xsi:type="dcterms:W3CDTF">2022-11-04T15:48:25Z</dcterms:created>
  <dcterms:modified xsi:type="dcterms:W3CDTF">2022-11-05T10:56:40Z</dcterms:modified>
</cp:coreProperties>
</file>