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B8361-8181-4D8B-9A84-B9E1C867C293}" v="81" dt="2021-11-14T12:15:23.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025F-1FBC-431B-881C-83164309353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384756-5B32-41AF-BB5A-F615A3EDCFE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533567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81863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t="-46000" b="-4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E81F-9CBE-43A1-A8EE-87E35DAF6063}"/>
              </a:ext>
            </a:extLst>
          </p:cNvPr>
          <p:cNvSpPr>
            <a:spLocks noGrp="1"/>
          </p:cNvSpPr>
          <p:nvPr>
            <p:ph type="ctrTitle"/>
          </p:nvPr>
        </p:nvSpPr>
        <p:spPr>
          <a:xfrm>
            <a:off x="1524000" y="387326"/>
            <a:ext cx="9144000" cy="850631"/>
          </a:xfrm>
        </p:spPr>
        <p:txBody>
          <a:bodyPr/>
          <a:lstStyle/>
          <a:p>
            <a:r>
              <a:rPr lang="en-US" dirty="0">
                <a:highlight>
                  <a:srgbClr val="00FFFF"/>
                </a:highlight>
                <a:latin typeface="Artifakt Element Black" panose="020B0A03050000020004" pitchFamily="34" charset="0"/>
                <a:ea typeface="Artifakt Element Black" panose="020B0A03050000020004" pitchFamily="34" charset="0"/>
              </a:rPr>
              <a:t>Normal weight</a:t>
            </a:r>
            <a:endParaRPr lang="en-IN" dirty="0">
              <a:highlight>
                <a:srgbClr val="00FFFF"/>
              </a:highlight>
              <a:latin typeface="Artifakt Element Black" panose="020B0A03050000020004" pitchFamily="34" charset="0"/>
              <a:ea typeface="Artifakt Element Black" panose="020B0A03050000020004" pitchFamily="34" charset="0"/>
            </a:endParaRPr>
          </a:p>
        </p:txBody>
      </p:sp>
      <p:sp>
        <p:nvSpPr>
          <p:cNvPr id="3" name="Subtitle 2">
            <a:extLst>
              <a:ext uri="{FF2B5EF4-FFF2-40B4-BE49-F238E27FC236}">
                <a16:creationId xmlns:a16="http://schemas.microsoft.com/office/drawing/2014/main" id="{22AB1854-9F6A-4F01-B3F7-E67EB7F9BD67}"/>
              </a:ext>
            </a:extLst>
          </p:cNvPr>
          <p:cNvSpPr>
            <a:spLocks noGrp="1"/>
          </p:cNvSpPr>
          <p:nvPr>
            <p:ph type="subTitle" idx="1"/>
          </p:nvPr>
        </p:nvSpPr>
        <p:spPr>
          <a:xfrm>
            <a:off x="215705" y="1253320"/>
            <a:ext cx="11760590" cy="2395024"/>
          </a:xfrm>
          <a:solidFill>
            <a:schemeClr val="bg2"/>
          </a:solidFill>
        </p:spPr>
        <p:txBody>
          <a:bodyPr/>
          <a:lstStyle/>
          <a:p>
            <a:r>
              <a:rPr lang="en-US" dirty="0">
                <a:latin typeface="Artifakt Element Medium" panose="020B0603050000020004" pitchFamily="34" charset="0"/>
                <a:ea typeface="Artifakt Element Medium" panose="020B0603050000020004" pitchFamily="34" charset="0"/>
              </a:rPr>
              <a:t>Why you should build muscles and start working to build the strength power </a:t>
            </a:r>
          </a:p>
          <a:p>
            <a:pPr marL="342900" indent="-342900" algn="l">
              <a:buFont typeface="Arial" panose="020B0604020202020204" pitchFamily="34" charset="0"/>
              <a:buChar char="•"/>
            </a:pPr>
            <a:r>
              <a:rPr lang="en-IN" sz="2000" b="1" i="0" dirty="0">
                <a:solidFill>
                  <a:srgbClr val="353535"/>
                </a:solidFill>
                <a:effectLst/>
                <a:latin typeface="Alegreya Sans"/>
              </a:rPr>
              <a:t>Muscle increases metabolic rate</a:t>
            </a:r>
          </a:p>
          <a:p>
            <a:pPr marL="342900" indent="-342900" algn="l">
              <a:buFont typeface="Arial" panose="020B0604020202020204" pitchFamily="34" charset="0"/>
              <a:buChar char="•"/>
            </a:pPr>
            <a:r>
              <a:rPr lang="en-US" sz="2000" b="1" i="0" dirty="0">
                <a:solidFill>
                  <a:srgbClr val="353535"/>
                </a:solidFill>
                <a:effectLst/>
                <a:latin typeface="Alegreya Sans"/>
              </a:rPr>
              <a:t>Muscle fortifies the bones, ligaments and tendons</a:t>
            </a:r>
          </a:p>
          <a:p>
            <a:pPr marL="342900" indent="-342900" algn="l">
              <a:buFont typeface="Arial" panose="020B0604020202020204" pitchFamily="34" charset="0"/>
              <a:buChar char="•"/>
            </a:pPr>
            <a:r>
              <a:rPr lang="en-US" sz="2000" b="1" i="0" dirty="0">
                <a:solidFill>
                  <a:srgbClr val="353535"/>
                </a:solidFill>
                <a:effectLst/>
                <a:latin typeface="Alegreya Sans"/>
              </a:rPr>
              <a:t>Muscle makes everyday activities easier</a:t>
            </a:r>
          </a:p>
          <a:p>
            <a:pPr marL="342900" indent="-342900" algn="l">
              <a:buFont typeface="Arial" panose="020B0604020202020204" pitchFamily="34" charset="0"/>
              <a:buChar char="•"/>
            </a:pPr>
            <a:r>
              <a:rPr lang="en-IN" sz="2000" b="1" i="0" dirty="0">
                <a:solidFill>
                  <a:srgbClr val="353535"/>
                </a:solidFill>
                <a:effectLst/>
                <a:latin typeface="Alegreya Sans"/>
              </a:rPr>
              <a:t> Muscle gives you shape</a:t>
            </a:r>
          </a:p>
          <a:p>
            <a:pPr marL="342900" indent="-342900" algn="l">
              <a:buFont typeface="Arial" panose="020B0604020202020204" pitchFamily="34" charset="0"/>
              <a:buChar char="•"/>
            </a:pPr>
            <a:r>
              <a:rPr lang="en-IN" sz="2000" b="1" i="0" dirty="0">
                <a:solidFill>
                  <a:srgbClr val="353535"/>
                </a:solidFill>
                <a:effectLst/>
                <a:latin typeface="Alegreya Sans"/>
              </a:rPr>
              <a:t> Decreased disease risks</a:t>
            </a:r>
            <a:endParaRPr lang="en-US" sz="2000" dirty="0"/>
          </a:p>
          <a:p>
            <a:r>
              <a:rPr lang="en-IN" dirty="0">
                <a:latin typeface="Aharoni" panose="02010803020104030203" pitchFamily="2" charset="-79"/>
                <a:cs typeface="Aharoni" panose="02010803020104030203" pitchFamily="2" charset="-79"/>
              </a:rPr>
              <a:t>How to build muscle safely</a:t>
            </a:r>
          </a:p>
          <a:p>
            <a:pPr marL="285750" indent="-285750" algn="l">
              <a:buFont typeface="Arial" panose="020B0604020202020204" pitchFamily="34" charset="0"/>
              <a:buChar char="•"/>
            </a:pPr>
            <a:r>
              <a:rPr lang="en-IN" sz="1600" b="1" i="0" dirty="0">
                <a:solidFill>
                  <a:srgbClr val="000000"/>
                </a:solidFill>
                <a:effectLst/>
                <a:latin typeface="Montserrat-Regular"/>
              </a:rPr>
              <a:t>Increase Your Training Volume                                          </a:t>
            </a:r>
          </a:p>
          <a:p>
            <a:pPr marL="342900" indent="-342900" algn="l">
              <a:buFont typeface="Arial" panose="020B0604020202020204" pitchFamily="34" charset="0"/>
              <a:buChar char="•"/>
            </a:pPr>
            <a:r>
              <a:rPr lang="en-US" sz="1600" b="1" i="0" dirty="0">
                <a:solidFill>
                  <a:srgbClr val="000000"/>
                </a:solidFill>
                <a:effectLst/>
                <a:latin typeface="Montserrat-Regular"/>
              </a:rPr>
              <a:t>Focus on the Eccentric Phase</a:t>
            </a:r>
          </a:p>
          <a:p>
            <a:pPr marL="342900" indent="-342900" algn="l">
              <a:buFont typeface="Arial" panose="020B0604020202020204" pitchFamily="34" charset="0"/>
              <a:buChar char="•"/>
            </a:pPr>
            <a:r>
              <a:rPr lang="en-IN" sz="1600" b="1" i="0" dirty="0">
                <a:solidFill>
                  <a:srgbClr val="000000"/>
                </a:solidFill>
                <a:effectLst/>
                <a:latin typeface="Montserrat-Regular"/>
              </a:rPr>
              <a:t>Decrease Between-Set Rest Intervals</a:t>
            </a:r>
          </a:p>
          <a:p>
            <a:pPr marL="342900" indent="-342900" algn="l">
              <a:buFont typeface="Arial" panose="020B0604020202020204" pitchFamily="34" charset="0"/>
              <a:buChar char="•"/>
            </a:pPr>
            <a:r>
              <a:rPr lang="en-US" sz="1600" b="1" i="0" dirty="0">
                <a:solidFill>
                  <a:srgbClr val="000000"/>
                </a:solidFill>
                <a:effectLst/>
                <a:latin typeface="Montserrat-Regular"/>
              </a:rPr>
              <a:t>To Grow Muscle, Eat More Protein</a:t>
            </a:r>
          </a:p>
          <a:p>
            <a:pPr marL="342900" indent="-342900" algn="l">
              <a:buFont typeface="Arial" panose="020B0604020202020204" pitchFamily="34" charset="0"/>
              <a:buChar char="•"/>
            </a:pPr>
            <a:r>
              <a:rPr lang="en-IN" sz="1600" b="1" i="0" dirty="0">
                <a:solidFill>
                  <a:srgbClr val="000000"/>
                </a:solidFill>
                <a:effectLst/>
                <a:latin typeface="Montserrat-Regular"/>
              </a:rPr>
              <a:t>Focus on Calorie Surpluses, Not Deficits</a:t>
            </a:r>
          </a:p>
          <a:p>
            <a:pPr marL="342900" indent="-342900" algn="l">
              <a:buFont typeface="Arial" panose="020B0604020202020204" pitchFamily="34" charset="0"/>
              <a:buChar char="•"/>
            </a:pPr>
            <a:r>
              <a:rPr lang="en-US" sz="1600" b="1" i="0" dirty="0">
                <a:solidFill>
                  <a:srgbClr val="000000"/>
                </a:solidFill>
                <a:effectLst/>
                <a:latin typeface="Montserrat-Regular"/>
              </a:rPr>
              <a:t>Snack on Casein Before Bed</a:t>
            </a:r>
          </a:p>
          <a:p>
            <a:pPr marL="342900" indent="-342900" algn="l">
              <a:buFont typeface="Arial" panose="020B0604020202020204" pitchFamily="34" charset="0"/>
              <a:buChar char="•"/>
            </a:pPr>
            <a:r>
              <a:rPr lang="en-IN" sz="1600" b="1" i="0" dirty="0">
                <a:solidFill>
                  <a:srgbClr val="000000"/>
                </a:solidFill>
                <a:effectLst/>
                <a:latin typeface="Montserrat-Regular"/>
              </a:rPr>
              <a:t>Get More Sleep</a:t>
            </a:r>
          </a:p>
          <a:p>
            <a:pPr algn="l"/>
            <a:endParaRPr lang="en-IN" sz="2000" b="1" i="0" dirty="0">
              <a:solidFill>
                <a:srgbClr val="000000"/>
              </a:solidFill>
              <a:effectLst/>
              <a:latin typeface="Montserrat-Regular"/>
            </a:endParaRPr>
          </a:p>
          <a:p>
            <a:pPr marL="342900" indent="-34290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362207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F64DBB2-66DF-46F3-92E6-AB4F8D2EF6BA}"/>
              </a:ext>
            </a:extLst>
          </p:cNvPr>
          <p:cNvSpPr>
            <a:spLocks noGrp="1"/>
          </p:cNvSpPr>
          <p:nvPr>
            <p:ph type="subTitle" idx="1"/>
          </p:nvPr>
        </p:nvSpPr>
        <p:spPr>
          <a:xfrm>
            <a:off x="0" y="0"/>
            <a:ext cx="12192000" cy="6858000"/>
          </a:xfrm>
        </p:spPr>
        <p:txBody>
          <a:bodyPr/>
          <a:lstStyle/>
          <a:p>
            <a:r>
              <a:rPr lang="en-US" sz="2000" dirty="0"/>
              <a:t>This things should be included in your diet and remember during your strength and muscle building your diet matters the most </a:t>
            </a:r>
          </a:p>
          <a:p>
            <a:pPr marL="342900" indent="-342900" algn="l">
              <a:buFont typeface="Arial" panose="020B0604020202020204" pitchFamily="34" charset="0"/>
              <a:buChar char="•"/>
            </a:pPr>
            <a:r>
              <a:rPr lang="en-IN" b="1" i="0" dirty="0">
                <a:solidFill>
                  <a:srgbClr val="231F20"/>
                </a:solidFill>
                <a:effectLst/>
                <a:latin typeface="Proxima Nova"/>
              </a:rPr>
              <a:t> Homemade protein smoothies  </a:t>
            </a:r>
            <a:r>
              <a:rPr lang="en-IN" sz="2000" b="1" i="0" dirty="0">
                <a:solidFill>
                  <a:srgbClr val="231F20"/>
                </a:solidFill>
                <a:effectLst/>
                <a:latin typeface="Alegreya Sans"/>
              </a:rPr>
              <a:t>(</a:t>
            </a:r>
            <a:r>
              <a:rPr lang="en-US" sz="2000" b="0" i="0" dirty="0">
                <a:solidFill>
                  <a:srgbClr val="231F20"/>
                </a:solidFill>
                <a:effectLst/>
                <a:latin typeface="Alegreya Sans"/>
              </a:rPr>
              <a:t>There are many delicious protein smoothie recipes. Avoid most commercial versions, which may contain added sugar and aren’t as nutritious)</a:t>
            </a:r>
          </a:p>
          <a:p>
            <a:pPr marL="342900" indent="-342900" algn="l">
              <a:buFont typeface="Arial" panose="020B0604020202020204" pitchFamily="34" charset="0"/>
              <a:buChar char="•"/>
            </a:pPr>
            <a:r>
              <a:rPr lang="en-IN" b="1" i="0" dirty="0">
                <a:solidFill>
                  <a:srgbClr val="231F20"/>
                </a:solidFill>
                <a:effectLst/>
                <a:latin typeface="Proxima Nova"/>
              </a:rPr>
              <a:t>Milk </a:t>
            </a:r>
            <a:r>
              <a:rPr lang="en-IN" sz="2000" b="1" i="0" dirty="0">
                <a:solidFill>
                  <a:srgbClr val="231F20"/>
                </a:solidFill>
                <a:effectLst/>
                <a:latin typeface="Alegreya Sans"/>
              </a:rPr>
              <a:t>(</a:t>
            </a:r>
            <a:r>
              <a:rPr lang="en-US" sz="2000" b="0" i="0" dirty="0">
                <a:solidFill>
                  <a:srgbClr val="231F20"/>
                </a:solidFill>
                <a:effectLst/>
                <a:latin typeface="Alegreya Sans"/>
              </a:rPr>
              <a:t>Drinking milk is a great way to add protein to your diet. It contains both casein and whey proteins)</a:t>
            </a:r>
          </a:p>
          <a:p>
            <a:pPr marL="342900" indent="-342900" algn="l">
              <a:buFont typeface="Arial" panose="020B0604020202020204" pitchFamily="34" charset="0"/>
              <a:buChar char="•"/>
            </a:pPr>
            <a:r>
              <a:rPr lang="en-IN" b="1" i="0" dirty="0">
                <a:solidFill>
                  <a:srgbClr val="231F20"/>
                </a:solidFill>
                <a:effectLst/>
                <a:latin typeface="Proxima Nova"/>
              </a:rPr>
              <a:t>Rice </a:t>
            </a:r>
            <a:r>
              <a:rPr lang="en-IN" sz="2000" b="1" i="0" dirty="0">
                <a:solidFill>
                  <a:srgbClr val="231F20"/>
                </a:solidFill>
                <a:effectLst/>
                <a:latin typeface="Alegreya Sans"/>
              </a:rPr>
              <a:t>(</a:t>
            </a:r>
            <a:r>
              <a:rPr lang="en-US" sz="2000" b="0" i="0" dirty="0">
                <a:solidFill>
                  <a:srgbClr val="231F20"/>
                </a:solidFill>
                <a:effectLst/>
                <a:latin typeface="Alegreya Sans"/>
              </a:rPr>
              <a:t>Rice is a great source of carbs that are easy to consume and digest)</a:t>
            </a:r>
          </a:p>
          <a:p>
            <a:pPr marL="342900" indent="-342900" algn="l">
              <a:buFont typeface="Arial" panose="020B0604020202020204" pitchFamily="34" charset="0"/>
              <a:buChar char="•"/>
            </a:pPr>
            <a:r>
              <a:rPr lang="en-IN" b="1" i="0" dirty="0">
                <a:solidFill>
                  <a:srgbClr val="231F20"/>
                </a:solidFill>
                <a:effectLst/>
                <a:latin typeface="Proxima Nova"/>
              </a:rPr>
              <a:t>Nuts and nut butters  </a:t>
            </a:r>
            <a:r>
              <a:rPr lang="en-IN" sz="2000" i="0" dirty="0">
                <a:solidFill>
                  <a:srgbClr val="231F20"/>
                </a:solidFill>
                <a:effectLst/>
                <a:latin typeface="Alegreya Sans"/>
              </a:rPr>
              <a:t>(</a:t>
            </a:r>
            <a:r>
              <a:rPr lang="en-US" sz="2000" b="0" i="0" dirty="0">
                <a:solidFill>
                  <a:srgbClr val="231F20"/>
                </a:solidFill>
                <a:effectLst/>
                <a:latin typeface="Alegreya Sans"/>
              </a:rPr>
              <a:t>Nuts and nut butters are delicious, high calorie treats. They’re great for you and easy to add to many different snacks or recipes)</a:t>
            </a:r>
            <a:endParaRPr lang="en-IN" sz="2000" b="1" i="0" dirty="0">
              <a:solidFill>
                <a:srgbClr val="231F20"/>
              </a:solidFill>
              <a:effectLst/>
              <a:latin typeface="Alegreya Sans"/>
            </a:endParaRPr>
          </a:p>
          <a:p>
            <a:pPr marL="342900" indent="-342900" algn="l">
              <a:buFont typeface="Arial" panose="020B0604020202020204" pitchFamily="34" charset="0"/>
              <a:buChar char="•"/>
            </a:pPr>
            <a:r>
              <a:rPr lang="en-IN" b="1" i="0" dirty="0">
                <a:solidFill>
                  <a:srgbClr val="231F20"/>
                </a:solidFill>
                <a:effectLst/>
                <a:latin typeface="Proxima Nova"/>
              </a:rPr>
              <a:t>Red meats  </a:t>
            </a:r>
            <a:r>
              <a:rPr lang="en-IN" sz="2000" b="1" i="0" dirty="0">
                <a:solidFill>
                  <a:srgbClr val="231F20"/>
                </a:solidFill>
                <a:effectLst/>
                <a:latin typeface="Alegreya Sans"/>
              </a:rPr>
              <a:t>(</a:t>
            </a:r>
            <a:r>
              <a:rPr lang="en-US" sz="2000" b="0" i="0" dirty="0">
                <a:solidFill>
                  <a:srgbClr val="231F20"/>
                </a:solidFill>
                <a:effectLst/>
                <a:latin typeface="Alegreya Sans"/>
              </a:rPr>
              <a:t>Red meat is an excellent source of protein that will help you gain muscle. It contains leucine, an amino acid that helps stimulate muscle protein synthesis. The fattier the meat, the more calories you’ll take in)</a:t>
            </a:r>
          </a:p>
          <a:p>
            <a:pPr marL="342900" indent="-342900" algn="l">
              <a:buFont typeface="Arial" panose="020B0604020202020204" pitchFamily="34" charset="0"/>
              <a:buChar char="•"/>
            </a:pPr>
            <a:r>
              <a:rPr lang="en-IN" b="1" i="0" dirty="0">
                <a:solidFill>
                  <a:srgbClr val="231F20"/>
                </a:solidFill>
                <a:effectLst/>
                <a:latin typeface="Proxima Nova"/>
              </a:rPr>
              <a:t>Potatoes and starches  </a:t>
            </a:r>
            <a:r>
              <a:rPr lang="en-IN" sz="2000" b="1" i="0" dirty="0">
                <a:solidFill>
                  <a:srgbClr val="231F20"/>
                </a:solidFill>
                <a:effectLst/>
                <a:latin typeface="Alegreya Sans"/>
              </a:rPr>
              <a:t>(</a:t>
            </a:r>
            <a:r>
              <a:rPr lang="en-US" sz="2000" b="0" i="0" dirty="0">
                <a:solidFill>
                  <a:srgbClr val="231F20"/>
                </a:solidFill>
                <a:effectLst/>
                <a:latin typeface="Alegreya Sans"/>
              </a:rPr>
              <a:t>Healthy starches are a great way to get important nutrients and fiber, boost your calorie intake, and increase your muscle glycogen stores)</a:t>
            </a:r>
          </a:p>
          <a:p>
            <a:pPr marL="342900" indent="-342900" algn="l">
              <a:buFont typeface="Arial" panose="020B0604020202020204" pitchFamily="34" charset="0"/>
              <a:buChar char="•"/>
            </a:pPr>
            <a:r>
              <a:rPr lang="en-IN" b="1" i="0" dirty="0">
                <a:solidFill>
                  <a:srgbClr val="231F20"/>
                </a:solidFill>
                <a:effectLst/>
                <a:latin typeface="Proxima Nova"/>
              </a:rPr>
              <a:t>Salmon and oily fish  </a:t>
            </a:r>
            <a:r>
              <a:rPr lang="en-IN" sz="2000" b="1" i="0" dirty="0">
                <a:solidFill>
                  <a:srgbClr val="231F20"/>
                </a:solidFill>
                <a:effectLst/>
                <a:latin typeface="Alegreya Sans"/>
              </a:rPr>
              <a:t>(</a:t>
            </a:r>
            <a:r>
              <a:rPr lang="en-US" sz="2000" b="0" i="0" dirty="0">
                <a:solidFill>
                  <a:srgbClr val="231F20"/>
                </a:solidFill>
                <a:effectLst/>
                <a:latin typeface="Alegreya Sans"/>
              </a:rPr>
              <a:t>Salmon and other oily fish are a great source of incredibly healthy omega-3 fats. They also provide high quality protein to help you build muscle)</a:t>
            </a:r>
          </a:p>
          <a:p>
            <a:pPr marL="342900" indent="-342900" algn="l">
              <a:buFont typeface="Arial" panose="020B0604020202020204" pitchFamily="34" charset="0"/>
              <a:buChar char="•"/>
            </a:pPr>
            <a:r>
              <a:rPr lang="en-IN" b="1" i="0" dirty="0">
                <a:solidFill>
                  <a:srgbClr val="231F20"/>
                </a:solidFill>
                <a:effectLst/>
                <a:latin typeface="Proxima Nova"/>
              </a:rPr>
              <a:t>Protein supplements  </a:t>
            </a:r>
            <a:r>
              <a:rPr lang="en-IN" sz="2000" b="1" i="0" dirty="0">
                <a:solidFill>
                  <a:srgbClr val="231F20"/>
                </a:solidFill>
                <a:effectLst/>
                <a:latin typeface="Alegreya Sans"/>
              </a:rPr>
              <a:t>(</a:t>
            </a:r>
            <a:r>
              <a:rPr lang="en-US" sz="2000" b="0" i="0" dirty="0">
                <a:solidFill>
                  <a:srgbClr val="231F20"/>
                </a:solidFill>
                <a:effectLst/>
                <a:latin typeface="Alegreya Sans"/>
              </a:rPr>
              <a:t>Protein supplements are a simple and affordable addition to your diet to help you increase your protein intake)</a:t>
            </a:r>
          </a:p>
          <a:p>
            <a:pPr marL="342900" indent="-342900" algn="l">
              <a:buFont typeface="Arial" panose="020B0604020202020204" pitchFamily="34" charset="0"/>
              <a:buChar char="•"/>
            </a:pPr>
            <a:r>
              <a:rPr lang="en-IN" b="1" i="0" dirty="0">
                <a:solidFill>
                  <a:srgbClr val="231F20"/>
                </a:solidFill>
                <a:effectLst/>
                <a:latin typeface="Proxima Nova"/>
              </a:rPr>
              <a:t>Dried fruit  </a:t>
            </a:r>
            <a:r>
              <a:rPr lang="en-IN" sz="2000" i="0" dirty="0">
                <a:solidFill>
                  <a:srgbClr val="231F20"/>
                </a:solidFill>
                <a:effectLst/>
                <a:latin typeface="Alegreya Sans"/>
              </a:rPr>
              <a:t>(</a:t>
            </a:r>
            <a:r>
              <a:rPr lang="en-US" sz="2000" i="0" dirty="0">
                <a:solidFill>
                  <a:srgbClr val="231F20"/>
                </a:solidFill>
                <a:effectLst/>
                <a:latin typeface="Alegreya Sans"/>
              </a:rPr>
              <a:t>Dried fruit is packed with calories, healthy fiber, and antioxidants. It’s an easy way to add nutrients and calories to your diet)</a:t>
            </a:r>
            <a:endParaRPr lang="en-US" sz="2000" dirty="0">
              <a:latin typeface="Alegreya Sans"/>
            </a:endParaRP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261133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4336A9-B859-4400-9893-690E5FA14193}"/>
              </a:ext>
            </a:extLst>
          </p:cNvPr>
          <p:cNvSpPr>
            <a:spLocks noGrp="1"/>
          </p:cNvSpPr>
          <p:nvPr>
            <p:ph type="subTitle" idx="1"/>
          </p:nvPr>
        </p:nvSpPr>
        <p:spPr>
          <a:xfrm>
            <a:off x="0" y="0"/>
            <a:ext cx="12192000" cy="6858000"/>
          </a:xfrm>
        </p:spPr>
        <p:txBody>
          <a:bodyPr/>
          <a:lstStyle/>
          <a:p>
            <a:pPr marL="342900" indent="-342900" algn="l">
              <a:buFont typeface="Arial" panose="020B0604020202020204" pitchFamily="34" charset="0"/>
              <a:buChar char="•"/>
            </a:pPr>
            <a:r>
              <a:rPr lang="en-IN" b="1" i="0" dirty="0">
                <a:solidFill>
                  <a:srgbClr val="231F20"/>
                </a:solidFill>
                <a:effectLst/>
                <a:latin typeface="Proxima Nova"/>
              </a:rPr>
              <a:t>Whole grain bread  </a:t>
            </a:r>
            <a:r>
              <a:rPr lang="en-IN" sz="2000" b="1" i="0" dirty="0">
                <a:solidFill>
                  <a:srgbClr val="231F20"/>
                </a:solidFill>
                <a:effectLst/>
                <a:latin typeface="Alegreya Sans"/>
              </a:rPr>
              <a:t>(</a:t>
            </a:r>
            <a:r>
              <a:rPr lang="en-US" sz="2000" b="0" i="0" dirty="0">
                <a:solidFill>
                  <a:srgbClr val="231F20"/>
                </a:solidFill>
                <a:effectLst/>
                <a:latin typeface="Alegreya Sans"/>
              </a:rPr>
              <a:t>Whole grain breads can be effective in gaining weight, especially when combined with a good protein source)</a:t>
            </a:r>
          </a:p>
          <a:p>
            <a:pPr marL="342900" indent="-342900" algn="l">
              <a:buFont typeface="Arial" panose="020B0604020202020204" pitchFamily="34" charset="0"/>
              <a:buChar char="•"/>
            </a:pPr>
            <a:r>
              <a:rPr lang="en-IN" b="1" i="0" dirty="0">
                <a:solidFill>
                  <a:srgbClr val="231F20"/>
                </a:solidFill>
                <a:effectLst/>
                <a:latin typeface="Proxima Nova"/>
              </a:rPr>
              <a:t>Avocados  </a:t>
            </a:r>
            <a:r>
              <a:rPr lang="en-IN" sz="2000" b="1" i="0" dirty="0">
                <a:solidFill>
                  <a:srgbClr val="231F20"/>
                </a:solidFill>
                <a:effectLst/>
                <a:latin typeface="Alegreya Sans"/>
              </a:rPr>
              <a:t>(</a:t>
            </a:r>
            <a:r>
              <a:rPr lang="en-US" sz="2000" b="0" i="0" dirty="0">
                <a:solidFill>
                  <a:srgbClr val="231F20"/>
                </a:solidFill>
                <a:effectLst/>
                <a:latin typeface="Alegreya Sans"/>
              </a:rPr>
              <a:t>Avocados are full of healthy fats and nutrients. They’re versatile and can be added to many different meals or eaten on their own)</a:t>
            </a:r>
          </a:p>
          <a:p>
            <a:pPr marL="342900" indent="-342900" algn="l">
              <a:buFont typeface="Arial" panose="020B0604020202020204" pitchFamily="34" charset="0"/>
              <a:buChar char="•"/>
            </a:pPr>
            <a:r>
              <a:rPr lang="en-IN" b="1" i="0" dirty="0">
                <a:solidFill>
                  <a:srgbClr val="231F20"/>
                </a:solidFill>
                <a:effectLst/>
                <a:latin typeface="Proxima Nova"/>
              </a:rPr>
              <a:t>Healthy cereals  </a:t>
            </a:r>
            <a:r>
              <a:rPr lang="en-IN" sz="2000" b="1" i="0" dirty="0">
                <a:solidFill>
                  <a:srgbClr val="231F20"/>
                </a:solidFill>
                <a:effectLst/>
                <a:latin typeface="Alegreya Sans"/>
              </a:rPr>
              <a:t>(</a:t>
            </a:r>
            <a:r>
              <a:rPr lang="en-US" sz="2000" b="0" i="0" dirty="0">
                <a:solidFill>
                  <a:srgbClr val="231F20"/>
                </a:solidFill>
                <a:effectLst/>
                <a:latin typeface="Alegreya Sans"/>
              </a:rPr>
              <a:t>Eating cereal can be a great way to gain weight and consume more fiber. However, stick to healthier forms such as oatmeal)</a:t>
            </a:r>
          </a:p>
          <a:p>
            <a:pPr marL="342900" indent="-342900" algn="l">
              <a:buFont typeface="Arial" panose="020B0604020202020204" pitchFamily="34" charset="0"/>
              <a:buChar char="•"/>
            </a:pPr>
            <a:r>
              <a:rPr lang="en-IN" b="1" i="0" dirty="0">
                <a:solidFill>
                  <a:srgbClr val="231F20"/>
                </a:solidFill>
                <a:effectLst/>
                <a:latin typeface="Proxima Nova"/>
              </a:rPr>
              <a:t> Cereal bars  </a:t>
            </a:r>
            <a:r>
              <a:rPr lang="en-IN" sz="2000" b="1" i="0" dirty="0">
                <a:solidFill>
                  <a:srgbClr val="231F20"/>
                </a:solidFill>
                <a:effectLst/>
                <a:latin typeface="Alegreya Sans"/>
              </a:rPr>
              <a:t>(</a:t>
            </a:r>
            <a:r>
              <a:rPr lang="en-US" sz="2000" b="0" i="0" dirty="0">
                <a:solidFill>
                  <a:srgbClr val="231F20"/>
                </a:solidFill>
                <a:effectLst/>
                <a:latin typeface="Alegreya Sans"/>
              </a:rPr>
              <a:t>Stick to cereal bars that have whole grains and other healthy ingredients, such as dried fruit and nuts)</a:t>
            </a:r>
          </a:p>
          <a:p>
            <a:pPr marL="342900" indent="-342900" algn="l">
              <a:buFont typeface="Arial" panose="020B0604020202020204" pitchFamily="34" charset="0"/>
              <a:buChar char="•"/>
            </a:pPr>
            <a:r>
              <a:rPr lang="en-IN" b="1" i="0" dirty="0">
                <a:solidFill>
                  <a:srgbClr val="231F20"/>
                </a:solidFill>
                <a:effectLst/>
                <a:latin typeface="Proxima Nova"/>
              </a:rPr>
              <a:t>Dark chocolate  </a:t>
            </a:r>
            <a:r>
              <a:rPr lang="en-IN" sz="2000" b="1" i="0" dirty="0">
                <a:solidFill>
                  <a:srgbClr val="231F20"/>
                </a:solidFill>
                <a:effectLst/>
                <a:latin typeface="Alegreya Sans"/>
              </a:rPr>
              <a:t>(</a:t>
            </a:r>
            <a:r>
              <a:rPr lang="en-US" sz="2000" b="0" i="0" dirty="0">
                <a:solidFill>
                  <a:srgbClr val="231F20"/>
                </a:solidFill>
                <a:effectLst/>
                <a:latin typeface="Alegreya Sans"/>
              </a:rPr>
              <a:t>Dark chocolate is packed with antioxidants and other nutrients, along with plenty of calories to help you gain weight)</a:t>
            </a:r>
          </a:p>
          <a:p>
            <a:pPr marL="342900" indent="-342900" algn="l">
              <a:buFont typeface="Arial" panose="020B0604020202020204" pitchFamily="34" charset="0"/>
              <a:buChar char="•"/>
            </a:pPr>
            <a:r>
              <a:rPr lang="en-IN" sz="1600" b="1" i="0" dirty="0">
                <a:solidFill>
                  <a:srgbClr val="231F20"/>
                </a:solidFill>
                <a:effectLst/>
                <a:latin typeface="Proxima Nova"/>
              </a:rPr>
              <a:t> </a:t>
            </a:r>
            <a:r>
              <a:rPr lang="en-IN" b="1" i="0" dirty="0">
                <a:solidFill>
                  <a:srgbClr val="231F20"/>
                </a:solidFill>
                <a:effectLst/>
                <a:latin typeface="Proxima Nova"/>
              </a:rPr>
              <a:t>Cheese</a:t>
            </a:r>
            <a:r>
              <a:rPr lang="en-IN" sz="1600" b="1" i="0" dirty="0">
                <a:solidFill>
                  <a:srgbClr val="231F20"/>
                </a:solidFill>
                <a:effectLst/>
                <a:latin typeface="Proxima Nova"/>
              </a:rPr>
              <a:t>  </a:t>
            </a:r>
            <a:r>
              <a:rPr lang="en-IN" sz="2000" b="1" i="0" dirty="0">
                <a:solidFill>
                  <a:srgbClr val="231F20"/>
                </a:solidFill>
                <a:effectLst/>
                <a:latin typeface="Alegreya Sans"/>
              </a:rPr>
              <a:t>(</a:t>
            </a:r>
            <a:r>
              <a:rPr lang="en-US" sz="2000" b="0" i="0" dirty="0">
                <a:solidFill>
                  <a:srgbClr val="231F20"/>
                </a:solidFill>
                <a:effectLst/>
                <a:latin typeface="Alegreya Sans"/>
              </a:rPr>
              <a:t>Cheese is a very good source of protein and rich in healthy fats. Add it to meals if you need a calorie and flavor boost)</a:t>
            </a:r>
          </a:p>
          <a:p>
            <a:pPr marL="342900" indent="-342900" algn="l">
              <a:buFont typeface="Arial" panose="020B0604020202020204" pitchFamily="34" charset="0"/>
              <a:buChar char="•"/>
            </a:pPr>
            <a:r>
              <a:rPr lang="en-IN" b="1" i="0" dirty="0">
                <a:solidFill>
                  <a:srgbClr val="231F20"/>
                </a:solidFill>
                <a:effectLst/>
                <a:latin typeface="Proxima Nova"/>
              </a:rPr>
              <a:t>Whole eggs  </a:t>
            </a:r>
            <a:r>
              <a:rPr lang="en-IN" sz="2000" b="1" i="0" dirty="0">
                <a:solidFill>
                  <a:srgbClr val="231F20"/>
                </a:solidFill>
                <a:effectLst/>
                <a:latin typeface="Alegreya Sans"/>
              </a:rPr>
              <a:t>(</a:t>
            </a:r>
            <a:r>
              <a:rPr lang="en-US" sz="2000" b="0" i="0" dirty="0">
                <a:solidFill>
                  <a:srgbClr val="231F20"/>
                </a:solidFill>
                <a:effectLst/>
                <a:latin typeface="Alegreya Sans"/>
              </a:rPr>
              <a:t>Eggs are one of the best foods for building muscle. There’s no limit to the number you should eat in a day, and they’re full of nutrients)</a:t>
            </a:r>
          </a:p>
          <a:p>
            <a:pPr marL="342900" indent="-342900" algn="l">
              <a:buFont typeface="Arial" panose="020B0604020202020204" pitchFamily="34" charset="0"/>
              <a:buChar char="•"/>
            </a:pPr>
            <a:r>
              <a:rPr lang="en-IN" b="1" i="0" dirty="0">
                <a:solidFill>
                  <a:srgbClr val="231F20"/>
                </a:solidFill>
                <a:effectLst/>
                <a:latin typeface="Proxima Nova"/>
              </a:rPr>
              <a:t> Full fat yogurt  </a:t>
            </a:r>
            <a:r>
              <a:rPr lang="en-IN" sz="2000" b="1" i="0" dirty="0">
                <a:solidFill>
                  <a:srgbClr val="231F20"/>
                </a:solidFill>
                <a:effectLst/>
                <a:latin typeface="Alegreya Sans"/>
              </a:rPr>
              <a:t>(</a:t>
            </a:r>
            <a:r>
              <a:rPr lang="en-US" sz="2000" b="0" i="0" dirty="0">
                <a:solidFill>
                  <a:srgbClr val="231F20"/>
                </a:solidFill>
                <a:effectLst/>
                <a:latin typeface="Alegreya Sans"/>
              </a:rPr>
              <a:t>Full fat Greek yogurt is another ingredient that can help you add healthy fats and protein to your diet. It’s great on its own or as an ingredient that works in many dishes)</a:t>
            </a:r>
          </a:p>
          <a:p>
            <a:pPr marL="342900" indent="-342900" algn="l">
              <a:buFont typeface="Arial" panose="020B0604020202020204" pitchFamily="34" charset="0"/>
              <a:buChar char="•"/>
            </a:pPr>
            <a:r>
              <a:rPr lang="en-IN" b="1" i="0" dirty="0">
                <a:solidFill>
                  <a:srgbClr val="231F20"/>
                </a:solidFill>
                <a:effectLst/>
                <a:latin typeface="Proxima Nova"/>
              </a:rPr>
              <a:t>Healthy fats and oils  </a:t>
            </a:r>
            <a:r>
              <a:rPr lang="en-IN" sz="2000" b="1" i="0" dirty="0">
                <a:solidFill>
                  <a:srgbClr val="231F20"/>
                </a:solidFill>
                <a:effectLst/>
                <a:latin typeface="Alegreya Sans"/>
              </a:rPr>
              <a:t>(</a:t>
            </a:r>
            <a:r>
              <a:rPr lang="en-US" sz="2000" b="0" i="0" dirty="0">
                <a:solidFill>
                  <a:srgbClr val="231F20"/>
                </a:solidFill>
                <a:effectLst/>
                <a:latin typeface="Alegreya Sans"/>
              </a:rPr>
              <a:t>It’s important to include healthy fats and oils in your diet, particularly if you’re trying to gain weight. Stick to healthy oils such as olive and avocado oil)</a:t>
            </a:r>
            <a:endParaRPr lang="en-IN" sz="2000" dirty="0">
              <a:latin typeface="Alegreya Sans"/>
            </a:endParaRPr>
          </a:p>
        </p:txBody>
      </p:sp>
    </p:spTree>
    <p:extLst>
      <p:ext uri="{BB962C8B-B14F-4D97-AF65-F5344CB8AC3E}">
        <p14:creationId xmlns:p14="http://schemas.microsoft.com/office/powerpoint/2010/main" val="84156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t="-9000" b="-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4DFCED-722F-4575-83E6-6E4258C2B4B6}"/>
              </a:ext>
            </a:extLst>
          </p:cNvPr>
          <p:cNvSpPr>
            <a:spLocks noGrp="1"/>
          </p:cNvSpPr>
          <p:nvPr>
            <p:ph type="subTitle" idx="1"/>
          </p:nvPr>
        </p:nvSpPr>
        <p:spPr>
          <a:xfrm>
            <a:off x="0" y="0"/>
            <a:ext cx="12192000" cy="6858000"/>
          </a:xfrm>
        </p:spPr>
        <p:txBody>
          <a:bodyPr/>
          <a:lstStyle/>
          <a:p>
            <a:pPr marL="457200" indent="-457200" algn="l">
              <a:buFont typeface="Wingdings" panose="05000000000000000000" pitchFamily="2" charset="2"/>
              <a:buChar char="Ø"/>
            </a:pPr>
            <a:r>
              <a:rPr lang="en-US" sz="3200" dirty="0">
                <a:highlight>
                  <a:srgbClr val="808080"/>
                </a:highlight>
                <a:latin typeface="Comic Sans MS" panose="030F0702030302020204" pitchFamily="66" charset="0"/>
                <a:cs typeface="Aharoni" panose="02010803020104030203" pitchFamily="2" charset="-79"/>
              </a:rPr>
              <a:t>Try to have a calculative and moderate diet which contains proteins fats carbs and all necessary vitamins and minerals for your body </a:t>
            </a:r>
          </a:p>
          <a:p>
            <a:pPr marL="457200" indent="-457200" algn="l">
              <a:buFont typeface="Wingdings" panose="05000000000000000000" pitchFamily="2" charset="2"/>
              <a:buChar char="Ø"/>
            </a:pPr>
            <a:r>
              <a:rPr lang="en-US" sz="3200" dirty="0">
                <a:highlight>
                  <a:srgbClr val="808080"/>
                </a:highlight>
                <a:latin typeface="Comic Sans MS" panose="030F0702030302020204" pitchFamily="66" charset="0"/>
                <a:cs typeface="Aharoni" panose="02010803020104030203" pitchFamily="2" charset="-79"/>
              </a:rPr>
              <a:t>Do not rely to much on supplements and artificial food source have a moderate level of all this </a:t>
            </a:r>
          </a:p>
          <a:p>
            <a:pPr marL="457200" indent="-457200" algn="l">
              <a:buFont typeface="Wingdings" panose="05000000000000000000" pitchFamily="2" charset="2"/>
              <a:buChar char="Ø"/>
            </a:pPr>
            <a:r>
              <a:rPr lang="en-US" sz="3200" dirty="0">
                <a:highlight>
                  <a:srgbClr val="808080"/>
                </a:highlight>
                <a:latin typeface="Comic Sans MS" panose="030F0702030302020204" pitchFamily="66" charset="0"/>
                <a:cs typeface="Aharoni" panose="02010803020104030203" pitchFamily="2" charset="-79"/>
              </a:rPr>
              <a:t>Have a lot of water per day approx. 4 to 5 L </a:t>
            </a:r>
          </a:p>
          <a:p>
            <a:pPr marL="457200" indent="-457200" algn="l">
              <a:buFont typeface="Wingdings" panose="05000000000000000000" pitchFamily="2" charset="2"/>
              <a:buChar char="Ø"/>
            </a:pPr>
            <a:r>
              <a:rPr lang="en-US" sz="3200" dirty="0">
                <a:highlight>
                  <a:srgbClr val="808080"/>
                </a:highlight>
                <a:latin typeface="Comic Sans MS" panose="030F0702030302020204" pitchFamily="66" charset="0"/>
                <a:cs typeface="Aharoni" panose="02010803020104030203" pitchFamily="2" charset="-79"/>
              </a:rPr>
              <a:t>Divide your day and have short meals per day and don’t over eat on one meal and stay without food for a long time </a:t>
            </a:r>
          </a:p>
          <a:p>
            <a:pPr marL="457200" indent="-457200" algn="l">
              <a:buFont typeface="Wingdings" panose="05000000000000000000" pitchFamily="2" charset="2"/>
              <a:buChar char="Ø"/>
            </a:pPr>
            <a:r>
              <a:rPr lang="en-US" sz="3200" dirty="0">
                <a:highlight>
                  <a:srgbClr val="808080"/>
                </a:highlight>
                <a:latin typeface="Comic Sans MS" panose="030F0702030302020204" pitchFamily="66" charset="0"/>
                <a:cs typeface="Aharoni" panose="02010803020104030203" pitchFamily="2" charset="-79"/>
              </a:rPr>
              <a:t>Have more of fruits and vegetables </a:t>
            </a:r>
          </a:p>
          <a:p>
            <a:pPr marL="457200" indent="-457200" algn="l">
              <a:buFont typeface="Wingdings" panose="05000000000000000000" pitchFamily="2" charset="2"/>
              <a:buChar char="Ø"/>
            </a:pPr>
            <a:r>
              <a:rPr lang="en-US" sz="3200" dirty="0">
                <a:highlight>
                  <a:srgbClr val="808080"/>
                </a:highlight>
                <a:latin typeface="Comic Sans MS" panose="030F0702030302020204" pitchFamily="66" charset="0"/>
                <a:cs typeface="Aharoni" panose="02010803020104030203" pitchFamily="2" charset="-79"/>
              </a:rPr>
              <a:t>Cut sugar and refined cards </a:t>
            </a:r>
          </a:p>
          <a:p>
            <a:pPr marL="457200" indent="-457200" algn="l">
              <a:buFont typeface="Wingdings" panose="05000000000000000000" pitchFamily="2" charset="2"/>
              <a:buChar char="Ø"/>
            </a:pPr>
            <a:r>
              <a:rPr lang="en-US" sz="3200" dirty="0">
                <a:highlight>
                  <a:srgbClr val="808080"/>
                </a:highlight>
                <a:latin typeface="Comic Sans MS" panose="030F0702030302020204" pitchFamily="66" charset="0"/>
                <a:cs typeface="Aharoni" panose="02010803020104030203" pitchFamily="2" charset="-79"/>
              </a:rPr>
              <a:t>Train heavy </a:t>
            </a:r>
          </a:p>
          <a:p>
            <a:endParaRPr lang="en-IN" dirty="0"/>
          </a:p>
        </p:txBody>
      </p:sp>
    </p:spTree>
    <p:extLst>
      <p:ext uri="{BB962C8B-B14F-4D97-AF65-F5344CB8AC3E}">
        <p14:creationId xmlns:p14="http://schemas.microsoft.com/office/powerpoint/2010/main" val="2546173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712</Words>
  <Application>Microsoft Office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Aharoni</vt:lpstr>
      <vt:lpstr>Alegreya Sans</vt:lpstr>
      <vt:lpstr>Arial</vt:lpstr>
      <vt:lpstr>Artifakt Element Black</vt:lpstr>
      <vt:lpstr>Artifakt Element Medium</vt:lpstr>
      <vt:lpstr>Calibri</vt:lpstr>
      <vt:lpstr>Calibri Light</vt:lpstr>
      <vt:lpstr>Comic Sans MS</vt:lpstr>
      <vt:lpstr>Montserrat-Regular</vt:lpstr>
      <vt:lpstr>Proxima Nova</vt:lpstr>
      <vt:lpstr>Wingdings</vt:lpstr>
      <vt:lpstr>Office Theme</vt:lpstr>
      <vt:lpstr>Normal weight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weight</dc:title>
  <dc:creator>mayur  kyatham</dc:creator>
  <cp:lastModifiedBy>mayur  kyatham</cp:lastModifiedBy>
  <cp:revision>1</cp:revision>
  <dcterms:created xsi:type="dcterms:W3CDTF">2021-11-14T09:37:50Z</dcterms:created>
  <dcterms:modified xsi:type="dcterms:W3CDTF">2021-11-14T12:16:41Z</dcterms:modified>
</cp:coreProperties>
</file>