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E7F49-26B9-44E4-A645-2353DBC0158E}" v="50" dt="2021-11-14T13:18:57.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1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B3DE-38C1-4CF6-8BE8-09260622D45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13BC5E-CD95-4F23-B3B9-34C34097A09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58453852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19655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3099-D406-41BF-B1A5-467120BF2FD2}"/>
              </a:ext>
            </a:extLst>
          </p:cNvPr>
          <p:cNvSpPr>
            <a:spLocks noGrp="1"/>
          </p:cNvSpPr>
          <p:nvPr>
            <p:ph type="ctrTitle"/>
          </p:nvPr>
        </p:nvSpPr>
        <p:spPr>
          <a:xfrm>
            <a:off x="1524000" y="0"/>
            <a:ext cx="9144000" cy="959655"/>
          </a:xfrm>
        </p:spPr>
        <p:txBody>
          <a:bodyPr/>
          <a:lstStyle/>
          <a:p>
            <a:r>
              <a:rPr lang="en-US" dirty="0">
                <a:highlight>
                  <a:srgbClr val="00FFFF"/>
                </a:highlight>
              </a:rPr>
              <a:t>Over weight </a:t>
            </a:r>
            <a:endParaRPr lang="en-IN" dirty="0">
              <a:highlight>
                <a:srgbClr val="00FFFF"/>
              </a:highlight>
            </a:endParaRPr>
          </a:p>
        </p:txBody>
      </p:sp>
      <p:sp>
        <p:nvSpPr>
          <p:cNvPr id="3" name="Subtitle 2">
            <a:extLst>
              <a:ext uri="{FF2B5EF4-FFF2-40B4-BE49-F238E27FC236}">
                <a16:creationId xmlns:a16="http://schemas.microsoft.com/office/drawing/2014/main" id="{17E7BFB6-C248-4272-9C71-9CEC2EEAF79B}"/>
              </a:ext>
            </a:extLst>
          </p:cNvPr>
          <p:cNvSpPr>
            <a:spLocks noGrp="1"/>
          </p:cNvSpPr>
          <p:nvPr>
            <p:ph type="subTitle" idx="1"/>
          </p:nvPr>
        </p:nvSpPr>
        <p:spPr>
          <a:xfrm>
            <a:off x="0" y="959655"/>
            <a:ext cx="12192000" cy="2433711"/>
          </a:xfrm>
          <a:ln>
            <a:solidFill>
              <a:schemeClr val="bg1"/>
            </a:solidFill>
          </a:ln>
        </p:spPr>
        <p:txBody>
          <a:bodyPr/>
          <a:lstStyle/>
          <a:p>
            <a:r>
              <a:rPr lang="en-US" b="1" dirty="0"/>
              <a:t>Why being over weight is a problem</a:t>
            </a:r>
            <a:endParaRPr lang="en-IN" sz="1800" b="1" i="0" u="none" strike="noStrike" baseline="0" dirty="0">
              <a:solidFill>
                <a:srgbClr val="000000"/>
              </a:solidFill>
              <a:latin typeface="Arial" panose="020B0604020202020204" pitchFamily="34" charset="0"/>
            </a:endParaRPr>
          </a:p>
          <a:p>
            <a:pPr algn="l"/>
            <a:r>
              <a:rPr lang="en-US" sz="1800" b="1" i="0" u="none" strike="noStrike" baseline="0" dirty="0">
                <a:solidFill>
                  <a:srgbClr val="000000"/>
                </a:solidFill>
                <a:latin typeface="Arial" panose="020B0604020202020204" pitchFamily="34" charset="0"/>
              </a:rPr>
              <a:t> Obesity is a complex health issue resulting from a combination of causes and individual factors such as </a:t>
            </a:r>
            <a:r>
              <a:rPr lang="en-US" sz="1800" b="1" i="0" u="none" strike="noStrike" baseline="0" dirty="0" err="1">
                <a:solidFill>
                  <a:srgbClr val="000000"/>
                </a:solidFill>
                <a:latin typeface="Arial" panose="020B0604020202020204" pitchFamily="34" charset="0"/>
              </a:rPr>
              <a:t>behaviour</a:t>
            </a:r>
            <a:r>
              <a:rPr lang="en-US" sz="1800" b="1" i="0" u="none" strike="noStrike" baseline="0" dirty="0">
                <a:solidFill>
                  <a:srgbClr val="000000"/>
                </a:solidFill>
                <a:latin typeface="Arial" panose="020B0604020202020204" pitchFamily="34" charset="0"/>
              </a:rPr>
              <a:t> and genetics. </a:t>
            </a:r>
            <a:r>
              <a:rPr lang="en-US" sz="1800" b="1" i="0" u="none" strike="noStrike" baseline="0" dirty="0" err="1">
                <a:solidFill>
                  <a:srgbClr val="000000"/>
                </a:solidFill>
                <a:latin typeface="Arial" panose="020B0604020202020204" pitchFamily="34" charset="0"/>
              </a:rPr>
              <a:t>Behaviours</a:t>
            </a:r>
            <a:r>
              <a:rPr lang="en-US" sz="1800" b="1" i="0" u="none" strike="noStrike" baseline="0" dirty="0">
                <a:solidFill>
                  <a:srgbClr val="000000"/>
                </a:solidFill>
                <a:latin typeface="Arial" panose="020B0604020202020204" pitchFamily="34" charset="0"/>
              </a:rPr>
              <a:t> can include physical activity, inactivity, dietary patterns, medication use, and other exposures. Additional contributing factors include the food and physical activity environment, education and skills, and food marketing and promotion. </a:t>
            </a:r>
          </a:p>
          <a:p>
            <a:pPr algn="l"/>
            <a:r>
              <a:rPr lang="en-US" sz="1800" b="1" i="0" u="none" strike="noStrike" baseline="0" dirty="0">
                <a:solidFill>
                  <a:srgbClr val="000000"/>
                </a:solidFill>
                <a:latin typeface="Arial" panose="020B0604020202020204" pitchFamily="34" charset="0"/>
              </a:rPr>
              <a:t>Obesity is serious because it is associated with poorer mental health outcomes and reduced quality of life. Obesity is also associated with the leading causes of death in the United States and worldwide, including diabetes, heart disease, stroke, and some types of cancer. </a:t>
            </a:r>
          </a:p>
          <a:p>
            <a:pPr algn="l"/>
            <a:endParaRPr lang="en-IN" b="1" dirty="0"/>
          </a:p>
        </p:txBody>
      </p:sp>
      <p:sp>
        <p:nvSpPr>
          <p:cNvPr id="4" name="Rectangle 3">
            <a:extLst>
              <a:ext uri="{FF2B5EF4-FFF2-40B4-BE49-F238E27FC236}">
                <a16:creationId xmlns:a16="http://schemas.microsoft.com/office/drawing/2014/main" id="{D08F1B02-2A97-4595-9A9A-B6CD8F3B6961}"/>
              </a:ext>
            </a:extLst>
          </p:cNvPr>
          <p:cNvSpPr/>
          <p:nvPr/>
        </p:nvSpPr>
        <p:spPr>
          <a:xfrm>
            <a:off x="168812" y="3393366"/>
            <a:ext cx="11507374" cy="33169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IN" sz="1200" b="1" i="0" u="none" strike="noStrike" baseline="0" dirty="0">
              <a:solidFill>
                <a:srgbClr val="000000"/>
              </a:solidFill>
              <a:latin typeface="Arial" panose="020B0604020202020204" pitchFamily="34" charset="0"/>
            </a:endParaRPr>
          </a:p>
          <a:p>
            <a:r>
              <a:rPr lang="en-US" sz="1200" b="1" i="0" u="none" strike="noStrike" baseline="0" dirty="0">
                <a:solidFill>
                  <a:srgbClr val="000000"/>
                </a:solidFill>
                <a:latin typeface="Arial" panose="020B0604020202020204" pitchFamily="34" charset="0"/>
              </a:rPr>
              <a:t> A steady weight loss of 1 to 2 pounds per week is recommended for the most effective long-term weight </a:t>
            </a:r>
            <a:r>
              <a:rPr lang="en-US" sz="1200" b="1" i="0" u="none" strike="noStrike" baseline="0" dirty="0" err="1">
                <a:solidFill>
                  <a:srgbClr val="000000"/>
                </a:solidFill>
                <a:latin typeface="Arial" panose="020B0604020202020204" pitchFamily="34" charset="0"/>
              </a:rPr>
              <a:t>management.That</a:t>
            </a:r>
            <a:r>
              <a:rPr lang="en-US" sz="1200" b="1" i="0" u="none" strike="noStrike" baseline="0" dirty="0">
                <a:solidFill>
                  <a:srgbClr val="000000"/>
                </a:solidFill>
                <a:latin typeface="Arial" panose="020B0604020202020204" pitchFamily="34" charset="0"/>
              </a:rPr>
              <a:t> said, many eating plans leave you feeling hungry or unsatisfied. These are major reasons why you might find it hard to stick to a healthier eating </a:t>
            </a:r>
            <a:r>
              <a:rPr lang="en-US" sz="1200" b="1" i="0" u="none" strike="noStrike" baseline="0" dirty="0" err="1">
                <a:solidFill>
                  <a:srgbClr val="000000"/>
                </a:solidFill>
                <a:latin typeface="Arial" panose="020B0604020202020204" pitchFamily="34" charset="0"/>
              </a:rPr>
              <a:t>plan.However</a:t>
            </a:r>
            <a:r>
              <a:rPr lang="en-US" sz="1200" b="1" i="0" u="none" strike="noStrike" baseline="0" dirty="0">
                <a:solidFill>
                  <a:srgbClr val="000000"/>
                </a:solidFill>
                <a:latin typeface="Arial" panose="020B0604020202020204" pitchFamily="34" charset="0"/>
              </a:rPr>
              <a:t>, not all diets have this effect. Low carb diets and whole food, lower calorie diets are effective for weight loss and may be easier to stick to than other diets. Here are some ways to lose weight that employ healthy eating, potentially lower carbs, and that aim to: </a:t>
            </a:r>
          </a:p>
          <a:p>
            <a:r>
              <a:rPr lang="en-US" sz="1200" b="1" i="0" u="none" strike="noStrike" baseline="0" dirty="0">
                <a:solidFill>
                  <a:srgbClr val="000000"/>
                </a:solidFill>
                <a:latin typeface="Artifakt Element" panose="020B0503050000020004" pitchFamily="34" charset="0"/>
              </a:rPr>
              <a:t>A steady weight loss of 1 to 2 pounds per week is recommended for the most effective long-term weight management. That said, many eating plans leave you feeling hungry or unsatisfied. These are major reasons why you might find it hard to stick to a healthier eating plan. However, not all diets have this effect. Low carb diets and whole food, lower calorie diets are effective for weight loss and may be easier to stick to than other diets. Here are some ways to lose weight that employ healthy eating, potentially lower carbs, and that aim to: </a:t>
            </a:r>
            <a:endParaRPr lang="en-US" sz="1200" b="1" i="0" u="none" strike="noStrike" baseline="0" dirty="0">
              <a:solidFill>
                <a:srgbClr val="000000"/>
              </a:solidFill>
              <a:latin typeface="Arial" panose="020B0604020202020204" pitchFamily="34" charset="0"/>
            </a:endParaRPr>
          </a:p>
          <a:p>
            <a:r>
              <a:rPr lang="en-IN" sz="1200" b="1" i="0" u="none" strike="noStrike" baseline="0" dirty="0">
                <a:solidFill>
                  <a:srgbClr val="000000"/>
                </a:solidFill>
                <a:latin typeface="Arial" panose="020B0604020202020204" pitchFamily="34" charset="0"/>
              </a:rPr>
              <a:t>• reduce your appetite </a:t>
            </a:r>
          </a:p>
          <a:p>
            <a:r>
              <a:rPr lang="en-IN" sz="1200" b="1" i="0" u="none" strike="noStrike" baseline="0" dirty="0">
                <a:solidFill>
                  <a:srgbClr val="000000"/>
                </a:solidFill>
                <a:latin typeface="Arial" panose="020B0604020202020204" pitchFamily="34" charset="0"/>
              </a:rPr>
              <a:t>• cause fast weight loss </a:t>
            </a:r>
          </a:p>
          <a:p>
            <a:r>
              <a:rPr lang="en-US" sz="1200" b="1" i="0" u="none" strike="noStrike" baseline="0" dirty="0">
                <a:solidFill>
                  <a:srgbClr val="000000"/>
                </a:solidFill>
                <a:latin typeface="Arial" panose="020B0604020202020204" pitchFamily="34" charset="0"/>
              </a:rPr>
              <a:t>• improve your metabolic health at the same time </a:t>
            </a:r>
          </a:p>
          <a:p>
            <a:endParaRPr lang="en-IN" sz="1200" b="1" i="0" u="none" strike="noStrike" baseline="0" dirty="0">
              <a:solidFill>
                <a:srgbClr val="000000"/>
              </a:solidFill>
              <a:latin typeface="Arial" panose="020B0604020202020204" pitchFamily="34" charset="0"/>
            </a:endParaRPr>
          </a:p>
          <a:p>
            <a:r>
              <a:rPr lang="en-IN" sz="1200" b="1" i="0" u="none" strike="noStrike" baseline="0" dirty="0">
                <a:solidFill>
                  <a:srgbClr val="000000"/>
                </a:solidFill>
                <a:latin typeface="Arial" panose="020B0604020202020204" pitchFamily="34" charset="0"/>
              </a:rPr>
              <a:t>• reduce your appetite </a:t>
            </a:r>
          </a:p>
          <a:p>
            <a:r>
              <a:rPr lang="en-IN" sz="1200" b="1" i="0" u="none" strike="noStrike" baseline="0" dirty="0">
                <a:solidFill>
                  <a:srgbClr val="000000"/>
                </a:solidFill>
                <a:latin typeface="Arial" panose="020B0604020202020204" pitchFamily="34" charset="0"/>
              </a:rPr>
              <a:t>• cause fast weight loss </a:t>
            </a:r>
          </a:p>
          <a:p>
            <a:r>
              <a:rPr lang="en-US" sz="1200" b="1" i="0" u="none" strike="noStrike" baseline="0" dirty="0">
                <a:solidFill>
                  <a:srgbClr val="000000"/>
                </a:solidFill>
                <a:latin typeface="Arial" panose="020B0604020202020204" pitchFamily="34" charset="0"/>
              </a:rPr>
              <a:t>• improve your metabolic health at the same time </a:t>
            </a:r>
          </a:p>
          <a:p>
            <a:pPr algn="ctr"/>
            <a:endParaRPr lang="en-IN" dirty="0"/>
          </a:p>
        </p:txBody>
      </p:sp>
    </p:spTree>
    <p:extLst>
      <p:ext uri="{BB962C8B-B14F-4D97-AF65-F5344CB8AC3E}">
        <p14:creationId xmlns:p14="http://schemas.microsoft.com/office/powerpoint/2010/main" val="9847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5D3B-FD42-4496-93FD-6342C07D3835}"/>
              </a:ext>
            </a:extLst>
          </p:cNvPr>
          <p:cNvSpPr>
            <a:spLocks noGrp="1"/>
          </p:cNvSpPr>
          <p:nvPr>
            <p:ph type="ctrTitle"/>
          </p:nvPr>
        </p:nvSpPr>
        <p:spPr>
          <a:xfrm>
            <a:off x="0" y="0"/>
            <a:ext cx="12192000" cy="1983545"/>
          </a:xfrm>
        </p:spPr>
        <p:txBody>
          <a:bodyPr/>
          <a:lstStyle/>
          <a:p>
            <a:pPr algn="l"/>
            <a:r>
              <a:rPr lang="en-US" sz="2000" b="0" i="1" dirty="0">
                <a:solidFill>
                  <a:schemeClr val="accent6">
                    <a:lumMod val="50000"/>
                  </a:schemeClr>
                </a:solidFill>
                <a:effectLst>
                  <a:outerShdw blurRad="38100" dist="38100" dir="2700000" algn="tl">
                    <a:srgbClr val="000000">
                      <a:alpha val="43137"/>
                    </a:srgbClr>
                  </a:outerShdw>
                </a:effectLst>
                <a:latin typeface="Arial Narrow" panose="020B0606020202030204" pitchFamily="34" charset="0"/>
              </a:rPr>
              <a:t>Both nutrition and physical activity are critical if you want to gain lean muscle.</a:t>
            </a:r>
            <a:br>
              <a:rPr lang="en-US" sz="2000" b="0" i="1" dirty="0">
                <a:solidFill>
                  <a:schemeClr val="accent6">
                    <a:lumMod val="50000"/>
                  </a:schemeClr>
                </a:solidFill>
                <a:effectLst>
                  <a:outerShdw blurRad="38100" dist="38100" dir="2700000" algn="tl">
                    <a:srgbClr val="000000">
                      <a:alpha val="43137"/>
                    </a:srgbClr>
                  </a:outerShdw>
                </a:effectLst>
                <a:latin typeface="Arial Narrow" panose="020B0606020202030204" pitchFamily="34" charset="0"/>
              </a:rPr>
            </a:br>
            <a:r>
              <a:rPr lang="en-US" sz="2000" b="0" i="1" dirty="0">
                <a:solidFill>
                  <a:schemeClr val="accent6">
                    <a:lumMod val="50000"/>
                  </a:schemeClr>
                </a:solidFill>
                <a:effectLst>
                  <a:outerShdw blurRad="38100" dist="38100" dir="2700000" algn="tl">
                    <a:srgbClr val="000000">
                      <a:alpha val="43137"/>
                    </a:srgbClr>
                  </a:outerShdw>
                </a:effectLst>
                <a:latin typeface="Arial Narrow" panose="020B0606020202030204" pitchFamily="34" charset="0"/>
              </a:rPr>
              <a:t>To get started, it’s essential to challenge your body through physical activity. However, without proper nutritional support, your progress will stall.</a:t>
            </a:r>
            <a:br>
              <a:rPr lang="en-US" sz="2000" b="0" i="1" dirty="0">
                <a:solidFill>
                  <a:schemeClr val="accent6">
                    <a:lumMod val="50000"/>
                  </a:schemeClr>
                </a:solidFill>
                <a:effectLst>
                  <a:outerShdw blurRad="38100" dist="38100" dir="2700000" algn="tl">
                    <a:srgbClr val="000000">
                      <a:alpha val="43137"/>
                    </a:srgbClr>
                  </a:outerShdw>
                </a:effectLst>
                <a:latin typeface="Arial Narrow" panose="020B0606020202030204" pitchFamily="34" charset="0"/>
              </a:rPr>
            </a:br>
            <a:r>
              <a:rPr lang="en-US" sz="2000" i="1" dirty="0">
                <a:solidFill>
                  <a:schemeClr val="accent6">
                    <a:lumMod val="50000"/>
                  </a:schemeClr>
                </a:solidFill>
                <a:effectLst>
                  <a:outerShdw blurRad="38100" dist="38100" dir="2700000" algn="tl">
                    <a:srgbClr val="000000">
                      <a:alpha val="43137"/>
                    </a:srgbClr>
                  </a:outerShdw>
                </a:effectLst>
                <a:latin typeface="Arial Narrow" panose="020B0606020202030204" pitchFamily="34" charset="0"/>
              </a:rPr>
              <a:t>High-protein foods</a:t>
            </a:r>
            <a:r>
              <a:rPr lang="en-US" sz="2000" b="0" i="1" dirty="0">
                <a:solidFill>
                  <a:schemeClr val="accent6">
                    <a:lumMod val="50000"/>
                  </a:schemeClr>
                </a:solidFill>
                <a:effectLst>
                  <a:outerShdw blurRad="38100" dist="38100" dir="2700000" algn="tl">
                    <a:srgbClr val="000000">
                      <a:alpha val="43137"/>
                    </a:srgbClr>
                  </a:outerShdw>
                </a:effectLst>
                <a:latin typeface="Arial Narrow" panose="020B0606020202030204" pitchFamily="34" charset="0"/>
              </a:rPr>
              <a:t> are very important for gaining muscle, but carbohydrates and fats are also necessary sources of energy.</a:t>
            </a:r>
            <a:br>
              <a:rPr lang="en-US" sz="2000" b="0" i="1" dirty="0">
                <a:solidFill>
                  <a:schemeClr val="accent6">
                    <a:lumMod val="50000"/>
                  </a:schemeClr>
                </a:solidFill>
                <a:effectLst>
                  <a:outerShdw blurRad="38100" dist="38100" dir="2700000" algn="tl">
                    <a:srgbClr val="000000">
                      <a:alpha val="43137"/>
                    </a:srgbClr>
                  </a:outerShdw>
                </a:effectLst>
                <a:latin typeface="Arial Narrow" panose="020B0606020202030204" pitchFamily="34" charset="0"/>
              </a:rPr>
            </a:br>
            <a:r>
              <a:rPr lang="en-US" sz="2000" b="0" i="1" dirty="0">
                <a:solidFill>
                  <a:schemeClr val="accent6">
                    <a:lumMod val="50000"/>
                  </a:schemeClr>
                </a:solidFill>
                <a:effectLst>
                  <a:outerShdw blurRad="38100" dist="38100" dir="2700000" algn="tl">
                    <a:srgbClr val="000000">
                      <a:alpha val="43137"/>
                    </a:srgbClr>
                  </a:outerShdw>
                </a:effectLst>
                <a:latin typeface="Arial Narrow" panose="020B0606020202030204" pitchFamily="34" charset="0"/>
              </a:rPr>
              <a:t>If your goal is to gain lean muscle, you should focus on exercising regularly and eating more calories each day from muscle-building foods.</a:t>
            </a:r>
            <a:endParaRPr lang="en-IN" i="1" dirty="0">
              <a:solidFill>
                <a:schemeClr val="accent6">
                  <a:lumMod val="50000"/>
                </a:schemeClr>
              </a:solidFill>
              <a:effectLst>
                <a:outerShdw blurRad="38100" dist="38100" dir="2700000" algn="tl">
                  <a:srgbClr val="000000">
                    <a:alpha val="43137"/>
                  </a:srgbClr>
                </a:outerShdw>
              </a:effectLst>
              <a:latin typeface="Arial Narrow" panose="020B0606020202030204" pitchFamily="34" charset="0"/>
            </a:endParaRPr>
          </a:p>
        </p:txBody>
      </p:sp>
      <p:sp>
        <p:nvSpPr>
          <p:cNvPr id="3" name="Subtitle 2">
            <a:extLst>
              <a:ext uri="{FF2B5EF4-FFF2-40B4-BE49-F238E27FC236}">
                <a16:creationId xmlns:a16="http://schemas.microsoft.com/office/drawing/2014/main" id="{5D5E1BD8-8B80-465E-B8F3-FEB86706E239}"/>
              </a:ext>
            </a:extLst>
          </p:cNvPr>
          <p:cNvSpPr>
            <a:spLocks noGrp="1"/>
          </p:cNvSpPr>
          <p:nvPr>
            <p:ph type="subTitle" idx="1"/>
          </p:nvPr>
        </p:nvSpPr>
        <p:spPr>
          <a:xfrm>
            <a:off x="0" y="2138289"/>
            <a:ext cx="12192000" cy="4719711"/>
          </a:xfrm>
        </p:spPr>
        <p:txBody>
          <a:bodyPr/>
          <a:lstStyle/>
          <a:p>
            <a:r>
              <a:rPr lang="en-US" dirty="0"/>
              <a:t>Some food items that should be included in your diet and take all this according to your meals :</a:t>
            </a:r>
          </a:p>
          <a:p>
            <a:r>
              <a:rPr lang="en-IN" b="0" i="0" dirty="0">
                <a:solidFill>
                  <a:srgbClr val="333333"/>
                </a:solidFill>
                <a:effectLst/>
                <a:latin typeface="Roboto" panose="02000000000000000000" pitchFamily="2" charset="0"/>
              </a:rPr>
              <a:t> </a:t>
            </a:r>
            <a:r>
              <a:rPr lang="en-IN" b="0" i="0" dirty="0">
                <a:solidFill>
                  <a:schemeClr val="accent1">
                    <a:lumMod val="75000"/>
                  </a:schemeClr>
                </a:solidFill>
                <a:effectLst/>
                <a:latin typeface="Arial Black" panose="020B0A04020102020204" pitchFamily="34" charset="0"/>
              </a:rPr>
              <a:t>Beans, Yogurt</a:t>
            </a:r>
            <a:r>
              <a:rPr lang="en-US" b="0" i="0" dirty="0">
                <a:solidFill>
                  <a:schemeClr val="accent1">
                    <a:lumMod val="75000"/>
                  </a:schemeClr>
                </a:solidFill>
                <a:effectLst/>
                <a:latin typeface="Arial Black" panose="020B0A04020102020204" pitchFamily="34" charset="0"/>
              </a:rPr>
              <a:t>, </a:t>
            </a:r>
            <a:r>
              <a:rPr lang="en-IN" b="0" i="0" dirty="0">
                <a:solidFill>
                  <a:schemeClr val="accent1">
                    <a:lumMod val="75000"/>
                  </a:schemeClr>
                </a:solidFill>
                <a:effectLst/>
                <a:latin typeface="Arial Black" panose="020B0A04020102020204" pitchFamily="34" charset="0"/>
              </a:rPr>
              <a:t>Red bell peppers, Broccoli, Diluted vinegar, </a:t>
            </a:r>
            <a:r>
              <a:rPr lang="en-IN" b="1" i="0" dirty="0">
                <a:solidFill>
                  <a:schemeClr val="accent1">
                    <a:lumMod val="75000"/>
                  </a:schemeClr>
                </a:solidFill>
                <a:effectLst/>
                <a:latin typeface="Arial Black" panose="020B0A04020102020204" pitchFamily="34" charset="0"/>
              </a:rPr>
              <a:t>Eggs, Chicken Breast, </a:t>
            </a:r>
            <a:r>
              <a:rPr lang="en-US" b="0" i="0" dirty="0">
                <a:solidFill>
                  <a:schemeClr val="accent1">
                    <a:lumMod val="75000"/>
                  </a:schemeClr>
                </a:solidFill>
                <a:effectLst/>
                <a:latin typeface="Arial Black" panose="020B0A04020102020204" pitchFamily="34" charset="0"/>
              </a:rPr>
              <a:t> salmon, </a:t>
            </a:r>
            <a:r>
              <a:rPr lang="en-IN" b="1" i="0" dirty="0">
                <a:solidFill>
                  <a:schemeClr val="accent1">
                    <a:lumMod val="75000"/>
                  </a:schemeClr>
                </a:solidFill>
                <a:effectLst/>
                <a:latin typeface="Arial Black" panose="020B0A04020102020204" pitchFamily="34" charset="0"/>
              </a:rPr>
              <a:t> Cottage Cheese, Protein Powders, Quinoa, Chickpeas, Peanuts, Tofu, Milk, Almonds, Brown rice, etc.</a:t>
            </a:r>
          </a:p>
          <a:p>
            <a:endParaRPr lang="en-IN" b="1" i="0" dirty="0">
              <a:solidFill>
                <a:schemeClr val="accent1">
                  <a:lumMod val="75000"/>
                </a:schemeClr>
              </a:solidFill>
              <a:effectLst/>
              <a:latin typeface="Arial Black" panose="020B0A04020102020204" pitchFamily="34" charset="0"/>
            </a:endParaRPr>
          </a:p>
          <a:p>
            <a:endParaRPr lang="en-IN" b="1" dirty="0">
              <a:solidFill>
                <a:schemeClr val="accent1">
                  <a:lumMod val="75000"/>
                </a:schemeClr>
              </a:solidFill>
              <a:latin typeface="Arial Black" panose="020B0A04020102020204" pitchFamily="34" charset="0"/>
            </a:endParaRPr>
          </a:p>
          <a:p>
            <a:endParaRPr lang="en-IN" b="0" i="0" dirty="0">
              <a:solidFill>
                <a:schemeClr val="accent1">
                  <a:lumMod val="75000"/>
                </a:schemeClr>
              </a:solidFill>
              <a:effectLst/>
              <a:latin typeface="Arial Black" panose="020B0A04020102020204" pitchFamily="34" charset="0"/>
            </a:endParaRPr>
          </a:p>
          <a:p>
            <a:pPr algn="l"/>
            <a:r>
              <a:rPr lang="en-IN" sz="1800" b="1" i="0" u="none" strike="noStrike" baseline="0" dirty="0">
                <a:solidFill>
                  <a:srgbClr val="FF0000"/>
                </a:solidFill>
                <a:latin typeface="Arial Black" panose="020B0A04020102020204" pitchFamily="34" charset="0"/>
              </a:rPr>
              <a:t>Things to remember :- </a:t>
            </a:r>
          </a:p>
          <a:p>
            <a:r>
              <a:rPr lang="en-IN" sz="1600" b="0" i="0" u="none" strike="noStrike" baseline="0" dirty="0">
                <a:solidFill>
                  <a:srgbClr val="000000"/>
                </a:solidFill>
                <a:latin typeface="Bahnschrift SemiBold" panose="020B0502040204020203" pitchFamily="34" charset="0"/>
              </a:rPr>
              <a:t>-Do not skip breakfast   -Eat regular meals    -</a:t>
            </a:r>
            <a:r>
              <a:rPr lang="en-US" sz="1600" b="0" i="0" u="none" strike="noStrike" baseline="0" dirty="0">
                <a:solidFill>
                  <a:srgbClr val="000000"/>
                </a:solidFill>
                <a:latin typeface="Bahnschrift SemiBold" panose="020B0502040204020203" pitchFamily="34" charset="0"/>
              </a:rPr>
              <a:t>Eat plenty of fruits and vegetables    -</a:t>
            </a:r>
            <a:r>
              <a:rPr lang="en-IN" sz="1600" b="0" i="0" u="none" strike="noStrike" baseline="0" dirty="0">
                <a:solidFill>
                  <a:srgbClr val="000000"/>
                </a:solidFill>
                <a:latin typeface="Bahnschrift SemiBold" panose="020B0502040204020203" pitchFamily="34" charset="0"/>
              </a:rPr>
              <a:t>Get more active    -Drink plenty of water    </a:t>
            </a:r>
          </a:p>
          <a:p>
            <a:r>
              <a:rPr lang="en-IN" sz="1600" b="0" i="0" u="none" strike="noStrike" baseline="0" dirty="0">
                <a:solidFill>
                  <a:srgbClr val="000000"/>
                </a:solidFill>
                <a:latin typeface="Bahnschrift SemiBold" panose="020B0502040204020203" pitchFamily="34" charset="0"/>
              </a:rPr>
              <a:t>-Eat high </a:t>
            </a:r>
            <a:r>
              <a:rPr lang="en-IN" sz="1600" b="0" i="0" u="none" strike="noStrike" baseline="0" dirty="0" err="1">
                <a:solidFill>
                  <a:srgbClr val="000000"/>
                </a:solidFill>
                <a:latin typeface="Bahnschrift SemiBold" panose="020B0502040204020203" pitchFamily="34" charset="0"/>
              </a:rPr>
              <a:t>fiber</a:t>
            </a:r>
            <a:r>
              <a:rPr lang="en-IN" sz="1600" b="0" i="0" u="none" strike="noStrike" baseline="0" dirty="0">
                <a:solidFill>
                  <a:srgbClr val="000000"/>
                </a:solidFill>
                <a:latin typeface="Bahnschrift SemiBold" panose="020B0502040204020203" pitchFamily="34" charset="0"/>
              </a:rPr>
              <a:t> food    -Use smaller plates    -Do not ban food </a:t>
            </a:r>
          </a:p>
          <a:p>
            <a:r>
              <a:rPr lang="en-US" sz="1600" b="0" i="0" u="none" strike="noStrike" baseline="0" dirty="0">
                <a:solidFill>
                  <a:srgbClr val="000000"/>
                </a:solidFill>
                <a:latin typeface="Bahnschrift SemiBold" panose="020B0502040204020203" pitchFamily="34" charset="0"/>
              </a:rPr>
              <a:t>-Do not stock junk food         -</a:t>
            </a:r>
            <a:r>
              <a:rPr lang="en-IN" sz="1600" b="0" i="0" u="none" strike="noStrike" baseline="0" dirty="0">
                <a:solidFill>
                  <a:srgbClr val="000000"/>
                </a:solidFill>
                <a:latin typeface="Bahnschrift SemiBold" panose="020B0502040204020203" pitchFamily="34" charset="0"/>
              </a:rPr>
              <a:t>Cut down on alcohol     -Plan your means </a:t>
            </a:r>
          </a:p>
          <a:p>
            <a:endParaRPr lang="en-US" sz="4000" dirty="0">
              <a:latin typeface="Bahnschrift SemiBold" panose="020B0502040204020203" pitchFamily="34" charset="0"/>
            </a:endParaRPr>
          </a:p>
          <a:p>
            <a:endParaRPr lang="en-IN" dirty="0"/>
          </a:p>
        </p:txBody>
      </p:sp>
      <p:sp>
        <p:nvSpPr>
          <p:cNvPr id="4" name="Title 1">
            <a:extLst>
              <a:ext uri="{FF2B5EF4-FFF2-40B4-BE49-F238E27FC236}">
                <a16:creationId xmlns:a16="http://schemas.microsoft.com/office/drawing/2014/main" id="{9522E3C0-15EC-4FA8-9064-8FB984279758}"/>
              </a:ext>
            </a:extLst>
          </p:cNvPr>
          <p:cNvSpPr txBox="1">
            <a:spLocks/>
          </p:cNvSpPr>
          <p:nvPr/>
        </p:nvSpPr>
        <p:spPr>
          <a:xfrm>
            <a:off x="0" y="3673644"/>
            <a:ext cx="12192000" cy="1294229"/>
          </a:xfrm>
          <a:prstGeom prst="rect">
            <a:avLst/>
          </a:prstGeom>
          <a:solidFill>
            <a:schemeClr val="accent6"/>
          </a:solidFill>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a:solidFill>
                  <a:srgbClr val="000000"/>
                </a:solidFill>
                <a:latin typeface="Calibri" panose="020F0502020204030204" pitchFamily="34" charset="0"/>
              </a:rPr>
              <a:t>HAVE 5 MEALS PER DAY (HAVE ATLEAST 3 TO 4 L OF WATER / DAY) </a:t>
            </a:r>
            <a:br>
              <a:rPr lang="en-US" sz="1800">
                <a:solidFill>
                  <a:srgbClr val="000000"/>
                </a:solidFill>
                <a:latin typeface="Calibri" panose="020F0502020204030204" pitchFamily="34" charset="0"/>
              </a:rPr>
            </a:br>
            <a:r>
              <a:rPr lang="en-US" sz="1800">
                <a:solidFill>
                  <a:srgbClr val="000000"/>
                </a:solidFill>
                <a:latin typeface="Bahnschrift" panose="020B0502040204020203" pitchFamily="34" charset="0"/>
              </a:rPr>
              <a:t>These sample meal plans are low carb, which limits carbs to 20–50 carbs per day. Each meal should have protein, healthy fats, and veggies. If you’d prefer to lose weight while still eating complex carbs, add in some healthy whole grains </a:t>
            </a:r>
            <a:r>
              <a:rPr lang="en-US" sz="1800">
                <a:solidFill>
                  <a:srgbClr val="000000"/>
                </a:solidFill>
                <a:latin typeface="Calibri" panose="020F0502020204030204" pitchFamily="34" charset="0"/>
              </a:rPr>
              <a:t>such as: </a:t>
            </a:r>
            <a:br>
              <a:rPr lang="en-US" sz="1800">
                <a:solidFill>
                  <a:srgbClr val="000000"/>
                </a:solidFill>
                <a:latin typeface="Calibri" panose="020F0502020204030204" pitchFamily="34" charset="0"/>
              </a:rPr>
            </a:br>
            <a:r>
              <a:rPr lang="en-US" sz="1800">
                <a:solidFill>
                  <a:srgbClr val="000000"/>
                </a:solidFill>
                <a:latin typeface="Calibri" panose="020F0502020204030204" pitchFamily="34" charset="0"/>
              </a:rPr>
              <a:t>• </a:t>
            </a:r>
            <a:r>
              <a:rPr lang="en-US" sz="1800">
                <a:solidFill>
                  <a:srgbClr val="000000"/>
                </a:solidFill>
                <a:latin typeface="Bahnschrift" panose="020B0502040204020203" pitchFamily="34" charset="0"/>
              </a:rPr>
              <a:t>quinoa , whole oats, whole wheat, bran, rye, barley </a:t>
            </a:r>
            <a:endParaRPr lang="en-IN" dirty="0"/>
          </a:p>
        </p:txBody>
      </p:sp>
    </p:spTree>
    <p:extLst>
      <p:ext uri="{BB962C8B-B14F-4D97-AF65-F5344CB8AC3E}">
        <p14:creationId xmlns:p14="http://schemas.microsoft.com/office/powerpoint/2010/main" val="82504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FF87DF6-B6CA-4C95-B947-CA88B778F050}"/>
              </a:ext>
            </a:extLst>
          </p:cNvPr>
          <p:cNvGraphicFramePr>
            <a:graphicFrameLocks noGrp="1"/>
          </p:cNvGraphicFramePr>
          <p:nvPr>
            <p:extLst>
              <p:ext uri="{D42A27DB-BD31-4B8C-83A1-F6EECF244321}">
                <p14:modId xmlns:p14="http://schemas.microsoft.com/office/powerpoint/2010/main" val="1985519936"/>
              </p:ext>
            </p:extLst>
          </p:nvPr>
        </p:nvGraphicFramePr>
        <p:xfrm>
          <a:off x="0" y="1"/>
          <a:ext cx="12192000" cy="7037572"/>
        </p:xfrm>
        <a:graphic>
          <a:graphicData uri="http://schemas.openxmlformats.org/drawingml/2006/table">
            <a:tbl>
              <a:tblPr firstRow="1" bandRow="1">
                <a:tableStyleId>{9D7B26C5-4107-4FEC-AEDC-1716B250A1EF}</a:tableStyleId>
              </a:tblPr>
              <a:tblGrid>
                <a:gridCol w="6096000">
                  <a:extLst>
                    <a:ext uri="{9D8B030D-6E8A-4147-A177-3AD203B41FA5}">
                      <a16:colId xmlns:a16="http://schemas.microsoft.com/office/drawing/2014/main" val="1714059568"/>
                    </a:ext>
                  </a:extLst>
                </a:gridCol>
                <a:gridCol w="6096000">
                  <a:extLst>
                    <a:ext uri="{9D8B030D-6E8A-4147-A177-3AD203B41FA5}">
                      <a16:colId xmlns:a16="http://schemas.microsoft.com/office/drawing/2014/main" val="3931498338"/>
                    </a:ext>
                  </a:extLst>
                </a:gridCol>
              </a:tblGrid>
              <a:tr h="1176996">
                <a:tc>
                  <a:txBody>
                    <a:bodyPr/>
                    <a:lstStyle/>
                    <a:p>
                      <a:r>
                        <a:rPr lang="en-IN" sz="1800" b="0" i="0" u="none" strike="noStrike" kern="1200" baseline="0" dirty="0">
                          <a:solidFill>
                            <a:schemeClr val="tx1"/>
                          </a:solidFill>
                          <a:latin typeface="+mn-lt"/>
                          <a:ea typeface="+mn-ea"/>
                          <a:cs typeface="+mn-cs"/>
                        </a:rPr>
                        <a:t>Morning breakfast </a:t>
                      </a:r>
                    </a:p>
                    <a:p>
                      <a:r>
                        <a:rPr lang="en-US" sz="1800" b="0" i="0" u="none" strike="noStrike" kern="1200" baseline="0" dirty="0">
                          <a:solidFill>
                            <a:schemeClr val="tx1"/>
                          </a:solidFill>
                          <a:latin typeface="+mn-lt"/>
                          <a:ea typeface="+mn-ea"/>
                          <a:cs typeface="+mn-cs"/>
                        </a:rPr>
                        <a:t>(8am to 9am) 		</a:t>
                      </a:r>
                    </a:p>
                    <a:p>
                      <a:endParaRPr lang="en-IN" dirty="0"/>
                    </a:p>
                  </a:txBody>
                  <a:tcPr/>
                </a:tc>
                <a:tc>
                  <a:txBody>
                    <a:bodyPr/>
                    <a:lstStyle/>
                    <a:p>
                      <a:r>
                        <a:rPr lang="en-US" sz="1800" b="1" i="0" u="none" strike="noStrike" kern="1200" baseline="0" dirty="0">
                          <a:solidFill>
                            <a:schemeClr val="tx1"/>
                          </a:solidFill>
                          <a:latin typeface="+mn-lt"/>
                          <a:ea typeface="+mn-ea"/>
                          <a:cs typeface="+mn-cs"/>
                        </a:rPr>
                        <a:t>egg , avocado , berries, spinach, mushroom, quiche , nuts, milk , cottage cheese ,yogurt , bananas, grapefruits [good amount of protein to start </a:t>
                      </a:r>
                      <a:endParaRPr lang="en-IN" dirty="0"/>
                    </a:p>
                  </a:txBody>
                  <a:tcPr/>
                </a:tc>
                <a:extLst>
                  <a:ext uri="{0D108BD9-81ED-4DB2-BD59-A6C34878D82A}">
                    <a16:rowId xmlns:a16="http://schemas.microsoft.com/office/drawing/2014/main" val="3913359974"/>
                  </a:ext>
                </a:extLst>
              </a:tr>
              <a:tr h="1186089">
                <a:tc>
                  <a:txBody>
                    <a:bodyPr/>
                    <a:lstStyle/>
                    <a:p>
                      <a:r>
                        <a:rPr lang="en-IN" sz="1800" b="0" i="0" u="none" strike="noStrike" kern="1200" baseline="0" dirty="0">
                          <a:solidFill>
                            <a:schemeClr val="tx1"/>
                          </a:solidFill>
                          <a:latin typeface="+mn-lt"/>
                          <a:ea typeface="+mn-ea"/>
                          <a:cs typeface="+mn-cs"/>
                        </a:rPr>
                        <a:t>Mid meal </a:t>
                      </a:r>
                    </a:p>
                    <a:p>
                      <a:r>
                        <a:rPr lang="en-IN" sz="1800" b="0" i="0" u="none" strike="noStrike" kern="1200" baseline="0" dirty="0">
                          <a:solidFill>
                            <a:schemeClr val="tx1"/>
                          </a:solidFill>
                          <a:latin typeface="+mn-lt"/>
                          <a:ea typeface="+mn-ea"/>
                          <a:cs typeface="+mn-cs"/>
                        </a:rPr>
                        <a:t>(11am to 12am) 	</a:t>
                      </a:r>
                    </a:p>
                    <a:p>
                      <a:endParaRPr lang="en-IN" dirty="0"/>
                    </a:p>
                  </a:txBody>
                  <a:tcPr/>
                </a:tc>
                <a:tc>
                  <a:txBody>
                    <a:bodyPr/>
                    <a:lstStyle/>
                    <a:p>
                      <a:r>
                        <a:rPr lang="en-IN" sz="1800" b="1" i="0" u="none" strike="noStrike" kern="1200" baseline="0" dirty="0">
                          <a:solidFill>
                            <a:schemeClr val="tx1"/>
                          </a:solidFill>
                          <a:latin typeface="+mn-lt"/>
                          <a:ea typeface="+mn-ea"/>
                          <a:cs typeface="+mn-cs"/>
                        </a:rPr>
                        <a:t>Fruits shake ( any smoothie) </a:t>
                      </a:r>
                      <a:endParaRPr lang="en-IN" sz="1800" b="0" i="0" u="none" strike="noStrike" kern="1200" baseline="0" dirty="0">
                        <a:solidFill>
                          <a:schemeClr val="tx1"/>
                        </a:solidFill>
                        <a:latin typeface="+mn-lt"/>
                        <a:ea typeface="+mn-ea"/>
                        <a:cs typeface="+mn-cs"/>
                      </a:endParaRPr>
                    </a:p>
                    <a:p>
                      <a:r>
                        <a:rPr lang="en-US" sz="1800" b="1" i="0" u="none" strike="noStrike" kern="1200" baseline="0" dirty="0">
                          <a:solidFill>
                            <a:schemeClr val="tx1"/>
                          </a:solidFill>
                          <a:latin typeface="+mn-lt"/>
                          <a:ea typeface="+mn-ea"/>
                          <a:cs typeface="+mn-cs"/>
                        </a:rPr>
                        <a:t>Have some biscuits or whole wheat cookie </a:t>
                      </a:r>
                      <a:endParaRPr lang="en-US" sz="1800" b="0" i="0" u="none" strike="noStrike" kern="1200" baseline="0" dirty="0">
                        <a:solidFill>
                          <a:schemeClr val="tx1"/>
                        </a:solidFill>
                        <a:latin typeface="+mn-lt"/>
                        <a:ea typeface="+mn-ea"/>
                        <a:cs typeface="+mn-cs"/>
                      </a:endParaRPr>
                    </a:p>
                    <a:p>
                      <a:r>
                        <a:rPr lang="en-US" sz="1800" b="1" i="0" u="none" strike="noStrike" kern="1200" baseline="0" dirty="0">
                          <a:solidFill>
                            <a:schemeClr val="tx1"/>
                          </a:solidFill>
                          <a:latin typeface="+mn-lt"/>
                          <a:ea typeface="+mn-ea"/>
                          <a:cs typeface="+mn-cs"/>
                        </a:rPr>
                        <a:t>[focus on liquid and have a good amount of fruits for vitamin</a:t>
                      </a:r>
                      <a:r>
                        <a:rPr lang="en-US" sz="1800" b="0" i="0" u="none" strike="noStrike" kern="1200" baseline="0" dirty="0">
                          <a:solidFill>
                            <a:schemeClr val="tx1"/>
                          </a:solidFill>
                          <a:latin typeface="+mn-lt"/>
                          <a:ea typeface="+mn-ea"/>
                          <a:cs typeface="+mn-cs"/>
                        </a:rPr>
                        <a:t>	</a:t>
                      </a:r>
                    </a:p>
                  </a:txBody>
                  <a:tcPr/>
                </a:tc>
                <a:extLst>
                  <a:ext uri="{0D108BD9-81ED-4DB2-BD59-A6C34878D82A}">
                    <a16:rowId xmlns:a16="http://schemas.microsoft.com/office/drawing/2014/main" val="2186844050"/>
                  </a:ext>
                </a:extLst>
              </a:tr>
              <a:tr h="1733515">
                <a:tc>
                  <a:txBody>
                    <a:bodyPr/>
                    <a:lstStyle/>
                    <a:p>
                      <a:r>
                        <a:rPr lang="en-IN" sz="1800" b="0" i="0" u="none" strike="noStrike" kern="1200" baseline="0" dirty="0">
                          <a:solidFill>
                            <a:schemeClr val="tx1"/>
                          </a:solidFill>
                          <a:latin typeface="+mn-lt"/>
                          <a:ea typeface="+mn-ea"/>
                          <a:cs typeface="+mn-cs"/>
                        </a:rPr>
                        <a:t>Lunch </a:t>
                      </a:r>
                    </a:p>
                    <a:p>
                      <a:r>
                        <a:rPr lang="en-IN" sz="1800" b="0" i="0" u="none" strike="noStrike" kern="1200" baseline="0" dirty="0">
                          <a:solidFill>
                            <a:schemeClr val="tx1"/>
                          </a:solidFill>
                          <a:latin typeface="+mn-lt"/>
                          <a:ea typeface="+mn-ea"/>
                          <a:cs typeface="+mn-cs"/>
                        </a:rPr>
                        <a:t>(1.30 pm to 2.30 pm) 	</a:t>
                      </a:r>
                    </a:p>
                    <a:p>
                      <a:endParaRPr lang="en-IN" dirty="0"/>
                    </a:p>
                  </a:txBody>
                  <a:tcPr/>
                </a:tc>
                <a:tc>
                  <a:txBody>
                    <a:bodyPr/>
                    <a:lstStyle/>
                    <a:p>
                      <a:r>
                        <a:rPr lang="en-US" sz="1800" b="1" i="0" u="none" strike="noStrike" kern="1200" baseline="0" dirty="0" err="1">
                          <a:solidFill>
                            <a:schemeClr val="tx1"/>
                          </a:solidFill>
                          <a:latin typeface="+mn-lt"/>
                          <a:ea typeface="+mn-ea"/>
                          <a:cs typeface="+mn-cs"/>
                        </a:rPr>
                        <a:t>Dal,chapati</a:t>
                      </a:r>
                      <a:r>
                        <a:rPr lang="en-US" sz="1800" b="1" i="0" u="none" strike="noStrike" kern="1200" baseline="0" dirty="0">
                          <a:solidFill>
                            <a:schemeClr val="tx1"/>
                          </a:solidFill>
                          <a:latin typeface="+mn-lt"/>
                          <a:ea typeface="+mn-ea"/>
                          <a:cs typeface="+mn-cs"/>
                        </a:rPr>
                        <a:t>, salad (cucumber ,beetroot, carrot </a:t>
                      </a:r>
                      <a:r>
                        <a:rPr lang="en-US" sz="1800" b="1" i="0" u="none" strike="noStrike" kern="1200" baseline="0" dirty="0" err="1">
                          <a:solidFill>
                            <a:schemeClr val="tx1"/>
                          </a:solidFill>
                          <a:latin typeface="+mn-lt"/>
                          <a:ea typeface="+mn-ea"/>
                          <a:cs typeface="+mn-cs"/>
                        </a:rPr>
                        <a:t>etc</a:t>
                      </a:r>
                      <a:r>
                        <a:rPr lang="en-US" sz="1800" b="1" i="0" u="none" strike="noStrike" kern="1200" baseline="0" dirty="0">
                          <a:solidFill>
                            <a:schemeClr val="tx1"/>
                          </a:solidFill>
                          <a:latin typeface="+mn-lt"/>
                          <a:ea typeface="+mn-ea"/>
                          <a:cs typeface="+mn-cs"/>
                        </a:rPr>
                        <a:t>), have a small amount of rice , have a good amount of plant based food </a:t>
                      </a:r>
                      <a:endParaRPr lang="en-US" sz="1800" b="0" i="0" u="none" strike="noStrike" kern="1200" baseline="0" dirty="0">
                        <a:solidFill>
                          <a:schemeClr val="tx1"/>
                        </a:solidFill>
                        <a:latin typeface="+mn-lt"/>
                        <a:ea typeface="+mn-ea"/>
                        <a:cs typeface="+mn-cs"/>
                      </a:endParaRPr>
                    </a:p>
                    <a:p>
                      <a:r>
                        <a:rPr lang="en-US" sz="1800" b="1" i="0" u="none" strike="noStrike" kern="1200" baseline="0" dirty="0">
                          <a:solidFill>
                            <a:schemeClr val="tx1"/>
                          </a:solidFill>
                          <a:latin typeface="+mn-lt"/>
                          <a:ea typeface="+mn-ea"/>
                          <a:cs typeface="+mn-cs"/>
                        </a:rPr>
                        <a:t>[Divide you plate in 4 parts and there the things to be added are salad rice protein source plant based food or dal] </a:t>
                      </a:r>
                      <a:r>
                        <a:rPr lang="en-US" sz="1800" b="0" i="0" u="none" strike="noStrike" kern="1200" baseline="0" dirty="0">
                          <a:solidFill>
                            <a:schemeClr val="tx1"/>
                          </a:solidFill>
                          <a:latin typeface="+mn-lt"/>
                          <a:ea typeface="+mn-ea"/>
                          <a:cs typeface="+mn-cs"/>
                        </a:rPr>
                        <a:t>	</a:t>
                      </a:r>
                    </a:p>
                    <a:p>
                      <a:endParaRPr lang="en-IN" dirty="0"/>
                    </a:p>
                  </a:txBody>
                  <a:tcPr/>
                </a:tc>
                <a:extLst>
                  <a:ext uri="{0D108BD9-81ED-4DB2-BD59-A6C34878D82A}">
                    <a16:rowId xmlns:a16="http://schemas.microsoft.com/office/drawing/2014/main" val="4098177396"/>
                  </a:ext>
                </a:extLst>
              </a:tr>
              <a:tr h="912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Pre workout meal 	</a:t>
                      </a:r>
                    </a:p>
                    <a:p>
                      <a:endParaRPr lang="en-IN" dirty="0"/>
                    </a:p>
                  </a:txBody>
                  <a:tcPr/>
                </a:tc>
                <a:tc>
                  <a:txBody>
                    <a:bodyPr/>
                    <a:lstStyle/>
                    <a:p>
                      <a:r>
                        <a:rPr lang="en-US" sz="1800" b="0" i="0" u="none" strike="noStrike" kern="1200" baseline="0" dirty="0">
                          <a:solidFill>
                            <a:schemeClr val="tx1"/>
                          </a:solidFill>
                          <a:latin typeface="+mn-lt"/>
                          <a:ea typeface="+mn-ea"/>
                          <a:cs typeface="+mn-cs"/>
                        </a:rPr>
                        <a:t>eat about 15 to 30 minutes before heading to the gym </a:t>
                      </a:r>
                    </a:p>
                    <a:p>
                      <a:r>
                        <a:rPr lang="en-US" sz="1800" b="0" i="0" u="none" strike="noStrike" kern="1200" baseline="0" dirty="0">
                          <a:solidFill>
                            <a:schemeClr val="tx1"/>
                          </a:solidFill>
                          <a:latin typeface="+mn-lt"/>
                          <a:ea typeface="+mn-ea"/>
                          <a:cs typeface="+mn-cs"/>
                        </a:rPr>
                        <a:t>Banana oatmeal , yogurt ,whole grain crackers , nuts 	</a:t>
                      </a:r>
                    </a:p>
                    <a:p>
                      <a:endParaRPr lang="en-IN" dirty="0"/>
                    </a:p>
                  </a:txBody>
                  <a:tcPr/>
                </a:tc>
                <a:extLst>
                  <a:ext uri="{0D108BD9-81ED-4DB2-BD59-A6C34878D82A}">
                    <a16:rowId xmlns:a16="http://schemas.microsoft.com/office/drawing/2014/main" val="1105968944"/>
                  </a:ext>
                </a:extLst>
              </a:tr>
              <a:tr h="831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Post workout meal 	</a:t>
                      </a:r>
                    </a:p>
                    <a:p>
                      <a:endParaRPr lang="en-IN" dirty="0"/>
                    </a:p>
                  </a:txBody>
                  <a:tcPr/>
                </a:tc>
                <a:tc>
                  <a:txBody>
                    <a:bodyPr/>
                    <a:lstStyle/>
                    <a:p>
                      <a:r>
                        <a:rPr lang="en-IN" sz="1800" b="1" i="0" u="none" strike="noStrike" kern="1200" baseline="0" dirty="0">
                          <a:solidFill>
                            <a:schemeClr val="tx1"/>
                          </a:solidFill>
                          <a:latin typeface="+mn-lt"/>
                          <a:ea typeface="+mn-ea"/>
                          <a:cs typeface="+mn-cs"/>
                        </a:rPr>
                        <a:t>Proteins carbs and fats </a:t>
                      </a:r>
                      <a:endParaRPr lang="en-IN" sz="1800" b="0" i="0" u="none" strike="noStrike" kern="1200" baseline="0" dirty="0">
                        <a:solidFill>
                          <a:schemeClr val="tx1"/>
                        </a:solidFill>
                        <a:latin typeface="+mn-lt"/>
                        <a:ea typeface="+mn-ea"/>
                        <a:cs typeface="+mn-cs"/>
                      </a:endParaRPr>
                    </a:p>
                    <a:p>
                      <a:r>
                        <a:rPr lang="en-IN" sz="1800" b="0" i="0" u="none" strike="noStrike" kern="1200" baseline="0" dirty="0">
                          <a:solidFill>
                            <a:schemeClr val="tx1"/>
                          </a:solidFill>
                          <a:latin typeface="+mn-lt"/>
                          <a:ea typeface="+mn-ea"/>
                          <a:cs typeface="+mn-cs"/>
                        </a:rPr>
                        <a:t>Sweet potatoes, rice, pasta, eggs, broccoli, avocado, nuts etc. </a:t>
                      </a:r>
                    </a:p>
                  </a:txBody>
                  <a:tcPr/>
                </a:tc>
                <a:extLst>
                  <a:ext uri="{0D108BD9-81ED-4DB2-BD59-A6C34878D82A}">
                    <a16:rowId xmlns:a16="http://schemas.microsoft.com/office/drawing/2014/main" val="1015635906"/>
                  </a:ext>
                </a:extLst>
              </a:tr>
              <a:tr h="1186089">
                <a:tc>
                  <a:txBody>
                    <a:bodyPr/>
                    <a:lstStyle/>
                    <a:p>
                      <a:r>
                        <a:rPr lang="en-IN" sz="1800" b="0" i="0" u="none" strike="noStrike" kern="1200" baseline="0" dirty="0">
                          <a:solidFill>
                            <a:schemeClr val="tx1"/>
                          </a:solidFill>
                          <a:latin typeface="+mn-lt"/>
                          <a:ea typeface="+mn-ea"/>
                          <a:cs typeface="+mn-cs"/>
                        </a:rPr>
                        <a:t>Dinner </a:t>
                      </a:r>
                    </a:p>
                    <a:p>
                      <a:r>
                        <a:rPr lang="en-IN" sz="1800" b="0" i="0" u="none" strike="noStrike" kern="1200" baseline="0" dirty="0">
                          <a:solidFill>
                            <a:schemeClr val="tx1"/>
                          </a:solidFill>
                          <a:latin typeface="+mn-lt"/>
                          <a:ea typeface="+mn-ea"/>
                          <a:cs typeface="+mn-cs"/>
                        </a:rPr>
                        <a:t>(9.30 pm to 10.30 pm) 	</a:t>
                      </a:r>
                    </a:p>
                    <a:p>
                      <a:endParaRPr lang="en-IN" dirty="0"/>
                    </a:p>
                  </a:txBody>
                  <a:tcPr/>
                </a:tc>
                <a:tc>
                  <a:txBody>
                    <a:bodyPr/>
                    <a:lstStyle/>
                    <a:p>
                      <a:r>
                        <a:rPr lang="en-US" sz="1800" b="0" i="0" u="none" strike="noStrike" kern="1200" baseline="0" dirty="0">
                          <a:solidFill>
                            <a:schemeClr val="tx1"/>
                          </a:solidFill>
                          <a:latin typeface="+mn-lt"/>
                          <a:ea typeface="+mn-ea"/>
                          <a:cs typeface="+mn-cs"/>
                        </a:rPr>
                        <a:t>Not much of carbs so avoid rice </a:t>
                      </a:r>
                    </a:p>
                    <a:p>
                      <a:r>
                        <a:rPr lang="en-US" sz="1800" b="0" i="0" u="none" strike="noStrike" kern="1200" baseline="0" dirty="0">
                          <a:solidFill>
                            <a:schemeClr val="tx1"/>
                          </a:solidFill>
                          <a:latin typeface="+mn-lt"/>
                          <a:ea typeface="+mn-ea"/>
                          <a:cs typeface="+mn-cs"/>
                        </a:rPr>
                        <a:t>A good salad and </a:t>
                      </a:r>
                      <a:r>
                        <a:rPr lang="en-US" sz="1800" b="0" i="0" u="none" strike="noStrike" kern="1200" baseline="0" dirty="0" err="1">
                          <a:solidFill>
                            <a:schemeClr val="tx1"/>
                          </a:solidFill>
                          <a:latin typeface="+mn-lt"/>
                          <a:ea typeface="+mn-ea"/>
                          <a:cs typeface="+mn-cs"/>
                        </a:rPr>
                        <a:t>chappatis</a:t>
                      </a:r>
                      <a:r>
                        <a:rPr lang="en-US" sz="1800" b="0" i="0" u="none" strike="noStrike" kern="1200" baseline="0" dirty="0">
                          <a:solidFill>
                            <a:schemeClr val="tx1"/>
                          </a:solidFill>
                          <a:latin typeface="+mn-lt"/>
                          <a:ea typeface="+mn-ea"/>
                          <a:cs typeface="+mn-cs"/>
                        </a:rPr>
                        <a:t> with some veggies and keep it low and good 	</a:t>
                      </a:r>
                    </a:p>
                    <a:p>
                      <a:endParaRPr lang="en-IN" dirty="0"/>
                    </a:p>
                  </a:txBody>
                  <a:tcPr/>
                </a:tc>
                <a:extLst>
                  <a:ext uri="{0D108BD9-81ED-4DB2-BD59-A6C34878D82A}">
                    <a16:rowId xmlns:a16="http://schemas.microsoft.com/office/drawing/2014/main" val="203863784"/>
                  </a:ext>
                </a:extLst>
              </a:tr>
            </a:tbl>
          </a:graphicData>
        </a:graphic>
      </p:graphicFrame>
    </p:spTree>
    <p:extLst>
      <p:ext uri="{BB962C8B-B14F-4D97-AF65-F5344CB8AC3E}">
        <p14:creationId xmlns:p14="http://schemas.microsoft.com/office/powerpoint/2010/main" val="9819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884</Words>
  <Application>Microsoft Office PowerPoint</Application>
  <PresentationFormat>Widescreen</PresentationFormat>
  <Paragraphs>47</Paragraphs>
  <Slides>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Arial</vt:lpstr>
      <vt:lpstr>Arial Black</vt:lpstr>
      <vt:lpstr>Arial Narrow</vt:lpstr>
      <vt:lpstr>Artifakt Element</vt:lpstr>
      <vt:lpstr>Bahnschrift</vt:lpstr>
      <vt:lpstr>Bahnschrift SemiBold</vt:lpstr>
      <vt:lpstr>Calibri</vt:lpstr>
      <vt:lpstr>Calibri Light</vt:lpstr>
      <vt:lpstr>Roboto</vt:lpstr>
      <vt:lpstr>Office Theme</vt:lpstr>
      <vt:lpstr>Over weight </vt:lpstr>
      <vt:lpstr>Both nutrition and physical activity are critical if you want to gain lean muscle. To get started, it’s essential to challenge your body through physical activity. However, without proper nutritional support, your progress will stall. High-protein foods are very important for gaining muscle, but carbohydrates and fats are also necessary sources of energy. If your goal is to gain lean muscle, you should focus on exercising regularly and eating more calories each day from muscle-building foods.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 weight </dc:title>
  <dc:creator>mayur  kyatham</dc:creator>
  <cp:lastModifiedBy>mayur  kyatham</cp:lastModifiedBy>
  <cp:revision>1</cp:revision>
  <dcterms:created xsi:type="dcterms:W3CDTF">2021-11-14T12:19:18Z</dcterms:created>
  <dcterms:modified xsi:type="dcterms:W3CDTF">2021-11-14T13:19:55Z</dcterms:modified>
</cp:coreProperties>
</file>