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71" r:id="rId5"/>
    <p:sldId id="260" r:id="rId6"/>
    <p:sldId id="276" r:id="rId7"/>
    <p:sldId id="277" r:id="rId8"/>
    <p:sldId id="261" r:id="rId9"/>
    <p:sldId id="273" r:id="rId10"/>
    <p:sldId id="274" r:id="rId11"/>
    <p:sldId id="275" r:id="rId12"/>
    <p:sldId id="278" r:id="rId13"/>
    <p:sldId id="279" r:id="rId14"/>
    <p:sldId id="272" r:id="rId15"/>
    <p:sldId id="267" r:id="rId16"/>
    <p:sldId id="280" r:id="rId17"/>
    <p:sldId id="263" r:id="rId18"/>
    <p:sldId id="266" r:id="rId19"/>
    <p:sldId id="26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ur kyatham" initials="m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498"/>
      </p:cViewPr>
      <p:guideLst>
        <p:guide orient="horz" pos="2160"/>
        <p:guide pos="3840"/>
      </p:guideLst>
    </p:cSldViewPr>
  </p:slideViewPr>
  <p:notesTextViewPr>
    <p:cViewPr>
      <p:scale>
        <a:sx n="1" d="1"/>
        <a:sy n="1" d="1"/>
      </p:scale>
      <p:origin x="0" y="0"/>
    </p:cViewPr>
  </p:notesTextViewPr>
  <p:sorterViewPr>
    <p:cViewPr>
      <p:scale>
        <a:sx n="100" d="100"/>
        <a:sy n="100" d="100"/>
      </p:scale>
      <p:origin x="0" y="-66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 kyatham" userId="2950f17fde7bfdd7" providerId="LiveId" clId="{4D75A124-444C-4067-8F2A-7124516D6D72}"/>
    <pc:docChg chg="delSld">
      <pc:chgData name="mayur kyatham" userId="2950f17fde7bfdd7" providerId="LiveId" clId="{4D75A124-444C-4067-8F2A-7124516D6D72}" dt="2021-10-03T08:57:29.810" v="0" actId="2696"/>
      <pc:docMkLst>
        <pc:docMk/>
      </pc:docMkLst>
      <pc:sldChg chg="del">
        <pc:chgData name="mayur kyatham" userId="2950f17fde7bfdd7" providerId="LiveId" clId="{4D75A124-444C-4067-8F2A-7124516D6D72}" dt="2021-10-03T08:57:29.810" v="0" actId="2696"/>
        <pc:sldMkLst>
          <pc:docMk/>
          <pc:sldMk cId="0" sldId="265"/>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26T16:45:53.799"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6T22:34:48.614" idx="2">
    <p:pos x="83" y="489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EAACC7-3B3F-47D1-959A-EF58926E955E}"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EAACC7-3B3F-47D1-959A-EF58926E955E}"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EAACC7-3B3F-47D1-959A-EF58926E955E}"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EAACC7-3B3F-47D1-959A-EF58926E955E}"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EAACC7-3B3F-47D1-959A-EF58926E955E}"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EAACC7-3B3F-47D1-959A-EF58926E955E}" type="datetimeFigureOut">
              <a:rPr lang="en-US" smtClean="0"/>
              <a:pPr/>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EAACC7-3B3F-47D1-959A-EF58926E955E}" type="datetimeFigureOut">
              <a:rPr lang="en-US" smtClean="0"/>
              <a:pPr/>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pPr/>
              <a:t>9/22/2022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inventor.mit.edu/explore/sites/all/files/SetupAI2/DesignTab.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004" y="536713"/>
            <a:ext cx="7337399" cy="1418292"/>
          </a:xfrm>
        </p:spPr>
        <p:txBody>
          <a:bodyPr>
            <a:normAutofit fontScale="90000"/>
          </a:bodyPr>
          <a:lstStyle/>
          <a:p>
            <a:br>
              <a:rPr lang="en-IN" b="1" i="1" dirty="0">
                <a:latin typeface="Artifakt Element Black" panose="020B0A03050000020004" pitchFamily="34" charset="0"/>
                <a:ea typeface="Artifakt Element Black" panose="020B0A03050000020004" pitchFamily="34" charset="0"/>
              </a:rPr>
            </a:br>
            <a:r>
              <a:rPr lang="en-IN" b="1" i="1" dirty="0">
                <a:latin typeface="Artifakt Element Black" panose="020B0A03050000020004" pitchFamily="34" charset="0"/>
                <a:ea typeface="Artifakt Element Black" panose="020B0A03050000020004" pitchFamily="34" charset="0"/>
              </a:rPr>
              <a:t> HEALTH IS ONE </a:t>
            </a:r>
          </a:p>
        </p:txBody>
      </p:sp>
      <p:sp>
        <p:nvSpPr>
          <p:cNvPr id="3" name="Subtitle 2"/>
          <p:cNvSpPr>
            <a:spLocks noGrp="1"/>
          </p:cNvSpPr>
          <p:nvPr>
            <p:ph type="subTitle" idx="1"/>
          </p:nvPr>
        </p:nvSpPr>
        <p:spPr>
          <a:xfrm>
            <a:off x="451004" y="2372650"/>
            <a:ext cx="6294707" cy="3530991"/>
          </a:xfrm>
        </p:spPr>
        <p:txBody>
          <a:bodyPr>
            <a:normAutofit/>
          </a:bodyPr>
          <a:lstStyle/>
          <a:p>
            <a:pPr algn="l"/>
            <a:r>
              <a:rPr lang="en-US" b="1" dirty="0">
                <a:latin typeface="Artifakt Element Black" panose="020B0A03050000020004" pitchFamily="34" charset="0"/>
                <a:ea typeface="Artifakt Element Black" panose="020B0A03050000020004" pitchFamily="34" charset="0"/>
              </a:rPr>
              <a:t>MINI project </a:t>
            </a:r>
          </a:p>
          <a:p>
            <a:pPr algn="l"/>
            <a:r>
              <a:rPr lang="en-IN" dirty="0"/>
              <a:t>Members:     (UIN)</a:t>
            </a:r>
          </a:p>
          <a:p>
            <a:pPr marL="342900" indent="-342900" algn="l">
              <a:buFont typeface="Wingdings" panose="05000000000000000000" pitchFamily="2" charset="2"/>
              <a:buChar char="§"/>
            </a:pPr>
            <a:r>
              <a:rPr lang="en-IN" b="1" dirty="0" err="1"/>
              <a:t>Srushti</a:t>
            </a:r>
            <a:r>
              <a:rPr lang="en-IN" b="1" dirty="0"/>
              <a:t>  S    201P037</a:t>
            </a:r>
          </a:p>
          <a:p>
            <a:pPr marL="342900" indent="-342900" algn="l">
              <a:buFont typeface="Wingdings" panose="05000000000000000000" pitchFamily="2" charset="2"/>
              <a:buChar char="§"/>
            </a:pPr>
            <a:r>
              <a:rPr lang="en-IN" b="1" dirty="0" err="1"/>
              <a:t>Prerna</a:t>
            </a:r>
            <a:r>
              <a:rPr lang="en-IN" b="1" dirty="0"/>
              <a:t>  S    201P041</a:t>
            </a:r>
          </a:p>
          <a:p>
            <a:pPr marL="342900" indent="-342900" algn="l">
              <a:buFont typeface="Wingdings" panose="05000000000000000000" pitchFamily="2" charset="2"/>
              <a:buChar char="§"/>
            </a:pPr>
            <a:r>
              <a:rPr lang="en-IN" b="1" dirty="0"/>
              <a:t>Utsav  K      201P049</a:t>
            </a:r>
          </a:p>
          <a:p>
            <a:pPr marL="342900" indent="-342900" algn="l">
              <a:buFont typeface="Wingdings" panose="05000000000000000000" pitchFamily="2" charset="2"/>
              <a:buChar char="§"/>
            </a:pPr>
            <a:r>
              <a:rPr lang="en-IN" b="1" dirty="0"/>
              <a:t>Mayur  K    201P013</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1704" y="0"/>
            <a:ext cx="4858379" cy="6321287"/>
          </a:xfrm>
          <a:custGeom>
            <a:avLst/>
            <a:gdLst/>
            <a:ahLst/>
            <a:cxnLst/>
            <a:rect l="l" t="t" r="r" b="b"/>
            <a:pathLst>
              <a:path w="3541857" h="6886079">
                <a:moveTo>
                  <a:pt x="1248072" y="0"/>
                </a:moveTo>
                <a:lnTo>
                  <a:pt x="3541857" y="0"/>
                </a:lnTo>
                <a:lnTo>
                  <a:pt x="3541857" y="6886079"/>
                </a:lnTo>
                <a:lnTo>
                  <a:pt x="0" y="6864521"/>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B211-2AC9-4641-ABD9-C593DFFB4090}"/>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rial Black" panose="020B0A04020102020204" pitchFamily="34" charset="0"/>
              </a:rPr>
              <a:t>Drawbacks</a:t>
            </a:r>
            <a:endParaRPr lang="en-IN"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2803222F-3E8C-48C2-8CB6-63198905EC5A}"/>
              </a:ext>
            </a:extLst>
          </p:cNvPr>
          <p:cNvSpPr>
            <a:spLocks noGrp="1"/>
          </p:cNvSpPr>
          <p:nvPr>
            <p:ph idx="1"/>
          </p:nvPr>
        </p:nvSpPr>
        <p:spPr>
          <a:xfrm>
            <a:off x="0" y="1351722"/>
            <a:ext cx="12192000" cy="5506278"/>
          </a:xfrm>
        </p:spPr>
        <p:txBody>
          <a:bodyPr/>
          <a:lstStyle/>
          <a:p>
            <a:pPr marL="0" indent="0">
              <a:buNone/>
            </a:pPr>
            <a:r>
              <a:rPr lang="en-US" b="1" dirty="0"/>
              <a:t>The work is sufficient to provide guidelines for health app requirements, the study is not without its limitations. For instance, the number of papers that are relevant to this </a:t>
            </a:r>
            <a:r>
              <a:rPr lang="en-US" b="1" dirty="0" err="1"/>
              <a:t>study‟s</a:t>
            </a:r>
            <a:r>
              <a:rPr lang="en-US" b="1" dirty="0"/>
              <a:t> context is small which limits the ability to </a:t>
            </a:r>
            <a:r>
              <a:rPr lang="en-US" b="1" dirty="0" err="1"/>
              <a:t>generalise</a:t>
            </a:r>
            <a:r>
              <a:rPr lang="en-US" b="1" dirty="0"/>
              <a:t> our findings. Further, our review was widened to include different health areas and diseases but future research may focus solely on one area. However, this limitation offered an opportunity for our research as providers have yet to fully address the health app requirements for mobile phones. In this regard, our work can help the providers to focus their attention on the key features and content of health apps.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0459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4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EDD3C-4F3C-4C26-BFA0-F816233503E1}"/>
              </a:ext>
            </a:extLst>
          </p:cNvPr>
          <p:cNvSpPr>
            <a:spLocks noGrp="1"/>
          </p:cNvSpPr>
          <p:nvPr>
            <p:ph idx="1"/>
          </p:nvPr>
        </p:nvSpPr>
        <p:spPr>
          <a:xfrm>
            <a:off x="983974" y="535577"/>
            <a:ext cx="10515600" cy="6165668"/>
          </a:xfrm>
        </p:spPr>
        <p:txBody>
          <a:bodyPr>
            <a:normAutofit fontScale="92500" lnSpcReduction="20000"/>
          </a:bodyPr>
          <a:lstStyle/>
          <a:p>
            <a:r>
              <a:rPr lang="en-AU" sz="2600" b="1" dirty="0"/>
              <a:t>As the analysis and examples in this report have demonstrated, a wide array of factors influences a community's health, and many entities in the community share responsibility for maintaining and improving its health. </a:t>
            </a:r>
            <a:endParaRPr lang="en-US" sz="2600" b="1" dirty="0"/>
          </a:p>
          <a:p>
            <a:r>
              <a:rPr lang="en-AU" sz="2600" b="1" dirty="0"/>
              <a:t>Contributing to the interest in health improvement and performance monitoring is a wider recognition that health embraces well-being as well as the absence of illness. For both individuals and populations, health can be seen to depend not only on medical care but also on other factors including individual behaviour regarding diet and daily exercise and social and economic conditions. </a:t>
            </a:r>
            <a:endParaRPr lang="en-US" sz="2600" b="1" dirty="0"/>
          </a:p>
          <a:p>
            <a:r>
              <a:rPr lang="en-AU" sz="2600" b="1" dirty="0"/>
              <a:t>Our workout and diet module guides individual to improve their health and fitness  with planned diet and provide one month workout plan.</a:t>
            </a:r>
            <a:endParaRPr lang="en-US" sz="2600" b="1" dirty="0"/>
          </a:p>
          <a:p>
            <a:r>
              <a:rPr lang="en-AU" sz="2600" b="1" dirty="0"/>
              <a:t>Meditation module of our project helps one to maintain mental health which was hit had in last few days due to pandemic and lockdown. </a:t>
            </a:r>
            <a:endParaRPr lang="en-US" sz="2600" b="1" dirty="0"/>
          </a:p>
          <a:p>
            <a:r>
              <a:rPr lang="en-AU" sz="2600" b="1" dirty="0"/>
              <a:t>A healthy walk, timely medication, and proper care of body helps one to maintain a healthy lifestyle.    </a:t>
            </a:r>
            <a:endParaRPr lang="en-US" sz="2600" b="1" dirty="0"/>
          </a:p>
          <a:p>
            <a:r>
              <a:rPr lang="en-AU" sz="2600" b="1" dirty="0"/>
              <a:t>“Personal health is a vital function that requires broad personal concern and support in order to </a:t>
            </a:r>
            <a:r>
              <a:rPr lang="en-AU" sz="2600" b="1" dirty="0" err="1"/>
              <a:t>fulfill</a:t>
            </a:r>
            <a:r>
              <a:rPr lang="en-AU" sz="2600" b="1" dirty="0"/>
              <a:t> society's interest in assuring the conditions in which people can be healthy.” Organized community effort to prevent disease and promote health is both valuable and effective.</a:t>
            </a:r>
            <a:endParaRPr lang="en-US" sz="2600" b="1" dirty="0"/>
          </a:p>
          <a:p>
            <a:pPr marL="0" indent="0" algn="ctr">
              <a:buNone/>
            </a:pPr>
            <a:endParaRPr lang="en-IN" b="1" dirty="0">
              <a:highlight>
                <a:srgbClr val="C0C0C0"/>
              </a:highlight>
              <a:latin typeface="Arial Black" panose="020B0A04020102020204" pitchFamily="34" charset="0"/>
            </a:endParaRPr>
          </a:p>
        </p:txBody>
      </p:sp>
    </p:spTree>
    <p:extLst>
      <p:ext uri="{BB962C8B-B14F-4D97-AF65-F5344CB8AC3E}">
        <p14:creationId xmlns:p14="http://schemas.microsoft.com/office/powerpoint/2010/main" val="35801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354B-CEB7-4B5A-B76A-82B4B9E7593C}"/>
              </a:ext>
            </a:extLst>
          </p:cNvPr>
          <p:cNvSpPr>
            <a:spLocks noGrp="1"/>
          </p:cNvSpPr>
          <p:nvPr>
            <p:ph type="title"/>
          </p:nvPr>
        </p:nvSpPr>
        <p:spPr>
          <a:xfrm>
            <a:off x="732183" y="-331391"/>
            <a:ext cx="10515600" cy="662782"/>
          </a:xfrm>
        </p:spPr>
        <p:txBody>
          <a:bodyPr>
            <a:noAutofit/>
          </a:bodyPr>
          <a:lstStyle/>
          <a:p>
            <a:pPr algn="ctr"/>
            <a:br>
              <a:rPr lang="en-IN" sz="3600" b="1" dirty="0">
                <a:effectLst>
                  <a:outerShdw blurRad="38100" dist="38100" dir="2700000" algn="tl">
                    <a:srgbClr val="000000">
                      <a:alpha val="43137"/>
                    </a:srgbClr>
                  </a:outerShdw>
                </a:effectLst>
                <a:latin typeface="Artifakt Element Black" panose="020B0A03050000020004" pitchFamily="34" charset="0"/>
                <a:ea typeface="Artifakt Element Black" panose="020B0A03050000020004" pitchFamily="34" charset="0"/>
              </a:rPr>
            </a:br>
            <a:r>
              <a:rPr lang="en-IN" sz="3600" b="1" dirty="0">
                <a:effectLst>
                  <a:outerShdw blurRad="38100" dist="38100" dir="2700000" algn="tl">
                    <a:srgbClr val="000000">
                      <a:alpha val="43137"/>
                    </a:srgbClr>
                  </a:outerShdw>
                </a:effectLst>
                <a:latin typeface="Artifakt Element Black" panose="020B0A03050000020004" pitchFamily="34" charset="0"/>
                <a:ea typeface="Artifakt Element Black" panose="020B0A03050000020004" pitchFamily="34" charset="0"/>
              </a:rPr>
              <a:t> Literature Survey </a:t>
            </a:r>
          </a:p>
        </p:txBody>
      </p:sp>
      <p:sp>
        <p:nvSpPr>
          <p:cNvPr id="3" name="Content Placeholder 2">
            <a:extLst>
              <a:ext uri="{FF2B5EF4-FFF2-40B4-BE49-F238E27FC236}">
                <a16:creationId xmlns:a16="http://schemas.microsoft.com/office/drawing/2014/main" id="{F561B842-8223-493A-861F-53E0CDFB3741}"/>
              </a:ext>
            </a:extLst>
          </p:cNvPr>
          <p:cNvSpPr>
            <a:spLocks noGrp="1"/>
          </p:cNvSpPr>
          <p:nvPr>
            <p:ph idx="1"/>
          </p:nvPr>
        </p:nvSpPr>
        <p:spPr>
          <a:xfrm>
            <a:off x="0" y="426571"/>
            <a:ext cx="12192000" cy="6431429"/>
          </a:xfrm>
        </p:spPr>
        <p:txBody>
          <a:bodyPr>
            <a:normAutofit fontScale="92500"/>
          </a:bodyPr>
          <a:lstStyle/>
          <a:p>
            <a:pPr marL="0" indent="0">
              <a:buNone/>
            </a:pPr>
            <a:endParaRPr lang="en-IN" sz="1400" b="1" dirty="0">
              <a:effectLst>
                <a:outerShdw blurRad="38100" dist="38100" dir="2700000" algn="tl">
                  <a:srgbClr val="000000">
                    <a:alpha val="43137"/>
                  </a:srgbClr>
                </a:outerShdw>
              </a:effectLst>
            </a:endParaRPr>
          </a:p>
          <a:p>
            <a:pPr marL="0" indent="0">
              <a:buNone/>
            </a:pPr>
            <a:r>
              <a:rPr lang="en-US" sz="1400" b="1" dirty="0">
                <a:effectLst>
                  <a:outerShdw blurRad="38100" dist="38100" dir="2700000" algn="tl">
                    <a:srgbClr val="000000">
                      <a:alpha val="43137"/>
                    </a:srgbClr>
                  </a:outerShdw>
                </a:effectLst>
              </a:rPr>
              <a:t>1) A Design of Mobile Health for Android Applications </a:t>
            </a:r>
          </a:p>
          <a:p>
            <a:pPr marL="0" indent="0">
              <a:buNone/>
            </a:pPr>
            <a:r>
              <a:rPr lang="en-US" sz="1400" b="1" dirty="0">
                <a:effectLst>
                  <a:outerShdw blurRad="38100" dist="38100" dir="2700000" algn="tl">
                    <a:srgbClr val="000000">
                      <a:alpha val="43137"/>
                    </a:srgbClr>
                  </a:outerShdw>
                </a:effectLst>
              </a:rPr>
              <a:t>In this paper, a mobile health application is developed to recommend healthcare support referring to exercise in the Android Smart phone. This application has been designed to provide exercise advice depending on Body Mass Index (BMI) and the energy used in each activity or sport. Moreover, it has been designed to store information in a database and to have the ability to produce to users. </a:t>
            </a:r>
          </a:p>
          <a:p>
            <a:pPr marL="0" indent="0">
              <a:buNone/>
            </a:pPr>
            <a:r>
              <a:rPr lang="en-US" sz="1400" b="1" dirty="0">
                <a:effectLst>
                  <a:outerShdw blurRad="38100" dist="38100" dir="2700000" algn="tl">
                    <a:srgbClr val="000000">
                      <a:alpha val="43137"/>
                    </a:srgbClr>
                  </a:outerShdw>
                </a:effectLst>
              </a:rPr>
              <a:t>‘Mobile Health’ can combine health and mobile device technology, especially smart phones. It can be defined as ‘medical and public health practice supported by mobile device. </a:t>
            </a:r>
          </a:p>
          <a:p>
            <a:pPr marL="0" indent="0">
              <a:buNone/>
            </a:pPr>
            <a:r>
              <a:rPr lang="en-US" sz="1400" b="1" dirty="0">
                <a:effectLst>
                  <a:outerShdw blurRad="38100" dist="38100" dir="2700000" algn="tl">
                    <a:srgbClr val="000000">
                      <a:alpha val="43137"/>
                    </a:srgbClr>
                  </a:outerShdw>
                </a:effectLst>
              </a:rPr>
              <a:t>The proposed android architectural framework and module development encompasses four modules as follows: </a:t>
            </a:r>
          </a:p>
          <a:p>
            <a:pPr marL="0" indent="0">
              <a:buNone/>
            </a:pPr>
            <a:r>
              <a:rPr lang="en-US" sz="1400" b="1" dirty="0">
                <a:effectLst>
                  <a:outerShdw blurRad="38100" dist="38100" dir="2700000" algn="tl">
                    <a:srgbClr val="000000">
                      <a:alpha val="43137"/>
                    </a:srgbClr>
                  </a:outerShdw>
                </a:effectLst>
              </a:rPr>
              <a:t>1) Food Calorie intake Calculator module: </a:t>
            </a:r>
            <a:endParaRPr lang="en-IN" sz="1400" b="1" dirty="0">
              <a:effectLst>
                <a:outerShdw blurRad="38100" dist="38100" dir="2700000" algn="tl">
                  <a:srgbClr val="000000">
                    <a:alpha val="43137"/>
                  </a:srgbClr>
                </a:outerShdw>
              </a:effectLst>
            </a:endParaRPr>
          </a:p>
          <a:p>
            <a:pPr marL="0" indent="0">
              <a:buNone/>
            </a:pPr>
            <a:r>
              <a:rPr lang="en-US" sz="1400" b="1" dirty="0">
                <a:effectLst>
                  <a:outerShdw blurRad="38100" dist="38100" dir="2700000" algn="tl">
                    <a:srgbClr val="000000">
                      <a:alpha val="43137"/>
                    </a:srgbClr>
                  </a:outerShdw>
                </a:effectLst>
              </a:rPr>
              <a:t>This module computes the customized menu choice and offers suggestions for other menu options to achieve the goal of either losing weight or eating healthy foods. </a:t>
            </a:r>
          </a:p>
          <a:p>
            <a:pPr marL="0" indent="0">
              <a:buNone/>
            </a:pPr>
            <a:r>
              <a:rPr lang="en-IN" sz="1400" b="1" dirty="0">
                <a:effectLst>
                  <a:outerShdw blurRad="38100" dist="38100" dir="2700000" algn="tl">
                    <a:srgbClr val="000000">
                      <a:alpha val="43137"/>
                    </a:srgbClr>
                  </a:outerShdw>
                </a:effectLst>
              </a:rPr>
              <a:t>2) BMI Calculator: </a:t>
            </a:r>
          </a:p>
          <a:p>
            <a:pPr marL="0" indent="0">
              <a:buNone/>
            </a:pPr>
            <a:r>
              <a:rPr lang="en-US" sz="1400" b="1" dirty="0">
                <a:effectLst>
                  <a:outerShdw blurRad="38100" dist="38100" dir="2700000" algn="tl">
                    <a:srgbClr val="000000">
                      <a:alpha val="43137"/>
                    </a:srgbClr>
                  </a:outerShdw>
                </a:effectLst>
              </a:rPr>
              <a:t>This module calculates the Body Mass Index (BMI) of the user based on the height and weight, using the formula BMI = Weight (kg)/ (Height (m))2 . The essence of this module is to generate useful information regarding the BMI parameter used for ascertaining a person’s of getting health related issues. </a:t>
            </a:r>
          </a:p>
          <a:p>
            <a:pPr marL="0" indent="0">
              <a:buNone/>
            </a:pPr>
            <a:r>
              <a:rPr lang="en-US" sz="1400" b="1" dirty="0">
                <a:effectLst>
                  <a:outerShdw blurRad="38100" dist="38100" dir="2700000" algn="tl">
                    <a:srgbClr val="000000">
                      <a:alpha val="43137"/>
                    </a:srgbClr>
                  </a:outerShdw>
                </a:effectLst>
              </a:rPr>
              <a:t>3) Disease Risk </a:t>
            </a:r>
            <a:r>
              <a:rPr lang="en-US" sz="1400" b="1" dirty="0" err="1">
                <a:effectLst>
                  <a:outerShdw blurRad="38100" dist="38100" dir="2700000" algn="tl">
                    <a:srgbClr val="000000">
                      <a:alpha val="43137"/>
                    </a:srgbClr>
                  </a:outerShdw>
                </a:effectLst>
              </a:rPr>
              <a:t>Determinator</a:t>
            </a:r>
            <a:r>
              <a:rPr lang="en-US" sz="1400" b="1" dirty="0">
                <a:effectLst>
                  <a:outerShdw blurRad="38100" dist="38100" dir="2700000" algn="tl">
                    <a:srgbClr val="000000">
                      <a:alpha val="43137"/>
                    </a:srgbClr>
                  </a:outerShdw>
                </a:effectLst>
              </a:rPr>
              <a:t> Module: </a:t>
            </a:r>
            <a:endParaRPr lang="en-IN" sz="1400" b="1" dirty="0">
              <a:effectLst>
                <a:outerShdw blurRad="38100" dist="38100" dir="2700000" algn="tl">
                  <a:srgbClr val="000000">
                    <a:alpha val="43137"/>
                  </a:srgbClr>
                </a:outerShdw>
              </a:effectLst>
            </a:endParaRPr>
          </a:p>
          <a:p>
            <a:pPr marL="0" indent="0">
              <a:buNone/>
            </a:pPr>
            <a:r>
              <a:rPr lang="en-US" sz="1400" b="1" dirty="0">
                <a:effectLst>
                  <a:outerShdw blurRad="38100" dist="38100" dir="2700000" algn="tl">
                    <a:srgbClr val="000000">
                      <a:alpha val="43137"/>
                    </a:srgbClr>
                  </a:outerShdw>
                </a:effectLst>
              </a:rPr>
              <a:t>Based on the computation of the BMI and the user specifications of the nature of work, exercise routine and other factors, the Disease Risk </a:t>
            </a:r>
            <a:r>
              <a:rPr lang="en-US" sz="1400" b="1" dirty="0" err="1">
                <a:effectLst>
                  <a:outerShdw blurRad="38100" dist="38100" dir="2700000" algn="tl">
                    <a:srgbClr val="000000">
                      <a:alpha val="43137"/>
                    </a:srgbClr>
                  </a:outerShdw>
                </a:effectLst>
              </a:rPr>
              <a:t>Determinator</a:t>
            </a:r>
            <a:r>
              <a:rPr lang="en-US" sz="1400" b="1" dirty="0">
                <a:effectLst>
                  <a:outerShdw blurRad="38100" dist="38100" dir="2700000" algn="tl">
                    <a:srgbClr val="000000">
                      <a:alpha val="43137"/>
                    </a:srgbClr>
                  </a:outerShdw>
                </a:effectLst>
              </a:rPr>
              <a:t> module then determines users risk profile and tracks it while offering excellent Meal time Planner to get back into shape and avoid unnecessary hospital visits due to poor healthy lifestyle. </a:t>
            </a:r>
          </a:p>
          <a:p>
            <a:pPr marL="0" indent="0">
              <a:buNone/>
            </a:pPr>
            <a:br>
              <a:rPr lang="en-IN" sz="1900" b="1" dirty="0">
                <a:effectLst>
                  <a:outerShdw blurRad="38100" dist="38100" dir="2700000" algn="tl">
                    <a:srgbClr val="000000">
                      <a:alpha val="43137"/>
                    </a:srgbClr>
                  </a:outerShdw>
                </a:effectLst>
              </a:rPr>
            </a:br>
            <a:r>
              <a:rPr lang="en-IN" sz="1400" b="1" dirty="0">
                <a:effectLst>
                  <a:outerShdw blurRad="38100" dist="38100" dir="2700000" algn="tl">
                    <a:srgbClr val="000000">
                      <a:alpha val="43137"/>
                    </a:srgbClr>
                  </a:outerShdw>
                </a:effectLst>
              </a:rPr>
              <a:t>4) Meal Time Planner: </a:t>
            </a:r>
            <a:br>
              <a:rPr lang="en-IN"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This module presents to the user the various meal plans for breakfast, lunch, and dinner based on the amount of calories needed by the person taking into consideration, age, type and nature of work, several favorite dishes for breakfast, lunch and dinner.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It has one Exercise related index, to evaluate and indicate the change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of body after performing exercise.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There are few indexes that considered: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1) Body Mass Index (BMI)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2) Basal Metabolic Rate (BMR)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3) Metabolic Equivalent of Task </a:t>
            </a:r>
            <a:br>
              <a:rPr lang="en-US" sz="1400" b="1" dirty="0">
                <a:effectLst>
                  <a:outerShdw blurRad="38100" dist="38100" dir="2700000" algn="tl">
                    <a:srgbClr val="000000">
                      <a:alpha val="43137"/>
                    </a:srgbClr>
                  </a:outerShdw>
                </a:effectLst>
              </a:rPr>
            </a:br>
            <a:endParaRPr lang="en-IN"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19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CE90-11B0-47BF-9185-208869A5E10E}"/>
              </a:ext>
            </a:extLst>
          </p:cNvPr>
          <p:cNvSpPr>
            <a:spLocks noGrp="1"/>
          </p:cNvSpPr>
          <p:nvPr>
            <p:ph type="title"/>
          </p:nvPr>
        </p:nvSpPr>
        <p:spPr>
          <a:xfrm>
            <a:off x="0" y="0"/>
            <a:ext cx="12192000" cy="6857999"/>
          </a:xfrm>
        </p:spPr>
        <p:txBody>
          <a:bodyPr>
            <a:noAutofit/>
          </a:bodyPr>
          <a:lstStyle/>
          <a:p>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There are few indexes that considered: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1) Body Mass Index (BMI)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2) Basal Metabolic Rate (BMR)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3) Metabolic Equivalent of Task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Further, the application developer has made a facility for the users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to consult doctors through application, for having safe exercise plan and </a:t>
            </a:r>
            <a:br>
              <a:rPr lang="en-US" sz="1300" b="1" dirty="0">
                <a:effectLst>
                  <a:outerShdw blurRad="38100" dist="38100" dir="2700000" algn="tl">
                    <a:srgbClr val="000000">
                      <a:alpha val="43137"/>
                    </a:srgbClr>
                  </a:outerShdw>
                </a:effectLst>
              </a:rPr>
            </a:br>
            <a:r>
              <a:rPr lang="en-IN" sz="1300" b="1" dirty="0">
                <a:effectLst>
                  <a:outerShdw blurRad="38100" dist="38100" dir="2700000" algn="tl">
                    <a:srgbClr val="000000">
                      <a:alpha val="43137"/>
                    </a:srgbClr>
                  </a:outerShdw>
                </a:effectLst>
              </a:rPr>
              <a:t>health related issues. </a:t>
            </a:r>
            <a:br>
              <a:rPr lang="en-IN"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The developer had system components like web application that </a:t>
            </a:r>
            <a:br>
              <a:rPr lang="en-US" sz="1300" b="1" dirty="0">
                <a:effectLst>
                  <a:outerShdw blurRad="38100" dist="38100" dir="2700000" algn="tl">
                    <a:srgbClr val="000000">
                      <a:alpha val="43137"/>
                    </a:srgbClr>
                  </a:outerShdw>
                </a:effectLst>
              </a:rPr>
            </a:br>
            <a:r>
              <a:rPr lang="en-IN" sz="1300" b="1" dirty="0">
                <a:effectLst>
                  <a:outerShdw blurRad="38100" dist="38100" dir="2700000" algn="tl">
                    <a:srgbClr val="000000">
                      <a:alpha val="43137"/>
                    </a:srgbClr>
                  </a:outerShdw>
                </a:effectLst>
              </a:rPr>
              <a:t>enables information via web, databases server which stores information </a:t>
            </a:r>
            <a:br>
              <a:rPr lang="en-IN"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related to meal, web service, android applications. </a:t>
            </a:r>
            <a:br>
              <a:rPr lang="en-US" sz="1300" b="1" dirty="0">
                <a:effectLst>
                  <a:outerShdw blurRad="38100" dist="38100" dir="2700000" algn="tl">
                    <a:srgbClr val="000000">
                      <a:alpha val="43137"/>
                    </a:srgbClr>
                  </a:outerShdw>
                </a:effectLst>
              </a:rPr>
            </a:br>
            <a:r>
              <a:rPr lang="en-IN" sz="1300" b="1" dirty="0">
                <a:effectLst>
                  <a:outerShdw blurRad="38100" dist="38100" dir="2700000" algn="tl">
                    <a:srgbClr val="000000">
                      <a:alpha val="43137"/>
                    </a:srgbClr>
                  </a:outerShdw>
                </a:effectLst>
              </a:rPr>
              <a:t>Limitations: </a:t>
            </a:r>
            <a:br>
              <a:rPr lang="en-IN"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Firstly this app is designed in the most basic way so that every age people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from different countries and continents can use it easily , so it doesn’t consist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of high display graphics anywhere present in the app . </a:t>
            </a:r>
            <a:br>
              <a:rPr lang="en-US" sz="1300" b="1" dirty="0">
                <a:effectLst>
                  <a:outerShdw blurRad="38100" dist="38100" dir="2700000" algn="tl">
                    <a:srgbClr val="000000">
                      <a:alpha val="43137"/>
                    </a:srgbClr>
                  </a:outerShdw>
                </a:effectLst>
              </a:rPr>
            </a:br>
            <a:r>
              <a:rPr lang="en-US" sz="1300" b="1" dirty="0">
                <a:effectLst>
                  <a:outerShdw blurRad="38100" dist="38100" dir="2700000" algn="tl">
                    <a:srgbClr val="000000">
                      <a:alpha val="43137"/>
                    </a:srgbClr>
                  </a:outerShdw>
                </a:effectLst>
              </a:rPr>
              <a:t>This app doesn’t support IOS (</a:t>
            </a:r>
            <a:r>
              <a:rPr lang="en-US" sz="1300" b="1" dirty="0" err="1">
                <a:effectLst>
                  <a:outerShdw blurRad="38100" dist="38100" dir="2700000" algn="tl">
                    <a:srgbClr val="000000">
                      <a:alpha val="43137"/>
                    </a:srgbClr>
                  </a:outerShdw>
                </a:effectLst>
              </a:rPr>
              <a:t>Iphone</a:t>
            </a:r>
            <a:r>
              <a:rPr lang="en-US" sz="1300" b="1" dirty="0">
                <a:effectLst>
                  <a:outerShdw blurRad="38100" dist="38100" dir="2700000" algn="tl">
                    <a:srgbClr val="000000">
                      <a:alpha val="43137"/>
                    </a:srgbClr>
                  </a:outerShdw>
                </a:effectLst>
              </a:rPr>
              <a:t> operating system). </a:t>
            </a:r>
            <a:br>
              <a:rPr lang="en-US" sz="1300" b="1" dirty="0">
                <a:effectLst>
                  <a:outerShdw blurRad="38100" dist="38100" dir="2700000" algn="tl">
                    <a:srgbClr val="000000">
                      <a:alpha val="43137"/>
                    </a:srgbClr>
                  </a:outerShdw>
                </a:effectLst>
              </a:rPr>
            </a:br>
            <a:br>
              <a:rPr lang="en-US" sz="1300" b="1" dirty="0">
                <a:effectLst>
                  <a:outerShdw blurRad="38100" dist="38100" dir="2700000" algn="tl">
                    <a:srgbClr val="000000">
                      <a:alpha val="43137"/>
                    </a:srgbClr>
                  </a:outerShdw>
                </a:effectLst>
              </a:rPr>
            </a:br>
            <a:br>
              <a:rPr lang="en-US" sz="1600" b="1" dirty="0"/>
            </a:br>
            <a:r>
              <a:rPr lang="en-IN" sz="1600" b="1" dirty="0">
                <a:latin typeface="Artifakt Element Black" panose="020B0A03050000020004" pitchFamily="34" charset="0"/>
                <a:ea typeface="Artifakt Element Black" panose="020B0A03050000020004" pitchFamily="34" charset="0"/>
              </a:rPr>
              <a:t>Conclusion: </a:t>
            </a:r>
            <a:br>
              <a:rPr lang="en-IN" sz="1600" b="1" dirty="0"/>
            </a:br>
            <a:r>
              <a:rPr lang="en-US" sz="1600" b="1" dirty="0"/>
              <a:t>This paper presented necessary guidance and health recommendations for mobile users who have installed the android applications. The proposed system model generates food tips and recommendations for different categories of people who are underweight, overweight or obese due to a computation of their body mass indices. It specifies certain exercise regimen types that are appropriate for these different kinds of people. Further expansion to allow for versatility and ubiquity is to implement the Personal Health Monitor app on other mobile platforms apart from android. This design of a Health is One mobile health application called “Home workout on the Android Operating System‟ has been added. It has been designed to recommend exercise for each individual who has different physical characteristics (e.g. weight and height). Therefore, he or she can exercise appropriately, not too less or too much, with different kinds of workouts that he or she selects. Also, several functions have been included (e.g. calculation of BMI, footstep calculator, water reminder and many more). Furthermore, this mobile Health application has been also designed to be able to use easily irrespective of any age. </a:t>
            </a:r>
            <a:br>
              <a:rPr lang="en-US" sz="2800" b="1" dirty="0"/>
            </a:br>
            <a:br>
              <a:rPr lang="en-US" sz="2400" b="1" dirty="0">
                <a:effectLst>
                  <a:outerShdw blurRad="38100" dist="38100" dir="2700000" algn="tl">
                    <a:srgbClr val="000000">
                      <a:alpha val="43137"/>
                    </a:srgbClr>
                  </a:outerShdw>
                </a:effectLst>
              </a:rPr>
            </a:br>
            <a:r>
              <a:rPr lang="en-IN" sz="1600" b="1" dirty="0">
                <a:effectLst>
                  <a:outerShdw blurRad="38100" dist="38100" dir="2700000" algn="tl">
                    <a:srgbClr val="000000">
                      <a:alpha val="43137"/>
                    </a:srgbClr>
                  </a:outerShdw>
                </a:effectLst>
              </a:rPr>
              <a:t>Overcome on Limitations: </a:t>
            </a:r>
            <a:br>
              <a:rPr lang="en-IN" sz="1600" b="1" dirty="0">
                <a:effectLst>
                  <a:outerShdw blurRad="38100" dist="38100" dir="2700000" algn="tl">
                    <a:srgbClr val="000000">
                      <a:alpha val="43137"/>
                    </a:srgbClr>
                  </a:outerShdw>
                </a:effectLst>
              </a:rPr>
            </a:br>
            <a:r>
              <a:rPr lang="en-US" sz="1600" b="1" dirty="0">
                <a:effectLst>
                  <a:outerShdw blurRad="38100" dist="38100" dir="2700000" algn="tl">
                    <a:srgbClr val="000000">
                      <a:alpha val="43137"/>
                    </a:srgbClr>
                  </a:outerShdw>
                </a:effectLst>
              </a:rPr>
              <a:t>We have developed an application referring to the features used in the above project. Also we tried to add some extra features like water reminder, footsteps counter, etc. ‘Health is One’ can be accessed through any operating system i.e., android or iOS. Also, this application does not consume much space in device. There are further plans to add some more features like Consultation with doctors directly from home 24/7, online gym trainers, online dietician, </a:t>
            </a:r>
            <a:r>
              <a:rPr lang="en-US" sz="1600" b="1" dirty="0" err="1">
                <a:effectLst>
                  <a:outerShdw blurRad="38100" dist="38100" dir="2700000" algn="tl">
                    <a:srgbClr val="000000">
                      <a:alpha val="43137"/>
                    </a:srgbClr>
                  </a:outerShdw>
                </a:effectLst>
              </a:rPr>
              <a:t>etc</a:t>
            </a:r>
            <a:r>
              <a:rPr lang="en-US" sz="1600" b="1" dirty="0">
                <a:effectLst>
                  <a:outerShdw blurRad="38100" dist="38100" dir="2700000" algn="tl">
                    <a:srgbClr val="000000">
                      <a:alpha val="43137"/>
                    </a:srgbClr>
                  </a:outerShdw>
                </a:effectLst>
              </a:rPr>
              <a:t> </a:t>
            </a:r>
            <a:br>
              <a:rPr lang="en-US" sz="1800" b="1" dirty="0">
                <a:effectLst>
                  <a:outerShdw blurRad="38100" dist="38100" dir="2700000" algn="tl">
                    <a:srgbClr val="000000">
                      <a:alpha val="43137"/>
                    </a:srgbClr>
                  </a:outerShdw>
                </a:effectLst>
              </a:rPr>
            </a:br>
            <a:endParaRPr lang="en-I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57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0000"/>
            <a:lum/>
          </a:blip>
          <a:srcRect/>
          <a:stretch>
            <a:fillRect l="3000" t="-79000" r="5000" b="-9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6793" y="0"/>
            <a:ext cx="10058400" cy="1139687"/>
          </a:xfrm>
        </p:spPr>
        <p:txBody>
          <a:bodyPr>
            <a:normAutofit/>
          </a:bodyPr>
          <a:lstStyle/>
          <a:p>
            <a:pPr algn="ctr"/>
            <a:r>
              <a:rPr lang="en-US" sz="6600" dirty="0">
                <a:latin typeface="Artifakt Element Heavy" panose="020B0B03050000020004" pitchFamily="34" charset="0"/>
                <a:ea typeface="Artifakt Element Heavy" panose="020B0B03050000020004" pitchFamily="34" charset="0"/>
              </a:rPr>
              <a:t>Fitness calculator</a:t>
            </a:r>
            <a:endParaRPr lang="en-IN" sz="6600" dirty="0">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a:xfrm>
            <a:off x="0" y="781878"/>
            <a:ext cx="12192000" cy="6076122"/>
          </a:xfrm>
        </p:spPr>
        <p:txBody>
          <a:bodyPr>
            <a:normAutofit fontScale="25000" lnSpcReduction="20000"/>
          </a:bodyPr>
          <a:lstStyle/>
          <a:p>
            <a:endParaRPr lang="en-IN" sz="1600" dirty="0"/>
          </a:p>
          <a:p>
            <a:r>
              <a:rPr lang="en-US" sz="2000" dirty="0"/>
              <a:t> </a:t>
            </a:r>
            <a:r>
              <a:rPr lang="en-US" sz="5600" b="1" dirty="0">
                <a:latin typeface="Artifakt Element Book" panose="020B0503050000020004" pitchFamily="34" charset="0"/>
                <a:ea typeface="Artifakt Element Book" panose="020B0503050000020004" pitchFamily="34" charset="0"/>
              </a:rPr>
              <a:t>The feature in our application will calculate the user’s fitness level using his/her height and weight, the same way as BMI (Body Mass Index) is normally being calculated.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It asks the user to enter their name, age, height and weight in the format as follows: Enter Your Name </a:t>
            </a:r>
            <a:r>
              <a:rPr lang="en-US" sz="5600" dirty="0">
                <a:latin typeface="Artifakt Element Book" panose="020B0503050000020004" pitchFamily="34" charset="0"/>
                <a:ea typeface="Artifakt Element Book" panose="020B0503050000020004" pitchFamily="34" charset="0"/>
              </a:rPr>
              <a:t>	</a:t>
            </a:r>
          </a:p>
          <a:p>
            <a:r>
              <a:rPr lang="en-IN" sz="5600" b="1" dirty="0">
                <a:latin typeface="Artifakt Element Book" panose="020B0503050000020004" pitchFamily="34" charset="0"/>
                <a:ea typeface="Artifakt Element Book" panose="020B0503050000020004" pitchFamily="34" charset="0"/>
              </a:rPr>
              <a:t>Enter Your Age </a:t>
            </a:r>
            <a:r>
              <a:rPr lang="en-IN" sz="5600" dirty="0">
                <a:latin typeface="Artifakt Element Book" panose="020B0503050000020004" pitchFamily="34" charset="0"/>
                <a:ea typeface="Artifakt Element Book" panose="020B0503050000020004" pitchFamily="34" charset="0"/>
              </a:rPr>
              <a:t>	</a:t>
            </a:r>
          </a:p>
          <a:p>
            <a:r>
              <a:rPr lang="en-IN" sz="5600" b="1" dirty="0">
                <a:latin typeface="Artifakt Element Book" panose="020B0503050000020004" pitchFamily="34" charset="0"/>
                <a:ea typeface="Artifakt Element Book" panose="020B0503050000020004" pitchFamily="34" charset="0"/>
              </a:rPr>
              <a:t>Enter Your Height </a:t>
            </a:r>
            <a:r>
              <a:rPr lang="en-IN" sz="5600" dirty="0">
                <a:latin typeface="Artifakt Element Book" panose="020B0503050000020004" pitchFamily="34" charset="0"/>
                <a:ea typeface="Artifakt Element Book" panose="020B0503050000020004" pitchFamily="34" charset="0"/>
              </a:rPr>
              <a:t>	</a:t>
            </a:r>
          </a:p>
          <a:p>
            <a:r>
              <a:rPr lang="en-IN" sz="5600" b="1" dirty="0">
                <a:latin typeface="Artifakt Element Book" panose="020B0503050000020004" pitchFamily="34" charset="0"/>
                <a:ea typeface="Artifakt Element Book" panose="020B0503050000020004" pitchFamily="34" charset="0"/>
              </a:rPr>
              <a:t>Enter Your Weight </a:t>
            </a:r>
          </a:p>
          <a:p>
            <a:r>
              <a:rPr lang="en-IN" sz="5600" b="1" dirty="0">
                <a:latin typeface="Artifakt Element Book" panose="020B0503050000020004" pitchFamily="34" charset="0"/>
                <a:ea typeface="Artifakt Element Book" panose="020B0503050000020004" pitchFamily="34" charset="0"/>
              </a:rPr>
              <a:t>Calculate </a:t>
            </a:r>
          </a:p>
          <a:p>
            <a:r>
              <a:rPr lang="en-IN" sz="5600" b="1" dirty="0">
                <a:latin typeface="Artifakt Element Book" panose="020B0503050000020004" pitchFamily="34" charset="0"/>
                <a:ea typeface="Artifakt Element Book" panose="020B0503050000020004" pitchFamily="34" charset="0"/>
              </a:rPr>
              <a:t>Fitness Category </a:t>
            </a:r>
          </a:p>
          <a:p>
            <a:r>
              <a:rPr lang="en-US" sz="5600" b="1" dirty="0">
                <a:latin typeface="Artifakt Element Book" panose="020B0503050000020004" pitchFamily="34" charset="0"/>
                <a:ea typeface="Artifakt Element Book" panose="020B0503050000020004" pitchFamily="34" charset="0"/>
              </a:rPr>
              <a:t>After entering required details the application feature will calculate the fitness level using the formula as: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Fitness = Weight (in kg) / Height ^2 (in </a:t>
            </a:r>
            <a:r>
              <a:rPr lang="en-US" sz="5600" b="1" dirty="0" err="1">
                <a:latin typeface="Artifakt Element Book" panose="020B0503050000020004" pitchFamily="34" charset="0"/>
                <a:ea typeface="Artifakt Element Book" panose="020B0503050000020004" pitchFamily="34" charset="0"/>
              </a:rPr>
              <a:t>cms</a:t>
            </a:r>
            <a:r>
              <a:rPr lang="en-US" sz="5600" b="1" dirty="0">
                <a:latin typeface="Artifakt Element Book" panose="020B0503050000020004" pitchFamily="34" charset="0"/>
                <a:ea typeface="Artifakt Element Book" panose="020B0503050000020004" pitchFamily="34" charset="0"/>
              </a:rPr>
              <a:t>)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Once the calculation process is done, the user will get to know in which category do he/she falls into, i.e. Under weighted, Normal weighted, Over weighted or Obese.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A text to speech is being added to this feature, when the user gets to know the category he/she is falling into, an audio will be played according to the category as : </a:t>
            </a:r>
            <a:r>
              <a:rPr lang="en-IN" sz="5600" dirty="0">
                <a:latin typeface="Artifakt Element Book" panose="020B0503050000020004" pitchFamily="34" charset="0"/>
                <a:ea typeface="Artifakt Element Book" panose="020B0503050000020004" pitchFamily="34" charset="0"/>
              </a:rPr>
              <a:t>	</a:t>
            </a:r>
          </a:p>
          <a:p>
            <a:r>
              <a:rPr lang="en-US" sz="5600" b="1" dirty="0">
                <a:latin typeface="Artifakt Element Book" panose="020B0503050000020004" pitchFamily="34" charset="0"/>
                <a:ea typeface="Artifakt Element Book" panose="020B0503050000020004" pitchFamily="34" charset="0"/>
              </a:rPr>
              <a:t>When the fitness calculator displays you fall in Under Weight category, the fitness calculator feature tells you: “You are Under Weighted, eat frequently and stay healthy!”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When the fitness calculator displays you fall in Normal Weighted category, the fitness calculator feature tells you: “You are Normal Weighted, continue with the same diet and stay fit!”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When the fitness calculator displays you fall in Over Weighted category, the fitness calculator feature tells you: “You are Over Weighted, Follow the diet provided and stay fit!”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When the fitness calculator displays you fall in Obese category, the fitness calculator feature tells you: “Change your eating habits, Eat more healthy, stay fit!” </a:t>
            </a:r>
            <a:endParaRPr lang="en-US" sz="5600" dirty="0">
              <a:latin typeface="Artifakt Element Book" panose="020B0503050000020004" pitchFamily="34" charset="0"/>
              <a:ea typeface="Artifakt Element Book" panose="020B0503050000020004" pitchFamily="34" charset="0"/>
            </a:endParaRPr>
          </a:p>
          <a:p>
            <a:r>
              <a:rPr lang="en-US" sz="5600" b="1" dirty="0">
                <a:latin typeface="Artifakt Element Book" panose="020B0503050000020004" pitchFamily="34" charset="0"/>
                <a:ea typeface="Artifakt Element Book" panose="020B0503050000020004" pitchFamily="34" charset="0"/>
              </a:rPr>
              <a:t>Now according to their category the user will be asked to visit the page where he/she will be provided with a proper diet and workout plan. This feature is based on the button 2 in the above options i.e. Workout/Diet. </a:t>
            </a:r>
            <a:r>
              <a:rPr lang="en-IN" sz="5600" dirty="0">
                <a:latin typeface="Artifakt Element Book" panose="020B0503050000020004" pitchFamily="34" charset="0"/>
                <a:ea typeface="Artifakt Element Book" panose="020B0503050000020004" pitchFamily="34" charset="0"/>
              </a:rPr>
              <a:t>	</a:t>
            </a:r>
          </a:p>
          <a:p>
            <a:r>
              <a:rPr lang="en-IN" sz="1050" dirty="0"/>
              <a:t>	</a:t>
            </a:r>
          </a:p>
          <a:p>
            <a:r>
              <a:rPr lang="en-IN" dirty="0"/>
              <a:t>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74" dur="5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79" dur="500"/>
                                        <p:tgtEl>
                                          <p:spTgt spid="3">
                                            <p:txEl>
                                              <p:pRg st="14" end="1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84" dur="500"/>
                                        <p:tgtEl>
                                          <p:spTgt spid="3">
                                            <p:txEl>
                                              <p:pRg st="15" end="1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89" dur="500"/>
                                        <p:tgtEl>
                                          <p:spTgt spid="3">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3">
                                            <p:txEl>
                                              <p:pRg st="17" end="17"/>
                                            </p:txEl>
                                          </p:spTgt>
                                        </p:tgtEl>
                                        <p:attrNameLst>
                                          <p:attrName>style.visibility</p:attrName>
                                        </p:attrNameLst>
                                      </p:cBhvr>
                                      <p:to>
                                        <p:strVal val="visible"/>
                                      </p:to>
                                    </p:set>
                                    <p:animEffect transition="in" filter="randombar(horizontal)">
                                      <p:cBhvr>
                                        <p:cTn id="94" dur="500"/>
                                        <p:tgtEl>
                                          <p:spTgt spid="3">
                                            <p:txEl>
                                              <p:pRg st="17" end="17"/>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3">
                                            <p:txEl>
                                              <p:pRg st="18" end="18"/>
                                            </p:txEl>
                                          </p:spTgt>
                                        </p:tgtEl>
                                        <p:attrNameLst>
                                          <p:attrName>style.visibility</p:attrName>
                                        </p:attrNameLst>
                                      </p:cBhvr>
                                      <p:to>
                                        <p:strVal val="visible"/>
                                      </p:to>
                                    </p:set>
                                    <p:animEffect transition="in" filter="randombar(horizontal)">
                                      <p:cBhvr>
                                        <p:cTn id="9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1000"/>
            <a:lum/>
          </a:blip>
          <a:srcRect/>
          <a:stretch>
            <a:fillRect t="-30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7469" y="1"/>
            <a:ext cx="10515600" cy="1073426"/>
          </a:xfrm>
        </p:spPr>
        <p:txBody>
          <a:bodyPr>
            <a:normAutofit/>
          </a:bodyPr>
          <a:lstStyle/>
          <a:p>
            <a:pPr algn="ctr"/>
            <a:r>
              <a:rPr lang="en-US" sz="6600" dirty="0">
                <a:latin typeface="Artifakt Element Heavy" panose="020B0B03050000020004" pitchFamily="34" charset="0"/>
                <a:ea typeface="Artifakt Element Heavy" panose="020B0B03050000020004" pitchFamily="34" charset="0"/>
              </a:rPr>
              <a:t>Water reminder</a:t>
            </a:r>
            <a:endParaRPr lang="en-IN" sz="6600" dirty="0">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a:xfrm>
            <a:off x="0" y="834888"/>
            <a:ext cx="12192000" cy="6023112"/>
          </a:xfrm>
        </p:spPr>
        <p:txBody>
          <a:bodyPr/>
          <a:lstStyle/>
          <a:p>
            <a:pPr marL="0" indent="0">
              <a:buNone/>
            </a:pPr>
            <a:r>
              <a:rPr lang="en-US" b="1" dirty="0"/>
              <a:t>The feature in our application will be reminding the user to drink water in the chosen time span by them. The feature will first ask the user in how many hours does him /her wants to drink water. Then it will ask how many times do the user wants to drink water in a day. According to the information provided by user a ‘drink water’ named default alarm will be setup into the users device. As the alarm will ring the user will be asked to drink water. </a:t>
            </a:r>
          </a:p>
          <a:p>
            <a:pPr marL="0" indent="0">
              <a:buNone/>
            </a:pPr>
            <a:r>
              <a:rPr lang="en-US" b="1" dirty="0"/>
              <a:t>                                                   In Each Hour </a:t>
            </a:r>
            <a:r>
              <a:rPr lang="en-US" dirty="0"/>
              <a:t>	</a:t>
            </a:r>
          </a:p>
          <a:p>
            <a:pPr marL="0" indent="0">
              <a:buNone/>
            </a:pPr>
            <a:r>
              <a:rPr lang="en-IN" b="1" dirty="0"/>
              <a:t>                                               How Many Times </a:t>
            </a:r>
            <a:endParaRPr lang="en-IN" dirty="0"/>
          </a:p>
          <a:p>
            <a:pPr marL="0" indent="0">
              <a:buNone/>
            </a:pPr>
            <a:r>
              <a:rPr lang="en-IN" b="1" dirty="0"/>
              <a:t>                                                   Drink Water </a:t>
            </a:r>
            <a:r>
              <a:rPr lang="en-IN" dirty="0"/>
              <a:t>	</a:t>
            </a:r>
          </a:p>
          <a:p>
            <a:pPr marL="0" indent="0">
              <a:buNone/>
            </a:pPr>
            <a:endParaRPr lang="en-IN" dirty="0"/>
          </a:p>
          <a:p>
            <a:pPr marL="0" indent="0">
              <a:buNone/>
            </a:pPr>
            <a:r>
              <a:rPr lang="en-IN" b="1" dirty="0"/>
              <a:t>                                                  Set Reminder </a:t>
            </a:r>
            <a:r>
              <a:rPr lang="en-IN" dirty="0"/>
              <a:t>	</a:t>
            </a:r>
          </a:p>
          <a:p>
            <a:pPr marL="0" indent="0">
              <a:buNone/>
            </a:pPr>
            <a:endParaRPr lang="en-IN" dirty="0"/>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0000"/>
            <a:lum/>
          </a:blip>
          <a:srcRect/>
          <a:stretch>
            <a:fillRect t="-7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88719"/>
          </a:xfrm>
        </p:spPr>
        <p:txBody>
          <a:bodyPr>
            <a:normAutofit/>
          </a:bodyPr>
          <a:lstStyle/>
          <a:p>
            <a:pPr algn="ctr"/>
            <a:r>
              <a:rPr lang="en-IN" sz="6600" dirty="0">
                <a:latin typeface="Artifakt Element Heavy" pitchFamily="34" charset="0"/>
                <a:ea typeface="Artifakt Element Heavy" pitchFamily="34" charset="0"/>
              </a:rPr>
              <a:t>Medication Reminder</a:t>
            </a:r>
            <a:endParaRPr lang="en-US" sz="6600" dirty="0">
              <a:latin typeface="Artifakt Element Heavy" pitchFamily="34" charset="0"/>
              <a:ea typeface="Artifakt Element Heavy" pitchFamily="34" charset="0"/>
            </a:endParaRPr>
          </a:p>
        </p:txBody>
      </p:sp>
      <p:sp>
        <p:nvSpPr>
          <p:cNvPr id="3" name="Content Placeholder 2"/>
          <p:cNvSpPr>
            <a:spLocks noGrp="1"/>
          </p:cNvSpPr>
          <p:nvPr>
            <p:ph idx="1"/>
          </p:nvPr>
        </p:nvSpPr>
        <p:spPr>
          <a:xfrm>
            <a:off x="838200" y="979714"/>
            <a:ext cx="10515600" cy="5708469"/>
          </a:xfrm>
        </p:spPr>
        <p:txBody>
          <a:bodyPr/>
          <a:lstStyle/>
          <a:p>
            <a:r>
              <a:rPr lang="en-US" sz="2600" b="1" dirty="0"/>
              <a:t>The feature in our application will be reminding the user to take their medicines in the chosen time span by them. The feature will first ask the user in how many hours does him /her wants to take the medicines. Then it will ask how many times does the user want to take their medicines in a day. According to the information provided by user a ‘Take your medicines’ named default alarm will be setup into the users device. As the alarm will ring the user will be asked to take their medicines.</a:t>
            </a:r>
          </a:p>
          <a:p>
            <a:pPr marL="0" indent="0" algn="ctr">
              <a:buNone/>
            </a:pPr>
            <a:r>
              <a:rPr lang="en-US" b="1" dirty="0"/>
              <a:t> In Each Hour </a:t>
            </a:r>
            <a:r>
              <a:rPr lang="en-US" dirty="0"/>
              <a:t>	</a:t>
            </a:r>
          </a:p>
          <a:p>
            <a:pPr marL="0" indent="0">
              <a:buNone/>
            </a:pPr>
            <a:r>
              <a:rPr lang="en-IN" b="1" dirty="0"/>
              <a:t>                                               How Many Times </a:t>
            </a:r>
            <a:endParaRPr lang="en-IN" dirty="0"/>
          </a:p>
          <a:p>
            <a:pPr marL="0" indent="0" algn="ctr">
              <a:buNone/>
            </a:pPr>
            <a:r>
              <a:rPr lang="en-IN" b="1" dirty="0"/>
              <a:t>Medicine time</a:t>
            </a:r>
            <a:r>
              <a:rPr lang="en-IN" dirty="0"/>
              <a:t>	</a:t>
            </a:r>
          </a:p>
          <a:p>
            <a:pPr marL="0" indent="0" algn="ctr">
              <a:buNone/>
            </a:pPr>
            <a:endParaRPr lang="en-IN" dirty="0"/>
          </a:p>
          <a:p>
            <a:pPr marL="0" indent="0">
              <a:buNone/>
            </a:pPr>
            <a:endParaRPr lang="en-IN" dirty="0"/>
          </a:p>
          <a:p>
            <a:pPr marL="0" indent="0">
              <a:buNone/>
            </a:pPr>
            <a:r>
              <a:rPr lang="en-IN" b="1" dirty="0"/>
              <a:t>                                                  Set Reminder </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1000"/>
            <a:lum/>
          </a:blip>
          <a:srcRect/>
          <a:stretch>
            <a:fillRect t="-28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9590"/>
            <a:ext cx="10515600" cy="1325563"/>
          </a:xfrm>
        </p:spPr>
        <p:txBody>
          <a:bodyPr>
            <a:normAutofit/>
          </a:bodyPr>
          <a:lstStyle/>
          <a:p>
            <a:pPr algn="ctr"/>
            <a:r>
              <a:rPr lang="en-US" sz="6600" dirty="0">
                <a:latin typeface="Artifakt Element Heavy" panose="020B0B03050000020004" pitchFamily="34" charset="0"/>
                <a:ea typeface="Artifakt Element Heavy" panose="020B0B03050000020004" pitchFamily="34" charset="0"/>
              </a:rPr>
              <a:t>Meditation</a:t>
            </a:r>
            <a:endParaRPr lang="en-IN" sz="6600" dirty="0">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a:xfrm>
            <a:off x="0" y="1126434"/>
            <a:ext cx="12192000" cy="5731565"/>
          </a:xfrm>
        </p:spPr>
        <p:txBody>
          <a:bodyPr/>
          <a:lstStyle/>
          <a:p>
            <a:pPr marL="0" indent="0">
              <a:buNone/>
            </a:pPr>
            <a:r>
              <a:rPr lang="en-US" b="1" dirty="0"/>
              <a:t>This meditation feature in application will help the user to increase the concentrating power. Whenever the user will require to relax, he/she can just use this feature. </a:t>
            </a:r>
          </a:p>
          <a:p>
            <a:pPr marL="0" indent="0">
              <a:buNone/>
            </a:pPr>
            <a:endParaRPr lang="en-US" b="1" dirty="0"/>
          </a:p>
          <a:p>
            <a:pPr marL="0" indent="0">
              <a:buNone/>
            </a:pPr>
            <a:r>
              <a:rPr lang="en-US" b="1" dirty="0"/>
              <a:t>                                                                    Start</a:t>
            </a:r>
          </a:p>
          <a:p>
            <a:pPr marL="0" indent="0">
              <a:buNone/>
            </a:pPr>
            <a:r>
              <a:rPr lang="en-US" b="1" dirty="0"/>
              <a:t>                                                                    Stop</a:t>
            </a:r>
          </a:p>
          <a:p>
            <a:pPr marL="0" indent="0">
              <a:buNone/>
            </a:pPr>
            <a:r>
              <a:rPr lang="en-US" b="1" dirty="0"/>
              <a:t>Once the will click on the start button provided on meditation page, a soft tune of few seconds will start in the background. This will help to increase the concentrating power. The user can stop the tune by clicking the stop button.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1000"/>
            <a:lum/>
          </a:blip>
          <a:srcRect/>
          <a:stretch>
            <a:fillRect l="-6000" t="-10000" r="-5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832"/>
          </a:xfrm>
        </p:spPr>
        <p:txBody>
          <a:bodyPr>
            <a:normAutofit fontScale="90000"/>
          </a:bodyPr>
          <a:lstStyle/>
          <a:p>
            <a:pPr algn="ctr"/>
            <a:r>
              <a:rPr lang="en-US" sz="6000" dirty="0">
                <a:latin typeface="Artifakt Element Heavy" panose="020B0B03050000020004" pitchFamily="34" charset="0"/>
                <a:ea typeface="Artifakt Element Heavy" panose="020B0B03050000020004" pitchFamily="34" charset="0"/>
              </a:rPr>
              <a:t>Workout and Diet</a:t>
            </a:r>
            <a:endParaRPr lang="en-IN" sz="6000" dirty="0">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a:xfrm>
            <a:off x="0" y="1152938"/>
            <a:ext cx="12192000" cy="5705061"/>
          </a:xfrm>
        </p:spPr>
        <p:txBody>
          <a:bodyPr>
            <a:normAutofit fontScale="92500" lnSpcReduction="10000"/>
          </a:bodyPr>
          <a:lstStyle/>
          <a:p>
            <a:pPr marL="0" indent="0">
              <a:buNone/>
            </a:pPr>
            <a:r>
              <a:rPr lang="en-US" sz="3200" b="1" dirty="0"/>
              <a:t>The feature in our application will be suggesting a good one month workout along with diet plan to the user according to their fitness categories. When the user gets to know the category that they fall into will then be asked to click the button 2 i.e. Workout/Diet. Clicking on Workout/Diet button will take user to the page where all fitness categories are listed as buttons. Clicking on any of the button will take the user to the page having two buttons of Workout and Diet which again clicking will get to their respective pages.</a:t>
            </a:r>
            <a:r>
              <a:rPr lang="en-US" sz="2400" b="1" dirty="0"/>
              <a:t> </a:t>
            </a:r>
            <a:r>
              <a:rPr lang="en-US" sz="3200" b="1" dirty="0"/>
              <a:t>Here the workout screen again has two options i.e. Home workout and Gym. So when the user clicks on any of the buttons according of their choice, different images will seen and steps with some information based on the particular exercise i.e. what part of the body will be developed doing that exercise will be displayed. Similarly, in the diet section the user will be advised with some immunity building fruits, veggies, pulses, etc. which should be included in their regular diet. </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1000"/>
            <a:lum/>
          </a:blip>
          <a:srcRect/>
          <a:stretch>
            <a:fillRect l="8000" t="-6000" r="2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6"/>
            <a:ext cx="10515600" cy="1002162"/>
          </a:xfrm>
        </p:spPr>
        <p:txBody>
          <a:bodyPr>
            <a:normAutofit/>
          </a:bodyPr>
          <a:lstStyle/>
          <a:p>
            <a:pPr algn="ctr"/>
            <a:r>
              <a:rPr lang="en-US" sz="6600" dirty="0">
                <a:latin typeface="Artifakt Element Heavy" panose="020B0B03050000020004" pitchFamily="34" charset="0"/>
                <a:ea typeface="Artifakt Element Heavy" panose="020B0B03050000020004" pitchFamily="34" charset="0"/>
              </a:rPr>
              <a:t>Footsteps  counter</a:t>
            </a:r>
            <a:endParaRPr lang="en-IN" sz="6600" dirty="0">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a:xfrm>
            <a:off x="0" y="1232452"/>
            <a:ext cx="12192000" cy="5607292"/>
          </a:xfrm>
        </p:spPr>
        <p:txBody>
          <a:bodyPr>
            <a:normAutofit/>
          </a:bodyPr>
          <a:lstStyle/>
          <a:p>
            <a:pPr marL="0" indent="0">
              <a:buNone/>
            </a:pPr>
            <a:r>
              <a:rPr lang="en-US" sz="2400" b="1" dirty="0"/>
              <a:t>This feature in the application will be detecting the number of foot steps taken by the user. This feature can be used by the user while going for morning/evening walks. This feature starts working as soon as the user will click on the start button. </a:t>
            </a:r>
          </a:p>
          <a:p>
            <a:pPr marL="0" indent="0">
              <a:buNone/>
            </a:pPr>
            <a:r>
              <a:rPr lang="en-US" b="1" dirty="0"/>
              <a:t>                                          </a:t>
            </a:r>
            <a:r>
              <a:rPr lang="en-IN" b="1" dirty="0"/>
              <a:t>Counter </a:t>
            </a:r>
            <a:r>
              <a:rPr lang="en-IN" dirty="0"/>
              <a:t>	</a:t>
            </a:r>
          </a:p>
          <a:p>
            <a:pPr marL="0" indent="0">
              <a:buNone/>
            </a:pPr>
            <a:r>
              <a:rPr lang="en-IN" dirty="0"/>
              <a:t>                                          </a:t>
            </a:r>
            <a:r>
              <a:rPr lang="en-IN" b="1" dirty="0"/>
              <a:t>   Start</a:t>
            </a:r>
          </a:p>
          <a:p>
            <a:pPr marL="0" indent="0">
              <a:buNone/>
            </a:pPr>
            <a:r>
              <a:rPr lang="en-IN" b="1" dirty="0"/>
              <a:t>                                             Stop</a:t>
            </a:r>
          </a:p>
          <a:p>
            <a:pPr marL="0" indent="0">
              <a:buNone/>
            </a:pPr>
            <a:r>
              <a:rPr lang="en-IN" b="1" dirty="0"/>
              <a:t>                                            Reset</a:t>
            </a:r>
          </a:p>
          <a:p>
            <a:pPr marL="0" indent="0">
              <a:buNone/>
            </a:pPr>
            <a:r>
              <a:rPr lang="en-US" sz="2400" b="1" dirty="0"/>
              <a:t>Once the user clicks on the start button and start moving, the counter will start counting the steps taken. The user can also stop the counter just by clicking the stop button. </a:t>
            </a:r>
          </a:p>
          <a:p>
            <a:pPr marL="0" indent="0">
              <a:buNone/>
            </a:pPr>
            <a:r>
              <a:rPr lang="en-US" sz="2400" b="1" dirty="0"/>
              <a:t>He/she can also resume the walk from the last count by clicking on the start button or can restart the count by clicking the reset button. Reset button will set the counter to zero value again.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3298" y="161001"/>
            <a:ext cx="10058400" cy="827905"/>
          </a:xfrm>
        </p:spPr>
        <p:txBody>
          <a:bodyPr/>
          <a:lstStyle/>
          <a:p>
            <a:pPr algn="ctr"/>
            <a:r>
              <a:rPr lang="en-US" dirty="0">
                <a:latin typeface="Artifakt Element Black" panose="020B0A03050000020004" pitchFamily="34" charset="0"/>
                <a:ea typeface="Artifakt Element Black" panose="020B0A03050000020004" pitchFamily="34" charset="0"/>
              </a:rPr>
              <a:t>Overview of the project</a:t>
            </a:r>
            <a:endParaRPr lang="en-IN" dirty="0">
              <a:latin typeface="Artifakt Element Black" panose="020B0A03050000020004" pitchFamily="34" charset="0"/>
              <a:ea typeface="Artifakt Element Black" panose="020B0A03050000020004" pitchFamily="34" charset="0"/>
            </a:endParaRPr>
          </a:p>
        </p:txBody>
      </p:sp>
      <p:sp>
        <p:nvSpPr>
          <p:cNvPr id="3" name="Content Placeholder 2"/>
          <p:cNvSpPr>
            <a:spLocks noGrp="1"/>
          </p:cNvSpPr>
          <p:nvPr>
            <p:ph idx="1"/>
          </p:nvPr>
        </p:nvSpPr>
        <p:spPr>
          <a:xfrm>
            <a:off x="1097280" y="887896"/>
            <a:ext cx="10058400" cy="5970104"/>
          </a:xfrm>
        </p:spPr>
        <p:txBody>
          <a:bodyPr>
            <a:noAutofit/>
          </a:bodyPr>
          <a:lstStyle/>
          <a:p>
            <a:r>
              <a:rPr lang="en-US" sz="1600" dirty="0">
                <a:latin typeface="Arial Black" panose="020B0A04020102020204" pitchFamily="34" charset="0"/>
              </a:rPr>
              <a:t>It is difficult to maintain a healthy lifestyle when we are in the middle of a crisis like this. The uncertainty, and worries related to finances, childcare, elderly parents, and job security disrupt our routines, our lifestyles and mental health. </a:t>
            </a:r>
          </a:p>
          <a:p>
            <a:r>
              <a:rPr lang="en-US" sz="1600" dirty="0">
                <a:latin typeface="Arial Black" panose="020B0A04020102020204" pitchFamily="34" charset="0"/>
              </a:rPr>
              <a:t>During these times, developing healthy eating habits, while also regularly carrying out exercise and staying fit is extremely necessary for a strong immune system . These times, when most of us are leading sedentary lives because of COVID19, we tend to take in more calories than are needed, and what happens is that the unused calories accumulate as fat. Along with a proper diet, exercising plays an integral role in controlling your weight by burning extra calories caused by dietary changes and sedentary lifestyles. Meditation is to the mind what physical fitness is to the body. Meditation during these stressful COVID19 times is as important as ever and more and more people are searching for ways to improve this facet of their life. </a:t>
            </a:r>
          </a:p>
          <a:p>
            <a:pPr marL="0" indent="0">
              <a:buNone/>
            </a:pPr>
            <a:endParaRPr lang="en-US" sz="1600" dirty="0">
              <a:latin typeface="Arial Black" panose="020B0A04020102020204" pitchFamily="34" charset="0"/>
            </a:endParaRPr>
          </a:p>
          <a:p>
            <a:pPr marL="0" indent="0">
              <a:buNone/>
            </a:pPr>
            <a:r>
              <a:rPr lang="en-US" altLang="en-US" sz="1600" i="1" dirty="0">
                <a:highlight>
                  <a:srgbClr val="C0C0C0"/>
                </a:highlight>
                <a:latin typeface="Arial Black" panose="020B0A04020102020204" pitchFamily="34" charset="0"/>
                <a:cs typeface="Arial Black" panose="020B0A04020102020204" pitchFamily="34" charset="0"/>
              </a:rPr>
              <a:t>“Health was earlier said to be the ability of the body functioning well. However, as time evolved, the definition of health also evolved. It cannot be stressed enough that health is the primary thing after which everything else follows. When you maintain good health, everything else falls into place . Similarly, maintaining good health is dependent on a lot of factors. It ranges from the air you breathe to the type of people you choose to spend your time with. Health has a lot of components that carry equal importance. If even one of them is missing, a person cannot be completely healthy.”</a:t>
            </a:r>
          </a:p>
          <a:p>
            <a:pPr marL="0" indent="0">
              <a:buNone/>
            </a:pPr>
            <a:endParaRPr lang="en-IN" sz="1600" dirty="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t="-5000" b="2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4329"/>
          </a:xfrm>
        </p:spPr>
        <p:txBody>
          <a:bodyPr>
            <a:noAutofit/>
          </a:bodyPr>
          <a:lstStyle/>
          <a:p>
            <a:pPr algn="ctr"/>
            <a:r>
              <a:rPr lang="en-US" dirty="0">
                <a:latin typeface="Artifakt Element Heavy" panose="020B0B03050000020004" pitchFamily="34" charset="0"/>
                <a:ea typeface="Artifakt Element Heavy" panose="020B0B03050000020004" pitchFamily="34" charset="0"/>
              </a:rPr>
              <a:t>Immune system Do’s and Don’ts </a:t>
            </a:r>
            <a:endParaRPr lang="en-IN" dirty="0">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a:xfrm>
            <a:off x="0" y="764328"/>
            <a:ext cx="12192000" cy="6093671"/>
          </a:xfrm>
        </p:spPr>
        <p:txBody>
          <a:bodyPr>
            <a:normAutofit/>
          </a:bodyPr>
          <a:lstStyle/>
          <a:p>
            <a:pPr marL="0" indent="0">
              <a:buNone/>
            </a:pPr>
            <a:r>
              <a:rPr lang="en-US" sz="2000" b="1" dirty="0"/>
              <a:t>In this section the main focus would be giving some short tips that can be added in day to day life and some </a:t>
            </a:r>
            <a:r>
              <a:rPr lang="en-US" sz="2000" b="1" dirty="0" err="1"/>
              <a:t>mythbuster</a:t>
            </a:r>
            <a:r>
              <a:rPr lang="en-US" sz="2000" b="1" dirty="0"/>
              <a:t> regarding some things which are </a:t>
            </a:r>
            <a:r>
              <a:rPr lang="en-US" sz="2000" b="1" dirty="0" err="1"/>
              <a:t>feeded</a:t>
            </a:r>
            <a:r>
              <a:rPr lang="en-US" sz="2000" b="1" dirty="0"/>
              <a:t> wrong in our mind it basically has two columns </a:t>
            </a:r>
            <a:r>
              <a:rPr lang="en-US" sz="2000" b="1" dirty="0" err="1"/>
              <a:t>i.e</a:t>
            </a:r>
            <a:r>
              <a:rPr lang="en-US" sz="2000" b="1" dirty="0"/>
              <a:t> do’s and don’ts where some things are provided that should be done for a healthy life style , diet, protein intake and gym regarding things. And in don’ts there are things which can be harmful to your diet and may cause some problem in future some habits that are not good to your lifestyle for </a:t>
            </a:r>
            <a:r>
              <a:rPr lang="en-US" sz="2000" b="1" dirty="0" err="1"/>
              <a:t>eg.</a:t>
            </a:r>
            <a:endParaRPr lang="en-US" sz="2000" b="1" dirty="0"/>
          </a:p>
        </p:txBody>
      </p:sp>
      <p:graphicFrame>
        <p:nvGraphicFramePr>
          <p:cNvPr id="4" name="Table 4"/>
          <p:cNvGraphicFramePr>
            <a:graphicFrameLocks noGrp="1"/>
          </p:cNvGraphicFramePr>
          <p:nvPr>
            <p:extLst>
              <p:ext uri="{D42A27DB-BD31-4B8C-83A1-F6EECF244321}">
                <p14:modId xmlns:p14="http://schemas.microsoft.com/office/powerpoint/2010/main" val="735001901"/>
              </p:ext>
            </p:extLst>
          </p:nvPr>
        </p:nvGraphicFramePr>
        <p:xfrm>
          <a:off x="1234660" y="2199860"/>
          <a:ext cx="9722680" cy="4480560"/>
        </p:xfrm>
        <a:graphic>
          <a:graphicData uri="http://schemas.openxmlformats.org/drawingml/2006/table">
            <a:tbl>
              <a:tblPr firstRow="1" bandRow="1">
                <a:tableStyleId>{5C22544A-7EE6-4342-B048-85BDC9FD1C3A}</a:tableStyleId>
              </a:tblPr>
              <a:tblGrid>
                <a:gridCol w="4872384">
                  <a:extLst>
                    <a:ext uri="{9D8B030D-6E8A-4147-A177-3AD203B41FA5}">
                      <a16:colId xmlns:a16="http://schemas.microsoft.com/office/drawing/2014/main" val="20000"/>
                    </a:ext>
                  </a:extLst>
                </a:gridCol>
                <a:gridCol w="4850296">
                  <a:extLst>
                    <a:ext uri="{9D8B030D-6E8A-4147-A177-3AD203B41FA5}">
                      <a16:colId xmlns:a16="http://schemas.microsoft.com/office/drawing/2014/main" val="20001"/>
                    </a:ext>
                  </a:extLst>
                </a:gridCol>
              </a:tblGrid>
              <a:tr h="477079">
                <a:tc>
                  <a:txBody>
                    <a:bodyPr/>
                    <a:lstStyle/>
                    <a:p>
                      <a:pPr algn="ctr"/>
                      <a:r>
                        <a:rPr lang="en-US" sz="3600" dirty="0"/>
                        <a:t>DO’S</a:t>
                      </a:r>
                      <a:endParaRPr lang="en-IN" sz="3600" dirty="0"/>
                    </a:p>
                  </a:txBody>
                  <a:tcPr/>
                </a:tc>
                <a:tc>
                  <a:txBody>
                    <a:bodyPr/>
                    <a:lstStyle/>
                    <a:p>
                      <a:pPr algn="ctr"/>
                      <a:r>
                        <a:rPr lang="en-US" sz="3200" dirty="0"/>
                        <a:t>DON’TS</a:t>
                      </a:r>
                      <a:endParaRPr lang="en-IN" sz="3200" dirty="0"/>
                    </a:p>
                  </a:txBody>
                  <a:tcPr/>
                </a:tc>
                <a:extLst>
                  <a:ext uri="{0D108BD9-81ED-4DB2-BD59-A6C34878D82A}">
                    <a16:rowId xmlns:a16="http://schemas.microsoft.com/office/drawing/2014/main" val="10000"/>
                  </a:ext>
                </a:extLst>
              </a:tr>
              <a:tr h="3538331">
                <a:tc>
                  <a:txBody>
                    <a:bodyPr/>
                    <a:lstStyle/>
                    <a:p>
                      <a:pPr marL="342900" indent="-342900">
                        <a:buFont typeface="Arial" panose="020B0604020202020204" pitchFamily="34" charset="0"/>
                        <a:buChar char="•"/>
                      </a:pPr>
                      <a:r>
                        <a:rPr lang="en-US" sz="1900" b="1" dirty="0"/>
                        <a:t> Eat a rainbow of fruits and vegetables of various colors as part of a balanced diet.</a:t>
                      </a:r>
                    </a:p>
                    <a:p>
                      <a:pPr marL="342900" indent="-342900">
                        <a:buFont typeface="Arial" panose="020B0604020202020204" pitchFamily="34" charset="0"/>
                        <a:buChar char="•"/>
                      </a:pPr>
                      <a:r>
                        <a:rPr lang="en-US" sz="1900" b="1" dirty="0"/>
                        <a:t> Make sure you’re consuming enough calories.</a:t>
                      </a:r>
                    </a:p>
                    <a:p>
                      <a:pPr marL="342900" indent="-342900">
                        <a:buFont typeface="Arial" panose="020B0604020202020204" pitchFamily="34" charset="0"/>
                        <a:buChar char="•"/>
                      </a:pPr>
                      <a:r>
                        <a:rPr lang="en-US" sz="1900" b="1" dirty="0"/>
                        <a:t> Maintain a regular sleep schedule.</a:t>
                      </a:r>
                    </a:p>
                    <a:p>
                      <a:pPr marL="342900" indent="-342900">
                        <a:buFont typeface="Arial" panose="020B0604020202020204" pitchFamily="34" charset="0"/>
                        <a:buChar char="•"/>
                      </a:pPr>
                      <a:r>
                        <a:rPr lang="en-US" sz="1900" b="1" dirty="0"/>
                        <a:t>Get at least 150 minutes of moderate exercise a week, if it’s been deemed safe.</a:t>
                      </a:r>
                    </a:p>
                    <a:p>
                      <a:pPr marL="342900" indent="-342900">
                        <a:buFont typeface="Arial" panose="020B0604020202020204" pitchFamily="34" charset="0"/>
                        <a:buChar char="•"/>
                      </a:pPr>
                      <a:r>
                        <a:rPr lang="en-US" sz="1900" b="1" dirty="0"/>
                        <a:t>TAKE PROBIOTICS </a:t>
                      </a:r>
                    </a:p>
                    <a:p>
                      <a:pPr marL="342900" indent="-342900">
                        <a:buFont typeface="Arial" panose="020B0604020202020204" pitchFamily="34" charset="0"/>
                        <a:buChar char="•"/>
                      </a:pPr>
                      <a:r>
                        <a:rPr lang="en-US" sz="1900" b="1" dirty="0"/>
                        <a:t>TAKE CARE OF YOUR NERVOUS SYSTEM</a:t>
                      </a:r>
                    </a:p>
                    <a:p>
                      <a:pPr marL="342900" indent="-342900">
                        <a:buFont typeface="Arial" panose="020B0604020202020204" pitchFamily="34" charset="0"/>
                        <a:buChar char="•"/>
                      </a:pPr>
                      <a:r>
                        <a:rPr lang="en-US" sz="1900" b="1" dirty="0"/>
                        <a:t>Exercise regularly</a:t>
                      </a:r>
                    </a:p>
                    <a:p>
                      <a:pPr marL="342900" indent="-342900">
                        <a:buFont typeface="Arial" panose="020B0604020202020204" pitchFamily="34" charset="0"/>
                        <a:buChar char="•"/>
                      </a:pPr>
                      <a:r>
                        <a:rPr lang="en-US" sz="1900" b="1" dirty="0"/>
                        <a:t>Eat right and consume enough calories with the proper amount of protein</a:t>
                      </a:r>
                      <a:endParaRPr lang="en-IN" sz="1900" b="1" dirty="0"/>
                    </a:p>
                    <a:p>
                      <a:endParaRPr lang="en-IN" b="1" dirty="0"/>
                    </a:p>
                  </a:txBody>
                  <a:tcPr/>
                </a:tc>
                <a:tc>
                  <a:txBody>
                    <a:bodyPr/>
                    <a:lstStyle/>
                    <a:p>
                      <a:pPr marL="285750" indent="-285750">
                        <a:buFont typeface="Arial" panose="020B0604020202020204" pitchFamily="34" charset="0"/>
                        <a:buChar char="•"/>
                      </a:pPr>
                      <a:r>
                        <a:rPr lang="en-US" b="1" dirty="0"/>
                        <a:t>Go out in public unless absolutely necessary.</a:t>
                      </a:r>
                    </a:p>
                    <a:p>
                      <a:pPr marL="285750" indent="-285750">
                        <a:buFont typeface="Arial" panose="020B0604020202020204" pitchFamily="34" charset="0"/>
                        <a:buChar char="•"/>
                      </a:pPr>
                      <a:r>
                        <a:rPr lang="en-US" b="1" dirty="0"/>
                        <a:t>Smoke or use any tobacco product.</a:t>
                      </a:r>
                    </a:p>
                    <a:p>
                      <a:pPr marL="285750" indent="-285750">
                        <a:buFont typeface="Arial" panose="020B0604020202020204" pitchFamily="34" charset="0"/>
                        <a:buChar char="•"/>
                      </a:pPr>
                      <a:r>
                        <a:rPr lang="en-US" b="1" dirty="0"/>
                        <a:t> Fall for supplement claims that overstate specific health benefits.</a:t>
                      </a:r>
                    </a:p>
                    <a:p>
                      <a:pPr marL="285750" indent="-285750">
                        <a:buFont typeface="Arial" panose="020B0604020202020204" pitchFamily="34" charset="0"/>
                        <a:buChar char="•"/>
                      </a:pPr>
                      <a:r>
                        <a:rPr lang="en-US" b="1" dirty="0"/>
                        <a:t>CONSUME SUGAR</a:t>
                      </a:r>
                    </a:p>
                    <a:p>
                      <a:pPr marL="285750" indent="-285750">
                        <a:buFont typeface="Arial" panose="020B0604020202020204" pitchFamily="34" charset="0"/>
                        <a:buChar char="•"/>
                      </a:pPr>
                      <a:r>
                        <a:rPr lang="en-US" b="1" dirty="0"/>
                        <a:t>LET STRESS GET YOU DOWN</a:t>
                      </a:r>
                    </a:p>
                    <a:p>
                      <a:pPr marL="285750" indent="-285750">
                        <a:buFont typeface="Arial" panose="020B0604020202020204" pitchFamily="34" charset="0"/>
                        <a:buChar char="•"/>
                      </a:pPr>
                      <a:r>
                        <a:rPr lang="en-US" b="1" dirty="0"/>
                        <a:t>Avoid working from the office if you’re sick</a:t>
                      </a:r>
                      <a:endParaRPr lang="en-IN" b="1"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225288"/>
            <a:ext cx="12192635" cy="4524315"/>
          </a:xfrm>
          <a:prstGeom prst="rect">
            <a:avLst/>
          </a:prstGeom>
        </p:spPr>
        <p:txBody>
          <a:bodyPr wrap="square">
            <a:spAutoFit/>
          </a:bodyPr>
          <a:lstStyle/>
          <a:p>
            <a:pPr marL="285750" indent="-285750" algn="just">
              <a:buFont typeface="Arial" panose="020B0604020202020204" pitchFamily="34" charset="0"/>
              <a:buChar char="•"/>
            </a:pPr>
            <a:r>
              <a:rPr lang="en-US" dirty="0">
                <a:latin typeface="Artifakt Element Black" panose="020B0A03050000020004" pitchFamily="34" charset="0"/>
                <a:ea typeface="Artifakt Element Black" panose="020B0A03050000020004" pitchFamily="34" charset="0"/>
                <a:cs typeface="Arial Black" panose="020B0A04020102020204" pitchFamily="34" charset="0"/>
              </a:rPr>
              <a:t>First, we have our physical health. This means being fit physically and in the absence of any kind of disease or illness. When you have good physical health, you will have a longer life span. One may maintain their physical health by having a balanced diet. Do not miss out on the essential nutrients; take each of them in appropriate quantities.</a:t>
            </a:r>
          </a:p>
          <a:p>
            <a:pPr marL="285750" indent="-285750" algn="just">
              <a:buFont typeface="Arial" panose="020B0604020202020204" pitchFamily="34" charset="0"/>
              <a:buChar char="•"/>
            </a:pPr>
            <a:r>
              <a:rPr lang="en-US" dirty="0">
                <a:latin typeface="Artifakt Element Black" panose="020B0A03050000020004" pitchFamily="34" charset="0"/>
                <a:ea typeface="Artifakt Element Black" panose="020B0A03050000020004" pitchFamily="34" charset="0"/>
                <a:cs typeface="Arial Black" panose="020B0A04020102020204" pitchFamily="34" charset="0"/>
              </a:rPr>
              <a:t>Secondly, you must exercise daily. It may be for ten minutes only but never miss it. It will help your body maintain physical fitness. Moreover, do not consume junk food all the time. Do not smoke or drink as it has serious harmful consequences. Lastly, try to take adequate sleep regularly instead of using your phone.</a:t>
            </a:r>
          </a:p>
          <a:p>
            <a:pPr marL="285750" indent="-285750" algn="just">
              <a:buFont typeface="Arial" panose="020B0604020202020204" pitchFamily="34" charset="0"/>
              <a:buChar char="•"/>
            </a:pPr>
            <a:r>
              <a:rPr lang="en-US" dirty="0">
                <a:latin typeface="Artifakt Element Black" panose="020B0A03050000020004" pitchFamily="34" charset="0"/>
                <a:ea typeface="Artifakt Element Black" panose="020B0A03050000020004" pitchFamily="34" charset="0"/>
                <a:cs typeface="Arial Black" panose="020B0A04020102020204" pitchFamily="34" charset="0"/>
              </a:rPr>
              <a:t>Next, we talk about our mental health. Mental health refers to the psychological and emotional well-being of a person. The mental health of a person impacts their feelings and way of handling situations. We must maintain our mental health by being positive and meditating.</a:t>
            </a:r>
          </a:p>
          <a:p>
            <a:pPr marL="285750" indent="-285750" algn="just">
              <a:buFont typeface="Arial" panose="020B0604020202020204" pitchFamily="34" charset="0"/>
              <a:buChar char="•"/>
            </a:pPr>
            <a:r>
              <a:rPr lang="en-US" dirty="0">
                <a:latin typeface="Artifakt Element Black" panose="020B0A03050000020004" pitchFamily="34" charset="0"/>
                <a:ea typeface="Artifakt Element Black" panose="020B0A03050000020004" pitchFamily="34" charset="0"/>
                <a:cs typeface="Arial Black" panose="020B0A04020102020204" pitchFamily="34" charset="0"/>
              </a:rPr>
              <a:t>Subsequently,</a:t>
            </a:r>
            <a:r>
              <a:rPr lang="en-US" dirty="0">
                <a:solidFill>
                  <a:srgbClr val="55BBEA"/>
                </a:solidFill>
                <a:latin typeface="Artifakt Element Black" panose="020B0A03050000020004" pitchFamily="34" charset="0"/>
                <a:ea typeface="Artifakt Element Black" panose="020B0A03050000020004" pitchFamily="34" charset="0"/>
                <a:cs typeface="Arial Black" panose="020B0A04020102020204" pitchFamily="34" charset="0"/>
              </a:rPr>
              <a:t> </a:t>
            </a:r>
            <a:r>
              <a:rPr lang="en-US" dirty="0">
                <a:latin typeface="Artifakt Element Black" panose="020B0A03050000020004" pitchFamily="34" charset="0"/>
                <a:ea typeface="Artifakt Element Black" panose="020B0A03050000020004" pitchFamily="34" charset="0"/>
                <a:cs typeface="Arial Black" panose="020B0A04020102020204" pitchFamily="34" charset="0"/>
              </a:rPr>
              <a:t>social heath and cognitive health are equally important for the overall well-being of a person. A person can maintain their social health when they effectively communicate well with others. Moreover, when a person us friendly and attends social gatherings, he will definitely have good social health. Similarly, our cognitive health refers to performing mental processes effectively. To do that well, one must always eat healthily and play brain games like Chess, puzzles and more to sharpen the brain.</a:t>
            </a:r>
            <a:endParaRPr lang="en-US" b="0" i="0" dirty="0">
              <a:effectLst/>
              <a:latin typeface="Artifakt Element Black" panose="020B0A03050000020004" pitchFamily="34" charset="0"/>
              <a:ea typeface="Artifakt Element Black" panose="020B0A03050000020004" pitchFamily="34" charset="0"/>
              <a:cs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dirty="0">
                <a:effectLst>
                  <a:outerShdw blurRad="38100" dist="38100" dir="2700000" algn="tl">
                    <a:srgbClr val="000000">
                      <a:alpha val="43137"/>
                    </a:srgbClr>
                  </a:outerShdw>
                </a:effectLst>
                <a:latin typeface="Arial Black" panose="020B0A04020102020204" pitchFamily="34" charset="0"/>
              </a:rPr>
              <a:t>MIT app inventor</a:t>
            </a:r>
            <a:endParaRPr lang="en-IN" sz="7200"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b="1" dirty="0"/>
              <a:t>MIT App Inventor</a:t>
            </a:r>
            <a:r>
              <a:rPr lang="en-IN" dirty="0"/>
              <a:t> (Massachusetts Institute of Technology).</a:t>
            </a:r>
            <a:r>
              <a:rPr lang="en-US" dirty="0"/>
              <a:t> is an intuitive, visual programming environment that allows everyone even children to build fully functional apps for smartphones and tablets The MIT App Inventor project seeks to democratize software development by empowering all people, especially young people, to move from technology consumption to technology creation.</a:t>
            </a:r>
          </a:p>
          <a:p>
            <a:pPr marL="0" indent="0">
              <a:buNone/>
            </a:pPr>
            <a:r>
              <a:rPr lang="en-US" dirty="0"/>
              <a:t>MIT App Inventor is a web application integrated development environment originally provided by </a:t>
            </a:r>
            <a:r>
              <a:rPr lang="en-US" b="1" dirty="0"/>
              <a:t>Google</a:t>
            </a:r>
            <a:r>
              <a:rPr lang="en-US" dirty="0"/>
              <a:t>, and now maintained by the Massachusetts Institute of Technology (MIT).</a:t>
            </a:r>
            <a:endParaRPr lang="en-IN" b="1" dirty="0"/>
          </a:p>
          <a:p>
            <a:pPr marL="0" indent="0">
              <a:buNone/>
            </a:pPr>
            <a:endParaRPr lang="en-US" b="1" dirty="0"/>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6877877"/>
          </a:xfrm>
        </p:spPr>
        <p:txBody>
          <a:bodyPr>
            <a:normAutofit fontScale="90000"/>
          </a:bodyPr>
          <a:lstStyle/>
          <a:p>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br>
              <a:rPr lang="en-US" sz="2800" b="1" dirty="0"/>
            </a:br>
            <a:r>
              <a:rPr lang="en-US" sz="3100" b="1" dirty="0"/>
              <a:t>What is App inventor ? How it works?</a:t>
            </a:r>
            <a:br>
              <a:rPr lang="en-US" sz="2800" b="1" dirty="0"/>
            </a:br>
            <a:r>
              <a:rPr lang="en-US" sz="2000" b="1" dirty="0">
                <a:solidFill>
                  <a:srgbClr val="00B050"/>
                </a:solidFill>
              </a:rPr>
              <a:t>App Inventor lets you develop applications for Android phones using a web browser and either a connected phone or emulator. The App Inventor servers store your work and help you keep track of your projects.</a:t>
            </a:r>
            <a:br>
              <a:rPr lang="en-US" sz="2000" dirty="0"/>
            </a:br>
            <a:r>
              <a:rPr lang="en-US" sz="2200" b="1" dirty="0">
                <a:latin typeface="Arial Narrow" panose="020B0606020202030204" pitchFamily="34" charset="0"/>
              </a:rPr>
              <a:t>.</a:t>
            </a:r>
            <a:r>
              <a:rPr lang="en-US" sz="2000" b="1" dirty="0">
                <a:latin typeface="Arial Narrow" panose="020B0606020202030204" pitchFamily="34" charset="0"/>
              </a:rPr>
              <a:t>The </a:t>
            </a:r>
            <a:r>
              <a:rPr lang="en-US" sz="2000" b="1" i="1" dirty="0">
                <a:solidFill>
                  <a:schemeClr val="accent2">
                    <a:lumMod val="75000"/>
                  </a:schemeClr>
                </a:solidFill>
                <a:latin typeface="Arial Narrow" panose="020B0606020202030204" pitchFamily="34" charset="0"/>
              </a:rPr>
              <a:t>App Inventor Designer</a:t>
            </a:r>
            <a:r>
              <a:rPr lang="en-US" sz="2000" b="1" dirty="0">
                <a:solidFill>
                  <a:schemeClr val="accent2">
                    <a:lumMod val="75000"/>
                  </a:schemeClr>
                </a:solidFill>
                <a:latin typeface="Arial Narrow" panose="020B0606020202030204" pitchFamily="34" charset="0"/>
              </a:rPr>
              <a:t>, </a:t>
            </a:r>
            <a:r>
              <a:rPr lang="en-US" sz="2000" b="1" dirty="0">
                <a:latin typeface="Arial Narrow" panose="020B0606020202030204" pitchFamily="34" charset="0"/>
              </a:rPr>
              <a:t>where you select the components for your app.</a:t>
            </a:r>
            <a:br>
              <a:rPr lang="en-US" sz="2000" b="1" dirty="0">
                <a:latin typeface="Arial Narrow" panose="020B0606020202030204" pitchFamily="34" charset="0"/>
              </a:rPr>
            </a:br>
            <a:r>
              <a:rPr lang="en-US" sz="2000" b="1" dirty="0">
                <a:latin typeface="Arial Narrow" panose="020B0606020202030204" pitchFamily="34" charset="0"/>
              </a:rPr>
              <a:t>.The </a:t>
            </a:r>
            <a:r>
              <a:rPr lang="en-US" sz="2000" b="1" i="1" dirty="0">
                <a:solidFill>
                  <a:schemeClr val="accent2">
                    <a:lumMod val="75000"/>
                  </a:schemeClr>
                </a:solidFill>
                <a:latin typeface="Arial Narrow" panose="020B0606020202030204" pitchFamily="34" charset="0"/>
              </a:rPr>
              <a:t>App Inventor Blocks Editor</a:t>
            </a:r>
            <a:r>
              <a:rPr lang="en-US" sz="2000" b="1" dirty="0">
                <a:solidFill>
                  <a:schemeClr val="accent2">
                    <a:lumMod val="75000"/>
                  </a:schemeClr>
                </a:solidFill>
                <a:latin typeface="Arial Narrow" panose="020B0606020202030204" pitchFamily="34" charset="0"/>
              </a:rPr>
              <a:t> </a:t>
            </a:r>
            <a:r>
              <a:rPr lang="en-US" sz="2000" b="1" dirty="0">
                <a:latin typeface="Arial Narrow" panose="020B0606020202030204" pitchFamily="34" charset="0"/>
              </a:rPr>
              <a:t>where you assemble program blocks that specify how the components should behave. You assemble programs visually, fitting pieces together like pieces of a puzzle.</a:t>
            </a:r>
            <a:br>
              <a:rPr lang="en-US" sz="2000" b="1" dirty="0">
                <a:latin typeface="Arial Narrow" panose="020B0606020202030204" pitchFamily="34" charset="0"/>
              </a:rPr>
            </a:br>
            <a:r>
              <a:rPr lang="en-US" sz="2000" b="1" dirty="0">
                <a:latin typeface="Arial Narrow" panose="020B0606020202030204" pitchFamily="34" charset="0"/>
              </a:rPr>
              <a:t>Your app appears on the phone step-by-step as you add pieces to it, so you can test your work as you build. When you're done, you can package your app and produce a stand-alone application to install.</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IN" sz="2800" b="1" dirty="0"/>
          </a:p>
        </p:txBody>
      </p:sp>
      <p:pic>
        <p:nvPicPr>
          <p:cNvPr id="6" name="Content Placeholder 5">
            <a:extLst>
              <a:ext uri="{FF2B5EF4-FFF2-40B4-BE49-F238E27FC236}">
                <a16:creationId xmlns:a16="http://schemas.microsoft.com/office/drawing/2014/main" id="{A25AD609-3799-4BC5-AF76-6D101C80E7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431774"/>
            <a:ext cx="6771861" cy="4426226"/>
          </a:xfrm>
        </p:spPr>
      </p:pic>
      <p:sp>
        <p:nvSpPr>
          <p:cNvPr id="7" name="TextBox 6">
            <a:extLst>
              <a:ext uri="{FF2B5EF4-FFF2-40B4-BE49-F238E27FC236}">
                <a16:creationId xmlns:a16="http://schemas.microsoft.com/office/drawing/2014/main" id="{F83EC65F-6BDB-443F-A28A-C5849A4BE94B}"/>
              </a:ext>
            </a:extLst>
          </p:cNvPr>
          <p:cNvSpPr txBox="1"/>
          <p:nvPr/>
        </p:nvSpPr>
        <p:spPr>
          <a:xfrm>
            <a:off x="6771861" y="3008242"/>
            <a:ext cx="4903304" cy="3139321"/>
          </a:xfrm>
          <a:prstGeom prst="rect">
            <a:avLst/>
          </a:prstGeom>
          <a:noFill/>
        </p:spPr>
        <p:txBody>
          <a:bodyPr wrap="square" rtlCol="0">
            <a:spAutoFit/>
          </a:bodyPr>
          <a:lstStyle/>
          <a:p>
            <a:r>
              <a:rPr lang="en-US" b="1" dirty="0">
                <a:latin typeface="Arial Narrow" panose="020B0606020202030204" pitchFamily="34" charset="0"/>
              </a:rPr>
              <a:t>.If you don't have an Android phone, you can build your apps using the </a:t>
            </a:r>
            <a:r>
              <a:rPr lang="en-US" b="1" i="1" dirty="0">
                <a:latin typeface="Arial Narrow" panose="020B0606020202030204" pitchFamily="34" charset="0"/>
              </a:rPr>
              <a:t>Android emulator</a:t>
            </a:r>
            <a:r>
              <a:rPr lang="en-US" b="1" dirty="0">
                <a:latin typeface="Arial Narrow" panose="020B0606020202030204" pitchFamily="34" charset="0"/>
              </a:rPr>
              <a:t>, software that runs on your computer and behaves just like the phone.</a:t>
            </a:r>
          </a:p>
          <a:p>
            <a:endParaRPr lang="en-US" b="1" dirty="0">
              <a:latin typeface="Arial Narrow" panose="020B0606020202030204" pitchFamily="34" charset="0"/>
            </a:endParaRPr>
          </a:p>
          <a:p>
            <a:r>
              <a:rPr lang="en-US" b="1" dirty="0">
                <a:latin typeface="Arial Narrow" panose="020B0606020202030204" pitchFamily="34" charset="0"/>
              </a:rPr>
              <a:t>.The App Inventor development environment is supported for Mac OS X, GNU/Linux, and Windows operating systems, and several popular Android phone models. Applications created with App Inventor can be installed on any Android phone.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A24A-58DB-4603-A3B9-B5DA0A02F26E}"/>
              </a:ext>
            </a:extLst>
          </p:cNvPr>
          <p:cNvSpPr>
            <a:spLocks noGrp="1"/>
          </p:cNvSpPr>
          <p:nvPr>
            <p:ph type="title"/>
          </p:nvPr>
        </p:nvSpPr>
        <p:spPr>
          <a:xfrm>
            <a:off x="1073426" y="0"/>
            <a:ext cx="10280374" cy="1007166"/>
          </a:xfrm>
        </p:spPr>
        <p:txBody>
          <a:bodyPr>
            <a:normAutofit fontScale="90000"/>
          </a:bodyPr>
          <a:lstStyle/>
          <a:p>
            <a:pPr algn="ctr"/>
            <a:r>
              <a:rPr lang="en-IN" sz="3600" b="1" dirty="0">
                <a:effectLst>
                  <a:outerShdw blurRad="38100" dist="38100" dir="2700000" algn="tl">
                    <a:srgbClr val="000000">
                      <a:alpha val="43137"/>
                    </a:srgbClr>
                  </a:outerShdw>
                </a:effectLst>
                <a:latin typeface="Arial Black" panose="020B0A04020102020204" pitchFamily="34" charset="0"/>
              </a:rPr>
              <a:t>Designer and Blocks Editor</a:t>
            </a:r>
            <a:br>
              <a:rPr lang="en-IN" b="1" dirty="0"/>
            </a:br>
            <a:endParaRPr lang="en-IN" dirty="0"/>
          </a:p>
        </p:txBody>
      </p:sp>
      <p:sp>
        <p:nvSpPr>
          <p:cNvPr id="3" name="Content Placeholder 2">
            <a:extLst>
              <a:ext uri="{FF2B5EF4-FFF2-40B4-BE49-F238E27FC236}">
                <a16:creationId xmlns:a16="http://schemas.microsoft.com/office/drawing/2014/main" id="{15B612BF-814D-456D-B497-EC362022E44C}"/>
              </a:ext>
            </a:extLst>
          </p:cNvPr>
          <p:cNvSpPr>
            <a:spLocks noGrp="1"/>
          </p:cNvSpPr>
          <p:nvPr>
            <p:ph idx="1"/>
          </p:nvPr>
        </p:nvSpPr>
        <p:spPr>
          <a:xfrm>
            <a:off x="0" y="522082"/>
            <a:ext cx="12191999" cy="789883"/>
          </a:xfrm>
        </p:spPr>
        <p:txBody>
          <a:bodyPr>
            <a:normAutofit fontScale="92500" lnSpcReduction="20000"/>
          </a:bodyPr>
          <a:lstStyle/>
          <a:p>
            <a:pPr marL="0" indent="0">
              <a:buNone/>
            </a:pPr>
            <a:r>
              <a:rPr lang="en-US" sz="2600" dirty="0"/>
              <a:t>   </a:t>
            </a:r>
            <a:r>
              <a:rPr lang="en-US" sz="2600" b="1" dirty="0">
                <a:effectLst>
                  <a:outerShdw blurRad="38100" dist="38100" dir="2700000" algn="tl">
                    <a:srgbClr val="000000">
                      <a:alpha val="43137"/>
                    </a:srgbClr>
                  </a:outerShdw>
                </a:effectLst>
              </a:rPr>
              <a:t>App Inventor Designer</a:t>
            </a:r>
          </a:p>
          <a:p>
            <a:pPr marL="0" indent="0">
              <a:buNone/>
            </a:pPr>
            <a:r>
              <a:rPr lang="en-US" sz="2600" dirty="0"/>
              <a:t>Design the App's User Interface by arranging both on- and off-screen components.</a:t>
            </a:r>
          </a:p>
          <a:p>
            <a:pPr marL="0" indent="0">
              <a:buNone/>
            </a:pPr>
            <a:endParaRPr lang="en-IN" sz="1800" dirty="0"/>
          </a:p>
        </p:txBody>
      </p:sp>
      <p:pic>
        <p:nvPicPr>
          <p:cNvPr id="2050" name="Picture 2">
            <a:hlinkClick r:id="rId2"/>
            <a:extLst>
              <a:ext uri="{FF2B5EF4-FFF2-40B4-BE49-F238E27FC236}">
                <a16:creationId xmlns:a16="http://schemas.microsoft.com/office/drawing/2014/main" id="{14826C7C-29B5-4A8E-BB48-3CC6FEB832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311965"/>
            <a:ext cx="12229391" cy="554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15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457-B73D-4847-BAD3-AFBC3DCC88B1}"/>
              </a:ext>
            </a:extLst>
          </p:cNvPr>
          <p:cNvSpPr>
            <a:spLocks noGrp="1"/>
          </p:cNvSpPr>
          <p:nvPr>
            <p:ph type="title"/>
          </p:nvPr>
        </p:nvSpPr>
        <p:spPr>
          <a:xfrm>
            <a:off x="0" y="18256"/>
            <a:ext cx="12192000" cy="1166574"/>
          </a:xfrm>
        </p:spPr>
        <p:txBody>
          <a:bodyPr>
            <a:normAutofit fontScale="90000"/>
          </a:bodyPr>
          <a:lstStyle/>
          <a:p>
            <a:pPr lvl="0" eaLnBrk="0" fontAlgn="base" hangingPunct="0">
              <a:lnSpc>
                <a:spcPct val="100000"/>
              </a:lnSpc>
              <a:spcAft>
                <a:spcPct val="0"/>
              </a:spcAft>
            </a:pPr>
            <a:r>
              <a:rPr lang="en-US" altLang="en-US" sz="2700" b="1" dirty="0">
                <a:solidFill>
                  <a:srgbClr val="212529"/>
                </a:solidFill>
                <a:effectLst>
                  <a:outerShdw blurRad="38100" dist="38100" dir="2700000" algn="tl">
                    <a:srgbClr val="000000">
                      <a:alpha val="43137"/>
                    </a:srgbClr>
                  </a:outerShdw>
                </a:effectLst>
                <a:latin typeface="Roboto"/>
              </a:rPr>
              <a:t>App Inventor Blocks Editor</a:t>
            </a:r>
            <a:br>
              <a:rPr lang="en-US" altLang="en-US" sz="3100" b="1" dirty="0">
                <a:solidFill>
                  <a:srgbClr val="212529"/>
                </a:solidFill>
                <a:latin typeface="Roboto"/>
              </a:rPr>
            </a:br>
            <a:br>
              <a:rPr lang="en-US" altLang="en-US" sz="2700" b="1" dirty="0">
                <a:solidFill>
                  <a:srgbClr val="212529"/>
                </a:solidFill>
                <a:latin typeface="Roboto"/>
              </a:rPr>
            </a:br>
            <a:r>
              <a:rPr lang="en-US" altLang="en-US" sz="2700" b="1" dirty="0">
                <a:solidFill>
                  <a:srgbClr val="212529"/>
                </a:solidFill>
                <a:latin typeface="Roboto"/>
              </a:rPr>
              <a:t>Program the app's behavior by putting blocks together</a:t>
            </a:r>
            <a:endParaRPr lang="en-IN" b="1" dirty="0"/>
          </a:p>
        </p:txBody>
      </p:sp>
      <p:sp>
        <p:nvSpPr>
          <p:cNvPr id="4" name="Rectangle 1">
            <a:extLst>
              <a:ext uri="{FF2B5EF4-FFF2-40B4-BE49-F238E27FC236}">
                <a16:creationId xmlns:a16="http://schemas.microsoft.com/office/drawing/2014/main" id="{B7AB2BF1-D1D4-43C7-B9AF-9D103603813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Robo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E67F049-BC36-46CD-8719-1790FE6E4D0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80" name="Picture 8">
            <a:extLst>
              <a:ext uri="{FF2B5EF4-FFF2-40B4-BE49-F238E27FC236}">
                <a16:creationId xmlns:a16="http://schemas.microsoft.com/office/drawing/2014/main" id="{2FD89235-1971-42D6-92BB-815D02694CA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351722"/>
            <a:ext cx="12192000" cy="548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0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5000"/>
            <a:lum/>
          </a:blip>
          <a:srcRect/>
          <a:stretch>
            <a:fillRect l="-1000" t="-10000" r="-3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dirty="0">
                <a:solidFill>
                  <a:srgbClr val="002060"/>
                </a:solidFill>
                <a:effectLst>
                  <a:outerShdw blurRad="38100" dist="38100" dir="2700000" algn="tl">
                    <a:srgbClr val="000000">
                      <a:alpha val="43137"/>
                    </a:srgbClr>
                  </a:outerShdw>
                </a:effectLst>
                <a:latin typeface="Artifakt Element Heavy" panose="020B0B03050000020004" pitchFamily="34" charset="0"/>
                <a:ea typeface="Artifakt Element Heavy" panose="020B0B03050000020004" pitchFamily="34" charset="0"/>
              </a:rPr>
              <a:t>Health is one</a:t>
            </a:r>
            <a:endParaRPr lang="en-IN" sz="7200" b="1" dirty="0">
              <a:solidFill>
                <a:srgbClr val="002060"/>
              </a:solidFill>
              <a:effectLst>
                <a:outerShdw blurRad="38100" dist="38100" dir="2700000" algn="tl">
                  <a:srgbClr val="000000">
                    <a:alpha val="43137"/>
                  </a:srgbClr>
                </a:outerShdw>
              </a:effectLst>
              <a:latin typeface="Artifakt Element Heavy" panose="020B0B03050000020004" pitchFamily="34" charset="0"/>
              <a:ea typeface="Artifakt Element Heavy" panose="020B0B03050000020004" pitchFamily="34" charset="0"/>
            </a:endParaRPr>
          </a:p>
        </p:txBody>
      </p:sp>
      <p:sp>
        <p:nvSpPr>
          <p:cNvPr id="3" name="Content Placeholder 2"/>
          <p:cNvSpPr>
            <a:spLocks noGrp="1"/>
          </p:cNvSpPr>
          <p:nvPr>
            <p:ph idx="1"/>
          </p:nvPr>
        </p:nvSpPr>
        <p:spPr/>
        <p:txBody>
          <a:bodyPr>
            <a:normAutofit fontScale="70000" lnSpcReduction="20000"/>
          </a:bodyPr>
          <a:lstStyle/>
          <a:p>
            <a:endParaRPr lang="en-IN"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So here our first slide of application has a start button, clicking on which will take user to page which has a menu bar in which there are various options for the user like as follows : </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Fitness calculator. </a:t>
            </a:r>
          </a:p>
          <a:p>
            <a:r>
              <a:rPr lang="en-IN" b="1" dirty="0">
                <a:latin typeface="Arial" panose="020B0604020202020204" pitchFamily="34" charset="0"/>
                <a:cs typeface="Arial" panose="020B0604020202020204" pitchFamily="34" charset="0"/>
              </a:rPr>
              <a:t> Workout/Diet. </a:t>
            </a:r>
          </a:p>
          <a:p>
            <a:r>
              <a:rPr lang="en-IN" b="1" dirty="0">
                <a:latin typeface="Arial" panose="020B0604020202020204" pitchFamily="34" charset="0"/>
                <a:cs typeface="Arial" panose="020B0604020202020204" pitchFamily="34" charset="0"/>
              </a:rPr>
              <a:t> Water reminder. </a:t>
            </a:r>
          </a:p>
          <a:p>
            <a:r>
              <a:rPr lang="en-IN" b="1" dirty="0">
                <a:latin typeface="Arial" panose="020B0604020202020204" pitchFamily="34" charset="0"/>
                <a:cs typeface="Arial" panose="020B0604020202020204" pitchFamily="34" charset="0"/>
              </a:rPr>
              <a:t>Medication reminder.</a:t>
            </a:r>
          </a:p>
          <a:p>
            <a:r>
              <a:rPr lang="en-IN" b="1" dirty="0">
                <a:latin typeface="Arial" panose="020B0604020202020204" pitchFamily="34" charset="0"/>
                <a:cs typeface="Arial" panose="020B0604020202020204" pitchFamily="34" charset="0"/>
              </a:rPr>
              <a:t> Footsteps counter. </a:t>
            </a:r>
          </a:p>
          <a:p>
            <a:r>
              <a:rPr lang="en-IN" b="1" dirty="0">
                <a:latin typeface="Arial" panose="020B0604020202020204" pitchFamily="34" charset="0"/>
                <a:cs typeface="Arial" panose="020B0604020202020204" pitchFamily="34" charset="0"/>
              </a:rPr>
              <a:t> Meditation. </a:t>
            </a:r>
          </a:p>
          <a:p>
            <a:r>
              <a:rPr lang="en-IN" b="1" dirty="0">
                <a:latin typeface="Arial" panose="020B0604020202020204" pitchFamily="34" charset="0"/>
                <a:cs typeface="Arial" panose="020B0604020202020204" pitchFamily="34" charset="0"/>
              </a:rPr>
              <a:t> Way to healthy lifestyle.</a:t>
            </a:r>
          </a:p>
          <a:p>
            <a:pPr marL="0" indent="0">
              <a:buNone/>
            </a:pPr>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6" name="Picture 5" descr="Screenshot_2021-11-03-12-05-50-92_a6d1895f409ff992348aa591e37ce0ee.jpg"/>
          <p:cNvPicPr/>
          <p:nvPr/>
        </p:nvPicPr>
        <p:blipFill>
          <a:blip r:embed="rId3" cstate="print"/>
          <a:srcRect t="3301" b="5425"/>
          <a:stretch>
            <a:fillRect/>
          </a:stretch>
        </p:blipFill>
        <p:spPr>
          <a:xfrm>
            <a:off x="8020593" y="2743200"/>
            <a:ext cx="2926081" cy="38927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p:cTn id="2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p:cTn id="3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p:cTn id="4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p:cTn id="5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8AFC-C5F7-450E-88D2-F8D597A6D013}"/>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rial Black" panose="020B0A04020102020204" pitchFamily="34" charset="0"/>
              </a:rPr>
              <a:t>Advantages </a:t>
            </a:r>
            <a:endParaRPr lang="en-IN"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511CAB79-2F82-44A2-B9DB-FE469EFD16AB}"/>
              </a:ext>
            </a:extLst>
          </p:cNvPr>
          <p:cNvSpPr>
            <a:spLocks noGrp="1"/>
          </p:cNvSpPr>
          <p:nvPr>
            <p:ph idx="1"/>
          </p:nvPr>
        </p:nvSpPr>
        <p:spPr/>
        <p:txBody>
          <a:bodyPr>
            <a:normAutofit fontScale="92500"/>
          </a:bodyPr>
          <a:lstStyle/>
          <a:p>
            <a:r>
              <a:rPr lang="en-US" b="1" dirty="0"/>
              <a:t>This app will help you maintain a healthy lifestyle </a:t>
            </a:r>
          </a:p>
          <a:p>
            <a:r>
              <a:rPr lang="en-US" b="1" dirty="0"/>
              <a:t>From maintaining your weight to diet provides you all information that is necessary</a:t>
            </a:r>
          </a:p>
          <a:p>
            <a:r>
              <a:rPr lang="en-US" b="1" dirty="0"/>
              <a:t>Tracks and helps you while walking or meditation</a:t>
            </a:r>
          </a:p>
          <a:p>
            <a:r>
              <a:rPr lang="en-US" b="1" dirty="0"/>
              <a:t>Gives you tips that can be added in your daily routine</a:t>
            </a:r>
          </a:p>
          <a:p>
            <a:r>
              <a:rPr lang="en-US" b="1" dirty="0"/>
              <a:t>Be a perfect assistant to your gym work from starch like body weight training and building strength till building muscles </a:t>
            </a:r>
          </a:p>
          <a:p>
            <a:r>
              <a:rPr lang="en-US" b="1" dirty="0"/>
              <a:t>With following this app rightly you will build a better version of your self a healthy and systematic person and this will keep you away from mental stress and other disturbances caused by unhealthy lifestyle</a:t>
            </a:r>
            <a:endParaRPr lang="en-IN" b="1" dirty="0"/>
          </a:p>
        </p:txBody>
      </p:sp>
    </p:spTree>
    <p:extLst>
      <p:ext uri="{BB962C8B-B14F-4D97-AF65-F5344CB8AC3E}">
        <p14:creationId xmlns:p14="http://schemas.microsoft.com/office/powerpoint/2010/main" val="383403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3618</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Arial Narrow</vt:lpstr>
      <vt:lpstr>Artifakt Element Black</vt:lpstr>
      <vt:lpstr>Artifakt Element Book</vt:lpstr>
      <vt:lpstr>Artifakt Element Heavy</vt:lpstr>
      <vt:lpstr>Calibri</vt:lpstr>
      <vt:lpstr>Calibri Light</vt:lpstr>
      <vt:lpstr>Roboto</vt:lpstr>
      <vt:lpstr>Wingdings</vt:lpstr>
      <vt:lpstr>Office Theme</vt:lpstr>
      <vt:lpstr>  HEALTH IS ONE </vt:lpstr>
      <vt:lpstr>Overview of the project</vt:lpstr>
      <vt:lpstr>PowerPoint Presentation</vt:lpstr>
      <vt:lpstr>MIT app inventor</vt:lpstr>
      <vt:lpstr>                   What is App inventor ? How it works? App Inventor lets you develop applications for Android phones using a web browser and either a connected phone or emulator. The App Inventor servers store your work and help you keep track of your projects. .The App Inventor Designer, where you select the components for your app. .The App Inventor Blocks Editor where you assemble program blocks that specify how the components should behave. You assemble programs visually, fitting pieces together like pieces of a puzzle. Your app appears on the phone step-by-step as you add pieces to it, so you can test your work as you build. When you're done, you can package your app and produce a stand-alone application to install.                                             </vt:lpstr>
      <vt:lpstr>Designer and Blocks Editor </vt:lpstr>
      <vt:lpstr>App Inventor Blocks Editor  Program the app's behavior by putting blocks together</vt:lpstr>
      <vt:lpstr>Health is one</vt:lpstr>
      <vt:lpstr>Advantages </vt:lpstr>
      <vt:lpstr>Drawbacks</vt:lpstr>
      <vt:lpstr>PowerPoint Presentation</vt:lpstr>
      <vt:lpstr>  Literature Survey </vt:lpstr>
      <vt:lpstr> There are few indexes that considered:  1) Body Mass Index (BMI)  2) Basal Metabolic Rate (BMR)  3) Metabolic Equivalent of Task  Further, the application developer has made a facility for the users  to consult doctors through application, for having safe exercise plan and  health related issues.  The developer had system components like web application that  enables information via web, databases server which stores information  related to meal, web service, android applications.  Limitations:  Firstly this app is designed in the most basic way so that every age people  from different countries and continents can use it easily , so it doesn’t consist  of high display graphics anywhere present in the app .  This app doesn’t support IOS (Iphone operating system).    Conclusion:  This paper presented necessary guidance and health recommendations for mobile users who have installed the android applications. The proposed system model generates food tips and recommendations for different categories of people who are underweight, overweight or obese due to a computation of their body mass indices. It specifies certain exercise regimen types that are appropriate for these different kinds of people. Further expansion to allow for versatility and ubiquity is to implement the Personal Health Monitor app on other mobile platforms apart from android. This design of a Health is One mobile health application called “Home workout on the Android Operating System‟ has been added. It has been designed to recommend exercise for each individual who has different physical characteristics (e.g. weight and height). Therefore, he or she can exercise appropriately, not too less or too much, with different kinds of workouts that he or she selects. Also, several functions have been included (e.g. calculation of BMI, footstep calculator, water reminder and many more). Furthermore, this mobile Health application has been also designed to be able to use easily irrespective of any age.   Overcome on Limitations:  We have developed an application referring to the features used in the above project. Also we tried to add some extra features like water reminder, footsteps counter, etc. ‘Health is One’ can be accessed through any operating system i.e., android or iOS. Also, this application does not consume much space in device. There are further plans to add some more features like Consultation with doctors directly from home 24/7, online gym trainers, online dietician, etc  </vt:lpstr>
      <vt:lpstr>Fitness calculator</vt:lpstr>
      <vt:lpstr>Water reminder</vt:lpstr>
      <vt:lpstr>Medication Reminder</vt:lpstr>
      <vt:lpstr>Meditation</vt:lpstr>
      <vt:lpstr>Workout and Diet</vt:lpstr>
      <vt:lpstr>Footsteps  counter</vt:lpstr>
      <vt:lpstr>Immune system Do’s and Don’ts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IS ONE</dc:title>
  <dc:creator>mayur kyatham</dc:creator>
  <cp:lastModifiedBy>Mayur Kyatham</cp:lastModifiedBy>
  <cp:revision>61</cp:revision>
  <dcterms:created xsi:type="dcterms:W3CDTF">2021-09-25T11:48:00Z</dcterms:created>
  <dcterms:modified xsi:type="dcterms:W3CDTF">2022-09-22T18:00:02Z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EFADA50FEE154BCB94DB4789C904FE61</vt:lpwstr>
  </property>
  <property fmtid="{D5CDD505-2E9C-101B-9397-08002B2CF9AE}" pid="3" name="KSOProductBuildVer">
    <vt:lpwstr>1033-11.2.0.10323</vt:lpwstr>
  </property>
</Properties>
</file>