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A963D-5550-49BE-80DE-28A76E6C3A93}" v="8" dt="2021-11-08T15:33:52.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11/8/2021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53374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11/8/2021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1604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11/8/2021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2834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11/8/2021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384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11/8/2021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8822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11/8/2021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1125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11/8/2021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8938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11/8/2021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789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11/8/2021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7524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11/8/2021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5344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11/8/2021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28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11/8/2021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19504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75C00A8-2250-4F87-9F80-E3E80531F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C528D8-C318-4E44-BB11-0CAE58C2A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564D5A17-EB39-449D-9CD5-6D6EAA2FA5B1}"/>
              </a:ext>
            </a:extLst>
          </p:cNvPr>
          <p:cNvSpPr>
            <a:spLocks noGrp="1"/>
          </p:cNvSpPr>
          <p:nvPr>
            <p:ph type="ctrTitle"/>
          </p:nvPr>
        </p:nvSpPr>
        <p:spPr>
          <a:xfrm>
            <a:off x="777239" y="347211"/>
            <a:ext cx="5047488" cy="2387600"/>
          </a:xfrm>
        </p:spPr>
        <p:txBody>
          <a:bodyPr>
            <a:normAutofit/>
          </a:bodyPr>
          <a:lstStyle/>
          <a:p>
            <a:pPr algn="l"/>
            <a:r>
              <a:rPr lang="en-US" dirty="0"/>
              <a:t>Supplements for muscle building </a:t>
            </a:r>
            <a:endParaRPr lang="en-IN" dirty="0"/>
          </a:p>
        </p:txBody>
      </p:sp>
      <p:sp>
        <p:nvSpPr>
          <p:cNvPr id="3" name="Subtitle 2">
            <a:extLst>
              <a:ext uri="{FF2B5EF4-FFF2-40B4-BE49-F238E27FC236}">
                <a16:creationId xmlns:a16="http://schemas.microsoft.com/office/drawing/2014/main" id="{7A962BB2-4A28-469B-9B08-6166458F7638}"/>
              </a:ext>
            </a:extLst>
          </p:cNvPr>
          <p:cNvSpPr>
            <a:spLocks noGrp="1"/>
          </p:cNvSpPr>
          <p:nvPr>
            <p:ph type="subTitle" idx="1"/>
          </p:nvPr>
        </p:nvSpPr>
        <p:spPr>
          <a:xfrm>
            <a:off x="777239" y="2870199"/>
            <a:ext cx="6117700" cy="3640589"/>
          </a:xfrm>
        </p:spPr>
        <p:txBody>
          <a:bodyPr>
            <a:normAutofit/>
          </a:bodyPr>
          <a:lstStyle/>
          <a:p>
            <a:pPr algn="l"/>
            <a:r>
              <a:rPr lang="en-US" sz="2000" b="0" i="0" dirty="0">
                <a:effectLst/>
                <a:latin typeface="Biotif Regular"/>
              </a:rPr>
              <a:t>Building muscle can often be hard. Everybody knows somebody who just has to look at the weight rack to get big, but for those not as genetically gifted, getting your muscle building supplement strategy right can really help.</a:t>
            </a:r>
          </a:p>
          <a:p>
            <a:pPr algn="l"/>
            <a:r>
              <a:rPr lang="en-US" sz="2000" b="0" i="0" dirty="0">
                <a:effectLst/>
                <a:latin typeface="Biotif Regular"/>
              </a:rPr>
              <a:t>If you want to make the most of your training sessions, then knowing how your body builds muscle, and which performance-enhancing supplements can support your specific goals, will be very helpful.</a:t>
            </a:r>
          </a:p>
          <a:p>
            <a:pPr algn="l"/>
            <a:endParaRPr lang="en-IN" sz="1300" dirty="0"/>
          </a:p>
        </p:txBody>
      </p:sp>
      <p:grpSp>
        <p:nvGrpSpPr>
          <p:cNvPr id="27" name="decorative circles">
            <a:extLst>
              <a:ext uri="{FF2B5EF4-FFF2-40B4-BE49-F238E27FC236}">
                <a16:creationId xmlns:a16="http://schemas.microsoft.com/office/drawing/2014/main" id="{6F84FFF5-4ABC-42CD-9D4C-9F3AB50FD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28" name="Oval 27">
              <a:extLst>
                <a:ext uri="{FF2B5EF4-FFF2-40B4-BE49-F238E27FC236}">
                  <a16:creationId xmlns:a16="http://schemas.microsoft.com/office/drawing/2014/main" id="{165D367D-2240-48ED-BB65-1221C6EA9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B0EEF61-DBF2-4BF2-9887-F74596FEE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BF84F4A-F257-4091-A50A-DD38D7A1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F2976B4-BD0D-4EBA-928D-2F97FA6B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29C1743-B3CB-4A6A-9DD6-3E9023B26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1">
            <a:extLst>
              <a:ext uri="{FF2B5EF4-FFF2-40B4-BE49-F238E27FC236}">
                <a16:creationId xmlns:a16="http://schemas.microsoft.com/office/drawing/2014/main" id="{6FA27A92-E95C-4CE7-A034-1729B3C62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5" name="Picture 4" descr="A picture containing text&#10;&#10;Description automatically generated">
            <a:extLst>
              <a:ext uri="{FF2B5EF4-FFF2-40B4-BE49-F238E27FC236}">
                <a16:creationId xmlns:a16="http://schemas.microsoft.com/office/drawing/2014/main" id="{5ABE678D-B979-40EC-B4C1-6B3BAA8A8A59}"/>
              </a:ext>
            </a:extLst>
          </p:cNvPr>
          <p:cNvPicPr>
            <a:picLocks noChangeAspect="1"/>
          </p:cNvPicPr>
          <p:nvPr/>
        </p:nvPicPr>
        <p:blipFill rotWithShape="1">
          <a:blip r:embed="rId2">
            <a:extLst>
              <a:ext uri="{28A0092B-C50C-407E-A947-70E740481C1C}">
                <a14:useLocalDpi xmlns:a14="http://schemas.microsoft.com/office/drawing/2010/main" val="0"/>
              </a:ext>
            </a:extLst>
          </a:blip>
          <a:srcRect t="7957"/>
          <a:stretch/>
        </p:blipFill>
        <p:spPr>
          <a:xfrm>
            <a:off x="7634177" y="3642759"/>
            <a:ext cx="3818585" cy="1388175"/>
          </a:xfrm>
          <a:prstGeom prst="rect">
            <a:avLst/>
          </a:prstGeom>
        </p:spPr>
      </p:pic>
    </p:spTree>
    <p:extLst>
      <p:ext uri="{BB962C8B-B14F-4D97-AF65-F5344CB8AC3E}">
        <p14:creationId xmlns:p14="http://schemas.microsoft.com/office/powerpoint/2010/main" val="427894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02D52D2-9AEB-423D-93AA-C753BEA6ACE1}"/>
              </a:ext>
            </a:extLst>
          </p:cNvPr>
          <p:cNvSpPr>
            <a:spLocks noGrp="1"/>
          </p:cNvSpPr>
          <p:nvPr>
            <p:ph type="title"/>
          </p:nvPr>
        </p:nvSpPr>
        <p:spPr>
          <a:xfrm>
            <a:off x="777240" y="777240"/>
            <a:ext cx="4606280" cy="2493876"/>
          </a:xfrm>
        </p:spPr>
        <p:txBody>
          <a:bodyPr anchor="b">
            <a:normAutofit/>
          </a:bodyPr>
          <a:lstStyle/>
          <a:p>
            <a:r>
              <a:rPr lang="en-IN" sz="4400" b="0" i="0">
                <a:effectLst/>
                <a:latin typeface="Biotif Bold"/>
              </a:rPr>
              <a:t>Whey Protein</a:t>
            </a:r>
            <a:br>
              <a:rPr lang="en-IN" sz="4400" b="0" i="0">
                <a:effectLst/>
                <a:latin typeface="Biotif Bold"/>
              </a:rPr>
            </a:br>
            <a:endParaRPr lang="en-IN" sz="4400"/>
          </a:p>
        </p:txBody>
      </p:sp>
      <p:sp>
        <p:nvSpPr>
          <p:cNvPr id="3" name="Content Placeholder 2">
            <a:extLst>
              <a:ext uri="{FF2B5EF4-FFF2-40B4-BE49-F238E27FC236}">
                <a16:creationId xmlns:a16="http://schemas.microsoft.com/office/drawing/2014/main" id="{4C88FC93-5319-488D-9EA3-8DF97F57E8C6}"/>
              </a:ext>
            </a:extLst>
          </p:cNvPr>
          <p:cNvSpPr>
            <a:spLocks noGrp="1"/>
          </p:cNvSpPr>
          <p:nvPr>
            <p:ph idx="1"/>
          </p:nvPr>
        </p:nvSpPr>
        <p:spPr>
          <a:xfrm>
            <a:off x="777240" y="2785403"/>
            <a:ext cx="4606280" cy="3391559"/>
          </a:xfrm>
        </p:spPr>
        <p:txBody>
          <a:bodyPr anchor="t">
            <a:normAutofit fontScale="92500"/>
          </a:bodyPr>
          <a:lstStyle/>
          <a:p>
            <a:pPr marL="0" indent="0">
              <a:buNone/>
            </a:pPr>
            <a:r>
              <a:rPr lang="en-US" b="0" i="0" u="none" strike="noStrike" baseline="0" dirty="0">
                <a:latin typeface="Tahoma" panose="020B0604030504040204" pitchFamily="34" charset="0"/>
              </a:rPr>
              <a:t>Most people know that protein is an important muscle component. Several studies have shown slightly more muscle gain in exercising adults who </a:t>
            </a:r>
            <a:r>
              <a:rPr lang="en-US" b="0" i="0" u="none" strike="noStrike" baseline="0" dirty="0" err="1">
                <a:latin typeface="Tahoma" panose="020B0604030504040204" pitchFamily="34" charset="0"/>
              </a:rPr>
              <a:t>consumeprotein</a:t>
            </a:r>
            <a:r>
              <a:rPr lang="en-US" b="0" i="0" u="none" strike="noStrike" baseline="0" dirty="0">
                <a:latin typeface="Tahoma" panose="020B0604030504040204" pitchFamily="34" charset="0"/>
              </a:rPr>
              <a:t> </a:t>
            </a:r>
            <a:r>
              <a:rPr lang="en-US" b="0" i="0" u="none" strike="noStrike" baseline="0" dirty="0" err="1">
                <a:latin typeface="Tahoma" panose="020B0604030504040204" pitchFamily="34" charset="0"/>
              </a:rPr>
              <a:t>supplementsas</a:t>
            </a:r>
            <a:r>
              <a:rPr lang="en-US" b="0" i="0" u="none" strike="noStrike" baseline="0" dirty="0">
                <a:latin typeface="Tahoma" panose="020B0604030504040204" pitchFamily="34" charset="0"/>
              </a:rPr>
              <a:t> part of their diet. However, the most important factor is likely your total daily protein intake rather than whether it comes from foods or supplements. As a general recommendation, the Institute of Medicine suggests that 10–35% of your daily calories should come from protein. </a:t>
            </a:r>
            <a:endParaRPr lang="en-IN" dirty="0"/>
          </a:p>
        </p:txBody>
      </p:sp>
      <p:grpSp>
        <p:nvGrpSpPr>
          <p:cNvPr id="26"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27" name="Oval 14">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5">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6">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7">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8">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hand holding a scoop of ice cream&#10;&#10;Description automatically generated with low confidence">
            <a:extLst>
              <a:ext uri="{FF2B5EF4-FFF2-40B4-BE49-F238E27FC236}">
                <a16:creationId xmlns:a16="http://schemas.microsoft.com/office/drawing/2014/main" id="{4830E1FC-5E7D-4FA1-AD52-132C533BDD8A}"/>
              </a:ext>
            </a:extLst>
          </p:cNvPr>
          <p:cNvPicPr>
            <a:picLocks noChangeAspect="1"/>
          </p:cNvPicPr>
          <p:nvPr/>
        </p:nvPicPr>
        <p:blipFill rotWithShape="1">
          <a:blip r:embed="rId2">
            <a:extLst>
              <a:ext uri="{28A0092B-C50C-407E-A947-70E740481C1C}">
                <a14:useLocalDpi xmlns:a14="http://schemas.microsoft.com/office/drawing/2010/main" val="0"/>
              </a:ext>
            </a:extLst>
          </a:blip>
          <a:srcRect l="24220" r="19531"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231913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5B20F877-AE79-4D35-AE10-E18BCEF1830C}"/>
              </a:ext>
            </a:extLst>
          </p:cNvPr>
          <p:cNvSpPr>
            <a:spLocks noGrp="1"/>
          </p:cNvSpPr>
          <p:nvPr>
            <p:ph type="title"/>
          </p:nvPr>
        </p:nvSpPr>
        <p:spPr>
          <a:xfrm>
            <a:off x="666285" y="387280"/>
            <a:ext cx="4606280" cy="1230505"/>
          </a:xfrm>
        </p:spPr>
        <p:txBody>
          <a:bodyPr anchor="b">
            <a:normAutofit fontScale="90000"/>
          </a:bodyPr>
          <a:lstStyle/>
          <a:p>
            <a:r>
              <a:rPr lang="en-IN" sz="4400" b="0" i="0" dirty="0">
                <a:effectLst/>
                <a:latin typeface="Biotif Bold"/>
              </a:rPr>
              <a:t>Creatine</a:t>
            </a:r>
            <a:br>
              <a:rPr lang="en-IN" sz="4400" b="0" i="0" dirty="0">
                <a:effectLst/>
                <a:latin typeface="Biotif Bold"/>
              </a:rPr>
            </a:br>
            <a:endParaRPr lang="en-IN" sz="4400" dirty="0"/>
          </a:p>
        </p:txBody>
      </p:sp>
      <p:sp>
        <p:nvSpPr>
          <p:cNvPr id="3" name="Content Placeholder 2">
            <a:extLst>
              <a:ext uri="{FF2B5EF4-FFF2-40B4-BE49-F238E27FC236}">
                <a16:creationId xmlns:a16="http://schemas.microsoft.com/office/drawing/2014/main" id="{7F109B2E-C6D1-4EF0-91B8-3E73B52AAA93}"/>
              </a:ext>
            </a:extLst>
          </p:cNvPr>
          <p:cNvSpPr>
            <a:spLocks noGrp="1"/>
          </p:cNvSpPr>
          <p:nvPr>
            <p:ph idx="1"/>
          </p:nvPr>
        </p:nvSpPr>
        <p:spPr>
          <a:xfrm>
            <a:off x="777240" y="1121149"/>
            <a:ext cx="4606280" cy="5055814"/>
          </a:xfrm>
        </p:spPr>
        <p:txBody>
          <a:bodyPr anchor="t">
            <a:normAutofit/>
          </a:bodyPr>
          <a:lstStyle/>
          <a:p>
            <a:pPr marL="0" indent="0">
              <a:buNone/>
            </a:pPr>
            <a:r>
              <a:rPr lang="en-US" b="0" i="0" dirty="0">
                <a:effectLst/>
                <a:latin typeface="Biotif Regular"/>
              </a:rPr>
              <a:t>Creatine is considered one of the best supplements available when it comes to building muscle.</a:t>
            </a:r>
            <a:r>
              <a:rPr lang="en-US" baseline="30000" dirty="0">
                <a:latin typeface="Biotif Regular"/>
              </a:rPr>
              <a:t> </a:t>
            </a:r>
            <a:r>
              <a:rPr lang="en-US" b="0" i="0" dirty="0">
                <a:effectLst/>
                <a:latin typeface="Biotif Regular"/>
              </a:rPr>
              <a:t>The evidence suggests that creatine supplementation can help you gain nearly twice as much muscle mass than if you didn’t use it.</a:t>
            </a:r>
          </a:p>
          <a:p>
            <a:pPr marL="0" indent="0">
              <a:buNone/>
            </a:pPr>
            <a:r>
              <a:rPr lang="en-US" b="0" i="0" dirty="0">
                <a:effectLst/>
                <a:latin typeface="Biotif Regular"/>
              </a:rPr>
              <a:t>The exact mechanisms for the increase in muscle mass are unclear when using creatine, however, it’s speculated that these gains may be due to an increased capacity to perform a larger amount of high quality training.</a:t>
            </a:r>
          </a:p>
          <a:p>
            <a:pPr marL="0" indent="0">
              <a:buNone/>
            </a:pPr>
            <a:r>
              <a:rPr lang="en-US" b="0" i="0" dirty="0">
                <a:effectLst/>
                <a:latin typeface="Biotif Regular"/>
              </a:rPr>
              <a:t>With full creatine stores, you will be able to push out extra reps and improve recovery between sets. In time, this will amount to more muscle gain.</a:t>
            </a:r>
            <a:r>
              <a:rPr lang="en-US" b="0" i="0" baseline="30000" dirty="0">
                <a:effectLst/>
                <a:latin typeface="Biotif Regular"/>
              </a:rPr>
              <a:t> </a:t>
            </a:r>
            <a:endParaRPr lang="en-US" b="0" i="0" dirty="0">
              <a:effectLst/>
              <a:latin typeface="Biotif Regular"/>
            </a:endParaRPr>
          </a:p>
          <a:p>
            <a:pPr marL="0" indent="0">
              <a:buNone/>
            </a:pPr>
            <a:endParaRPr lang="en-IN" sz="1400" dirty="0"/>
          </a:p>
        </p:txBody>
      </p:sp>
      <p:grpSp>
        <p:nvGrpSpPr>
          <p:cNvPr id="14"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5" name="Oval 14">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cup, coffee&#10;&#10;Description automatically generated">
            <a:extLst>
              <a:ext uri="{FF2B5EF4-FFF2-40B4-BE49-F238E27FC236}">
                <a16:creationId xmlns:a16="http://schemas.microsoft.com/office/drawing/2014/main" id="{A03AA0A3-623C-4C3A-B5A6-3B232E5E2BF2}"/>
              </a:ext>
            </a:extLst>
          </p:cNvPr>
          <p:cNvPicPr>
            <a:picLocks noChangeAspect="1"/>
          </p:cNvPicPr>
          <p:nvPr/>
        </p:nvPicPr>
        <p:blipFill rotWithShape="1">
          <a:blip r:embed="rId2">
            <a:extLst>
              <a:ext uri="{28A0092B-C50C-407E-A947-70E740481C1C}">
                <a14:useLocalDpi xmlns:a14="http://schemas.microsoft.com/office/drawing/2010/main" val="0"/>
              </a:ext>
            </a:extLst>
          </a:blip>
          <a:srcRect l="20062" r="27438"/>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68153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DDFFCD83-F2A1-4D64-A2F4-F47B4AA51874}"/>
              </a:ext>
            </a:extLst>
          </p:cNvPr>
          <p:cNvSpPr>
            <a:spLocks noGrp="1"/>
          </p:cNvSpPr>
          <p:nvPr>
            <p:ph type="title"/>
          </p:nvPr>
        </p:nvSpPr>
        <p:spPr>
          <a:xfrm>
            <a:off x="777240" y="777240"/>
            <a:ext cx="4606280" cy="2493876"/>
          </a:xfrm>
        </p:spPr>
        <p:txBody>
          <a:bodyPr anchor="b">
            <a:normAutofit/>
          </a:bodyPr>
          <a:lstStyle/>
          <a:p>
            <a:r>
              <a:rPr lang="en-IN" sz="4400" b="0" i="0">
                <a:effectLst/>
                <a:latin typeface="Biotif Bold"/>
              </a:rPr>
              <a:t>BCAA</a:t>
            </a:r>
            <a:br>
              <a:rPr lang="en-IN" sz="4400" b="0" i="0">
                <a:effectLst/>
                <a:latin typeface="Biotif Bold"/>
              </a:rPr>
            </a:br>
            <a:endParaRPr lang="en-IN" sz="4400"/>
          </a:p>
        </p:txBody>
      </p:sp>
      <p:sp>
        <p:nvSpPr>
          <p:cNvPr id="3" name="Content Placeholder 2">
            <a:extLst>
              <a:ext uri="{FF2B5EF4-FFF2-40B4-BE49-F238E27FC236}">
                <a16:creationId xmlns:a16="http://schemas.microsoft.com/office/drawing/2014/main" id="{11FCAD13-C796-4EA2-8904-7B907382B5F3}"/>
              </a:ext>
            </a:extLst>
          </p:cNvPr>
          <p:cNvSpPr>
            <a:spLocks noGrp="1"/>
          </p:cNvSpPr>
          <p:nvPr>
            <p:ph idx="1"/>
          </p:nvPr>
        </p:nvSpPr>
        <p:spPr>
          <a:xfrm>
            <a:off x="777240" y="2480831"/>
            <a:ext cx="4606280" cy="3696131"/>
          </a:xfrm>
        </p:spPr>
        <p:txBody>
          <a:bodyPr anchor="t">
            <a:normAutofit/>
          </a:bodyPr>
          <a:lstStyle/>
          <a:p>
            <a:pPr marL="0" indent="0">
              <a:buNone/>
            </a:pPr>
            <a:r>
              <a:rPr lang="en-US" b="0" i="0" dirty="0">
                <a:effectLst/>
                <a:latin typeface="Biotif Regular"/>
              </a:rPr>
              <a:t>BCAAs, also known as branch-chained amino acids, contain leucine, which acts as a ‘trigger’ to enhance muscle protein synthesis rates.</a:t>
            </a:r>
          </a:p>
          <a:p>
            <a:pPr marL="0" indent="0">
              <a:buNone/>
            </a:pPr>
            <a:r>
              <a:rPr lang="en-US" b="0" i="0" dirty="0">
                <a:effectLst/>
                <a:latin typeface="Biotif Regular"/>
              </a:rPr>
              <a:t>BCAAs have also been shown to ‘rescue’ a meal low in protein and provide a similar increase in muscle protein synthesis rates if taken alongside a meal low in protein.</a:t>
            </a:r>
          </a:p>
          <a:p>
            <a:pPr marL="0" indent="0">
              <a:buNone/>
            </a:pPr>
            <a:r>
              <a:rPr lang="en-US" b="0" i="0" dirty="0">
                <a:effectLst/>
                <a:latin typeface="Biotif Regular"/>
              </a:rPr>
              <a:t>This makes BCAAs a great option for those looking to gain muscle whilst following a vegetarian or vegan diet.</a:t>
            </a:r>
          </a:p>
          <a:p>
            <a:pPr marL="0" indent="0">
              <a:buNone/>
            </a:pPr>
            <a:r>
              <a:rPr lang="en-US" sz="1500" b="0" i="0" dirty="0">
                <a:effectLst/>
                <a:latin typeface="Biotif Regular"/>
              </a:rPr>
              <a:t> </a:t>
            </a:r>
          </a:p>
          <a:p>
            <a:pPr marL="0" indent="0">
              <a:buNone/>
            </a:pPr>
            <a:endParaRPr lang="en-IN" sz="1500" dirty="0"/>
          </a:p>
        </p:txBody>
      </p:sp>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kitchen appliance&#10;&#10;Description automatically generated">
            <a:extLst>
              <a:ext uri="{FF2B5EF4-FFF2-40B4-BE49-F238E27FC236}">
                <a16:creationId xmlns:a16="http://schemas.microsoft.com/office/drawing/2014/main" id="{6CD21478-90EF-4C38-A453-5AF5D700B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94" y="2480831"/>
            <a:ext cx="3536756" cy="3536756"/>
          </a:xfrm>
          <a:prstGeom prst="rect">
            <a:avLst/>
          </a:prstGeom>
        </p:spPr>
      </p:pic>
    </p:spTree>
    <p:extLst>
      <p:ext uri="{BB962C8B-B14F-4D97-AF65-F5344CB8AC3E}">
        <p14:creationId xmlns:p14="http://schemas.microsoft.com/office/powerpoint/2010/main" val="361357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DDB2E76-1FC0-4E49-B928-7F3B21426E3D}"/>
              </a:ext>
            </a:extLst>
          </p:cNvPr>
          <p:cNvSpPr>
            <a:spLocks noGrp="1"/>
          </p:cNvSpPr>
          <p:nvPr>
            <p:ph type="title"/>
          </p:nvPr>
        </p:nvSpPr>
        <p:spPr>
          <a:xfrm>
            <a:off x="777240" y="777240"/>
            <a:ext cx="4606280" cy="981222"/>
          </a:xfrm>
        </p:spPr>
        <p:txBody>
          <a:bodyPr anchor="b">
            <a:normAutofit/>
          </a:bodyPr>
          <a:lstStyle/>
          <a:p>
            <a:r>
              <a:rPr lang="en-IN" sz="4400" b="1" i="0" dirty="0">
                <a:effectLst/>
                <a:latin typeface="Proxima Nova"/>
              </a:rPr>
              <a:t>Beta-Alanine</a:t>
            </a:r>
            <a:endParaRPr lang="en-IN" sz="4400" dirty="0"/>
          </a:p>
        </p:txBody>
      </p:sp>
      <p:sp>
        <p:nvSpPr>
          <p:cNvPr id="3" name="Content Placeholder 2">
            <a:extLst>
              <a:ext uri="{FF2B5EF4-FFF2-40B4-BE49-F238E27FC236}">
                <a16:creationId xmlns:a16="http://schemas.microsoft.com/office/drawing/2014/main" id="{95590BF8-C097-4B74-A0B2-D0882BB26144}"/>
              </a:ext>
            </a:extLst>
          </p:cNvPr>
          <p:cNvSpPr>
            <a:spLocks noGrp="1"/>
          </p:cNvSpPr>
          <p:nvPr>
            <p:ph idx="1"/>
          </p:nvPr>
        </p:nvSpPr>
        <p:spPr>
          <a:xfrm>
            <a:off x="350823" y="1758463"/>
            <a:ext cx="5032697" cy="4418500"/>
          </a:xfrm>
        </p:spPr>
        <p:txBody>
          <a:bodyPr anchor="t">
            <a:normAutofit/>
          </a:bodyPr>
          <a:lstStyle/>
          <a:p>
            <a:pPr marL="0" indent="0">
              <a:buNone/>
            </a:pPr>
            <a:r>
              <a:rPr lang="en-US" sz="2400" dirty="0">
                <a:latin typeface="Proxima Nova"/>
              </a:rPr>
              <a:t>Beta-alanine</a:t>
            </a:r>
            <a:r>
              <a:rPr lang="en-US" sz="2400" b="0" i="0" dirty="0">
                <a:effectLst/>
                <a:latin typeface="Proxima Nova"/>
              </a:rPr>
              <a:t> is an amino acid that reduces fatigue and may increase exercise performance</a:t>
            </a:r>
          </a:p>
          <a:p>
            <a:pPr marL="0" indent="0">
              <a:buNone/>
            </a:pPr>
            <a:r>
              <a:rPr lang="en-US" sz="2400" b="0" i="0" dirty="0">
                <a:effectLst/>
                <a:latin typeface="Proxima Nova"/>
              </a:rPr>
              <a:t>Additionally, beta-alanine may help increase muscle mass if you are following an exercise program.</a:t>
            </a:r>
          </a:p>
          <a:p>
            <a:pPr marL="0" indent="0">
              <a:buNone/>
            </a:pPr>
            <a:r>
              <a:rPr lang="en-US" sz="2400" b="0" i="0" dirty="0">
                <a:effectLst/>
                <a:latin typeface="Proxima Nova"/>
              </a:rPr>
              <a:t>One study showed that taking 4 grams of beta-alanine per day for eight weeks increased lean body mass more than a placebo in college wrestlers and football players</a:t>
            </a:r>
          </a:p>
          <a:p>
            <a:endParaRPr lang="en-IN" sz="1500" dirty="0"/>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graphical user interface&#10;&#10;Description automatically generated">
            <a:extLst>
              <a:ext uri="{FF2B5EF4-FFF2-40B4-BE49-F238E27FC236}">
                <a16:creationId xmlns:a16="http://schemas.microsoft.com/office/drawing/2014/main" id="{AF65ED04-BE9C-4710-B272-A1C4A96AE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422" y="2125756"/>
            <a:ext cx="3475314" cy="2606485"/>
          </a:xfrm>
          <a:prstGeom prst="rect">
            <a:avLst/>
          </a:prstGeom>
        </p:spPr>
      </p:pic>
    </p:spTree>
    <p:extLst>
      <p:ext uri="{BB962C8B-B14F-4D97-AF65-F5344CB8AC3E}">
        <p14:creationId xmlns:p14="http://schemas.microsoft.com/office/powerpoint/2010/main" val="19968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4230E164-774D-4A22-91E9-352A2A281240}"/>
              </a:ext>
            </a:extLst>
          </p:cNvPr>
          <p:cNvSpPr>
            <a:spLocks noGrp="1"/>
          </p:cNvSpPr>
          <p:nvPr>
            <p:ph type="title"/>
          </p:nvPr>
        </p:nvSpPr>
        <p:spPr>
          <a:xfrm>
            <a:off x="777240" y="777240"/>
            <a:ext cx="4606280" cy="882748"/>
          </a:xfrm>
        </p:spPr>
        <p:txBody>
          <a:bodyPr anchor="b">
            <a:normAutofit/>
          </a:bodyPr>
          <a:lstStyle/>
          <a:p>
            <a:r>
              <a:rPr lang="en-US" sz="4400" dirty="0"/>
              <a:t>Pre workout </a:t>
            </a:r>
            <a:endParaRPr lang="en-IN" sz="4400" dirty="0"/>
          </a:p>
        </p:txBody>
      </p:sp>
      <p:sp>
        <p:nvSpPr>
          <p:cNvPr id="3" name="Content Placeholder 2">
            <a:extLst>
              <a:ext uri="{FF2B5EF4-FFF2-40B4-BE49-F238E27FC236}">
                <a16:creationId xmlns:a16="http://schemas.microsoft.com/office/drawing/2014/main" id="{4F0BB1A8-73A0-41BE-8B75-D7BB2B682D52}"/>
              </a:ext>
            </a:extLst>
          </p:cNvPr>
          <p:cNvSpPr>
            <a:spLocks noGrp="1"/>
          </p:cNvSpPr>
          <p:nvPr>
            <p:ph idx="1"/>
          </p:nvPr>
        </p:nvSpPr>
        <p:spPr>
          <a:xfrm>
            <a:off x="777240" y="1941343"/>
            <a:ext cx="4606280" cy="4235620"/>
          </a:xfrm>
        </p:spPr>
        <p:txBody>
          <a:bodyPr anchor="t">
            <a:normAutofit/>
          </a:bodyPr>
          <a:lstStyle/>
          <a:p>
            <a:pPr marL="0" indent="0">
              <a:buNone/>
            </a:pPr>
            <a:r>
              <a:rPr lang="en-US" b="0" i="0" dirty="0">
                <a:effectLst/>
                <a:latin typeface="Montserrat" panose="020B0604020202020204" pitchFamily="2" charset="0"/>
              </a:rPr>
              <a:t>Pre-Workout are consumed before workout or training to enhance your performance. They help you re-energize before you start your routine workout. Pre-workout supplements have grown incredibly popular with people who are trying to boost their performance before hitting the gym or field.</a:t>
            </a:r>
            <a:endParaRPr lang="en-IN" dirty="0"/>
          </a:p>
        </p:txBody>
      </p:sp>
      <p:grpSp>
        <p:nvGrpSpPr>
          <p:cNvPr id="14"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5" name="Oval 14">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10;&#10;Description automatically generated">
            <a:extLst>
              <a:ext uri="{FF2B5EF4-FFF2-40B4-BE49-F238E27FC236}">
                <a16:creationId xmlns:a16="http://schemas.microsoft.com/office/drawing/2014/main" id="{413E2726-4B6B-491C-8E98-BDFFBCB8CF19}"/>
              </a:ext>
            </a:extLst>
          </p:cNvPr>
          <p:cNvPicPr>
            <a:picLocks noChangeAspect="1"/>
          </p:cNvPicPr>
          <p:nvPr/>
        </p:nvPicPr>
        <p:blipFill rotWithShape="1">
          <a:blip r:embed="rId2">
            <a:extLst>
              <a:ext uri="{28A0092B-C50C-407E-A947-70E740481C1C}">
                <a14:useLocalDpi xmlns:a14="http://schemas.microsoft.com/office/drawing/2010/main" val="0"/>
              </a:ext>
            </a:extLst>
          </a:blip>
          <a:srcRect l="3696" r="4806"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75276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889169-379D-4FD8-915F-A11C1EC5B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15B73D-D047-4FE7-9B7F-1C897694A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CEDE33A-24BF-4608-B3FC-942BEEFDA8B0}"/>
              </a:ext>
            </a:extLst>
          </p:cNvPr>
          <p:cNvSpPr>
            <a:spLocks noGrp="1"/>
          </p:cNvSpPr>
          <p:nvPr>
            <p:ph type="title"/>
          </p:nvPr>
        </p:nvSpPr>
        <p:spPr>
          <a:xfrm>
            <a:off x="777239" y="777240"/>
            <a:ext cx="6168331" cy="2493876"/>
          </a:xfrm>
        </p:spPr>
        <p:txBody>
          <a:bodyPr anchor="b">
            <a:normAutofit/>
          </a:bodyPr>
          <a:lstStyle/>
          <a:p>
            <a:r>
              <a:rPr lang="en-US" sz="4400" dirty="0"/>
              <a:t>Fish oil</a:t>
            </a:r>
            <a:endParaRPr lang="en-IN" sz="4400" dirty="0"/>
          </a:p>
        </p:txBody>
      </p:sp>
      <p:grpSp>
        <p:nvGrpSpPr>
          <p:cNvPr id="14" name="decorative circles">
            <a:extLst>
              <a:ext uri="{FF2B5EF4-FFF2-40B4-BE49-F238E27FC236}">
                <a16:creationId xmlns:a16="http://schemas.microsoft.com/office/drawing/2014/main" id="{D25992B3-326F-4D73-95CD-6F59E814C2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5" name="Oval 14">
              <a:extLst>
                <a:ext uri="{FF2B5EF4-FFF2-40B4-BE49-F238E27FC236}">
                  <a16:creationId xmlns:a16="http://schemas.microsoft.com/office/drawing/2014/main" id="{D5FEA64E-D98F-4C1C-B7BC-3AD23816D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EC959F-E421-470F-BD07-E31C685A4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E29517A-D10E-4DC3-A81A-03A0A97E9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DEF73F-0189-4B17-B271-10BEC471B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74C9235-7157-48A1-9283-66FAAE5F1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76350F-FBF0-4328-AA60-4990DACCD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1">
            <a:extLst>
              <a:ext uri="{FF2B5EF4-FFF2-40B4-BE49-F238E27FC236}">
                <a16:creationId xmlns:a16="http://schemas.microsoft.com/office/drawing/2014/main" id="{6859B3BF-E9F2-4912-A417-7D3FD77BE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B93890BA-3DA0-4FE5-95C0-FB4DD439A3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7280" y="16389"/>
            <a:ext cx="2407635" cy="2407635"/>
          </a:xfrm>
          <a:prstGeom prst="rect">
            <a:avLst/>
          </a:prstGeom>
        </p:spPr>
      </p:pic>
      <p:pic>
        <p:nvPicPr>
          <p:cNvPr id="26" name="Graphic 25">
            <a:extLst>
              <a:ext uri="{FF2B5EF4-FFF2-40B4-BE49-F238E27FC236}">
                <a16:creationId xmlns:a16="http://schemas.microsoft.com/office/drawing/2014/main" id="{0B6C5D7A-F5E9-44AE-9B0E-DA0C97AD7B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3" name="Content Placeholder 2">
            <a:extLst>
              <a:ext uri="{FF2B5EF4-FFF2-40B4-BE49-F238E27FC236}">
                <a16:creationId xmlns:a16="http://schemas.microsoft.com/office/drawing/2014/main" id="{ED9D7B49-AAE5-46EB-8B0D-9E8907805D57}"/>
              </a:ext>
            </a:extLst>
          </p:cNvPr>
          <p:cNvSpPr>
            <a:spLocks noGrp="1"/>
          </p:cNvSpPr>
          <p:nvPr>
            <p:ph idx="1"/>
          </p:nvPr>
        </p:nvSpPr>
        <p:spPr>
          <a:xfrm>
            <a:off x="777239" y="3428999"/>
            <a:ext cx="6168331" cy="2747963"/>
          </a:xfrm>
        </p:spPr>
        <p:txBody>
          <a:bodyPr anchor="t">
            <a:normAutofit/>
          </a:bodyPr>
          <a:lstStyle/>
          <a:p>
            <a:pPr marL="0" indent="0">
              <a:buNone/>
            </a:pPr>
            <a:r>
              <a:rPr lang="en-US" b="0" i="0" dirty="0">
                <a:effectLst/>
                <a:latin typeface="Proxima Nova"/>
              </a:rPr>
              <a:t>Fish oil is commonly taken to promote heart, brain, eye, and joint health.</a:t>
            </a:r>
          </a:p>
          <a:p>
            <a:pPr marL="0" indent="0">
              <a:buNone/>
            </a:pPr>
            <a:r>
              <a:rPr lang="en-US" b="0" i="0" dirty="0">
                <a:effectLst/>
                <a:latin typeface="Proxima Nova"/>
              </a:rPr>
              <a:t>Yet, bodybuilders and other athletes also utilize this popular supplement for its anti-inflammatory properties. Some people believe it may boost muscle strength, improve range of motion, and provide numerous other benefits.</a:t>
            </a:r>
          </a:p>
          <a:p>
            <a:endParaRPr lang="en-IN" sz="1800" dirty="0"/>
          </a:p>
        </p:txBody>
      </p:sp>
      <p:pic>
        <p:nvPicPr>
          <p:cNvPr id="5" name="Picture 4" descr="A picture containing brass, music&#10;&#10;Description automatically generated">
            <a:extLst>
              <a:ext uri="{FF2B5EF4-FFF2-40B4-BE49-F238E27FC236}">
                <a16:creationId xmlns:a16="http://schemas.microsoft.com/office/drawing/2014/main" id="{55DD8E6D-FF16-4A40-8D80-200B86B758D8}"/>
              </a:ext>
            </a:extLst>
          </p:cNvPr>
          <p:cNvPicPr>
            <a:picLocks noChangeAspect="1"/>
          </p:cNvPicPr>
          <p:nvPr/>
        </p:nvPicPr>
        <p:blipFill rotWithShape="1">
          <a:blip r:embed="rId6">
            <a:extLst>
              <a:ext uri="{28A0092B-C50C-407E-A947-70E740481C1C}">
                <a14:useLocalDpi xmlns:a14="http://schemas.microsoft.com/office/drawing/2010/main" val="0"/>
              </a:ext>
            </a:extLst>
          </a:blip>
          <a:srcRect l="27994" r="26801" b="1"/>
          <a:stretch/>
        </p:blipFill>
        <p:spPr>
          <a:xfrm>
            <a:off x="8137628" y="2865926"/>
            <a:ext cx="4054372" cy="3992074"/>
          </a:xfrm>
          <a:custGeom>
            <a:avLst/>
            <a:gdLst/>
            <a:ahLst/>
            <a:cxnLst/>
            <a:rect l="l" t="t" r="r" b="b"/>
            <a:pathLst>
              <a:path w="4012858" h="3951198">
                <a:moveTo>
                  <a:pt x="2361523" y="0"/>
                </a:moveTo>
                <a:cubicBezTo>
                  <a:pt x="2932125" y="0"/>
                  <a:pt x="3455460" y="202372"/>
                  <a:pt x="3863671" y="539257"/>
                </a:cubicBezTo>
                <a:lnTo>
                  <a:pt x="4012858" y="674848"/>
                </a:lnTo>
                <a:lnTo>
                  <a:pt x="4012858" y="3951198"/>
                </a:lnTo>
                <a:lnTo>
                  <a:pt x="618807" y="3951198"/>
                </a:lnTo>
                <a:lnTo>
                  <a:pt x="539257" y="3863671"/>
                </a:lnTo>
                <a:cubicBezTo>
                  <a:pt x="202372" y="3455461"/>
                  <a:pt x="0" y="2932125"/>
                  <a:pt x="0" y="2361523"/>
                </a:cubicBezTo>
                <a:cubicBezTo>
                  <a:pt x="0" y="1057290"/>
                  <a:pt x="1057290" y="0"/>
                  <a:pt x="2361523" y="0"/>
                </a:cubicBezTo>
                <a:close/>
              </a:path>
            </a:pathLst>
          </a:custGeom>
        </p:spPr>
      </p:pic>
    </p:spTree>
    <p:extLst>
      <p:ext uri="{BB962C8B-B14F-4D97-AF65-F5344CB8AC3E}">
        <p14:creationId xmlns:p14="http://schemas.microsoft.com/office/powerpoint/2010/main" val="395401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B1164908-53DB-469D-BCCD-073C06B9E029}"/>
              </a:ext>
            </a:extLst>
          </p:cNvPr>
          <p:cNvSpPr>
            <a:spLocks noGrp="1"/>
          </p:cNvSpPr>
          <p:nvPr>
            <p:ph type="title"/>
          </p:nvPr>
        </p:nvSpPr>
        <p:spPr>
          <a:xfrm>
            <a:off x="777240" y="777240"/>
            <a:ext cx="4606280" cy="1220372"/>
          </a:xfrm>
        </p:spPr>
        <p:txBody>
          <a:bodyPr anchor="b">
            <a:normAutofit/>
          </a:bodyPr>
          <a:lstStyle/>
          <a:p>
            <a:r>
              <a:rPr lang="en-IN" sz="4400" b="1" i="0" dirty="0">
                <a:effectLst/>
                <a:latin typeface="Proxima Nova"/>
              </a:rPr>
              <a:t>Caffeine</a:t>
            </a:r>
            <a:endParaRPr lang="en-IN" sz="4400" dirty="0"/>
          </a:p>
        </p:txBody>
      </p:sp>
      <p:sp>
        <p:nvSpPr>
          <p:cNvPr id="3" name="Content Placeholder 2">
            <a:extLst>
              <a:ext uri="{FF2B5EF4-FFF2-40B4-BE49-F238E27FC236}">
                <a16:creationId xmlns:a16="http://schemas.microsoft.com/office/drawing/2014/main" id="{047899C7-F884-4F51-8A76-4180F852C03D}"/>
              </a:ext>
            </a:extLst>
          </p:cNvPr>
          <p:cNvSpPr>
            <a:spLocks noGrp="1"/>
          </p:cNvSpPr>
          <p:nvPr>
            <p:ph idx="1"/>
          </p:nvPr>
        </p:nvSpPr>
        <p:spPr>
          <a:xfrm>
            <a:off x="777240" y="2602523"/>
            <a:ext cx="4606280" cy="3574439"/>
          </a:xfrm>
        </p:spPr>
        <p:txBody>
          <a:bodyPr anchor="t">
            <a:normAutofit/>
          </a:bodyPr>
          <a:lstStyle/>
          <a:p>
            <a:endParaRPr lang="en-IN" b="0" i="0" u="none" strike="noStrike" baseline="0" dirty="0">
              <a:latin typeface="Tahoma" panose="020B0604030504040204" pitchFamily="34" charset="0"/>
            </a:endParaRPr>
          </a:p>
          <a:p>
            <a:pPr marL="0" indent="0">
              <a:buNone/>
            </a:pPr>
            <a:r>
              <a:rPr lang="en-US" b="0" i="0" u="none" strike="noStrike" baseline="0" dirty="0" err="1">
                <a:latin typeface="Tahoma" panose="020B0604030504040204" pitchFamily="34" charset="0"/>
              </a:rPr>
              <a:t>Caffeineis</a:t>
            </a:r>
            <a:r>
              <a:rPr lang="en-US" b="0" i="0" u="none" strike="noStrike" baseline="0" dirty="0">
                <a:latin typeface="Tahoma" panose="020B0604030504040204" pitchFamily="34" charset="0"/>
              </a:rPr>
              <a:t> the most commonly </a:t>
            </a:r>
            <a:r>
              <a:rPr lang="en-US" b="0" i="0" u="none" strike="noStrike" baseline="0" dirty="0" err="1">
                <a:latin typeface="Tahoma" panose="020B0604030504040204" pitchFamily="34" charset="0"/>
              </a:rPr>
              <a:t>consumedpsychoactive</a:t>
            </a:r>
            <a:r>
              <a:rPr lang="en-US" b="0" i="0" u="none" strike="noStrike" baseline="0" dirty="0">
                <a:latin typeface="Tahoma" panose="020B0604030504040204" pitchFamily="34" charset="0"/>
              </a:rPr>
              <a:t> substance in the world It is found naturally </a:t>
            </a:r>
            <a:r>
              <a:rPr lang="en-US" b="0" i="0" u="none" strike="noStrike" baseline="0" dirty="0" err="1">
                <a:latin typeface="Tahoma" panose="020B0604030504040204" pitchFamily="34" charset="0"/>
              </a:rPr>
              <a:t>incoffee</a:t>
            </a:r>
            <a:r>
              <a:rPr lang="en-US" b="0" i="0" u="none" strike="noStrike" baseline="0" dirty="0">
                <a:latin typeface="Tahoma" panose="020B0604030504040204" pitchFamily="34" charset="0"/>
              </a:rPr>
              <a:t>, green tea </a:t>
            </a:r>
            <a:r>
              <a:rPr lang="en-US" b="0" i="0" u="none" strike="noStrike" baseline="0" dirty="0" err="1">
                <a:latin typeface="Tahoma" panose="020B0604030504040204" pitchFamily="34" charset="0"/>
              </a:rPr>
              <a:t>anddark</a:t>
            </a:r>
            <a:r>
              <a:rPr lang="en-US" b="0" i="0" u="none" strike="noStrike" baseline="0" dirty="0">
                <a:latin typeface="Tahoma" panose="020B0604030504040204" pitchFamily="34" charset="0"/>
              </a:rPr>
              <a:t> chocolate, and added to many processed foods and beverages. Caffeine is a well </a:t>
            </a:r>
            <a:r>
              <a:rPr lang="en-US" b="0" i="0" u="none" strike="noStrike" baseline="0" dirty="0" err="1">
                <a:latin typeface="Tahoma" panose="020B0604030504040204" pitchFamily="34" charset="0"/>
              </a:rPr>
              <a:t>knownbooster</a:t>
            </a:r>
            <a:r>
              <a:rPr lang="en-US" b="0" i="0" u="none" strike="noStrike" baseline="0" dirty="0">
                <a:latin typeface="Tahoma" panose="020B0604030504040204" pitchFamily="34" charset="0"/>
              </a:rPr>
              <a:t>, </a:t>
            </a:r>
            <a:r>
              <a:rPr lang="en-US" b="0" i="0" u="none" strike="noStrike" baseline="0" dirty="0" err="1">
                <a:latin typeface="Tahoma" panose="020B0604030504040204" pitchFamily="34" charset="0"/>
              </a:rPr>
              <a:t>andis</a:t>
            </a:r>
            <a:r>
              <a:rPr lang="en-US" b="0" i="0" u="none" strike="noStrike" baseline="0" dirty="0">
                <a:latin typeface="Tahoma" panose="020B0604030504040204" pitchFamily="34" charset="0"/>
              </a:rPr>
              <a:t> often added </a:t>
            </a:r>
            <a:r>
              <a:rPr lang="en-US" b="0" i="0" u="none" strike="noStrike" baseline="0" dirty="0" err="1">
                <a:latin typeface="Tahoma" panose="020B0604030504040204" pitchFamily="34" charset="0"/>
              </a:rPr>
              <a:t>tometabolismcommercial</a:t>
            </a:r>
            <a:r>
              <a:rPr lang="en-US" b="0" i="0" u="none" strike="noStrike" baseline="0" dirty="0">
                <a:latin typeface="Tahoma" panose="020B0604030504040204" pitchFamily="34" charset="0"/>
              </a:rPr>
              <a:t> weight loss supplements.</a:t>
            </a:r>
            <a:endParaRPr lang="en-IN" dirty="0"/>
          </a:p>
        </p:txBody>
      </p:sp>
      <p:grpSp>
        <p:nvGrpSpPr>
          <p:cNvPr id="14"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5" name="Oval 14">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up of coffee with a spoon&#10;&#10;Description automatically generated with low confidence">
            <a:extLst>
              <a:ext uri="{FF2B5EF4-FFF2-40B4-BE49-F238E27FC236}">
                <a16:creationId xmlns:a16="http://schemas.microsoft.com/office/drawing/2014/main" id="{4EA495C6-5855-4A27-99A8-C7A00073A43F}"/>
              </a:ext>
            </a:extLst>
          </p:cNvPr>
          <p:cNvPicPr>
            <a:picLocks noChangeAspect="1"/>
          </p:cNvPicPr>
          <p:nvPr/>
        </p:nvPicPr>
        <p:blipFill rotWithShape="1">
          <a:blip r:embed="rId2">
            <a:extLst>
              <a:ext uri="{28A0092B-C50C-407E-A947-70E740481C1C}">
                <a14:useLocalDpi xmlns:a14="http://schemas.microsoft.com/office/drawing/2010/main" val="0"/>
              </a:ext>
            </a:extLst>
          </a:blip>
          <a:srcRect l="29554" r="17946"/>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167402190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64</TotalTime>
  <Words>556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Biotif Bold</vt:lpstr>
      <vt:lpstr>Biotif Regular</vt:lpstr>
      <vt:lpstr>Calibri</vt:lpstr>
      <vt:lpstr>Gill Sans Nova</vt:lpstr>
      <vt:lpstr>Montserrat</vt:lpstr>
      <vt:lpstr>Proxima Nova</vt:lpstr>
      <vt:lpstr>Tahoma</vt:lpstr>
      <vt:lpstr>ConfettiVTI</vt:lpstr>
      <vt:lpstr>Supplements for muscle building </vt:lpstr>
      <vt:lpstr>Whey Protein </vt:lpstr>
      <vt:lpstr>Creatine </vt:lpstr>
      <vt:lpstr>BCAA </vt:lpstr>
      <vt:lpstr>Beta-Alanine</vt:lpstr>
      <vt:lpstr>Pre workout </vt:lpstr>
      <vt:lpstr>Fish oil</vt:lpstr>
      <vt:lpstr>Caffeine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Supplements for muscle building </dc:title>
  <dc:creator>mayur  kyatham</dc:creator>
  <cp:lastModifiedBy>mayur  kyatham</cp:lastModifiedBy>
  <cp:revision>1</cp:revision>
  <dcterms:created xsi:type="dcterms:W3CDTF">2021-11-08T14:31:39Z</dcterms:created>
  <dcterms:modified xsi:type="dcterms:W3CDTF">2021-11-08T15:35:40Z</dcterms:modified>
</cp:coreProperties>
</file>