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C9A76-383D-4119-8426-7D6533963973}" v="8" dt="2021-11-08T14:28:54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9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5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2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9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5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7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8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Freeform: Shape 1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56" name="Freeform: Shape 2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8" name="Freeform: Shape 2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0" name="Freeform: Shape 2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2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2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2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2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3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3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3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3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3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7" name="Top left">
            <a:extLst>
              <a:ext uri="{FF2B5EF4-FFF2-40B4-BE49-F238E27FC236}">
                <a16:creationId xmlns:a16="http://schemas.microsoft.com/office/drawing/2014/main" id="{6B72B514-4AB8-43DF-84D4-951DBF368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18CBCFF-BD6B-4455-9B70-EFE805CA2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930A72-C529-4D5D-B460-A5A5375F9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92FE3B2-9E8F-4022-93E8-BAAD0D50B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F85196A-D084-4219-B329-E5A7032C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8174307-CBF0-4926-99C3-3072804B3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3DDE618-1CD3-4BE5-8742-5D51BBF30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73DBA2-8AAA-4F85-81B5-99B96A471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A346AE2-9E14-4CFB-8DD3-0B1633621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56680A-B9D1-4DF7-A00C-E66C7C18A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2" y="559813"/>
            <a:ext cx="5605358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Supplements obese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BD38F-048C-4680-A8C7-211DAAAF1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755" y="2384474"/>
            <a:ext cx="5604997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500" b="0" i="0" dirty="0">
                <a:effectLst/>
              </a:rPr>
              <a:t>There are many different weight loss solutions out there.</a:t>
            </a:r>
          </a:p>
          <a:p>
            <a:pPr algn="l">
              <a:lnSpc>
                <a:spcPct val="100000"/>
              </a:lnSpc>
            </a:pPr>
            <a:r>
              <a:rPr lang="en-US" sz="1500" b="0" i="0" dirty="0">
                <a:effectLst/>
              </a:rPr>
              <a:t>This includes all sorts of pills, drugs and natural supplements.</a:t>
            </a:r>
          </a:p>
          <a:p>
            <a:pPr algn="l">
              <a:lnSpc>
                <a:spcPct val="100000"/>
              </a:lnSpc>
            </a:pPr>
            <a:r>
              <a:rPr lang="en-US" sz="1500" b="0" i="0" dirty="0">
                <a:effectLst/>
              </a:rPr>
              <a:t>These are claimed to help you lose weight, or at least make it easier to lose weight combined with other methods.</a:t>
            </a:r>
          </a:p>
          <a:p>
            <a:pPr algn="l">
              <a:lnSpc>
                <a:spcPct val="100000"/>
              </a:lnSpc>
            </a:pPr>
            <a:r>
              <a:rPr lang="en-US" sz="1500" b="0" i="0" dirty="0">
                <a:effectLst/>
              </a:rPr>
              <a:t>They tend to work via one or more of these mechanisms:</a:t>
            </a:r>
          </a:p>
          <a:p>
            <a:pPr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r>
              <a:rPr lang="en-US" sz="1500" b="1" i="0" dirty="0">
                <a:effectLst/>
              </a:rPr>
              <a:t>Reduce appetite</a:t>
            </a:r>
            <a:r>
              <a:rPr lang="en-US" sz="1500" b="0" i="0" dirty="0">
                <a:effectLst/>
              </a:rPr>
              <a:t>, making you feel more full so that you </a:t>
            </a:r>
            <a:r>
              <a:rPr lang="en-US" sz="1500" b="0" i="1" dirty="0">
                <a:effectLst/>
              </a:rPr>
              <a:t>eat</a:t>
            </a:r>
            <a:r>
              <a:rPr lang="en-US" sz="1500" b="0" i="0" dirty="0">
                <a:effectLst/>
              </a:rPr>
              <a:t> fewer calories</a:t>
            </a:r>
          </a:p>
          <a:p>
            <a:pPr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r>
              <a:rPr lang="en-US" sz="1500" b="1" i="0" dirty="0">
                <a:effectLst/>
              </a:rPr>
              <a:t>Reduce absorption</a:t>
            </a:r>
            <a:r>
              <a:rPr lang="en-US" sz="1500" b="0" i="0" dirty="0">
                <a:effectLst/>
              </a:rPr>
              <a:t> of nutrients like fat, making you </a:t>
            </a:r>
            <a:r>
              <a:rPr lang="en-US" sz="1500" b="0" i="1" dirty="0">
                <a:effectLst/>
              </a:rPr>
              <a:t>take in</a:t>
            </a:r>
            <a:r>
              <a:rPr lang="en-US" sz="1500" b="0" i="0" dirty="0">
                <a:effectLst/>
              </a:rPr>
              <a:t> fewer calories</a:t>
            </a:r>
          </a:p>
          <a:p>
            <a:pPr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r>
              <a:rPr lang="en-US" sz="1500" b="1" i="0" dirty="0">
                <a:effectLst/>
              </a:rPr>
              <a:t>Increase fat burning</a:t>
            </a:r>
            <a:r>
              <a:rPr lang="en-US" sz="1500" b="0" i="0" dirty="0">
                <a:effectLst/>
              </a:rPr>
              <a:t>, making you </a:t>
            </a:r>
            <a:r>
              <a:rPr lang="en-US" sz="1500" b="0" i="1" dirty="0">
                <a:effectLst/>
              </a:rPr>
              <a:t>burn</a:t>
            </a:r>
            <a:r>
              <a:rPr lang="en-US" sz="1500" b="0" i="0" dirty="0">
                <a:effectLst/>
              </a:rPr>
              <a:t> more calories</a:t>
            </a:r>
          </a:p>
          <a:p>
            <a:pPr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087DA-3A5B-4EE9-9239-4C6E7355E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30" y="567942"/>
            <a:ext cx="3870659" cy="5716862"/>
          </a:xfrm>
          <a:prstGeom prst="rect">
            <a:avLst/>
          </a:prstGeom>
        </p:spPr>
      </p:pic>
      <p:grpSp>
        <p:nvGrpSpPr>
          <p:cNvPr id="57" name="Bottom Right">
            <a:extLst>
              <a:ext uri="{FF2B5EF4-FFF2-40B4-BE49-F238E27FC236}">
                <a16:creationId xmlns:a16="http://schemas.microsoft.com/office/drawing/2014/main" id="{DD2E06CA-048F-403F-AD47-B098C0A25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24E2410-B321-4174-8C27-7749F2A57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9" name="Graphic 157">
              <a:extLst>
                <a:ext uri="{FF2B5EF4-FFF2-40B4-BE49-F238E27FC236}">
                  <a16:creationId xmlns:a16="http://schemas.microsoft.com/office/drawing/2014/main" id="{EE03354E-6E8A-4926-8545-B6B873F1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BBCAC88-02AA-4773-A48A-D144EA52EE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C51D753-137C-455D-97D4-ACCB464D93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2ABCEE4-D638-4555-AC4A-7E190462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F383AB0-7670-4584-8F01-4324D54BB9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CD1567B-7D6D-497B-8CA8-14D96E0106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F3C4A9D-7E63-4D24-B697-23D58B316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15D2559-8BE6-439C-83F0-CE5BF53C9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A374A4F-696B-4911-BE1B-B180D09A1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734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7DC426-B385-4B97-9A1B-7C56DDDF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</p:spPr>
        <p:txBody>
          <a:bodyPr>
            <a:normAutofit/>
          </a:bodyPr>
          <a:lstStyle/>
          <a:p>
            <a:r>
              <a:rPr lang="en-IN" sz="4100" b="1" i="0">
                <a:effectLst/>
                <a:latin typeface="Proxima Nova"/>
              </a:rPr>
              <a:t>Garcinia Cambogia Extract</a:t>
            </a:r>
            <a:endParaRPr lang="en-IN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DE20-24EB-4736-918F-7D7C4C0A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987488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Proxima Nova"/>
              </a:rPr>
              <a:t>Garcinia cambogia</a:t>
            </a:r>
            <a:r>
              <a:rPr lang="en-US" sz="1800" b="0" i="0">
                <a:effectLst/>
                <a:latin typeface="Proxima Nova"/>
              </a:rPr>
              <a:t> became popular worldwide after being featured on the Dr. Oz show in 2012.</a:t>
            </a:r>
          </a:p>
          <a:p>
            <a:pPr marL="0" indent="0">
              <a:buNone/>
            </a:pPr>
            <a:r>
              <a:rPr lang="en-US" sz="1800" b="0" i="0">
                <a:effectLst/>
                <a:latin typeface="Proxima Nova"/>
              </a:rPr>
              <a:t>It is a small, green fruit, shaped like a pumpkin.</a:t>
            </a:r>
          </a:p>
          <a:p>
            <a:pPr marL="0" indent="0">
              <a:buNone/>
            </a:pPr>
            <a:r>
              <a:rPr lang="en-US" sz="1800" b="0" i="0">
                <a:effectLst/>
                <a:latin typeface="Proxima Nova"/>
              </a:rPr>
              <a:t>The skin of the fruit contains hydroxycitric acid (HCA). This is the active ingredient in garcinia cambogia extract, which is marketed as a diet pill.</a:t>
            </a:r>
          </a:p>
          <a:p>
            <a:pPr marL="0" indent="0">
              <a:buNone/>
            </a:pPr>
            <a:endParaRPr lang="en-IN" sz="1800"/>
          </a:p>
        </p:txBody>
      </p:sp>
      <p:pic>
        <p:nvPicPr>
          <p:cNvPr id="5" name="Picture 4" descr="A jar of pickles&#10;&#10;Description automatically generated with low confidence">
            <a:extLst>
              <a:ext uri="{FF2B5EF4-FFF2-40B4-BE49-F238E27FC236}">
                <a16:creationId xmlns:a16="http://schemas.microsoft.com/office/drawing/2014/main" id="{BDC10784-6BDD-4D1A-B55B-9D1D3BCA1C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33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9" name="Top Left">
            <a:extLst>
              <a:ext uri="{FF2B5EF4-FFF2-40B4-BE49-F238E27FC236}">
                <a16:creationId xmlns:a16="http://schemas.microsoft.com/office/drawing/2014/main" id="{30E2593C-D80A-46DA-80DF-172357084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A9D4F6-4E29-4BDA-A516-7F3F736DB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C7B06-772C-4D26-AF38-02786B9F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F1E44D-5255-4ED6-8D25-0616BC280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4D73AC6-0076-449C-8676-7D0AD28D6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92273B-D4FB-437C-A81B-0CEEEB089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5058A91-09D6-41A3-B732-BD9820CAF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46C089-E160-4CFA-9B80-559D7A221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A4BDAFA-2631-4743-B907-D9504D8E5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9EA48C-CE7A-4D1C-9683-1EB13A93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814412" cy="1664573"/>
          </a:xfrm>
        </p:spPr>
        <p:txBody>
          <a:bodyPr>
            <a:normAutofit/>
          </a:bodyPr>
          <a:lstStyle/>
          <a:p>
            <a:r>
              <a:rPr lang="en-IN" b="1" i="0" err="1">
                <a:effectLst/>
                <a:latin typeface="Proxima Nova"/>
              </a:rPr>
              <a:t>Hydroxycut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1698-9678-42A7-B27C-5E65155C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4102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Proxima Nova"/>
              </a:rPr>
              <a:t>Hydroxycut</a:t>
            </a:r>
            <a:r>
              <a:rPr lang="en-US" sz="2000" b="0" i="0" dirty="0">
                <a:effectLst/>
                <a:latin typeface="Proxima Nova"/>
              </a:rPr>
              <a:t> has been around for more than a decade, and is currently one of the most popular weight loss supplements in the world.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Proxima Nova"/>
              </a:rPr>
              <a:t>There are several different types, but the most common one is simply called “</a:t>
            </a:r>
            <a:r>
              <a:rPr lang="en-US" sz="2000" b="0" i="0" dirty="0" err="1">
                <a:effectLst/>
                <a:latin typeface="Proxima Nova"/>
              </a:rPr>
              <a:t>Hydroxycut</a:t>
            </a:r>
            <a:r>
              <a:rPr lang="en-US" sz="2000" b="0" i="0" dirty="0">
                <a:effectLst/>
                <a:latin typeface="Proxima Nova"/>
              </a:rPr>
              <a:t>.”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 descr="A can of soda&#10;&#10;Description automatically generated with low confidence">
            <a:extLst>
              <a:ext uri="{FF2B5EF4-FFF2-40B4-BE49-F238E27FC236}">
                <a16:creationId xmlns:a16="http://schemas.microsoft.com/office/drawing/2014/main" id="{1B85AFD5-CD92-4AA3-9B2D-FD81FCE30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" r="5586" b="3"/>
          <a:stretch/>
        </p:blipFill>
        <p:spPr>
          <a:xfrm>
            <a:off x="6626806" y="1019556"/>
            <a:ext cx="4817466" cy="4818888"/>
          </a:xfrm>
          <a:prstGeom prst="rect">
            <a:avLst/>
          </a:prstGeom>
        </p:spPr>
      </p:pic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521AD032-2A8E-46DA-9ADE-ABE5E787F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99AC15-8ABA-4F63-9321-20BC70B7C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4A4D9C63-9AE2-409A-AD6F-D6B96CC60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C414FAE-71E1-463A-AE68-63329132E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AA2E51D-8749-4E45-B4DD-111ED901B4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F8F5908-4C35-43FC-A898-D3C8C3A09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73C509-A7F3-4312-B67F-C55BB88DD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9AB9BF4-2BB4-4BE7-98EB-B320312ED0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71E7EF4-D2C5-4968-AC34-A0674E1F8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35D9000-8CED-4925-95A2-3F12C8023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F857165-8DF4-4025-B0D6-1079CDA8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7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0E2593C-D80A-46DA-80DF-172357084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A9D4F6-4E29-4BDA-A516-7F3F736DB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C7B06-772C-4D26-AF38-02786B9F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F1E44D-5255-4ED6-8D25-0616BC280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4D73AC6-0076-449C-8676-7D0AD28D6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92273B-D4FB-437C-A81B-0CEEEB089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5058A91-09D6-41A3-B732-BD9820CAF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46C089-E160-4CFA-9B80-559D7A221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A4BDAFA-2631-4743-B907-D9504D8E5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48F7B6-6214-4981-BA88-0E85742D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814412" cy="1664573"/>
          </a:xfrm>
        </p:spPr>
        <p:txBody>
          <a:bodyPr>
            <a:normAutofit/>
          </a:bodyPr>
          <a:lstStyle/>
          <a:p>
            <a:r>
              <a:rPr lang="en-IN" b="1" i="0">
                <a:effectLst/>
                <a:latin typeface="Proxima Nova"/>
              </a:rPr>
              <a:t> Caffeine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D1DD-5779-4EBA-8665-C98E3121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4102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Proxima Nova"/>
              </a:rPr>
              <a:t>Caffeine</a:t>
            </a:r>
            <a:r>
              <a:rPr lang="en-US" sz="2000" b="0" i="0" dirty="0">
                <a:effectLst/>
                <a:latin typeface="Proxima Nova"/>
              </a:rPr>
              <a:t> is the most commonly consumed psychoactive substance in the world It is found naturally in </a:t>
            </a:r>
            <a:r>
              <a:rPr lang="en-US" sz="2000" dirty="0">
                <a:latin typeface="Proxima Nova"/>
              </a:rPr>
              <a:t>coffee</a:t>
            </a:r>
            <a:r>
              <a:rPr lang="en-US" sz="2000" b="0" i="0" dirty="0">
                <a:effectLst/>
                <a:latin typeface="Proxima Nova"/>
              </a:rPr>
              <a:t>, green tea and </a:t>
            </a:r>
            <a:r>
              <a:rPr lang="en-US" sz="2000" dirty="0">
                <a:latin typeface="Proxima Nova"/>
              </a:rPr>
              <a:t>dark chocolate</a:t>
            </a:r>
            <a:r>
              <a:rPr lang="en-US" sz="2000" b="0" i="0" dirty="0">
                <a:effectLst/>
                <a:latin typeface="Proxima Nova"/>
              </a:rPr>
              <a:t>, and added to many processed foods and beverages.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Proxima Nova"/>
              </a:rPr>
              <a:t>Caffeine is a well known </a:t>
            </a:r>
            <a:r>
              <a:rPr lang="en-US" sz="2000" dirty="0">
                <a:latin typeface="Proxima Nova"/>
              </a:rPr>
              <a:t> booster</a:t>
            </a:r>
            <a:r>
              <a:rPr lang="en-US" sz="2000" b="0" i="0" dirty="0">
                <a:effectLst/>
                <a:latin typeface="Proxima Nova"/>
              </a:rPr>
              <a:t>, and is often added </a:t>
            </a:r>
            <a:r>
              <a:rPr lang="en-US" sz="2000" b="0" i="0" dirty="0" err="1">
                <a:effectLst/>
                <a:latin typeface="Proxima Nova"/>
              </a:rPr>
              <a:t>to</a:t>
            </a:r>
            <a:r>
              <a:rPr lang="en-US" sz="2000" dirty="0" err="1">
                <a:latin typeface="Proxima Nova"/>
              </a:rPr>
              <a:t>metabolism</a:t>
            </a:r>
            <a:r>
              <a:rPr lang="en-US" sz="2000" b="0" i="0" dirty="0">
                <a:effectLst/>
                <a:latin typeface="Proxima Nova"/>
              </a:rPr>
              <a:t> commercial weight loss supplements.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 descr="A cup of coffee with a spoon&#10;&#10;Description automatically generated with low confidence">
            <a:extLst>
              <a:ext uri="{FF2B5EF4-FFF2-40B4-BE49-F238E27FC236}">
                <a16:creationId xmlns:a16="http://schemas.microsoft.com/office/drawing/2014/main" id="{C17A9279-A6D9-4CBA-A578-9D0C37A4D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2" r="17953"/>
          <a:stretch/>
        </p:blipFill>
        <p:spPr>
          <a:xfrm>
            <a:off x="6626806" y="1019556"/>
            <a:ext cx="4817466" cy="4818888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521AD032-2A8E-46DA-9ADE-ABE5E787F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99AC15-8ABA-4F63-9321-20BC70B7C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4A4D9C63-9AE2-409A-AD6F-D6B96CC60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C414FAE-71E1-463A-AE68-63329132E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AA2E51D-8749-4E45-B4DD-111ED901B4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F8F5908-4C35-43FC-A898-D3C8C3A09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73C509-A7F3-4312-B67F-C55BB88DD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9AB9BF4-2BB4-4BE7-98EB-B320312ED0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71E7EF4-D2C5-4968-AC34-A0674E1F8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35D9000-8CED-4925-95A2-3F12C8023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F857165-8DF4-4025-B0D6-1079CDA8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587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5089F41F-380F-4E05-9A56-4C8F456E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95964E-B60E-42AA-AAF3-91A4345B3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9A41BA-B255-49A5-9A9C-46B951135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076F12-9630-46F2-ADAF-617D35489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DD2B33-B10F-441B-A5DE-95F578BE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C0380C-3C12-4AD4-A59D-9F4A5B52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012F9BC-0D26-4714-96A0-BB74332F9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BDD384-5C35-40DD-81BD-260F7CD7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813DFC-2118-4F9F-B162-1DD0A32B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C459D8-A4D7-46BA-B090-F99D7B3C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814412" cy="1664573"/>
          </a:xfrm>
        </p:spPr>
        <p:txBody>
          <a:bodyPr>
            <a:normAutofit/>
          </a:bodyPr>
          <a:lstStyle/>
          <a:p>
            <a:r>
              <a:rPr lang="en-IN" b="1" i="0" err="1">
                <a:effectLst/>
                <a:latin typeface="Proxima Nova"/>
              </a:rPr>
              <a:t>Meratrim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8927-B325-43D8-8500-165878D00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4102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Proxima Nova"/>
              </a:rPr>
              <a:t>Meratrim</a:t>
            </a:r>
            <a:r>
              <a:rPr lang="en-US" sz="2400" b="0" i="0" dirty="0">
                <a:effectLst/>
                <a:latin typeface="Proxima Nova"/>
              </a:rPr>
              <a:t> is a relative newcomer on the diet pill market.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Proxima Nova"/>
              </a:rPr>
              <a:t>It is a combination of two plant extracts that may change the metabolism of fat cells.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50AD800-DF5A-4757-8BA3-D927E4DE6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739" y="1019556"/>
            <a:ext cx="3469599" cy="4818888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FF8C87E7-85A6-4119-B524-84AA9C0A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795C3BD-3FC3-4E1B-AD87-32CDB6EEC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48C556CD-2C4A-474F-9FF7-77BBE788F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5ADB469-31B7-4DEF-BB35-B16F50DBE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B70D859-00C6-4B2A-934C-68F32BA7C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AC0917A-2A49-4846-9772-79EEA1C99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DD6C017-B6D4-4DDE-90B4-DBA925B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0A4B39-910B-4EB2-997D-208FB20D15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DCA9C3-2763-4D68-BBAE-82D1DA0E9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56A41BA-B004-4C26-806A-B2AAA1E28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60C5622-37F7-4A22-A941-BAAFD864F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02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B08007-E270-4A24-8A64-AC72CC5D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IN" b="1" i="0">
                <a:effectLst/>
                <a:latin typeface="Proxima Nova"/>
              </a:rPr>
              <a:t>Green Tea Extract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69644-FF14-4136-A215-3A330B948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Proxima Nova"/>
              </a:rPr>
              <a:t>Green tea extract is a popular ingredient in many weight loss supplements.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Proxima Nova"/>
              </a:rPr>
              <a:t>This is because </a:t>
            </a:r>
            <a:r>
              <a:rPr lang="en-US" sz="2000" dirty="0">
                <a:latin typeface="Proxima Nova"/>
              </a:rPr>
              <a:t>numerous studies</a:t>
            </a:r>
            <a:r>
              <a:rPr lang="en-US" sz="2000" b="0" i="0" dirty="0">
                <a:effectLst/>
                <a:latin typeface="Proxima Nova"/>
              </a:rPr>
              <a:t> have shown the main antioxidant in it, EGCG, to aid fat burning.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 descr="A picture containing plant, tea, beverage&#10;&#10;Description automatically generated">
            <a:extLst>
              <a:ext uri="{FF2B5EF4-FFF2-40B4-BE49-F238E27FC236}">
                <a16:creationId xmlns:a16="http://schemas.microsoft.com/office/drawing/2014/main" id="{603B75FF-2CE4-4438-94A7-C66DAD70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03" y="1366504"/>
            <a:ext cx="6387190" cy="4119737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08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DB4C57-DCD5-41D8-96E6-59FEEE7D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Proxima Nova"/>
              </a:rPr>
              <a:t>Conjugated Linoleic Acid (CLA)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6B72-1863-4620-9BC9-5B7E08C4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0872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Proxima Nova"/>
              </a:rPr>
              <a:t>Conjugated linoleic acid</a:t>
            </a:r>
            <a:r>
              <a:rPr lang="en-US" sz="2000" b="0" i="0" dirty="0">
                <a:effectLst/>
                <a:latin typeface="Proxima Nova"/>
              </a:rPr>
              <a:t>, or CLA, has been a popular fat loss supplement for years.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Proxima Nova"/>
              </a:rPr>
              <a:t>It is one of the “healthier” trans fats, and is found naturally in some fatty animal foods like </a:t>
            </a:r>
            <a:r>
              <a:rPr lang="en-US" sz="2000" dirty="0">
                <a:latin typeface="Proxima Nova"/>
              </a:rPr>
              <a:t>cheese</a:t>
            </a:r>
            <a:r>
              <a:rPr lang="en-US" sz="2000" b="0" i="0" dirty="0">
                <a:effectLst/>
                <a:latin typeface="Proxima Nova"/>
              </a:rPr>
              <a:t> and </a:t>
            </a:r>
            <a:r>
              <a:rPr lang="en-US" sz="2000" dirty="0">
                <a:latin typeface="Proxima Nova"/>
              </a:rPr>
              <a:t>butter</a:t>
            </a:r>
            <a:r>
              <a:rPr lang="en-US" sz="2000" b="0" i="0" dirty="0">
                <a:effectLst/>
                <a:latin typeface="Proxima Nova"/>
              </a:rPr>
              <a:t>.</a:t>
            </a:r>
          </a:p>
          <a:p>
            <a:endParaRPr lang="en-IN" sz="1800" dirty="0"/>
          </a:p>
        </p:txBody>
      </p:sp>
      <p:pic>
        <p:nvPicPr>
          <p:cNvPr id="5" name="Picture 4" descr="A pile of gold coins&#10;&#10;Description automatically generated with medium confidence">
            <a:extLst>
              <a:ext uri="{FF2B5EF4-FFF2-40B4-BE49-F238E27FC236}">
                <a16:creationId xmlns:a16="http://schemas.microsoft.com/office/drawing/2014/main" id="{1001A911-8DFF-4CE3-A95E-4DDD97A6E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2" y="2973405"/>
            <a:ext cx="4967270" cy="2471216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72198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367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AvenirNext LT Pro Medium</vt:lpstr>
      <vt:lpstr>Posterama</vt:lpstr>
      <vt:lpstr>Proxima Nova</vt:lpstr>
      <vt:lpstr>ExploreVTI</vt:lpstr>
      <vt:lpstr>Supplements obese</vt:lpstr>
      <vt:lpstr>Garcinia Cambogia Extract</vt:lpstr>
      <vt:lpstr>Hydroxycut</vt:lpstr>
      <vt:lpstr> Caffeine</vt:lpstr>
      <vt:lpstr>Meratrim</vt:lpstr>
      <vt:lpstr>Green Tea Extract</vt:lpstr>
      <vt:lpstr>Conjugated Linoleic Acid (CLA)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Supplements obese</dc:title>
  <dc:creator>mayur  kyatham</dc:creator>
  <cp:lastModifiedBy>mayur  kyatham</cp:lastModifiedBy>
  <cp:revision>1</cp:revision>
  <dcterms:created xsi:type="dcterms:W3CDTF">2021-11-08T11:59:45Z</dcterms:created>
  <dcterms:modified xsi:type="dcterms:W3CDTF">2021-11-08T14:31:10Z</dcterms:modified>
</cp:coreProperties>
</file>