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BAE69-F3FF-4FF7-8496-23E1CEA0B2DF}" v="71" dt="2021-11-08T11:57:30.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8BB6-E897-4E5A-930B-42A1A6200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6272A0-2A8D-49EF-AFBD-8639C8ECB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E32B2D-A553-4B5A-A16F-88087324C4FE}"/>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404E8C88-CF77-486E-AFC1-B73709B56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39DF2-ABC1-42A5-8DDB-9F036D445102}"/>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174064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CCD-A3F1-4EF3-A13B-B158E7EB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7D8C7A-AB14-4262-A6E4-77829E1065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1B93F-2A4E-4FBD-967E-B5003793ED2E}"/>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96F55B81-7B13-4A1F-8175-A00385C9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CEA67-A4E8-4BA9-AF7E-EE29979BBC01}"/>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39170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9B279-AAA8-4901-A6B3-FE2A0F8424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1864B0-31A6-4871-8E54-6D5E20BA4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E1EFB-1774-4945-9B99-891A37005EE3}"/>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0375D9B7-AA50-4986-981F-340B4CE86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06EB2-AEAB-416A-9C61-74C6A81A0B34}"/>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69033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A9A1-AE75-437D-BD90-9D90F5D8DC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E6678-8417-4CFB-9C97-36AF24B2A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62C84-89A5-4B29-8E5C-B943E770F83B}"/>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25F9540D-663E-47EC-8340-29CCC436B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5A7F9-5418-4E00-8C6E-7AAF624D8105}"/>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42017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652A-49F5-405D-B2F6-05A565721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2A4533-E10C-44BA-B11B-0CC9FD25A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F7339-B762-448B-959A-F0B41039A88A}"/>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4AE11D18-ED54-4C80-A9A3-81E64E30C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BDE04-58BB-45ED-962E-98A7685B73FF}"/>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185292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4929-7254-4947-BE5C-87A4C5AD9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78AFB-E562-4E54-817A-8094671736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5C9BC7-8719-4AF8-9524-EBEE8EDAC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AD2F81-D74D-46A9-BDE0-F04FEB99E690}"/>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6" name="Footer Placeholder 5">
            <a:extLst>
              <a:ext uri="{FF2B5EF4-FFF2-40B4-BE49-F238E27FC236}">
                <a16:creationId xmlns:a16="http://schemas.microsoft.com/office/drawing/2014/main" id="{F615BA93-3BD0-46F3-A1CD-71DBB1308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711A8-DF9D-49B2-AD7E-24AF1324FE64}"/>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253377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4081-DB59-4359-AB57-AC68F8F06E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770DB5-02DF-4CD7-8E9C-234791B7C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497132-9B19-45BF-84A6-06CBE1228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C56349-A6AB-404C-B6B0-5536B05AE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1443E-A0B2-47BD-8984-9A7B78785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ED9A12-5A2E-46E6-9DCE-D2CB3107F50D}"/>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8" name="Footer Placeholder 7">
            <a:extLst>
              <a:ext uri="{FF2B5EF4-FFF2-40B4-BE49-F238E27FC236}">
                <a16:creationId xmlns:a16="http://schemas.microsoft.com/office/drawing/2014/main" id="{E8185882-7736-4C93-A114-2592497E05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F0799F-93B7-4F7D-BE3E-8047702EEEB9}"/>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307245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6C72-38D9-4AFD-80D4-2D8AB3189B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E46244-CFD3-47E5-A3BD-D7CE0A28AC97}"/>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4" name="Footer Placeholder 3">
            <a:extLst>
              <a:ext uri="{FF2B5EF4-FFF2-40B4-BE49-F238E27FC236}">
                <a16:creationId xmlns:a16="http://schemas.microsoft.com/office/drawing/2014/main" id="{3E3E5B93-79FD-480C-9D21-6E8601940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E7FEB6-C824-48F5-95C6-89F74A041BA3}"/>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336429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2018A-71C3-4B29-A393-20ECC755698C}"/>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3" name="Footer Placeholder 2">
            <a:extLst>
              <a:ext uri="{FF2B5EF4-FFF2-40B4-BE49-F238E27FC236}">
                <a16:creationId xmlns:a16="http://schemas.microsoft.com/office/drawing/2014/main" id="{C9030F0D-DB25-49FA-A2B5-AEEC3A6D7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90658C-4133-4B7E-99A0-3D9178529A58}"/>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115013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B22E-FF93-4DAC-A90F-FE4CB045A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612BE8-42BA-47FD-B087-10D9A0F57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74F169-AE70-4B34-883D-EED71725A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171A4-C39E-4834-8787-DD82A2DB09B2}"/>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6" name="Footer Placeholder 5">
            <a:extLst>
              <a:ext uri="{FF2B5EF4-FFF2-40B4-BE49-F238E27FC236}">
                <a16:creationId xmlns:a16="http://schemas.microsoft.com/office/drawing/2014/main" id="{A296ECD9-70EA-482A-8323-868880854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2028D-66E7-4E00-B351-7DBDD803AA71}"/>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5412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C11F-D8C1-4431-948A-D876798B1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729FE-B974-46A8-BDC9-190735C2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2125D7-DB39-459E-9643-0E1214090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507DE-CA0D-4310-B743-07545AB5E061}"/>
              </a:ext>
            </a:extLst>
          </p:cNvPr>
          <p:cNvSpPr>
            <a:spLocks noGrp="1"/>
          </p:cNvSpPr>
          <p:nvPr>
            <p:ph type="dt" sz="half" idx="10"/>
          </p:nvPr>
        </p:nvSpPr>
        <p:spPr/>
        <p:txBody>
          <a:bodyPr/>
          <a:lstStyle/>
          <a:p>
            <a:fld id="{FFED3E94-9E24-4171-9E9A-92A41F07565A}" type="datetimeFigureOut">
              <a:rPr lang="en-IN" smtClean="0"/>
              <a:t>08-11-2021</a:t>
            </a:fld>
            <a:endParaRPr lang="en-IN"/>
          </a:p>
        </p:txBody>
      </p:sp>
      <p:sp>
        <p:nvSpPr>
          <p:cNvPr id="6" name="Footer Placeholder 5">
            <a:extLst>
              <a:ext uri="{FF2B5EF4-FFF2-40B4-BE49-F238E27FC236}">
                <a16:creationId xmlns:a16="http://schemas.microsoft.com/office/drawing/2014/main" id="{DD92BD3C-8CBB-4381-ADB3-9C0F48C19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AF89F-50D6-4DB8-B1D5-87EEC54F380D}"/>
              </a:ext>
            </a:extLst>
          </p:cNvPr>
          <p:cNvSpPr>
            <a:spLocks noGrp="1"/>
          </p:cNvSpPr>
          <p:nvPr>
            <p:ph type="sldNum" sz="quarter" idx="12"/>
          </p:nvPr>
        </p:nvSpPr>
        <p:spPr/>
        <p:txBody>
          <a:bodyPr/>
          <a:lstStyle/>
          <a:p>
            <a:fld id="{D565D9B5-E0EA-4274-9F98-5F4D206DBA7E}" type="slidenum">
              <a:rPr lang="en-IN" smtClean="0"/>
              <a:t>‹#›</a:t>
            </a:fld>
            <a:endParaRPr lang="en-IN"/>
          </a:p>
        </p:txBody>
      </p:sp>
    </p:spTree>
    <p:extLst>
      <p:ext uri="{BB962C8B-B14F-4D97-AF65-F5344CB8AC3E}">
        <p14:creationId xmlns:p14="http://schemas.microsoft.com/office/powerpoint/2010/main" val="150786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FA443-A206-446C-9509-0CC7221CC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292C80-9502-4909-B894-A4888CC8C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C7438-0294-4FC5-9266-87D1F4C00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D3E94-9E24-4171-9E9A-92A41F07565A}" type="datetimeFigureOut">
              <a:rPr lang="en-IN" smtClean="0"/>
              <a:t>08-11-2021</a:t>
            </a:fld>
            <a:endParaRPr lang="en-IN"/>
          </a:p>
        </p:txBody>
      </p:sp>
      <p:sp>
        <p:nvSpPr>
          <p:cNvPr id="5" name="Footer Placeholder 4">
            <a:extLst>
              <a:ext uri="{FF2B5EF4-FFF2-40B4-BE49-F238E27FC236}">
                <a16:creationId xmlns:a16="http://schemas.microsoft.com/office/drawing/2014/main" id="{BE580015-F587-4358-8F7F-2A360FCBD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1C57F4-49C5-4DF3-8E3B-57CB34210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5D9B5-E0EA-4274-9F98-5F4D206DBA7E}" type="slidenum">
              <a:rPr lang="en-IN" smtClean="0"/>
              <a:t>‹#›</a:t>
            </a:fld>
            <a:endParaRPr lang="en-IN"/>
          </a:p>
        </p:txBody>
      </p:sp>
    </p:spTree>
    <p:extLst>
      <p:ext uri="{BB962C8B-B14F-4D97-AF65-F5344CB8AC3E}">
        <p14:creationId xmlns:p14="http://schemas.microsoft.com/office/powerpoint/2010/main" val="2309683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6593-D5AE-4AC2-86F1-91EB1019EB6F}"/>
              </a:ext>
            </a:extLst>
          </p:cNvPr>
          <p:cNvSpPr>
            <a:spLocks noGrp="1"/>
          </p:cNvSpPr>
          <p:nvPr>
            <p:ph type="ctrTitle"/>
          </p:nvPr>
        </p:nvSpPr>
        <p:spPr>
          <a:xfrm>
            <a:off x="4965430" y="629268"/>
            <a:ext cx="6586491" cy="1286160"/>
          </a:xfrm>
        </p:spPr>
        <p:txBody>
          <a:bodyPr vert="horz" lIns="91440" tIns="45720" rIns="91440" bIns="45720" rtlCol="0" anchor="b">
            <a:normAutofit fontScale="90000"/>
          </a:bodyPr>
          <a:lstStyle/>
          <a:p>
            <a:pPr algn="l"/>
            <a:r>
              <a:rPr lang="en-US" sz="4400" b="1" dirty="0">
                <a:effectLst>
                  <a:outerShdw blurRad="38100" dist="38100" dir="2700000" algn="tl">
                    <a:srgbClr val="000000">
                      <a:alpha val="43137"/>
                    </a:srgbClr>
                  </a:outerShdw>
                </a:effectLst>
                <a:latin typeface="Arial Rounded MT Bold" panose="020F0704030504030204" pitchFamily="34" charset="0"/>
              </a:rPr>
              <a:t>Supplements underweight</a:t>
            </a:r>
          </a:p>
        </p:txBody>
      </p:sp>
      <p:sp>
        <p:nvSpPr>
          <p:cNvPr id="3" name="Subtitle 2">
            <a:extLst>
              <a:ext uri="{FF2B5EF4-FFF2-40B4-BE49-F238E27FC236}">
                <a16:creationId xmlns:a16="http://schemas.microsoft.com/office/drawing/2014/main" id="{33725B88-4D5D-415F-92EF-C10816C8D61C}"/>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algn="l"/>
            <a:r>
              <a:rPr lang="en-US" sz="1700" b="1" dirty="0"/>
              <a:t>T</a:t>
            </a:r>
            <a:r>
              <a:rPr lang="en-US" sz="1700" b="1" i="0" dirty="0">
                <a:effectLst/>
              </a:rPr>
              <a:t>hose who want to gain weight should focus on gaining muscle. It’s usually healthier to gain most of your weight as muscle rather than fat.</a:t>
            </a:r>
          </a:p>
          <a:p>
            <a:pPr algn="l"/>
            <a:r>
              <a:rPr lang="en-US" sz="1700" b="1" i="0" dirty="0">
                <a:effectLst/>
              </a:rPr>
              <a:t>While food and exercise are most important for gaining muscle, supplements may also help by providing calories and protein or by allowing you to exercise harder.</a:t>
            </a:r>
          </a:p>
          <a:p>
            <a:pPr algn="l"/>
            <a:r>
              <a:rPr lang="en-US" sz="1700" b="1" i="0" dirty="0">
                <a:effectLst/>
              </a:rPr>
              <a:t>Here are 4 supplements that may help you gain muscle.</a:t>
            </a:r>
          </a:p>
          <a:p>
            <a:pPr indent="-228600" algn="l">
              <a:buFont typeface="Arial" panose="020B0604020202020204" pitchFamily="34" charset="0"/>
              <a:buChar char="•"/>
            </a:pPr>
            <a:endParaRPr lang="en-US" sz="1700" b="1" dirty="0"/>
          </a:p>
          <a:p>
            <a:pPr indent="-228600" algn="l">
              <a:buFont typeface="Arial" panose="020B0604020202020204" pitchFamily="34" charset="0"/>
              <a:buChar char="•"/>
            </a:pPr>
            <a:endParaRPr lang="en-US" sz="1700" b="1" i="0" dirty="0">
              <a:effectLst/>
            </a:endParaRPr>
          </a:p>
          <a:p>
            <a:pPr indent="-228600" algn="l">
              <a:buFont typeface="Arial" panose="020B0604020202020204" pitchFamily="34" charset="0"/>
              <a:buChar char="•"/>
            </a:pPr>
            <a:r>
              <a:rPr lang="en-US" sz="1700" b="1" dirty="0">
                <a:solidFill>
                  <a:srgbClr val="FF0000"/>
                </a:solidFill>
              </a:rPr>
              <a:t>Note: </a:t>
            </a:r>
          </a:p>
          <a:p>
            <a:pPr algn="l"/>
            <a:r>
              <a:rPr lang="en-US" sz="1700" b="1" i="0" dirty="0">
                <a:solidFill>
                  <a:schemeClr val="accent2">
                    <a:lumMod val="75000"/>
                  </a:schemeClr>
                </a:solidFill>
                <a:effectLst/>
              </a:rPr>
              <a:t>Use of supplements should be properly measured and excesses intake of it may cause problems so before taking it start from a low dose and then according to your workout and gains increase it </a:t>
            </a:r>
          </a:p>
          <a:p>
            <a:pPr indent="-228600" algn="l">
              <a:buFont typeface="Arial" panose="020B0604020202020204" pitchFamily="34" charset="0"/>
              <a:buChar char="•"/>
            </a:pPr>
            <a:endParaRPr lang="en-US" sz="1700" dirty="0"/>
          </a:p>
        </p:txBody>
      </p:sp>
      <p:pic>
        <p:nvPicPr>
          <p:cNvPr id="5" name="Picture 4" descr="Close-up unopened pill packets">
            <a:extLst>
              <a:ext uri="{FF2B5EF4-FFF2-40B4-BE49-F238E27FC236}">
                <a16:creationId xmlns:a16="http://schemas.microsoft.com/office/drawing/2014/main" id="{A303DDAD-AE50-40CB-A133-A889B3EF3471}"/>
              </a:ext>
            </a:extLst>
          </p:cNvPr>
          <p:cNvPicPr>
            <a:picLocks noChangeAspect="1"/>
          </p:cNvPicPr>
          <p:nvPr/>
        </p:nvPicPr>
        <p:blipFill rotWithShape="1">
          <a:blip r:embed="rId2"/>
          <a:srcRect l="30804" r="2475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285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34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CADEC-D47C-4C0D-B953-75C64392C70E}"/>
              </a:ext>
            </a:extLst>
          </p:cNvPr>
          <p:cNvSpPr>
            <a:spLocks noGrp="1"/>
          </p:cNvSpPr>
          <p:nvPr>
            <p:ph type="title"/>
          </p:nvPr>
        </p:nvSpPr>
        <p:spPr>
          <a:xfrm>
            <a:off x="572493" y="238539"/>
            <a:ext cx="11018520" cy="1434415"/>
          </a:xfrm>
        </p:spPr>
        <p:txBody>
          <a:bodyPr anchor="b">
            <a:normAutofit/>
          </a:bodyPr>
          <a:lstStyle/>
          <a:p>
            <a:r>
              <a:rPr lang="en-US" sz="5400" b="1" dirty="0">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Whey protein</a:t>
            </a:r>
            <a:endParaRPr lang="en-IN" sz="5400" b="1" dirty="0">
              <a:effectLst>
                <a:outerShdw blurRad="38100" dist="38100" dir="2700000" algn="tl">
                  <a:srgbClr val="000000">
                    <a:alpha val="43137"/>
                  </a:srgbClr>
                </a:outerShdw>
              </a:effectLst>
              <a:latin typeface="Aharoni" panose="020B0604020202020204" pitchFamily="2" charset="-79"/>
              <a:cs typeface="Aharoni" panose="020B0604020202020204" pitchFamily="2" charset="-79"/>
            </a:endParaRP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8316D3-9064-4020-9AA7-AD2D31444FDD}"/>
              </a:ext>
            </a:extLst>
          </p:cNvPr>
          <p:cNvSpPr>
            <a:spLocks noGrp="1"/>
          </p:cNvSpPr>
          <p:nvPr>
            <p:ph idx="1"/>
          </p:nvPr>
        </p:nvSpPr>
        <p:spPr>
          <a:xfrm>
            <a:off x="572493" y="2071316"/>
            <a:ext cx="7614904" cy="4119172"/>
          </a:xfrm>
        </p:spPr>
        <p:txBody>
          <a:bodyPr anchor="t">
            <a:normAutofit/>
          </a:bodyPr>
          <a:lstStyle/>
          <a:p>
            <a:pPr marL="0" indent="0">
              <a:buNone/>
            </a:pPr>
            <a:r>
              <a:rPr lang="en-US" sz="2200" i="0">
                <a:effectLst>
                  <a:outerShdw blurRad="38100" dist="38100" dir="2700000" algn="tl">
                    <a:srgbClr val="000000">
                      <a:alpha val="43137"/>
                    </a:srgbClr>
                  </a:outerShdw>
                </a:effectLst>
                <a:latin typeface="Proxima Nova"/>
              </a:rPr>
              <a:t>Most people know that protein is an important muscle component. Several studies have shown slightly more muscle gain in exercising adults who consume </a:t>
            </a:r>
            <a:r>
              <a:rPr lang="en-US" sz="2200">
                <a:effectLst>
                  <a:outerShdw blurRad="38100" dist="38100" dir="2700000" algn="tl">
                    <a:srgbClr val="000000">
                      <a:alpha val="43137"/>
                    </a:srgbClr>
                  </a:outerShdw>
                </a:effectLst>
                <a:latin typeface="Proxima Nova"/>
              </a:rPr>
              <a:t>protein supplements</a:t>
            </a:r>
            <a:r>
              <a:rPr lang="en-US" sz="2200" i="0">
                <a:effectLst>
                  <a:outerShdw blurRad="38100" dist="38100" dir="2700000" algn="tl">
                    <a:srgbClr val="000000">
                      <a:alpha val="43137"/>
                    </a:srgbClr>
                  </a:outerShdw>
                </a:effectLst>
                <a:latin typeface="Proxima Nova"/>
              </a:rPr>
              <a:t> as part of their diet. However, the most important factor is likely your total daily protein intake rather than whether it comes from foods or supplements. As a general recommendation, the Institute of Medicine suggests that 10–35% of your daily calories should come from protein. </a:t>
            </a:r>
          </a:p>
          <a:p>
            <a:pPr marL="0" indent="0">
              <a:buNone/>
            </a:pPr>
            <a:endParaRPr lang="en-IN" sz="2200"/>
          </a:p>
        </p:txBody>
      </p:sp>
      <p:pic>
        <p:nvPicPr>
          <p:cNvPr id="5" name="Picture 4" descr="Website&#10;&#10;Description automatically generated">
            <a:extLst>
              <a:ext uri="{FF2B5EF4-FFF2-40B4-BE49-F238E27FC236}">
                <a16:creationId xmlns:a16="http://schemas.microsoft.com/office/drawing/2014/main" id="{61607D36-7F36-40E1-BE4F-6361E83213B7}"/>
              </a:ext>
            </a:extLst>
          </p:cNvPr>
          <p:cNvPicPr>
            <a:picLocks noChangeAspect="1"/>
          </p:cNvPicPr>
          <p:nvPr/>
        </p:nvPicPr>
        <p:blipFill rotWithShape="1">
          <a:blip r:embed="rId2">
            <a:extLst>
              <a:ext uri="{28A0092B-C50C-407E-A947-70E740481C1C}">
                <a14:useLocalDpi xmlns:a14="http://schemas.microsoft.com/office/drawing/2010/main" val="0"/>
              </a:ext>
            </a:extLst>
          </a:blip>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33032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2534B-81B7-4579-8CA3-E497B9A0CB5E}"/>
              </a:ext>
            </a:extLst>
          </p:cNvPr>
          <p:cNvSpPr>
            <a:spLocks noGrp="1"/>
          </p:cNvSpPr>
          <p:nvPr>
            <p:ph type="title"/>
          </p:nvPr>
        </p:nvSpPr>
        <p:spPr>
          <a:xfrm>
            <a:off x="572493" y="238539"/>
            <a:ext cx="11018520" cy="1434415"/>
          </a:xfrm>
        </p:spPr>
        <p:txBody>
          <a:bodyPr anchor="b">
            <a:normAutofit/>
          </a:bodyPr>
          <a:lstStyle/>
          <a:p>
            <a:r>
              <a:rPr lang="en-US" sz="5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Creatine</a:t>
            </a:r>
            <a:endParaRPr lang="en-IN" sz="5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4E5137C3-0A61-490E-8277-92E0E299ED7E}"/>
              </a:ext>
            </a:extLst>
          </p:cNvPr>
          <p:cNvSpPr>
            <a:spLocks noGrp="1"/>
          </p:cNvSpPr>
          <p:nvPr>
            <p:ph idx="1"/>
          </p:nvPr>
        </p:nvSpPr>
        <p:spPr>
          <a:xfrm>
            <a:off x="572493" y="2071316"/>
            <a:ext cx="6713552" cy="4119172"/>
          </a:xfrm>
        </p:spPr>
        <p:txBody>
          <a:bodyPr anchor="t">
            <a:normAutofit lnSpcReduction="10000"/>
          </a:bodyPr>
          <a:lstStyle/>
          <a:p>
            <a:pPr marL="0" indent="0" algn="l">
              <a:buNone/>
            </a:pPr>
            <a:r>
              <a:rPr lang="en-US" sz="1800" i="0" dirty="0">
                <a:solidFill>
                  <a:srgbClr val="231F20"/>
                </a:solidFill>
                <a:effectLst>
                  <a:outerShdw blurRad="38100" dist="38100" dir="2700000" algn="tl">
                    <a:srgbClr val="000000">
                      <a:alpha val="43137"/>
                    </a:srgbClr>
                  </a:outerShdw>
                </a:effectLst>
                <a:latin typeface="Proxima Nova"/>
              </a:rPr>
              <a:t>Creatine is one of the most-researched supplements and one of the few sports supplements with very strong research support. This molecule is found naturally in your cells and in some foods. When taken as a supplement, the creatine content in your muscles can increase beyond normal levels. Creatine has several important functions in your body, including rapid energy production. A substantial amount of research has shown that creatine supplements can</a:t>
            </a:r>
            <a:r>
              <a:rPr lang="en-US" sz="1800" i="0" dirty="0">
                <a:effectLst>
                  <a:outerShdw blurRad="38100" dist="38100" dir="2700000" algn="tl">
                    <a:srgbClr val="000000">
                      <a:alpha val="43137"/>
                    </a:srgbClr>
                  </a:outerShdw>
                </a:effectLst>
                <a:latin typeface="Proxima Nova"/>
              </a:rPr>
              <a:t> </a:t>
            </a:r>
            <a:r>
              <a:rPr lang="en-US" sz="1800" dirty="0">
                <a:effectLst>
                  <a:outerShdw blurRad="38100" dist="38100" dir="2700000" algn="tl">
                    <a:srgbClr val="000000">
                      <a:alpha val="43137"/>
                    </a:srgbClr>
                  </a:outerShdw>
                </a:effectLst>
                <a:latin typeface="Proxima Nova"/>
              </a:rPr>
              <a:t>improve exercise performance</a:t>
            </a:r>
            <a:r>
              <a:rPr lang="en-US" sz="1800" i="0" dirty="0">
                <a:effectLst>
                  <a:outerShdw blurRad="38100" dist="38100" dir="2700000" algn="tl">
                    <a:srgbClr val="000000">
                      <a:alpha val="43137"/>
                    </a:srgbClr>
                  </a:outerShdw>
                </a:effectLst>
                <a:latin typeface="Proxima Nova"/>
              </a:rPr>
              <a:t> </a:t>
            </a:r>
            <a:r>
              <a:rPr lang="en-US" sz="1800" i="0" dirty="0">
                <a:solidFill>
                  <a:srgbClr val="231F20"/>
                </a:solidFill>
                <a:effectLst>
                  <a:outerShdw blurRad="38100" dist="38100" dir="2700000" algn="tl">
                    <a:srgbClr val="000000">
                      <a:alpha val="43137"/>
                    </a:srgbClr>
                  </a:outerShdw>
                </a:effectLst>
                <a:latin typeface="Proxima Nova"/>
              </a:rPr>
              <a:t>and muscle gain over time. While several different types of creatine are available, creatine monohydrate has the most research backing it as safe and effective. When taking creatine, it’s typically recommended to begin by taking a loading dose of approximately 20 grams per day, split into four servings, for 5–7 days. After this initial period, a maintenance dose of approximately 3–5 grams per day can be taken indefinitely.</a:t>
            </a:r>
          </a:p>
          <a:p>
            <a:pPr marL="0" indent="0">
              <a:buNone/>
            </a:pPr>
            <a:r>
              <a:rPr lang="en-US" sz="1600" b="0" i="0" dirty="0">
                <a:solidFill>
                  <a:srgbClr val="231F20"/>
                </a:solidFill>
                <a:effectLst/>
                <a:latin typeface="Proxima Nova"/>
              </a:rPr>
              <a:t> </a:t>
            </a:r>
            <a:endParaRPr lang="en-US" sz="1600" dirty="0"/>
          </a:p>
        </p:txBody>
      </p:sp>
      <p:pic>
        <p:nvPicPr>
          <p:cNvPr id="5" name="Content Placeholder 4" descr="A picture containing cup, coffee&#10;&#10;Description automatically generated">
            <a:extLst>
              <a:ext uri="{FF2B5EF4-FFF2-40B4-BE49-F238E27FC236}">
                <a16:creationId xmlns:a16="http://schemas.microsoft.com/office/drawing/2014/main" id="{20B7AA44-CF88-4831-A9F8-53982B28F040}"/>
              </a:ext>
            </a:extLst>
          </p:cNvPr>
          <p:cNvPicPr>
            <a:picLocks noChangeAspect="1"/>
          </p:cNvPicPr>
          <p:nvPr/>
        </p:nvPicPr>
        <p:blipFill rotWithShape="1">
          <a:blip r:embed="rId2">
            <a:extLst>
              <a:ext uri="{28A0092B-C50C-407E-A947-70E740481C1C}">
                <a14:useLocalDpi xmlns:a14="http://schemas.microsoft.com/office/drawing/2010/main" val="0"/>
              </a:ext>
            </a:extLst>
          </a:blip>
          <a:srcRect l="21058" r="28434" b="-1"/>
          <a:stretch/>
        </p:blipFill>
        <p:spPr>
          <a:xfrm>
            <a:off x="7675658" y="2093976"/>
            <a:ext cx="3941064" cy="4096512"/>
          </a:xfrm>
          <a:prstGeom prst="rect">
            <a:avLst/>
          </a:prstGeom>
        </p:spPr>
      </p:pic>
    </p:spTree>
    <p:extLst>
      <p:ext uri="{BB962C8B-B14F-4D97-AF65-F5344CB8AC3E}">
        <p14:creationId xmlns:p14="http://schemas.microsoft.com/office/powerpoint/2010/main" val="422148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46FA-558C-4348-A7C5-17EA69122760}"/>
              </a:ext>
            </a:extLst>
          </p:cNvPr>
          <p:cNvSpPr>
            <a:spLocks noGrp="1"/>
          </p:cNvSpPr>
          <p:nvPr>
            <p:ph type="title"/>
          </p:nvPr>
        </p:nvSpPr>
        <p:spPr>
          <a:xfrm>
            <a:off x="572493" y="238539"/>
            <a:ext cx="11018520" cy="1434415"/>
          </a:xfrm>
        </p:spPr>
        <p:txBody>
          <a:bodyPr anchor="b">
            <a:normAutofit/>
          </a:bodyPr>
          <a:lstStyle/>
          <a:p>
            <a:r>
              <a:rPr lang="en-US" sz="5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Weight gainer</a:t>
            </a:r>
            <a:endParaRPr lang="en-IN" sz="5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8">
            <a:extLst>
              <a:ext uri="{FF2B5EF4-FFF2-40B4-BE49-F238E27FC236}">
                <a16:creationId xmlns:a16="http://schemas.microsoft.com/office/drawing/2014/main" id="{C03268E9-27A6-44B4-912E-A527C6E7F343}"/>
              </a:ext>
            </a:extLst>
          </p:cNvPr>
          <p:cNvSpPr>
            <a:spLocks noGrp="1"/>
          </p:cNvSpPr>
          <p:nvPr>
            <p:ph idx="1"/>
          </p:nvPr>
        </p:nvSpPr>
        <p:spPr>
          <a:xfrm>
            <a:off x="572493" y="2071316"/>
            <a:ext cx="6713552" cy="4119172"/>
          </a:xfrm>
        </p:spPr>
        <p:txBody>
          <a:bodyPr anchor="t">
            <a:normAutofit lnSpcReduction="10000"/>
          </a:bodyPr>
          <a:lstStyle/>
          <a:p>
            <a:pPr marL="0" indent="0" algn="l">
              <a:buNone/>
            </a:pPr>
            <a:r>
              <a:rPr lang="en-US" sz="1800" b="0" i="0" dirty="0">
                <a:solidFill>
                  <a:srgbClr val="231F20"/>
                </a:solidFill>
                <a:effectLst>
                  <a:outerShdw blurRad="38100" dist="38100" dir="2700000" algn="tl">
                    <a:srgbClr val="000000">
                      <a:alpha val="43137"/>
                    </a:srgbClr>
                  </a:outerShdw>
                </a:effectLst>
                <a:latin typeface="Proxima Nova"/>
              </a:rPr>
              <a:t>To gain weight, you need to consume more calories than your body needs for normal functioning. However, how much extra you have to eat can vary between people. Weight gainers are a broad group of high-calorie supplements that are marketed to those who have trouble gaining weight. Similar to protein supplements, there is nothing magical about these supplements. They simply are a convenient way for some people to get more calories. Typically, weight gainers are shakes very high in carbohydrates and high in protein. For example, one popular supplement contains 1,250 calories, 252 grams of carbohydrates, and 50 grams of protein per serving. While adding weight gainers to your diet can certainly increase the number of calories you are eating, some people find the taste and consistency of these products unpleasant. Though these supplements can be convenient when you’re on the go, another option is</a:t>
            </a:r>
            <a:r>
              <a:rPr lang="en-US" sz="1800" b="0" i="0" dirty="0">
                <a:effectLst>
                  <a:outerShdw blurRad="38100" dist="38100" dir="2700000" algn="tl">
                    <a:srgbClr val="000000">
                      <a:alpha val="43137"/>
                    </a:srgbClr>
                  </a:outerShdw>
                </a:effectLst>
                <a:latin typeface="Proxima Nova"/>
              </a:rPr>
              <a:t> </a:t>
            </a:r>
            <a:r>
              <a:rPr lang="en-US" sz="1800" dirty="0">
                <a:effectLst>
                  <a:outerShdw blurRad="38100" dist="38100" dir="2700000" algn="tl">
                    <a:srgbClr val="000000">
                      <a:alpha val="43137"/>
                    </a:srgbClr>
                  </a:outerShdw>
                </a:effectLst>
                <a:latin typeface="Proxima Nova"/>
              </a:rPr>
              <a:t>simply to eat more real food</a:t>
            </a:r>
            <a:r>
              <a:rPr lang="en-US" sz="1800" b="0" i="0" dirty="0">
                <a:solidFill>
                  <a:srgbClr val="231F20"/>
                </a:solidFill>
                <a:effectLst>
                  <a:outerShdw blurRad="38100" dist="38100" dir="2700000" algn="tl">
                    <a:srgbClr val="000000">
                      <a:alpha val="43137"/>
                    </a:srgbClr>
                  </a:outerShdw>
                </a:effectLst>
                <a:latin typeface="Proxima Nova"/>
              </a:rPr>
              <a:t>, which would also provide other beneficial nutrients.</a:t>
            </a:r>
          </a:p>
          <a:p>
            <a:pPr marL="0" indent="0">
              <a:buNone/>
            </a:pPr>
            <a:endParaRPr lang="en-US" sz="2200"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BEFBA0A6-A118-4FC8-8F82-D92A26289EB2}"/>
              </a:ext>
            </a:extLst>
          </p:cNvPr>
          <p:cNvPicPr>
            <a:picLocks noChangeAspect="1"/>
          </p:cNvPicPr>
          <p:nvPr/>
        </p:nvPicPr>
        <p:blipFill rotWithShape="1">
          <a:blip r:embed="rId2">
            <a:extLst>
              <a:ext uri="{28A0092B-C50C-407E-A947-70E740481C1C}">
                <a14:useLocalDpi xmlns:a14="http://schemas.microsoft.com/office/drawing/2010/main" val="0"/>
              </a:ext>
            </a:extLst>
          </a:blip>
          <a:srcRect l="2332" r="1460" b="-3"/>
          <a:stretch/>
        </p:blipFill>
        <p:spPr>
          <a:xfrm>
            <a:off x="7675658" y="2093976"/>
            <a:ext cx="3941064" cy="4096512"/>
          </a:xfrm>
          <a:prstGeom prst="rect">
            <a:avLst/>
          </a:prstGeom>
        </p:spPr>
      </p:pic>
    </p:spTree>
    <p:extLst>
      <p:ext uri="{BB962C8B-B14F-4D97-AF65-F5344CB8AC3E}">
        <p14:creationId xmlns:p14="http://schemas.microsoft.com/office/powerpoint/2010/main" val="107378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EDFD5-0406-4942-881F-1487619FF0A8}"/>
              </a:ext>
            </a:extLst>
          </p:cNvPr>
          <p:cNvSpPr>
            <a:spLocks noGrp="1"/>
          </p:cNvSpPr>
          <p:nvPr>
            <p:ph type="title"/>
          </p:nvPr>
        </p:nvSpPr>
        <p:spPr>
          <a:xfrm>
            <a:off x="572493" y="238539"/>
            <a:ext cx="11018520" cy="1434415"/>
          </a:xfrm>
        </p:spPr>
        <p:txBody>
          <a:bodyPr anchor="b">
            <a:normAutofit/>
          </a:bodyPr>
          <a:lstStyle/>
          <a:p>
            <a:r>
              <a:rPr lang="en-IN" sz="5400" b="1" i="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Exercise-Enhancing Supplements</a:t>
            </a:r>
            <a:endParaRPr lang="en-IN" sz="540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1">
            <a:extLst>
              <a:ext uri="{FF2B5EF4-FFF2-40B4-BE49-F238E27FC236}">
                <a16:creationId xmlns:a16="http://schemas.microsoft.com/office/drawing/2014/main" id="{4B683150-32BF-4919-B5CF-3F3E181A234F}"/>
              </a:ext>
            </a:extLst>
          </p:cNvPr>
          <p:cNvSpPr>
            <a:spLocks noGrp="1"/>
          </p:cNvSpPr>
          <p:nvPr>
            <p:ph idx="1"/>
          </p:nvPr>
        </p:nvSpPr>
        <p:spPr>
          <a:xfrm>
            <a:off x="572493" y="1681544"/>
            <a:ext cx="6713552" cy="5158168"/>
          </a:xfrm>
        </p:spPr>
        <p:txBody>
          <a:bodyPr anchor="t">
            <a:normAutofit/>
          </a:bodyPr>
          <a:lstStyle/>
          <a:p>
            <a:pPr marL="0" indent="0">
              <a:buNone/>
            </a:pPr>
            <a:r>
              <a:rPr lang="en-US" sz="1600" b="0" i="0" dirty="0">
                <a:solidFill>
                  <a:srgbClr val="231F20"/>
                </a:solidFill>
                <a:effectLst/>
                <a:latin typeface="Proxima Nova"/>
              </a:rPr>
              <a:t> </a:t>
            </a:r>
            <a:r>
              <a:rPr lang="en-US" sz="1600" b="1" i="0" dirty="0">
                <a:solidFill>
                  <a:srgbClr val="231F20"/>
                </a:solidFill>
                <a:effectLst/>
                <a:latin typeface="Proxima Nova"/>
              </a:rPr>
              <a:t>Several supplements exist that may help you exercise harder, which could lead to more muscle gain over time.</a:t>
            </a:r>
          </a:p>
          <a:p>
            <a:pPr algn="l">
              <a:buFont typeface="Wingdings" panose="05000000000000000000" pitchFamily="2" charset="2"/>
              <a:buChar char="v"/>
            </a:pPr>
            <a:r>
              <a:rPr lang="en-IN" sz="1600" b="1" i="0" dirty="0">
                <a:solidFill>
                  <a:srgbClr val="231F20"/>
                </a:solidFill>
                <a:effectLst/>
                <a:latin typeface="Proxima Nova"/>
              </a:rPr>
              <a:t>Caffeine   : </a:t>
            </a:r>
            <a:r>
              <a:rPr lang="en-US" sz="1600" b="0" i="0" dirty="0">
                <a:effectLst/>
                <a:latin typeface="Proxima Nova"/>
              </a:rPr>
              <a:t>Caffeine is consumed widely around the world. Active people often take it before exercise to improve exercise performance. Research has shown that caffeine is indeed effective at </a:t>
            </a:r>
            <a:r>
              <a:rPr lang="en-US" sz="1600" dirty="0">
                <a:latin typeface="Proxima Nova"/>
              </a:rPr>
              <a:t>enhancing exercise performance</a:t>
            </a:r>
            <a:endParaRPr lang="en-IN" sz="1600" b="1" i="0" dirty="0">
              <a:solidFill>
                <a:srgbClr val="231F20"/>
              </a:solidFill>
              <a:effectLst/>
              <a:latin typeface="Proxima Nova"/>
            </a:endParaRPr>
          </a:p>
          <a:p>
            <a:pPr>
              <a:buFont typeface="Wingdings" panose="05000000000000000000" pitchFamily="2" charset="2"/>
              <a:buChar char="v"/>
            </a:pPr>
            <a:r>
              <a:rPr lang="en-IN" sz="1600" b="1" i="0" dirty="0">
                <a:solidFill>
                  <a:srgbClr val="231F20"/>
                </a:solidFill>
                <a:effectLst/>
                <a:latin typeface="Proxima Nova"/>
              </a:rPr>
              <a:t>Citrulline  </a:t>
            </a:r>
            <a:r>
              <a:rPr lang="en-IN" sz="1600" b="1" i="0" dirty="0">
                <a:effectLst/>
                <a:latin typeface="Proxima Nova"/>
              </a:rPr>
              <a:t>: </a:t>
            </a:r>
            <a:r>
              <a:rPr lang="en-US" sz="1600" dirty="0">
                <a:latin typeface="Proxima Nova"/>
              </a:rPr>
              <a:t>Citrulline</a:t>
            </a:r>
            <a:r>
              <a:rPr lang="en-US" sz="1600" b="0" i="0" dirty="0">
                <a:effectLst/>
                <a:latin typeface="Proxima Nova"/>
              </a:rPr>
              <a:t> is an amino acid that is produced in your body and found in foods. </a:t>
            </a:r>
            <a:r>
              <a:rPr lang="en-US" sz="1600" b="0" i="0" dirty="0">
                <a:solidFill>
                  <a:srgbClr val="231F20"/>
                </a:solidFill>
                <a:effectLst/>
                <a:latin typeface="Proxima Nova"/>
              </a:rPr>
              <a:t>One of its functions is to increase blood flow to your body’s tissues.</a:t>
            </a:r>
            <a:endParaRPr lang="en-IN" sz="1600" b="1" i="0" dirty="0">
              <a:solidFill>
                <a:srgbClr val="231F20"/>
              </a:solidFill>
              <a:effectLst/>
              <a:latin typeface="Proxima Nova"/>
            </a:endParaRPr>
          </a:p>
          <a:p>
            <a:pPr>
              <a:buFont typeface="Wingdings" panose="05000000000000000000" pitchFamily="2" charset="2"/>
              <a:buChar char="v"/>
            </a:pPr>
            <a:r>
              <a:rPr lang="en-IN" sz="1600" b="1" i="0" dirty="0">
                <a:solidFill>
                  <a:srgbClr val="231F20"/>
                </a:solidFill>
                <a:effectLst/>
                <a:latin typeface="Proxima Nova"/>
              </a:rPr>
              <a:t>Beta-Alanine  </a:t>
            </a:r>
            <a:r>
              <a:rPr lang="en-IN" sz="1600" b="1" i="0" dirty="0">
                <a:effectLst/>
                <a:latin typeface="Proxima Nova"/>
              </a:rPr>
              <a:t>: </a:t>
            </a:r>
            <a:r>
              <a:rPr lang="en-US" sz="1600" dirty="0">
                <a:latin typeface="Proxima Nova"/>
              </a:rPr>
              <a:t>Beta-alanine</a:t>
            </a:r>
            <a:r>
              <a:rPr lang="en-US" sz="1600" b="0" i="0" dirty="0">
                <a:effectLst/>
                <a:latin typeface="Proxima Nova"/>
              </a:rPr>
              <a:t> is another amino acid produced naturally in your body. Among other functions, it can help your muscles fight fatigue during exercise. </a:t>
            </a:r>
            <a:r>
              <a:rPr lang="en-US" sz="1600" b="0" i="0" dirty="0">
                <a:solidFill>
                  <a:srgbClr val="231F20"/>
                </a:solidFill>
                <a:effectLst/>
                <a:latin typeface="Proxima Nova"/>
              </a:rPr>
              <a:t>Taken as a supplement, beta-alanine may help improve performance during intense exercise that is carried out in one- to four-minute bouts . </a:t>
            </a:r>
            <a:endParaRPr lang="en-IN" sz="1600" b="1" i="0" dirty="0">
              <a:solidFill>
                <a:srgbClr val="231F20"/>
              </a:solidFill>
              <a:effectLst/>
              <a:latin typeface="Proxima Nova"/>
            </a:endParaRPr>
          </a:p>
          <a:p>
            <a:pPr>
              <a:buFont typeface="Wingdings" panose="05000000000000000000" pitchFamily="2" charset="2"/>
              <a:buChar char="v"/>
            </a:pPr>
            <a:r>
              <a:rPr lang="en-IN" sz="1600" b="1" i="0" dirty="0">
                <a:solidFill>
                  <a:srgbClr val="231F20"/>
                </a:solidFill>
                <a:effectLst/>
                <a:latin typeface="Proxima Nova"/>
              </a:rPr>
              <a:t>HMB  : </a:t>
            </a:r>
            <a:r>
              <a:rPr lang="en-US" sz="1600" b="0" i="0" dirty="0">
                <a:solidFill>
                  <a:srgbClr val="231F20"/>
                </a:solidFill>
                <a:effectLst/>
                <a:latin typeface="Proxima Nova"/>
              </a:rPr>
              <a:t>Beta-hydroxy beta-</a:t>
            </a:r>
            <a:r>
              <a:rPr lang="en-US" sz="1600" b="0" i="0" dirty="0" err="1">
                <a:solidFill>
                  <a:srgbClr val="231F20"/>
                </a:solidFill>
                <a:effectLst/>
                <a:latin typeface="Proxima Nova"/>
              </a:rPr>
              <a:t>methylbutyrate</a:t>
            </a:r>
            <a:r>
              <a:rPr lang="en-US" sz="1600" b="0" i="0" dirty="0">
                <a:solidFill>
                  <a:srgbClr val="231F20"/>
                </a:solidFill>
                <a:effectLst/>
                <a:latin typeface="Proxima Nova"/>
              </a:rPr>
              <a:t> (HMB) is a molecule produced when the amino acid leucine is broken down in your body . This molecule may help with recovery after intense exercise and reduce the breakdown of muscle proteins </a:t>
            </a:r>
            <a:endParaRPr lang="en-IN" sz="1600" b="1" i="0" dirty="0">
              <a:solidFill>
                <a:srgbClr val="231F20"/>
              </a:solidFill>
              <a:effectLst/>
              <a:latin typeface="Proxima Nova"/>
            </a:endParaRPr>
          </a:p>
          <a:p>
            <a:pPr marL="0" indent="0">
              <a:buNone/>
            </a:pPr>
            <a:endParaRPr lang="en-US" sz="2200" b="1" dirty="0"/>
          </a:p>
        </p:txBody>
      </p:sp>
      <p:pic>
        <p:nvPicPr>
          <p:cNvPr id="6" name="Content Placeholder 5" descr="A picture containing text, bottle&#10;&#10;Description automatically generated">
            <a:extLst>
              <a:ext uri="{FF2B5EF4-FFF2-40B4-BE49-F238E27FC236}">
                <a16:creationId xmlns:a16="http://schemas.microsoft.com/office/drawing/2014/main" id="{4FDF2366-57A8-4DA2-B35D-74525ACA7C0A}"/>
              </a:ext>
            </a:extLst>
          </p:cNvPr>
          <p:cNvPicPr>
            <a:picLocks noChangeAspect="1"/>
          </p:cNvPicPr>
          <p:nvPr/>
        </p:nvPicPr>
        <p:blipFill rotWithShape="1">
          <a:blip r:embed="rId2">
            <a:extLst>
              <a:ext uri="{28A0092B-C50C-407E-A947-70E740481C1C}">
                <a14:useLocalDpi xmlns:a14="http://schemas.microsoft.com/office/drawing/2010/main" val="0"/>
              </a:ext>
            </a:extLst>
          </a:blip>
          <a:srcRect l="7751" r="28033" b="2"/>
          <a:stretch/>
        </p:blipFill>
        <p:spPr>
          <a:xfrm>
            <a:off x="7675658" y="2093976"/>
            <a:ext cx="3941064" cy="4096512"/>
          </a:xfrm>
          <a:prstGeom prst="rect">
            <a:avLst/>
          </a:prstGeom>
        </p:spPr>
      </p:pic>
    </p:spTree>
    <p:extLst>
      <p:ext uri="{BB962C8B-B14F-4D97-AF65-F5344CB8AC3E}">
        <p14:creationId xmlns:p14="http://schemas.microsoft.com/office/powerpoint/2010/main" val="109160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698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Aharoni</vt:lpstr>
      <vt:lpstr>Arial</vt:lpstr>
      <vt:lpstr>Arial Rounded MT Bold</vt:lpstr>
      <vt:lpstr>Calibri</vt:lpstr>
      <vt:lpstr>Calibri Light</vt:lpstr>
      <vt:lpstr>Proxima Nova</vt:lpstr>
      <vt:lpstr>Wingdings</vt:lpstr>
      <vt:lpstr>Office Theme</vt:lpstr>
      <vt:lpstr>Supplements underweight</vt:lpstr>
      <vt:lpstr>Whey protein</vt:lpstr>
      <vt:lpstr>Creatine</vt:lpstr>
      <vt:lpstr>Weight gainer</vt:lpstr>
      <vt:lpstr>Exercise-Enhancing Supplements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Supplements underweight</dc:title>
  <dc:creator>mayur  kyatham</dc:creator>
  <cp:lastModifiedBy>mayur  kyatham</cp:lastModifiedBy>
  <cp:revision>1</cp:revision>
  <dcterms:created xsi:type="dcterms:W3CDTF">2021-11-08T08:49:30Z</dcterms:created>
  <dcterms:modified xsi:type="dcterms:W3CDTF">2021-11-08T11:58:34Z</dcterms:modified>
</cp:coreProperties>
</file>