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aret Bold" charset="1" panose="00000000000000000000"/>
      <p:regular r:id="rId18"/>
    </p:embeddedFont>
    <p:embeddedFont>
      <p:font typeface="Hertical Rough" charset="1" panose="00000000000000000000"/>
      <p:regular r:id="rId19"/>
    </p:embeddedFont>
    <p:embeddedFont>
      <p:font typeface="Garet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3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02755" y="1213081"/>
            <a:ext cx="2681827" cy="2681827"/>
          </a:xfrm>
          <a:custGeom>
            <a:avLst/>
            <a:gdLst/>
            <a:ahLst/>
            <a:cxnLst/>
            <a:rect r="r" b="b" t="t" l="l"/>
            <a:pathLst>
              <a:path h="2681827" w="2681827">
                <a:moveTo>
                  <a:pt x="0" y="0"/>
                </a:moveTo>
                <a:lnTo>
                  <a:pt x="2681826" y="0"/>
                </a:lnTo>
                <a:lnTo>
                  <a:pt x="2681826" y="2681827"/>
                </a:lnTo>
                <a:lnTo>
                  <a:pt x="0" y="268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35519">
            <a:off x="12737314" y="8413557"/>
            <a:ext cx="2643002" cy="2643002"/>
          </a:xfrm>
          <a:custGeom>
            <a:avLst/>
            <a:gdLst/>
            <a:ahLst/>
            <a:cxnLst/>
            <a:rect r="r" b="b" t="t" l="l"/>
            <a:pathLst>
              <a:path h="2643002" w="2643002">
                <a:moveTo>
                  <a:pt x="0" y="0"/>
                </a:moveTo>
                <a:lnTo>
                  <a:pt x="2643002" y="0"/>
                </a:lnTo>
                <a:lnTo>
                  <a:pt x="2643002" y="2643003"/>
                </a:lnTo>
                <a:lnTo>
                  <a:pt x="0" y="2643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92492">
            <a:off x="1048112" y="7283756"/>
            <a:ext cx="2643002" cy="2643002"/>
          </a:xfrm>
          <a:custGeom>
            <a:avLst/>
            <a:gdLst/>
            <a:ahLst/>
            <a:cxnLst/>
            <a:rect r="r" b="b" t="t" l="l"/>
            <a:pathLst>
              <a:path h="2643002" w="2643002">
                <a:moveTo>
                  <a:pt x="0" y="0"/>
                </a:moveTo>
                <a:lnTo>
                  <a:pt x="2643003" y="0"/>
                </a:lnTo>
                <a:lnTo>
                  <a:pt x="2643003" y="2643003"/>
                </a:lnTo>
                <a:lnTo>
                  <a:pt x="0" y="26430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72075" y="-784829"/>
            <a:ext cx="2681827" cy="2681827"/>
          </a:xfrm>
          <a:custGeom>
            <a:avLst/>
            <a:gdLst/>
            <a:ahLst/>
            <a:cxnLst/>
            <a:rect r="r" b="b" t="t" l="l"/>
            <a:pathLst>
              <a:path h="2681827" w="2681827">
                <a:moveTo>
                  <a:pt x="0" y="0"/>
                </a:moveTo>
                <a:lnTo>
                  <a:pt x="2681827" y="0"/>
                </a:lnTo>
                <a:lnTo>
                  <a:pt x="2681827" y="2681826"/>
                </a:lnTo>
                <a:lnTo>
                  <a:pt x="0" y="26818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043826" y="1515997"/>
            <a:ext cx="14611379" cy="7519573"/>
            <a:chOff x="0" y="0"/>
            <a:chExt cx="3848264" cy="19804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48264" cy="1980464"/>
            </a:xfrm>
            <a:custGeom>
              <a:avLst/>
              <a:gdLst/>
              <a:ahLst/>
              <a:cxnLst/>
              <a:rect r="r" b="b" t="t" l="l"/>
              <a:pathLst>
                <a:path h="1980464" w="3848264">
                  <a:moveTo>
                    <a:pt x="16426" y="0"/>
                  </a:moveTo>
                  <a:lnTo>
                    <a:pt x="3831839" y="0"/>
                  </a:lnTo>
                  <a:cubicBezTo>
                    <a:pt x="3836195" y="0"/>
                    <a:pt x="3840373" y="1731"/>
                    <a:pt x="3843453" y="4811"/>
                  </a:cubicBezTo>
                  <a:cubicBezTo>
                    <a:pt x="3846534" y="7891"/>
                    <a:pt x="3848264" y="12069"/>
                    <a:pt x="3848264" y="16426"/>
                  </a:cubicBezTo>
                  <a:lnTo>
                    <a:pt x="3848264" y="1964038"/>
                  </a:lnTo>
                  <a:cubicBezTo>
                    <a:pt x="3848264" y="1968394"/>
                    <a:pt x="3846534" y="1972572"/>
                    <a:pt x="3843453" y="1975653"/>
                  </a:cubicBezTo>
                  <a:cubicBezTo>
                    <a:pt x="3840373" y="1978733"/>
                    <a:pt x="3836195" y="1980464"/>
                    <a:pt x="3831839" y="1980464"/>
                  </a:cubicBezTo>
                  <a:lnTo>
                    <a:pt x="16426" y="1980464"/>
                  </a:lnTo>
                  <a:cubicBezTo>
                    <a:pt x="12069" y="1980464"/>
                    <a:pt x="7891" y="1978733"/>
                    <a:pt x="4811" y="1975653"/>
                  </a:cubicBezTo>
                  <a:cubicBezTo>
                    <a:pt x="1731" y="1972572"/>
                    <a:pt x="0" y="1968394"/>
                    <a:pt x="0" y="1964038"/>
                  </a:cubicBezTo>
                  <a:lnTo>
                    <a:pt x="0" y="16426"/>
                  </a:lnTo>
                  <a:cubicBezTo>
                    <a:pt x="0" y="12069"/>
                    <a:pt x="1731" y="7891"/>
                    <a:pt x="4811" y="4811"/>
                  </a:cubicBezTo>
                  <a:cubicBezTo>
                    <a:pt x="7891" y="1731"/>
                    <a:pt x="12069" y="0"/>
                    <a:pt x="16426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48264" cy="2018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454014">
            <a:off x="1651935" y="-343367"/>
            <a:ext cx="2643002" cy="2643002"/>
          </a:xfrm>
          <a:custGeom>
            <a:avLst/>
            <a:gdLst/>
            <a:ahLst/>
            <a:cxnLst/>
            <a:rect r="r" b="b" t="t" l="l"/>
            <a:pathLst>
              <a:path h="2643002" w="2643002">
                <a:moveTo>
                  <a:pt x="0" y="0"/>
                </a:moveTo>
                <a:lnTo>
                  <a:pt x="2643003" y="0"/>
                </a:lnTo>
                <a:lnTo>
                  <a:pt x="2643003" y="2643002"/>
                </a:lnTo>
                <a:lnTo>
                  <a:pt x="0" y="26430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85245" y="2144647"/>
            <a:ext cx="13917510" cy="1750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03"/>
              </a:lnSpc>
              <a:spcBef>
                <a:spcPct val="0"/>
              </a:spcBef>
            </a:pPr>
            <a:r>
              <a:rPr lang="en-US" b="true" sz="10217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DISASTER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85245" y="3088767"/>
            <a:ext cx="13917510" cy="2293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85"/>
              </a:lnSpc>
              <a:spcBef>
                <a:spcPct val="0"/>
              </a:spcBef>
            </a:pPr>
            <a:r>
              <a:rPr lang="en-US" sz="11489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prediction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85245" y="4830059"/>
            <a:ext cx="13917510" cy="1709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49"/>
              </a:lnSpc>
              <a:spcBef>
                <a:spcPct val="0"/>
              </a:spcBef>
            </a:pPr>
            <a:r>
              <a:rPr lang="en-US" sz="1003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85245" y="5649099"/>
            <a:ext cx="13917510" cy="2293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85"/>
              </a:lnSpc>
              <a:spcBef>
                <a:spcPct val="0"/>
              </a:spcBef>
            </a:pPr>
            <a:r>
              <a:rPr lang="en-US" sz="11489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Response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312213" y="3175455"/>
            <a:ext cx="2681827" cy="2681827"/>
          </a:xfrm>
          <a:custGeom>
            <a:avLst/>
            <a:gdLst/>
            <a:ahLst/>
            <a:cxnLst/>
            <a:rect r="r" b="b" t="t" l="l"/>
            <a:pathLst>
              <a:path h="2681827" w="2681827">
                <a:moveTo>
                  <a:pt x="0" y="0"/>
                </a:moveTo>
                <a:lnTo>
                  <a:pt x="2681826" y="0"/>
                </a:lnTo>
                <a:lnTo>
                  <a:pt x="2681826" y="2681827"/>
                </a:lnTo>
                <a:lnTo>
                  <a:pt x="0" y="26818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601148">
            <a:off x="7406349" y="8134367"/>
            <a:ext cx="2681827" cy="2681827"/>
          </a:xfrm>
          <a:custGeom>
            <a:avLst/>
            <a:gdLst/>
            <a:ahLst/>
            <a:cxnLst/>
            <a:rect r="r" b="b" t="t" l="l"/>
            <a:pathLst>
              <a:path h="2681827" w="2681827">
                <a:moveTo>
                  <a:pt x="0" y="0"/>
                </a:moveTo>
                <a:lnTo>
                  <a:pt x="2681826" y="0"/>
                </a:lnTo>
                <a:lnTo>
                  <a:pt x="2681826" y="2681827"/>
                </a:lnTo>
                <a:lnTo>
                  <a:pt x="0" y="268182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96911">
            <a:off x="12779233" y="-297444"/>
            <a:ext cx="2643002" cy="2643002"/>
          </a:xfrm>
          <a:custGeom>
            <a:avLst/>
            <a:gdLst/>
            <a:ahLst/>
            <a:cxnLst/>
            <a:rect r="r" b="b" t="t" l="l"/>
            <a:pathLst>
              <a:path h="2643002" w="2643002">
                <a:moveTo>
                  <a:pt x="0" y="0"/>
                </a:moveTo>
                <a:lnTo>
                  <a:pt x="2643003" y="0"/>
                </a:lnTo>
                <a:lnTo>
                  <a:pt x="2643003" y="2643003"/>
                </a:lnTo>
                <a:lnTo>
                  <a:pt x="0" y="264300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637085">
            <a:off x="16323629" y="5602870"/>
            <a:ext cx="2643002" cy="2643002"/>
          </a:xfrm>
          <a:custGeom>
            <a:avLst/>
            <a:gdLst/>
            <a:ahLst/>
            <a:cxnLst/>
            <a:rect r="r" b="b" t="t" l="l"/>
            <a:pathLst>
              <a:path h="2643002" w="2643002">
                <a:moveTo>
                  <a:pt x="0" y="0"/>
                </a:moveTo>
                <a:lnTo>
                  <a:pt x="2643002" y="0"/>
                </a:lnTo>
                <a:lnTo>
                  <a:pt x="2643002" y="2643002"/>
                </a:lnTo>
                <a:lnTo>
                  <a:pt x="0" y="264300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6D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8373" y="602801"/>
            <a:ext cx="17071254" cy="3084111"/>
            <a:chOff x="0" y="0"/>
            <a:chExt cx="4496133" cy="812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6133" cy="812276"/>
            </a:xfrm>
            <a:custGeom>
              <a:avLst/>
              <a:gdLst/>
              <a:ahLst/>
              <a:cxnLst/>
              <a:rect r="r" b="b" t="t" l="l"/>
              <a:pathLst>
                <a:path h="812276" w="4496133">
                  <a:moveTo>
                    <a:pt x="14059" y="0"/>
                  </a:moveTo>
                  <a:lnTo>
                    <a:pt x="4482074" y="0"/>
                  </a:lnTo>
                  <a:cubicBezTo>
                    <a:pt x="4485803" y="0"/>
                    <a:pt x="4489379" y="1481"/>
                    <a:pt x="4492015" y="4118"/>
                  </a:cubicBezTo>
                  <a:cubicBezTo>
                    <a:pt x="4494652" y="6754"/>
                    <a:pt x="4496133" y="10330"/>
                    <a:pt x="4496133" y="14059"/>
                  </a:cubicBezTo>
                  <a:lnTo>
                    <a:pt x="4496133" y="798217"/>
                  </a:lnTo>
                  <a:cubicBezTo>
                    <a:pt x="4496133" y="801946"/>
                    <a:pt x="4494652" y="805522"/>
                    <a:pt x="4492015" y="808158"/>
                  </a:cubicBezTo>
                  <a:cubicBezTo>
                    <a:pt x="4489379" y="810795"/>
                    <a:pt x="4485803" y="812276"/>
                    <a:pt x="4482074" y="812276"/>
                  </a:cubicBezTo>
                  <a:lnTo>
                    <a:pt x="14059" y="812276"/>
                  </a:lnTo>
                  <a:cubicBezTo>
                    <a:pt x="10330" y="812276"/>
                    <a:pt x="6754" y="810795"/>
                    <a:pt x="4118" y="808158"/>
                  </a:cubicBezTo>
                  <a:cubicBezTo>
                    <a:pt x="1481" y="805522"/>
                    <a:pt x="0" y="801946"/>
                    <a:pt x="0" y="798217"/>
                  </a:cubicBezTo>
                  <a:lnTo>
                    <a:pt x="0" y="14059"/>
                  </a:lnTo>
                  <a:cubicBezTo>
                    <a:pt x="0" y="10330"/>
                    <a:pt x="1481" y="6754"/>
                    <a:pt x="4118" y="4118"/>
                  </a:cubicBezTo>
                  <a:cubicBezTo>
                    <a:pt x="6754" y="1481"/>
                    <a:pt x="10330" y="0"/>
                    <a:pt x="14059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96133" cy="850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20369" y="4053812"/>
            <a:ext cx="3932839" cy="1461163"/>
            <a:chOff x="0" y="0"/>
            <a:chExt cx="1136354" cy="4221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6354" cy="422188"/>
            </a:xfrm>
            <a:custGeom>
              <a:avLst/>
              <a:gdLst/>
              <a:ahLst/>
              <a:cxnLst/>
              <a:rect r="r" b="b" t="t" l="l"/>
              <a:pathLst>
                <a:path h="422188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361164"/>
                  </a:lnTo>
                  <a:cubicBezTo>
                    <a:pt x="1136354" y="394866"/>
                    <a:pt x="1109032" y="422188"/>
                    <a:pt x="1075329" y="422188"/>
                  </a:cubicBezTo>
                  <a:lnTo>
                    <a:pt x="61024" y="422188"/>
                  </a:lnTo>
                  <a:cubicBezTo>
                    <a:pt x="44840" y="422188"/>
                    <a:pt x="29318" y="415759"/>
                    <a:pt x="17874" y="404314"/>
                  </a:cubicBezTo>
                  <a:cubicBezTo>
                    <a:pt x="6429" y="392870"/>
                    <a:pt x="0" y="377348"/>
                    <a:pt x="0" y="361164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ACC6B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36354" cy="460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66153" y="4357234"/>
            <a:ext cx="3641270" cy="89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3"/>
              </a:lnSpc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Challenges Faced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42445" y="5703935"/>
            <a:ext cx="8088686" cy="3898609"/>
            <a:chOff x="0" y="0"/>
            <a:chExt cx="2337143" cy="11264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37143" cy="1126463"/>
            </a:xfrm>
            <a:custGeom>
              <a:avLst/>
              <a:gdLst/>
              <a:ahLst/>
              <a:cxnLst/>
              <a:rect r="r" b="b" t="t" l="l"/>
              <a:pathLst>
                <a:path h="1126463" w="2337143">
                  <a:moveTo>
                    <a:pt x="29671" y="0"/>
                  </a:moveTo>
                  <a:lnTo>
                    <a:pt x="2307472" y="0"/>
                  </a:lnTo>
                  <a:cubicBezTo>
                    <a:pt x="2315341" y="0"/>
                    <a:pt x="2322888" y="3126"/>
                    <a:pt x="2328452" y="8690"/>
                  </a:cubicBezTo>
                  <a:cubicBezTo>
                    <a:pt x="2334017" y="14255"/>
                    <a:pt x="2337143" y="21802"/>
                    <a:pt x="2337143" y="29671"/>
                  </a:cubicBezTo>
                  <a:lnTo>
                    <a:pt x="2337143" y="1096792"/>
                  </a:lnTo>
                  <a:cubicBezTo>
                    <a:pt x="2337143" y="1104661"/>
                    <a:pt x="2334017" y="1112208"/>
                    <a:pt x="2328452" y="1117773"/>
                  </a:cubicBezTo>
                  <a:cubicBezTo>
                    <a:pt x="2322888" y="1123337"/>
                    <a:pt x="2315341" y="1126463"/>
                    <a:pt x="2307472" y="1126463"/>
                  </a:cubicBezTo>
                  <a:lnTo>
                    <a:pt x="29671" y="1126463"/>
                  </a:lnTo>
                  <a:cubicBezTo>
                    <a:pt x="13284" y="1126463"/>
                    <a:pt x="0" y="1113179"/>
                    <a:pt x="0" y="1096792"/>
                  </a:cubicBezTo>
                  <a:lnTo>
                    <a:pt x="0" y="29671"/>
                  </a:lnTo>
                  <a:cubicBezTo>
                    <a:pt x="0" y="21802"/>
                    <a:pt x="3126" y="14255"/>
                    <a:pt x="8690" y="8690"/>
                  </a:cubicBezTo>
                  <a:cubicBezTo>
                    <a:pt x="14255" y="3126"/>
                    <a:pt x="21802" y="0"/>
                    <a:pt x="29671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337143" cy="116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95308" y="6096000"/>
            <a:ext cx="6582960" cy="291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 Limitations: Issues like missing data, class imbalance, and lack of detailed geographic data.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Computational Constraints: Training time and memory challenges for complex models.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Predictive Accuracy: Trade-offs in balancing precision and recall.</a:t>
            </a:r>
          </a:p>
          <a:p>
            <a:pPr algn="just">
              <a:lnSpc>
                <a:spcPts val="287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371341" y="945482"/>
            <a:ext cx="13319580" cy="192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7"/>
              </a:lnSpc>
              <a:spcBef>
                <a:spcPct val="0"/>
              </a:spcBef>
            </a:pPr>
            <a:r>
              <a:rPr lang="en-US" sz="9598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STEPS taken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461996" y="4053812"/>
            <a:ext cx="3932839" cy="1461163"/>
            <a:chOff x="0" y="0"/>
            <a:chExt cx="1136354" cy="4221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36354" cy="422188"/>
            </a:xfrm>
            <a:custGeom>
              <a:avLst/>
              <a:gdLst/>
              <a:ahLst/>
              <a:cxnLst/>
              <a:rect r="r" b="b" t="t" l="l"/>
              <a:pathLst>
                <a:path h="422188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361164"/>
                  </a:lnTo>
                  <a:cubicBezTo>
                    <a:pt x="1136354" y="394866"/>
                    <a:pt x="1109032" y="422188"/>
                    <a:pt x="1075329" y="422188"/>
                  </a:cubicBezTo>
                  <a:lnTo>
                    <a:pt x="61024" y="422188"/>
                  </a:lnTo>
                  <a:cubicBezTo>
                    <a:pt x="44840" y="422188"/>
                    <a:pt x="29318" y="415759"/>
                    <a:pt x="17874" y="404314"/>
                  </a:cubicBezTo>
                  <a:cubicBezTo>
                    <a:pt x="6429" y="392870"/>
                    <a:pt x="0" y="377348"/>
                    <a:pt x="0" y="361164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ACC6B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136354" cy="460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607781" y="4357234"/>
            <a:ext cx="3641270" cy="89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3"/>
              </a:lnSpc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Future Enhancements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384073" y="5703935"/>
            <a:ext cx="8088686" cy="3898609"/>
            <a:chOff x="0" y="0"/>
            <a:chExt cx="2337143" cy="11264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37143" cy="1126463"/>
            </a:xfrm>
            <a:custGeom>
              <a:avLst/>
              <a:gdLst/>
              <a:ahLst/>
              <a:cxnLst/>
              <a:rect r="r" b="b" t="t" l="l"/>
              <a:pathLst>
                <a:path h="1126463" w="2337143">
                  <a:moveTo>
                    <a:pt x="29671" y="0"/>
                  </a:moveTo>
                  <a:lnTo>
                    <a:pt x="2307472" y="0"/>
                  </a:lnTo>
                  <a:cubicBezTo>
                    <a:pt x="2315341" y="0"/>
                    <a:pt x="2322888" y="3126"/>
                    <a:pt x="2328452" y="8690"/>
                  </a:cubicBezTo>
                  <a:cubicBezTo>
                    <a:pt x="2334017" y="14255"/>
                    <a:pt x="2337143" y="21802"/>
                    <a:pt x="2337143" y="29671"/>
                  </a:cubicBezTo>
                  <a:lnTo>
                    <a:pt x="2337143" y="1096792"/>
                  </a:lnTo>
                  <a:cubicBezTo>
                    <a:pt x="2337143" y="1104661"/>
                    <a:pt x="2334017" y="1112208"/>
                    <a:pt x="2328452" y="1117773"/>
                  </a:cubicBezTo>
                  <a:cubicBezTo>
                    <a:pt x="2322888" y="1123337"/>
                    <a:pt x="2315341" y="1126463"/>
                    <a:pt x="2307472" y="1126463"/>
                  </a:cubicBezTo>
                  <a:lnTo>
                    <a:pt x="29671" y="1126463"/>
                  </a:lnTo>
                  <a:cubicBezTo>
                    <a:pt x="13284" y="1126463"/>
                    <a:pt x="0" y="1113179"/>
                    <a:pt x="0" y="1096792"/>
                  </a:cubicBezTo>
                  <a:lnTo>
                    <a:pt x="0" y="29671"/>
                  </a:lnTo>
                  <a:cubicBezTo>
                    <a:pt x="0" y="21802"/>
                    <a:pt x="3126" y="14255"/>
                    <a:pt x="8690" y="8690"/>
                  </a:cubicBezTo>
                  <a:cubicBezTo>
                    <a:pt x="14255" y="3126"/>
                    <a:pt x="21802" y="0"/>
                    <a:pt x="29671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337143" cy="116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136936" y="5972175"/>
            <a:ext cx="6582960" cy="436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Real-Time Data Integration: Plans to incorporate real-time data from weather services and social media.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Advanced Models: Potential use of deep learning models like LSTMs or CNNs for time-series predictions.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Improved Data Sources: Aim to integrate granular geographic and socioeconomic data for better accuracy.</a:t>
            </a:r>
          </a:p>
          <a:p>
            <a:pPr algn="just">
              <a:lnSpc>
                <a:spcPts val="2877"/>
              </a:lnSpc>
            </a:pPr>
          </a:p>
          <a:p>
            <a:pPr algn="just">
              <a:lnSpc>
                <a:spcPts val="2877"/>
              </a:lnSpc>
            </a:pPr>
          </a:p>
          <a:p>
            <a:pPr algn="just">
              <a:lnSpc>
                <a:spcPts val="287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6D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8373" y="602801"/>
            <a:ext cx="17071254" cy="3084111"/>
            <a:chOff x="0" y="0"/>
            <a:chExt cx="4496133" cy="812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6133" cy="812276"/>
            </a:xfrm>
            <a:custGeom>
              <a:avLst/>
              <a:gdLst/>
              <a:ahLst/>
              <a:cxnLst/>
              <a:rect r="r" b="b" t="t" l="l"/>
              <a:pathLst>
                <a:path h="812276" w="4496133">
                  <a:moveTo>
                    <a:pt x="14059" y="0"/>
                  </a:moveTo>
                  <a:lnTo>
                    <a:pt x="4482074" y="0"/>
                  </a:lnTo>
                  <a:cubicBezTo>
                    <a:pt x="4485803" y="0"/>
                    <a:pt x="4489379" y="1481"/>
                    <a:pt x="4492015" y="4118"/>
                  </a:cubicBezTo>
                  <a:cubicBezTo>
                    <a:pt x="4494652" y="6754"/>
                    <a:pt x="4496133" y="10330"/>
                    <a:pt x="4496133" y="14059"/>
                  </a:cubicBezTo>
                  <a:lnTo>
                    <a:pt x="4496133" y="798217"/>
                  </a:lnTo>
                  <a:cubicBezTo>
                    <a:pt x="4496133" y="801946"/>
                    <a:pt x="4494652" y="805522"/>
                    <a:pt x="4492015" y="808158"/>
                  </a:cubicBezTo>
                  <a:cubicBezTo>
                    <a:pt x="4489379" y="810795"/>
                    <a:pt x="4485803" y="812276"/>
                    <a:pt x="4482074" y="812276"/>
                  </a:cubicBezTo>
                  <a:lnTo>
                    <a:pt x="14059" y="812276"/>
                  </a:lnTo>
                  <a:cubicBezTo>
                    <a:pt x="10330" y="812276"/>
                    <a:pt x="6754" y="810795"/>
                    <a:pt x="4118" y="808158"/>
                  </a:cubicBezTo>
                  <a:cubicBezTo>
                    <a:pt x="1481" y="805522"/>
                    <a:pt x="0" y="801946"/>
                    <a:pt x="0" y="798217"/>
                  </a:cubicBezTo>
                  <a:lnTo>
                    <a:pt x="0" y="14059"/>
                  </a:lnTo>
                  <a:cubicBezTo>
                    <a:pt x="0" y="10330"/>
                    <a:pt x="1481" y="6754"/>
                    <a:pt x="4118" y="4118"/>
                  </a:cubicBezTo>
                  <a:cubicBezTo>
                    <a:pt x="6754" y="1481"/>
                    <a:pt x="10330" y="0"/>
                    <a:pt x="14059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96133" cy="850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64711" y="3913614"/>
            <a:ext cx="3932839" cy="1461163"/>
            <a:chOff x="0" y="0"/>
            <a:chExt cx="1136354" cy="4221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6354" cy="422188"/>
            </a:xfrm>
            <a:custGeom>
              <a:avLst/>
              <a:gdLst/>
              <a:ahLst/>
              <a:cxnLst/>
              <a:rect r="r" b="b" t="t" l="l"/>
              <a:pathLst>
                <a:path h="422188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361164"/>
                  </a:lnTo>
                  <a:cubicBezTo>
                    <a:pt x="1136354" y="394866"/>
                    <a:pt x="1109032" y="422188"/>
                    <a:pt x="1075329" y="422188"/>
                  </a:cubicBezTo>
                  <a:lnTo>
                    <a:pt x="61024" y="422188"/>
                  </a:lnTo>
                  <a:cubicBezTo>
                    <a:pt x="44840" y="422188"/>
                    <a:pt x="29318" y="415759"/>
                    <a:pt x="17874" y="404314"/>
                  </a:cubicBezTo>
                  <a:cubicBezTo>
                    <a:pt x="6429" y="392870"/>
                    <a:pt x="0" y="377348"/>
                    <a:pt x="0" y="361164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ACC6B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36354" cy="460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210496" y="4436111"/>
            <a:ext cx="3641270" cy="454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3"/>
              </a:lnSpc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Project Impact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986788" y="5563736"/>
            <a:ext cx="8088686" cy="3898609"/>
            <a:chOff x="0" y="0"/>
            <a:chExt cx="2337143" cy="11264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37143" cy="1126463"/>
            </a:xfrm>
            <a:custGeom>
              <a:avLst/>
              <a:gdLst/>
              <a:ahLst/>
              <a:cxnLst/>
              <a:rect r="r" b="b" t="t" l="l"/>
              <a:pathLst>
                <a:path h="1126463" w="2337143">
                  <a:moveTo>
                    <a:pt x="29671" y="0"/>
                  </a:moveTo>
                  <a:lnTo>
                    <a:pt x="2307472" y="0"/>
                  </a:lnTo>
                  <a:cubicBezTo>
                    <a:pt x="2315341" y="0"/>
                    <a:pt x="2322888" y="3126"/>
                    <a:pt x="2328452" y="8690"/>
                  </a:cubicBezTo>
                  <a:cubicBezTo>
                    <a:pt x="2334017" y="14255"/>
                    <a:pt x="2337143" y="21802"/>
                    <a:pt x="2337143" y="29671"/>
                  </a:cubicBezTo>
                  <a:lnTo>
                    <a:pt x="2337143" y="1096792"/>
                  </a:lnTo>
                  <a:cubicBezTo>
                    <a:pt x="2337143" y="1104661"/>
                    <a:pt x="2334017" y="1112208"/>
                    <a:pt x="2328452" y="1117773"/>
                  </a:cubicBezTo>
                  <a:cubicBezTo>
                    <a:pt x="2322888" y="1123337"/>
                    <a:pt x="2315341" y="1126463"/>
                    <a:pt x="2307472" y="1126463"/>
                  </a:cubicBezTo>
                  <a:lnTo>
                    <a:pt x="29671" y="1126463"/>
                  </a:lnTo>
                  <a:cubicBezTo>
                    <a:pt x="13284" y="1126463"/>
                    <a:pt x="0" y="1113179"/>
                    <a:pt x="0" y="1096792"/>
                  </a:cubicBezTo>
                  <a:lnTo>
                    <a:pt x="0" y="29671"/>
                  </a:lnTo>
                  <a:cubicBezTo>
                    <a:pt x="0" y="21802"/>
                    <a:pt x="3126" y="14255"/>
                    <a:pt x="8690" y="8690"/>
                  </a:cubicBezTo>
                  <a:cubicBezTo>
                    <a:pt x="14255" y="3126"/>
                    <a:pt x="21802" y="0"/>
                    <a:pt x="29671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337143" cy="116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739651" y="6204856"/>
            <a:ext cx="6582960" cy="293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43785" indent="-221893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Impact on Preparedness: Support for disaster preparedness, reduced response times, and potential to save lives and resources.</a:t>
            </a:r>
          </a:p>
          <a:p>
            <a:pPr algn="ctr" marL="443785" indent="-221893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Applications &amp; Partnerships: Real-world use cases and potential collaborations to amplify impact.</a:t>
            </a:r>
          </a:p>
          <a:p>
            <a:pPr algn="ctr">
              <a:lnSpc>
                <a:spcPts val="287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371341" y="945482"/>
            <a:ext cx="13319580" cy="192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7"/>
              </a:lnSpc>
              <a:spcBef>
                <a:spcPct val="0"/>
              </a:spcBef>
            </a:pPr>
            <a:r>
              <a:rPr lang="en-US" sz="9598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92593" y="9595695"/>
            <a:ext cx="6582960" cy="2003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7"/>
              </a:lnSpc>
            </a:pPr>
            <a:r>
              <a:rPr lang="en-US" sz="2855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Open for questions from the jury.</a:t>
            </a:r>
            <a:r>
              <a:rPr lang="en-US" sz="2855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.</a:t>
            </a:r>
          </a:p>
          <a:p>
            <a:pPr algn="ctr">
              <a:lnSpc>
                <a:spcPts val="3997"/>
              </a:lnSpc>
            </a:pPr>
          </a:p>
          <a:p>
            <a:pPr algn="ctr">
              <a:lnSpc>
                <a:spcPts val="3997"/>
              </a:lnSpc>
            </a:pPr>
          </a:p>
          <a:p>
            <a:pPr algn="ctr">
              <a:lnSpc>
                <a:spcPts val="399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2CF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8373" y="689317"/>
            <a:ext cx="17071254" cy="9051590"/>
            <a:chOff x="0" y="0"/>
            <a:chExt cx="4496133" cy="23839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6133" cy="2383958"/>
            </a:xfrm>
            <a:custGeom>
              <a:avLst/>
              <a:gdLst/>
              <a:ahLst/>
              <a:cxnLst/>
              <a:rect r="r" b="b" t="t" l="l"/>
              <a:pathLst>
                <a:path h="2383958" w="4496133">
                  <a:moveTo>
                    <a:pt x="14059" y="0"/>
                  </a:moveTo>
                  <a:lnTo>
                    <a:pt x="4482074" y="0"/>
                  </a:lnTo>
                  <a:cubicBezTo>
                    <a:pt x="4485803" y="0"/>
                    <a:pt x="4489379" y="1481"/>
                    <a:pt x="4492015" y="4118"/>
                  </a:cubicBezTo>
                  <a:cubicBezTo>
                    <a:pt x="4494652" y="6754"/>
                    <a:pt x="4496133" y="10330"/>
                    <a:pt x="4496133" y="14059"/>
                  </a:cubicBezTo>
                  <a:lnTo>
                    <a:pt x="4496133" y="2369899"/>
                  </a:lnTo>
                  <a:cubicBezTo>
                    <a:pt x="4496133" y="2373628"/>
                    <a:pt x="4494652" y="2377204"/>
                    <a:pt x="4492015" y="2379840"/>
                  </a:cubicBezTo>
                  <a:cubicBezTo>
                    <a:pt x="4489379" y="2382477"/>
                    <a:pt x="4485803" y="2383958"/>
                    <a:pt x="4482074" y="2383958"/>
                  </a:cubicBezTo>
                  <a:lnTo>
                    <a:pt x="14059" y="2383958"/>
                  </a:lnTo>
                  <a:cubicBezTo>
                    <a:pt x="10330" y="2383958"/>
                    <a:pt x="6754" y="2382477"/>
                    <a:pt x="4118" y="2379840"/>
                  </a:cubicBezTo>
                  <a:cubicBezTo>
                    <a:pt x="1481" y="2377204"/>
                    <a:pt x="0" y="2373628"/>
                    <a:pt x="0" y="2369899"/>
                  </a:cubicBezTo>
                  <a:lnTo>
                    <a:pt x="0" y="14059"/>
                  </a:lnTo>
                  <a:cubicBezTo>
                    <a:pt x="0" y="10330"/>
                    <a:pt x="1481" y="6754"/>
                    <a:pt x="4118" y="4118"/>
                  </a:cubicBezTo>
                  <a:cubicBezTo>
                    <a:pt x="6754" y="1481"/>
                    <a:pt x="10330" y="0"/>
                    <a:pt x="14059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96133" cy="2422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723819" y="7387485"/>
            <a:ext cx="5955808" cy="2353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67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“It is important that you are prepared for potential disasters depending on your location.”</a:t>
            </a:r>
          </a:p>
          <a:p>
            <a:pPr algn="l">
              <a:lnSpc>
                <a:spcPts val="3749"/>
              </a:lnSpc>
            </a:pPr>
          </a:p>
          <a:p>
            <a:pPr algn="l">
              <a:lnSpc>
                <a:spcPts val="374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484210" y="3608136"/>
            <a:ext cx="13319580" cy="2190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57"/>
              </a:lnSpc>
              <a:spcBef>
                <a:spcPct val="0"/>
              </a:spcBef>
            </a:pPr>
            <a:r>
              <a:rPr lang="en-US" sz="10898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F3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8373" y="602801"/>
            <a:ext cx="17071254" cy="3084111"/>
            <a:chOff x="0" y="0"/>
            <a:chExt cx="4496133" cy="812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6133" cy="812276"/>
            </a:xfrm>
            <a:custGeom>
              <a:avLst/>
              <a:gdLst/>
              <a:ahLst/>
              <a:cxnLst/>
              <a:rect r="r" b="b" t="t" l="l"/>
              <a:pathLst>
                <a:path h="812276" w="4496133">
                  <a:moveTo>
                    <a:pt x="14059" y="0"/>
                  </a:moveTo>
                  <a:lnTo>
                    <a:pt x="4482074" y="0"/>
                  </a:lnTo>
                  <a:cubicBezTo>
                    <a:pt x="4485803" y="0"/>
                    <a:pt x="4489379" y="1481"/>
                    <a:pt x="4492015" y="4118"/>
                  </a:cubicBezTo>
                  <a:cubicBezTo>
                    <a:pt x="4494652" y="6754"/>
                    <a:pt x="4496133" y="10330"/>
                    <a:pt x="4496133" y="14059"/>
                  </a:cubicBezTo>
                  <a:lnTo>
                    <a:pt x="4496133" y="798217"/>
                  </a:lnTo>
                  <a:cubicBezTo>
                    <a:pt x="4496133" y="801946"/>
                    <a:pt x="4494652" y="805522"/>
                    <a:pt x="4492015" y="808158"/>
                  </a:cubicBezTo>
                  <a:cubicBezTo>
                    <a:pt x="4489379" y="810795"/>
                    <a:pt x="4485803" y="812276"/>
                    <a:pt x="4482074" y="812276"/>
                  </a:cubicBezTo>
                  <a:lnTo>
                    <a:pt x="14059" y="812276"/>
                  </a:lnTo>
                  <a:cubicBezTo>
                    <a:pt x="10330" y="812276"/>
                    <a:pt x="6754" y="810795"/>
                    <a:pt x="4118" y="808158"/>
                  </a:cubicBezTo>
                  <a:cubicBezTo>
                    <a:pt x="1481" y="805522"/>
                    <a:pt x="0" y="801946"/>
                    <a:pt x="0" y="798217"/>
                  </a:cubicBezTo>
                  <a:lnTo>
                    <a:pt x="0" y="14059"/>
                  </a:lnTo>
                  <a:cubicBezTo>
                    <a:pt x="0" y="10330"/>
                    <a:pt x="1481" y="6754"/>
                    <a:pt x="4118" y="4118"/>
                  </a:cubicBezTo>
                  <a:cubicBezTo>
                    <a:pt x="6754" y="1481"/>
                    <a:pt x="10330" y="0"/>
                    <a:pt x="14059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96133" cy="850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34310" y="945482"/>
            <a:ext cx="13319580" cy="192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7"/>
              </a:lnSpc>
              <a:spcBef>
                <a:spcPct val="0"/>
              </a:spcBef>
            </a:pPr>
            <a:r>
              <a:rPr lang="en-US" sz="9598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TENSOR TITANS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58182" y="3965096"/>
            <a:ext cx="12971635" cy="32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38534" indent="-669267" lvl="1">
              <a:lnSpc>
                <a:spcPts val="8679"/>
              </a:lnSpc>
              <a:buAutoNum type="arabicPeriod" startAt="1"/>
            </a:pPr>
            <a:r>
              <a:rPr lang="en-US" sz="6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Vaibhav M N</a:t>
            </a:r>
          </a:p>
          <a:p>
            <a:pPr algn="ctr" marL="1338534" indent="-669267" lvl="1">
              <a:lnSpc>
                <a:spcPts val="8679"/>
              </a:lnSpc>
              <a:buAutoNum type="arabicPeriod" startAt="1"/>
            </a:pPr>
            <a:r>
              <a:rPr lang="en-US" sz="6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Hema Kumpatla</a:t>
            </a:r>
          </a:p>
          <a:p>
            <a:pPr algn="ctr" marL="1338534" indent="-669267" lvl="1">
              <a:lnSpc>
                <a:spcPts val="8679"/>
              </a:lnSpc>
              <a:buAutoNum type="arabicPeriod" startAt="1"/>
            </a:pPr>
            <a:r>
              <a:rPr lang="en-US" sz="6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Ritansh Shrivastava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23002" y="7912726"/>
            <a:ext cx="2040179" cy="2040179"/>
          </a:xfrm>
          <a:custGeom>
            <a:avLst/>
            <a:gdLst/>
            <a:ahLst/>
            <a:cxnLst/>
            <a:rect r="r" b="b" t="t" l="l"/>
            <a:pathLst>
              <a:path h="2040179" w="2040179">
                <a:moveTo>
                  <a:pt x="0" y="0"/>
                </a:moveTo>
                <a:lnTo>
                  <a:pt x="2040178" y="0"/>
                </a:lnTo>
                <a:lnTo>
                  <a:pt x="2040178" y="2040179"/>
                </a:lnTo>
                <a:lnTo>
                  <a:pt x="0" y="2040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43623" y="7912726"/>
            <a:ext cx="2040179" cy="2040179"/>
          </a:xfrm>
          <a:custGeom>
            <a:avLst/>
            <a:gdLst/>
            <a:ahLst/>
            <a:cxnLst/>
            <a:rect r="r" b="b" t="t" l="l"/>
            <a:pathLst>
              <a:path h="2040179" w="2040179">
                <a:moveTo>
                  <a:pt x="0" y="0"/>
                </a:moveTo>
                <a:lnTo>
                  <a:pt x="2040179" y="0"/>
                </a:lnTo>
                <a:lnTo>
                  <a:pt x="2040179" y="2040179"/>
                </a:lnTo>
                <a:lnTo>
                  <a:pt x="0" y="2040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89626" y="7912726"/>
            <a:ext cx="2040179" cy="2040179"/>
          </a:xfrm>
          <a:custGeom>
            <a:avLst/>
            <a:gdLst/>
            <a:ahLst/>
            <a:cxnLst/>
            <a:rect r="r" b="b" t="t" l="l"/>
            <a:pathLst>
              <a:path h="2040179" w="2040179">
                <a:moveTo>
                  <a:pt x="0" y="0"/>
                </a:moveTo>
                <a:lnTo>
                  <a:pt x="2040179" y="0"/>
                </a:lnTo>
                <a:lnTo>
                  <a:pt x="2040179" y="2040179"/>
                </a:lnTo>
                <a:lnTo>
                  <a:pt x="0" y="20401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57571" y="7912726"/>
            <a:ext cx="2040179" cy="2040179"/>
          </a:xfrm>
          <a:custGeom>
            <a:avLst/>
            <a:gdLst/>
            <a:ahLst/>
            <a:cxnLst/>
            <a:rect r="r" b="b" t="t" l="l"/>
            <a:pathLst>
              <a:path h="2040179" w="2040179">
                <a:moveTo>
                  <a:pt x="0" y="0"/>
                </a:moveTo>
                <a:lnTo>
                  <a:pt x="2040178" y="0"/>
                </a:lnTo>
                <a:lnTo>
                  <a:pt x="2040178" y="2040179"/>
                </a:lnTo>
                <a:lnTo>
                  <a:pt x="0" y="20401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52292" y="7912726"/>
            <a:ext cx="2040179" cy="2040179"/>
          </a:xfrm>
          <a:custGeom>
            <a:avLst/>
            <a:gdLst/>
            <a:ahLst/>
            <a:cxnLst/>
            <a:rect r="r" b="b" t="t" l="l"/>
            <a:pathLst>
              <a:path h="2040179" w="2040179">
                <a:moveTo>
                  <a:pt x="0" y="0"/>
                </a:moveTo>
                <a:lnTo>
                  <a:pt x="2040179" y="0"/>
                </a:lnTo>
                <a:lnTo>
                  <a:pt x="2040179" y="2040179"/>
                </a:lnTo>
                <a:lnTo>
                  <a:pt x="0" y="2040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85668" y="7912726"/>
            <a:ext cx="2040179" cy="2040179"/>
          </a:xfrm>
          <a:custGeom>
            <a:avLst/>
            <a:gdLst/>
            <a:ahLst/>
            <a:cxnLst/>
            <a:rect r="r" b="b" t="t" l="l"/>
            <a:pathLst>
              <a:path h="2040179" w="2040179">
                <a:moveTo>
                  <a:pt x="0" y="0"/>
                </a:moveTo>
                <a:lnTo>
                  <a:pt x="2040178" y="0"/>
                </a:lnTo>
                <a:lnTo>
                  <a:pt x="2040178" y="2040179"/>
                </a:lnTo>
                <a:lnTo>
                  <a:pt x="0" y="2040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18916" y="7912726"/>
            <a:ext cx="2040179" cy="2040179"/>
          </a:xfrm>
          <a:custGeom>
            <a:avLst/>
            <a:gdLst/>
            <a:ahLst/>
            <a:cxnLst/>
            <a:rect r="r" b="b" t="t" l="l"/>
            <a:pathLst>
              <a:path h="2040179" w="2040179">
                <a:moveTo>
                  <a:pt x="0" y="0"/>
                </a:moveTo>
                <a:lnTo>
                  <a:pt x="2040179" y="0"/>
                </a:lnTo>
                <a:lnTo>
                  <a:pt x="2040179" y="2040179"/>
                </a:lnTo>
                <a:lnTo>
                  <a:pt x="0" y="20401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119043" y="7912726"/>
            <a:ext cx="2040179" cy="2040179"/>
          </a:xfrm>
          <a:custGeom>
            <a:avLst/>
            <a:gdLst/>
            <a:ahLst/>
            <a:cxnLst/>
            <a:rect r="r" b="b" t="t" l="l"/>
            <a:pathLst>
              <a:path h="2040179" w="2040179">
                <a:moveTo>
                  <a:pt x="0" y="0"/>
                </a:moveTo>
                <a:lnTo>
                  <a:pt x="2040179" y="0"/>
                </a:lnTo>
                <a:lnTo>
                  <a:pt x="2040179" y="2040179"/>
                </a:lnTo>
                <a:lnTo>
                  <a:pt x="0" y="20401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8373" y="602801"/>
            <a:ext cx="17071254" cy="3084111"/>
            <a:chOff x="0" y="0"/>
            <a:chExt cx="4496133" cy="812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6133" cy="812276"/>
            </a:xfrm>
            <a:custGeom>
              <a:avLst/>
              <a:gdLst/>
              <a:ahLst/>
              <a:cxnLst/>
              <a:rect r="r" b="b" t="t" l="l"/>
              <a:pathLst>
                <a:path h="812276" w="4496133">
                  <a:moveTo>
                    <a:pt x="14059" y="0"/>
                  </a:moveTo>
                  <a:lnTo>
                    <a:pt x="4482074" y="0"/>
                  </a:lnTo>
                  <a:cubicBezTo>
                    <a:pt x="4485803" y="0"/>
                    <a:pt x="4489379" y="1481"/>
                    <a:pt x="4492015" y="4118"/>
                  </a:cubicBezTo>
                  <a:cubicBezTo>
                    <a:pt x="4494652" y="6754"/>
                    <a:pt x="4496133" y="10330"/>
                    <a:pt x="4496133" y="14059"/>
                  </a:cubicBezTo>
                  <a:lnTo>
                    <a:pt x="4496133" y="798217"/>
                  </a:lnTo>
                  <a:cubicBezTo>
                    <a:pt x="4496133" y="801946"/>
                    <a:pt x="4494652" y="805522"/>
                    <a:pt x="4492015" y="808158"/>
                  </a:cubicBezTo>
                  <a:cubicBezTo>
                    <a:pt x="4489379" y="810795"/>
                    <a:pt x="4485803" y="812276"/>
                    <a:pt x="4482074" y="812276"/>
                  </a:cubicBezTo>
                  <a:lnTo>
                    <a:pt x="14059" y="812276"/>
                  </a:lnTo>
                  <a:cubicBezTo>
                    <a:pt x="10330" y="812276"/>
                    <a:pt x="6754" y="810795"/>
                    <a:pt x="4118" y="808158"/>
                  </a:cubicBezTo>
                  <a:cubicBezTo>
                    <a:pt x="1481" y="805522"/>
                    <a:pt x="0" y="801946"/>
                    <a:pt x="0" y="798217"/>
                  </a:cubicBezTo>
                  <a:lnTo>
                    <a:pt x="0" y="14059"/>
                  </a:lnTo>
                  <a:cubicBezTo>
                    <a:pt x="0" y="10330"/>
                    <a:pt x="1481" y="6754"/>
                    <a:pt x="4118" y="4118"/>
                  </a:cubicBezTo>
                  <a:cubicBezTo>
                    <a:pt x="6754" y="1481"/>
                    <a:pt x="10330" y="0"/>
                    <a:pt x="14059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96133" cy="850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84210" y="945482"/>
            <a:ext cx="14047335" cy="192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7"/>
              </a:lnSpc>
              <a:spcBef>
                <a:spcPct val="0"/>
              </a:spcBef>
            </a:pPr>
            <a:r>
              <a:rPr lang="en-US" sz="9598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6455" y="3903008"/>
            <a:ext cx="14775090" cy="32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79"/>
              </a:lnSpc>
              <a:spcBef>
                <a:spcPct val="0"/>
              </a:spcBef>
            </a:pPr>
            <a:r>
              <a:rPr lang="en-US" sz="6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Predicting the occurrence and severity of disaster events using data-driven techniques.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173443" y="7739098"/>
            <a:ext cx="2136545" cy="2136545"/>
          </a:xfrm>
          <a:custGeom>
            <a:avLst/>
            <a:gdLst/>
            <a:ahLst/>
            <a:cxnLst/>
            <a:rect r="r" b="b" t="t" l="l"/>
            <a:pathLst>
              <a:path h="2136545" w="2136545">
                <a:moveTo>
                  <a:pt x="0" y="0"/>
                </a:moveTo>
                <a:lnTo>
                  <a:pt x="2136546" y="0"/>
                </a:lnTo>
                <a:lnTo>
                  <a:pt x="2136546" y="2136545"/>
                </a:lnTo>
                <a:lnTo>
                  <a:pt x="0" y="2136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28745" y="7739098"/>
            <a:ext cx="2136545" cy="2136545"/>
          </a:xfrm>
          <a:custGeom>
            <a:avLst/>
            <a:gdLst/>
            <a:ahLst/>
            <a:cxnLst/>
            <a:rect r="r" b="b" t="t" l="l"/>
            <a:pathLst>
              <a:path h="2136545" w="2136545">
                <a:moveTo>
                  <a:pt x="0" y="0"/>
                </a:moveTo>
                <a:lnTo>
                  <a:pt x="2136546" y="0"/>
                </a:lnTo>
                <a:lnTo>
                  <a:pt x="2136546" y="2136545"/>
                </a:lnTo>
                <a:lnTo>
                  <a:pt x="0" y="2136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77057" y="7739098"/>
            <a:ext cx="2136545" cy="2136545"/>
          </a:xfrm>
          <a:custGeom>
            <a:avLst/>
            <a:gdLst/>
            <a:ahLst/>
            <a:cxnLst/>
            <a:rect r="r" b="b" t="t" l="l"/>
            <a:pathLst>
              <a:path h="2136545" w="2136545">
                <a:moveTo>
                  <a:pt x="0" y="0"/>
                </a:moveTo>
                <a:lnTo>
                  <a:pt x="2136546" y="0"/>
                </a:lnTo>
                <a:lnTo>
                  <a:pt x="2136546" y="2136545"/>
                </a:lnTo>
                <a:lnTo>
                  <a:pt x="0" y="21365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09825" y="7739098"/>
            <a:ext cx="2136545" cy="2136545"/>
          </a:xfrm>
          <a:custGeom>
            <a:avLst/>
            <a:gdLst/>
            <a:ahLst/>
            <a:cxnLst/>
            <a:rect r="r" b="b" t="t" l="l"/>
            <a:pathLst>
              <a:path h="2136545" w="2136545">
                <a:moveTo>
                  <a:pt x="0" y="0"/>
                </a:moveTo>
                <a:lnTo>
                  <a:pt x="2136545" y="0"/>
                </a:lnTo>
                <a:lnTo>
                  <a:pt x="2136545" y="2136545"/>
                </a:lnTo>
                <a:lnTo>
                  <a:pt x="0" y="21365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43818" y="7739098"/>
            <a:ext cx="2136545" cy="2136545"/>
          </a:xfrm>
          <a:custGeom>
            <a:avLst/>
            <a:gdLst/>
            <a:ahLst/>
            <a:cxnLst/>
            <a:rect r="r" b="b" t="t" l="l"/>
            <a:pathLst>
              <a:path h="2136545" w="2136545">
                <a:moveTo>
                  <a:pt x="0" y="0"/>
                </a:moveTo>
                <a:lnTo>
                  <a:pt x="2136546" y="0"/>
                </a:lnTo>
                <a:lnTo>
                  <a:pt x="2136546" y="2136545"/>
                </a:lnTo>
                <a:lnTo>
                  <a:pt x="0" y="2136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241630" y="7739098"/>
            <a:ext cx="2136545" cy="2136545"/>
          </a:xfrm>
          <a:custGeom>
            <a:avLst/>
            <a:gdLst/>
            <a:ahLst/>
            <a:cxnLst/>
            <a:rect r="r" b="b" t="t" l="l"/>
            <a:pathLst>
              <a:path h="2136545" w="2136545">
                <a:moveTo>
                  <a:pt x="0" y="0"/>
                </a:moveTo>
                <a:lnTo>
                  <a:pt x="2136545" y="0"/>
                </a:lnTo>
                <a:lnTo>
                  <a:pt x="2136545" y="2136545"/>
                </a:lnTo>
                <a:lnTo>
                  <a:pt x="0" y="2136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47432" y="7739098"/>
            <a:ext cx="2136545" cy="2136545"/>
          </a:xfrm>
          <a:custGeom>
            <a:avLst/>
            <a:gdLst/>
            <a:ahLst/>
            <a:cxnLst/>
            <a:rect r="r" b="b" t="t" l="l"/>
            <a:pathLst>
              <a:path h="2136545" w="2136545">
                <a:moveTo>
                  <a:pt x="0" y="0"/>
                </a:moveTo>
                <a:lnTo>
                  <a:pt x="2136545" y="0"/>
                </a:lnTo>
                <a:lnTo>
                  <a:pt x="2136545" y="2136545"/>
                </a:lnTo>
                <a:lnTo>
                  <a:pt x="0" y="21365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380199" y="7739098"/>
            <a:ext cx="2136545" cy="2136545"/>
          </a:xfrm>
          <a:custGeom>
            <a:avLst/>
            <a:gdLst/>
            <a:ahLst/>
            <a:cxnLst/>
            <a:rect r="r" b="b" t="t" l="l"/>
            <a:pathLst>
              <a:path h="2136545" w="2136545">
                <a:moveTo>
                  <a:pt x="0" y="0"/>
                </a:moveTo>
                <a:lnTo>
                  <a:pt x="2136546" y="0"/>
                </a:lnTo>
                <a:lnTo>
                  <a:pt x="2136546" y="2136545"/>
                </a:lnTo>
                <a:lnTo>
                  <a:pt x="0" y="21365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6AA7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5998" y="602801"/>
            <a:ext cx="17071254" cy="9081398"/>
            <a:chOff x="0" y="0"/>
            <a:chExt cx="4496133" cy="23918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6133" cy="2391809"/>
            </a:xfrm>
            <a:custGeom>
              <a:avLst/>
              <a:gdLst/>
              <a:ahLst/>
              <a:cxnLst/>
              <a:rect r="r" b="b" t="t" l="l"/>
              <a:pathLst>
                <a:path h="2391809" w="4496133">
                  <a:moveTo>
                    <a:pt x="14059" y="0"/>
                  </a:moveTo>
                  <a:lnTo>
                    <a:pt x="4482074" y="0"/>
                  </a:lnTo>
                  <a:cubicBezTo>
                    <a:pt x="4485803" y="0"/>
                    <a:pt x="4489379" y="1481"/>
                    <a:pt x="4492015" y="4118"/>
                  </a:cubicBezTo>
                  <a:cubicBezTo>
                    <a:pt x="4494652" y="6754"/>
                    <a:pt x="4496133" y="10330"/>
                    <a:pt x="4496133" y="14059"/>
                  </a:cubicBezTo>
                  <a:lnTo>
                    <a:pt x="4496133" y="2377750"/>
                  </a:lnTo>
                  <a:cubicBezTo>
                    <a:pt x="4496133" y="2381479"/>
                    <a:pt x="4494652" y="2385054"/>
                    <a:pt x="4492015" y="2387691"/>
                  </a:cubicBezTo>
                  <a:cubicBezTo>
                    <a:pt x="4489379" y="2390328"/>
                    <a:pt x="4485803" y="2391809"/>
                    <a:pt x="4482074" y="2391809"/>
                  </a:cubicBezTo>
                  <a:lnTo>
                    <a:pt x="14059" y="2391809"/>
                  </a:lnTo>
                  <a:cubicBezTo>
                    <a:pt x="10330" y="2391809"/>
                    <a:pt x="6754" y="2390328"/>
                    <a:pt x="4118" y="2387691"/>
                  </a:cubicBezTo>
                  <a:cubicBezTo>
                    <a:pt x="1481" y="2385054"/>
                    <a:pt x="0" y="2381479"/>
                    <a:pt x="0" y="2377750"/>
                  </a:cubicBezTo>
                  <a:lnTo>
                    <a:pt x="0" y="14059"/>
                  </a:lnTo>
                  <a:cubicBezTo>
                    <a:pt x="0" y="10330"/>
                    <a:pt x="1481" y="6754"/>
                    <a:pt x="4118" y="4118"/>
                  </a:cubicBezTo>
                  <a:cubicBezTo>
                    <a:pt x="6754" y="1481"/>
                    <a:pt x="10330" y="0"/>
                    <a:pt x="14059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96133" cy="2429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84210" y="991281"/>
            <a:ext cx="13319580" cy="192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7"/>
              </a:lnSpc>
              <a:spcBef>
                <a:spcPct val="0"/>
              </a:spcBef>
            </a:pPr>
            <a:r>
              <a:rPr lang="en-US" sz="9598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Types of Hazards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9091" y="2847104"/>
            <a:ext cx="15629818" cy="645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384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United States outlines the following 18 Natural Hazards: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7174" y="4450843"/>
            <a:ext cx="5331217" cy="4039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Avalanche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Coastal Flooding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b="true" sz="378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Cold Wave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b="true" sz="378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Drought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b="true" sz="378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Earthquake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Hail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78391" y="4450843"/>
            <a:ext cx="5331217" cy="4039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Heatwave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b="true" sz="378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Hurricane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Ice Storm 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Landslide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Lightning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b="true" sz="378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Riverine Flooding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8083" y="4450843"/>
            <a:ext cx="5331217" cy="4057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Strong Wind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Tornado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Tsunami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Volcanic Activity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Wildfire</a:t>
            </a:r>
          </a:p>
          <a:p>
            <a:pPr algn="l" marL="817326" indent="-408663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Winter Weather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6D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8373" y="602801"/>
            <a:ext cx="17071254" cy="3084111"/>
            <a:chOff x="0" y="0"/>
            <a:chExt cx="4496133" cy="812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6133" cy="812276"/>
            </a:xfrm>
            <a:custGeom>
              <a:avLst/>
              <a:gdLst/>
              <a:ahLst/>
              <a:cxnLst/>
              <a:rect r="r" b="b" t="t" l="l"/>
              <a:pathLst>
                <a:path h="812276" w="4496133">
                  <a:moveTo>
                    <a:pt x="14059" y="0"/>
                  </a:moveTo>
                  <a:lnTo>
                    <a:pt x="4482074" y="0"/>
                  </a:lnTo>
                  <a:cubicBezTo>
                    <a:pt x="4485803" y="0"/>
                    <a:pt x="4489379" y="1481"/>
                    <a:pt x="4492015" y="4118"/>
                  </a:cubicBezTo>
                  <a:cubicBezTo>
                    <a:pt x="4494652" y="6754"/>
                    <a:pt x="4496133" y="10330"/>
                    <a:pt x="4496133" y="14059"/>
                  </a:cubicBezTo>
                  <a:lnTo>
                    <a:pt x="4496133" y="798217"/>
                  </a:lnTo>
                  <a:cubicBezTo>
                    <a:pt x="4496133" y="801946"/>
                    <a:pt x="4494652" y="805522"/>
                    <a:pt x="4492015" y="808158"/>
                  </a:cubicBezTo>
                  <a:cubicBezTo>
                    <a:pt x="4489379" y="810795"/>
                    <a:pt x="4485803" y="812276"/>
                    <a:pt x="4482074" y="812276"/>
                  </a:cubicBezTo>
                  <a:lnTo>
                    <a:pt x="14059" y="812276"/>
                  </a:lnTo>
                  <a:cubicBezTo>
                    <a:pt x="10330" y="812276"/>
                    <a:pt x="6754" y="810795"/>
                    <a:pt x="4118" y="808158"/>
                  </a:cubicBezTo>
                  <a:cubicBezTo>
                    <a:pt x="1481" y="805522"/>
                    <a:pt x="0" y="801946"/>
                    <a:pt x="0" y="798217"/>
                  </a:cubicBezTo>
                  <a:lnTo>
                    <a:pt x="0" y="14059"/>
                  </a:lnTo>
                  <a:cubicBezTo>
                    <a:pt x="0" y="10330"/>
                    <a:pt x="1481" y="6754"/>
                    <a:pt x="4118" y="4118"/>
                  </a:cubicBezTo>
                  <a:cubicBezTo>
                    <a:pt x="6754" y="1481"/>
                    <a:pt x="10330" y="0"/>
                    <a:pt x="14059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96133" cy="850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84210" y="945482"/>
            <a:ext cx="13319580" cy="192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7"/>
              </a:lnSpc>
              <a:spcBef>
                <a:spcPct val="0"/>
              </a:spcBef>
            </a:pPr>
            <a:r>
              <a:rPr lang="en-US" sz="9598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Categories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42445" y="4053812"/>
            <a:ext cx="3932839" cy="1089688"/>
            <a:chOff x="0" y="0"/>
            <a:chExt cx="1136354" cy="3148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6354" cy="314854"/>
            </a:xfrm>
            <a:custGeom>
              <a:avLst/>
              <a:gdLst/>
              <a:ahLst/>
              <a:cxnLst/>
              <a:rect r="r" b="b" t="t" l="l"/>
              <a:pathLst>
                <a:path h="314854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253830"/>
                  </a:lnTo>
                  <a:cubicBezTo>
                    <a:pt x="1136354" y="270014"/>
                    <a:pt x="1129924" y="285536"/>
                    <a:pt x="1118480" y="296981"/>
                  </a:cubicBezTo>
                  <a:cubicBezTo>
                    <a:pt x="1107036" y="308425"/>
                    <a:pt x="1091514" y="314854"/>
                    <a:pt x="1075329" y="314854"/>
                  </a:cubicBezTo>
                  <a:lnTo>
                    <a:pt x="61024" y="314854"/>
                  </a:lnTo>
                  <a:cubicBezTo>
                    <a:pt x="27322" y="314854"/>
                    <a:pt x="0" y="287533"/>
                    <a:pt x="0" y="253830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ACC6B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36354" cy="35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098292" y="4053812"/>
            <a:ext cx="3932839" cy="1089688"/>
            <a:chOff x="0" y="0"/>
            <a:chExt cx="1136354" cy="3148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6354" cy="314854"/>
            </a:xfrm>
            <a:custGeom>
              <a:avLst/>
              <a:gdLst/>
              <a:ahLst/>
              <a:cxnLst/>
              <a:rect r="r" b="b" t="t" l="l"/>
              <a:pathLst>
                <a:path h="314854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253830"/>
                  </a:lnTo>
                  <a:cubicBezTo>
                    <a:pt x="1136354" y="270014"/>
                    <a:pt x="1129924" y="285536"/>
                    <a:pt x="1118480" y="296981"/>
                  </a:cubicBezTo>
                  <a:cubicBezTo>
                    <a:pt x="1107036" y="308425"/>
                    <a:pt x="1091514" y="314854"/>
                    <a:pt x="1075329" y="314854"/>
                  </a:cubicBezTo>
                  <a:lnTo>
                    <a:pt x="61024" y="314854"/>
                  </a:lnTo>
                  <a:cubicBezTo>
                    <a:pt x="27322" y="314854"/>
                    <a:pt x="0" y="287533"/>
                    <a:pt x="0" y="253830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BAD5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36354" cy="35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56869" y="4053812"/>
            <a:ext cx="3932839" cy="1089688"/>
            <a:chOff x="0" y="0"/>
            <a:chExt cx="1136354" cy="3148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6354" cy="314854"/>
            </a:xfrm>
            <a:custGeom>
              <a:avLst/>
              <a:gdLst/>
              <a:ahLst/>
              <a:cxnLst/>
              <a:rect r="r" b="b" t="t" l="l"/>
              <a:pathLst>
                <a:path h="314854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253830"/>
                  </a:lnTo>
                  <a:cubicBezTo>
                    <a:pt x="1136354" y="270014"/>
                    <a:pt x="1129924" y="285536"/>
                    <a:pt x="1118480" y="296981"/>
                  </a:cubicBezTo>
                  <a:cubicBezTo>
                    <a:pt x="1107036" y="308425"/>
                    <a:pt x="1091514" y="314854"/>
                    <a:pt x="1075329" y="314854"/>
                  </a:cubicBezTo>
                  <a:lnTo>
                    <a:pt x="61024" y="314854"/>
                  </a:lnTo>
                  <a:cubicBezTo>
                    <a:pt x="27322" y="314854"/>
                    <a:pt x="0" y="287533"/>
                    <a:pt x="0" y="253830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F0966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36354" cy="35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412716" y="4053812"/>
            <a:ext cx="3932839" cy="1089688"/>
            <a:chOff x="0" y="0"/>
            <a:chExt cx="1136354" cy="31485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36354" cy="314854"/>
            </a:xfrm>
            <a:custGeom>
              <a:avLst/>
              <a:gdLst/>
              <a:ahLst/>
              <a:cxnLst/>
              <a:rect r="r" b="b" t="t" l="l"/>
              <a:pathLst>
                <a:path h="314854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253830"/>
                  </a:lnTo>
                  <a:cubicBezTo>
                    <a:pt x="1136354" y="270014"/>
                    <a:pt x="1129924" y="285536"/>
                    <a:pt x="1118480" y="296981"/>
                  </a:cubicBezTo>
                  <a:cubicBezTo>
                    <a:pt x="1107036" y="308425"/>
                    <a:pt x="1091514" y="314854"/>
                    <a:pt x="1075329" y="314854"/>
                  </a:cubicBezTo>
                  <a:lnTo>
                    <a:pt x="61024" y="314854"/>
                  </a:lnTo>
                  <a:cubicBezTo>
                    <a:pt x="27322" y="314854"/>
                    <a:pt x="0" y="287533"/>
                    <a:pt x="0" y="253830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F2CF4E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36354" cy="35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88230" y="4293108"/>
            <a:ext cx="3641270" cy="55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7"/>
              </a:lnSpc>
              <a:spcBef>
                <a:spcPct val="0"/>
              </a:spcBef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Geophysical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45441" y="4293108"/>
            <a:ext cx="3641270" cy="55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7"/>
              </a:lnSpc>
              <a:spcBef>
                <a:spcPct val="0"/>
              </a:spcBef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Hydrological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02653" y="4293108"/>
            <a:ext cx="3641270" cy="55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7"/>
              </a:lnSpc>
              <a:spcBef>
                <a:spcPct val="0"/>
              </a:spcBef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Meteorological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558500" y="4293108"/>
            <a:ext cx="3641270" cy="55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7"/>
              </a:lnSpc>
              <a:spcBef>
                <a:spcPct val="0"/>
              </a:spcBef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Climatological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42445" y="5514975"/>
            <a:ext cx="3932839" cy="4087569"/>
            <a:chOff x="0" y="0"/>
            <a:chExt cx="1136354" cy="118106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36354" cy="1181061"/>
            </a:xfrm>
            <a:custGeom>
              <a:avLst/>
              <a:gdLst/>
              <a:ahLst/>
              <a:cxnLst/>
              <a:rect r="r" b="b" t="t" l="l"/>
              <a:pathLst>
                <a:path h="1181061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1120037"/>
                  </a:lnTo>
                  <a:cubicBezTo>
                    <a:pt x="1136354" y="1153740"/>
                    <a:pt x="1109032" y="1181061"/>
                    <a:pt x="1075329" y="1181061"/>
                  </a:cubicBezTo>
                  <a:lnTo>
                    <a:pt x="61024" y="1181061"/>
                  </a:lnTo>
                  <a:cubicBezTo>
                    <a:pt x="44840" y="1181061"/>
                    <a:pt x="29318" y="1174632"/>
                    <a:pt x="17874" y="1163188"/>
                  </a:cubicBezTo>
                  <a:cubicBezTo>
                    <a:pt x="6429" y="1151743"/>
                    <a:pt x="0" y="1136221"/>
                    <a:pt x="0" y="1120037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136354" cy="12191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098292" y="5514975"/>
            <a:ext cx="3932839" cy="4087569"/>
            <a:chOff x="0" y="0"/>
            <a:chExt cx="1136354" cy="118106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36354" cy="1181061"/>
            </a:xfrm>
            <a:custGeom>
              <a:avLst/>
              <a:gdLst/>
              <a:ahLst/>
              <a:cxnLst/>
              <a:rect r="r" b="b" t="t" l="l"/>
              <a:pathLst>
                <a:path h="1181061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1120037"/>
                  </a:lnTo>
                  <a:cubicBezTo>
                    <a:pt x="1136354" y="1153740"/>
                    <a:pt x="1109032" y="1181061"/>
                    <a:pt x="1075329" y="1181061"/>
                  </a:cubicBezTo>
                  <a:lnTo>
                    <a:pt x="61024" y="1181061"/>
                  </a:lnTo>
                  <a:cubicBezTo>
                    <a:pt x="44840" y="1181061"/>
                    <a:pt x="29318" y="1174632"/>
                    <a:pt x="17874" y="1163188"/>
                  </a:cubicBezTo>
                  <a:cubicBezTo>
                    <a:pt x="6429" y="1151743"/>
                    <a:pt x="0" y="1136221"/>
                    <a:pt x="0" y="1120037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136354" cy="12191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256869" y="5514975"/>
            <a:ext cx="3932839" cy="4087569"/>
            <a:chOff x="0" y="0"/>
            <a:chExt cx="1136354" cy="118106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36354" cy="1181061"/>
            </a:xfrm>
            <a:custGeom>
              <a:avLst/>
              <a:gdLst/>
              <a:ahLst/>
              <a:cxnLst/>
              <a:rect r="r" b="b" t="t" l="l"/>
              <a:pathLst>
                <a:path h="1181061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1120037"/>
                  </a:lnTo>
                  <a:cubicBezTo>
                    <a:pt x="1136354" y="1153740"/>
                    <a:pt x="1109032" y="1181061"/>
                    <a:pt x="1075329" y="1181061"/>
                  </a:cubicBezTo>
                  <a:lnTo>
                    <a:pt x="61024" y="1181061"/>
                  </a:lnTo>
                  <a:cubicBezTo>
                    <a:pt x="44840" y="1181061"/>
                    <a:pt x="29318" y="1174632"/>
                    <a:pt x="17874" y="1163188"/>
                  </a:cubicBezTo>
                  <a:cubicBezTo>
                    <a:pt x="6429" y="1151743"/>
                    <a:pt x="0" y="1136221"/>
                    <a:pt x="0" y="1120037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136354" cy="12191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418308" y="5514975"/>
            <a:ext cx="3932839" cy="4087569"/>
            <a:chOff x="0" y="0"/>
            <a:chExt cx="1136354" cy="118106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36354" cy="1181061"/>
            </a:xfrm>
            <a:custGeom>
              <a:avLst/>
              <a:gdLst/>
              <a:ahLst/>
              <a:cxnLst/>
              <a:rect r="r" b="b" t="t" l="l"/>
              <a:pathLst>
                <a:path h="1181061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1120037"/>
                  </a:lnTo>
                  <a:cubicBezTo>
                    <a:pt x="1136354" y="1153740"/>
                    <a:pt x="1109032" y="1181061"/>
                    <a:pt x="1075329" y="1181061"/>
                  </a:cubicBezTo>
                  <a:lnTo>
                    <a:pt x="61024" y="1181061"/>
                  </a:lnTo>
                  <a:cubicBezTo>
                    <a:pt x="44840" y="1181061"/>
                    <a:pt x="29318" y="1174632"/>
                    <a:pt x="17874" y="1163188"/>
                  </a:cubicBezTo>
                  <a:cubicBezTo>
                    <a:pt x="6429" y="1151743"/>
                    <a:pt x="0" y="1136221"/>
                    <a:pt x="0" y="1120037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136354" cy="12191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28700" y="5727163"/>
            <a:ext cx="3700800" cy="90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Earthquakes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Volcanic Activity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185912" y="5727163"/>
            <a:ext cx="3700800" cy="182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Flooding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Landslides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Tsunamis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Avalanche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374320" y="5727163"/>
            <a:ext cx="3700800" cy="367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Heat Waves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Cold Waves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Hurricanes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Hails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Winter Storms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Lightning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Winds 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Tornados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561183" y="5727163"/>
            <a:ext cx="3700800" cy="90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Drought</a:t>
            </a:r>
          </a:p>
          <a:p>
            <a:pPr algn="l" marL="567368" indent="-283684" lvl="1">
              <a:lnSpc>
                <a:spcPts val="3679"/>
              </a:lnSpc>
              <a:buFont typeface="Arial"/>
              <a:buChar char="•"/>
            </a:pPr>
            <a:r>
              <a:rPr lang="en-US" sz="26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Wildfire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5B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8373" y="689317"/>
            <a:ext cx="17071254" cy="9051590"/>
            <a:chOff x="0" y="0"/>
            <a:chExt cx="4496133" cy="23839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6133" cy="2383958"/>
            </a:xfrm>
            <a:custGeom>
              <a:avLst/>
              <a:gdLst/>
              <a:ahLst/>
              <a:cxnLst/>
              <a:rect r="r" b="b" t="t" l="l"/>
              <a:pathLst>
                <a:path h="2383958" w="4496133">
                  <a:moveTo>
                    <a:pt x="14059" y="0"/>
                  </a:moveTo>
                  <a:lnTo>
                    <a:pt x="4482074" y="0"/>
                  </a:lnTo>
                  <a:cubicBezTo>
                    <a:pt x="4485803" y="0"/>
                    <a:pt x="4489379" y="1481"/>
                    <a:pt x="4492015" y="4118"/>
                  </a:cubicBezTo>
                  <a:cubicBezTo>
                    <a:pt x="4494652" y="6754"/>
                    <a:pt x="4496133" y="10330"/>
                    <a:pt x="4496133" y="14059"/>
                  </a:cubicBezTo>
                  <a:lnTo>
                    <a:pt x="4496133" y="2369899"/>
                  </a:lnTo>
                  <a:cubicBezTo>
                    <a:pt x="4496133" y="2373628"/>
                    <a:pt x="4494652" y="2377204"/>
                    <a:pt x="4492015" y="2379840"/>
                  </a:cubicBezTo>
                  <a:cubicBezTo>
                    <a:pt x="4489379" y="2382477"/>
                    <a:pt x="4485803" y="2383958"/>
                    <a:pt x="4482074" y="2383958"/>
                  </a:cubicBezTo>
                  <a:lnTo>
                    <a:pt x="14059" y="2383958"/>
                  </a:lnTo>
                  <a:cubicBezTo>
                    <a:pt x="10330" y="2383958"/>
                    <a:pt x="6754" y="2382477"/>
                    <a:pt x="4118" y="2379840"/>
                  </a:cubicBezTo>
                  <a:cubicBezTo>
                    <a:pt x="1481" y="2377204"/>
                    <a:pt x="0" y="2373628"/>
                    <a:pt x="0" y="2369899"/>
                  </a:cubicBezTo>
                  <a:lnTo>
                    <a:pt x="0" y="14059"/>
                  </a:lnTo>
                  <a:cubicBezTo>
                    <a:pt x="0" y="10330"/>
                    <a:pt x="1481" y="6754"/>
                    <a:pt x="4118" y="4118"/>
                  </a:cubicBezTo>
                  <a:cubicBezTo>
                    <a:pt x="6754" y="1481"/>
                    <a:pt x="10330" y="0"/>
                    <a:pt x="14059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96133" cy="2422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69021" y="3910073"/>
            <a:ext cx="14949959" cy="109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5"/>
              </a:lnSpc>
              <a:spcBef>
                <a:spcPct val="0"/>
              </a:spcBef>
            </a:pPr>
            <a:r>
              <a:rPr lang="en-US" sz="319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disaster effect can be minimized by predicting disaster occurrence probability, affected areas and the severity.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538898" y="5605825"/>
            <a:ext cx="3210203" cy="3210203"/>
          </a:xfrm>
          <a:custGeom>
            <a:avLst/>
            <a:gdLst/>
            <a:ahLst/>
            <a:cxnLst/>
            <a:rect r="r" b="b" t="t" l="l"/>
            <a:pathLst>
              <a:path h="3210203" w="3210203">
                <a:moveTo>
                  <a:pt x="0" y="0"/>
                </a:moveTo>
                <a:lnTo>
                  <a:pt x="3210204" y="0"/>
                </a:lnTo>
                <a:lnTo>
                  <a:pt x="3210204" y="3210203"/>
                </a:lnTo>
                <a:lnTo>
                  <a:pt x="0" y="3210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20333" y="1806939"/>
            <a:ext cx="14047335" cy="180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7"/>
              </a:lnSpc>
              <a:spcBef>
                <a:spcPct val="0"/>
              </a:spcBef>
            </a:pPr>
            <a:r>
              <a:rPr lang="en-US" sz="8998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Minimizing the Effect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20333" y="590550"/>
            <a:ext cx="14047335" cy="180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7"/>
              </a:lnSpc>
              <a:spcBef>
                <a:spcPct val="0"/>
              </a:spcBef>
            </a:pPr>
            <a:r>
              <a:rPr lang="en-US" sz="8998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AGenda: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ACC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15703" y="2593604"/>
            <a:ext cx="13856593" cy="497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970"/>
              </a:lnSpc>
              <a:spcBef>
                <a:spcPct val="0"/>
              </a:spcBef>
            </a:pPr>
            <a:r>
              <a:rPr lang="en-US" sz="712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“In the United States, the National Weather Service provides forecasts and alerts to protect communities.”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6D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8373" y="602801"/>
            <a:ext cx="17071254" cy="3084111"/>
            <a:chOff x="0" y="0"/>
            <a:chExt cx="4496133" cy="812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6133" cy="812276"/>
            </a:xfrm>
            <a:custGeom>
              <a:avLst/>
              <a:gdLst/>
              <a:ahLst/>
              <a:cxnLst/>
              <a:rect r="r" b="b" t="t" l="l"/>
              <a:pathLst>
                <a:path h="812276" w="4496133">
                  <a:moveTo>
                    <a:pt x="14059" y="0"/>
                  </a:moveTo>
                  <a:lnTo>
                    <a:pt x="4482074" y="0"/>
                  </a:lnTo>
                  <a:cubicBezTo>
                    <a:pt x="4485803" y="0"/>
                    <a:pt x="4489379" y="1481"/>
                    <a:pt x="4492015" y="4118"/>
                  </a:cubicBezTo>
                  <a:cubicBezTo>
                    <a:pt x="4494652" y="6754"/>
                    <a:pt x="4496133" y="10330"/>
                    <a:pt x="4496133" y="14059"/>
                  </a:cubicBezTo>
                  <a:lnTo>
                    <a:pt x="4496133" y="798217"/>
                  </a:lnTo>
                  <a:cubicBezTo>
                    <a:pt x="4496133" y="801946"/>
                    <a:pt x="4494652" y="805522"/>
                    <a:pt x="4492015" y="808158"/>
                  </a:cubicBezTo>
                  <a:cubicBezTo>
                    <a:pt x="4489379" y="810795"/>
                    <a:pt x="4485803" y="812276"/>
                    <a:pt x="4482074" y="812276"/>
                  </a:cubicBezTo>
                  <a:lnTo>
                    <a:pt x="14059" y="812276"/>
                  </a:lnTo>
                  <a:cubicBezTo>
                    <a:pt x="10330" y="812276"/>
                    <a:pt x="6754" y="810795"/>
                    <a:pt x="4118" y="808158"/>
                  </a:cubicBezTo>
                  <a:cubicBezTo>
                    <a:pt x="1481" y="805522"/>
                    <a:pt x="0" y="801946"/>
                    <a:pt x="0" y="798217"/>
                  </a:cubicBezTo>
                  <a:lnTo>
                    <a:pt x="0" y="14059"/>
                  </a:lnTo>
                  <a:cubicBezTo>
                    <a:pt x="0" y="10330"/>
                    <a:pt x="1481" y="6754"/>
                    <a:pt x="4118" y="4118"/>
                  </a:cubicBezTo>
                  <a:cubicBezTo>
                    <a:pt x="6754" y="1481"/>
                    <a:pt x="10330" y="0"/>
                    <a:pt x="14059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96133" cy="850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20369" y="4053812"/>
            <a:ext cx="3932839" cy="1461163"/>
            <a:chOff x="0" y="0"/>
            <a:chExt cx="1136354" cy="4221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6354" cy="422188"/>
            </a:xfrm>
            <a:custGeom>
              <a:avLst/>
              <a:gdLst/>
              <a:ahLst/>
              <a:cxnLst/>
              <a:rect r="r" b="b" t="t" l="l"/>
              <a:pathLst>
                <a:path h="422188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361164"/>
                  </a:lnTo>
                  <a:cubicBezTo>
                    <a:pt x="1136354" y="394866"/>
                    <a:pt x="1109032" y="422188"/>
                    <a:pt x="1075329" y="422188"/>
                  </a:cubicBezTo>
                  <a:lnTo>
                    <a:pt x="61024" y="422188"/>
                  </a:lnTo>
                  <a:cubicBezTo>
                    <a:pt x="44840" y="422188"/>
                    <a:pt x="29318" y="415759"/>
                    <a:pt x="17874" y="404314"/>
                  </a:cubicBezTo>
                  <a:cubicBezTo>
                    <a:pt x="6429" y="392870"/>
                    <a:pt x="0" y="377348"/>
                    <a:pt x="0" y="361164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ACC6B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36354" cy="460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66153" y="4388358"/>
            <a:ext cx="3641270" cy="89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3"/>
              </a:lnSpc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 </a:t>
            </a:r>
          </a:p>
          <a:p>
            <a:pPr algn="ctr">
              <a:lnSpc>
                <a:spcPts val="3513"/>
              </a:lnSpc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Collection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42445" y="5703935"/>
            <a:ext cx="8088686" cy="3898609"/>
            <a:chOff x="0" y="0"/>
            <a:chExt cx="2337143" cy="11264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37143" cy="1126463"/>
            </a:xfrm>
            <a:custGeom>
              <a:avLst/>
              <a:gdLst/>
              <a:ahLst/>
              <a:cxnLst/>
              <a:rect r="r" b="b" t="t" l="l"/>
              <a:pathLst>
                <a:path h="1126463" w="2337143">
                  <a:moveTo>
                    <a:pt x="29671" y="0"/>
                  </a:moveTo>
                  <a:lnTo>
                    <a:pt x="2307472" y="0"/>
                  </a:lnTo>
                  <a:cubicBezTo>
                    <a:pt x="2315341" y="0"/>
                    <a:pt x="2322888" y="3126"/>
                    <a:pt x="2328452" y="8690"/>
                  </a:cubicBezTo>
                  <a:cubicBezTo>
                    <a:pt x="2334017" y="14255"/>
                    <a:pt x="2337143" y="21802"/>
                    <a:pt x="2337143" y="29671"/>
                  </a:cubicBezTo>
                  <a:lnTo>
                    <a:pt x="2337143" y="1096792"/>
                  </a:lnTo>
                  <a:cubicBezTo>
                    <a:pt x="2337143" y="1104661"/>
                    <a:pt x="2334017" y="1112208"/>
                    <a:pt x="2328452" y="1117773"/>
                  </a:cubicBezTo>
                  <a:cubicBezTo>
                    <a:pt x="2322888" y="1123337"/>
                    <a:pt x="2315341" y="1126463"/>
                    <a:pt x="2307472" y="1126463"/>
                  </a:cubicBezTo>
                  <a:lnTo>
                    <a:pt x="29671" y="1126463"/>
                  </a:lnTo>
                  <a:cubicBezTo>
                    <a:pt x="13284" y="1126463"/>
                    <a:pt x="0" y="1113179"/>
                    <a:pt x="0" y="1096792"/>
                  </a:cubicBezTo>
                  <a:lnTo>
                    <a:pt x="0" y="29671"/>
                  </a:lnTo>
                  <a:cubicBezTo>
                    <a:pt x="0" y="21802"/>
                    <a:pt x="3126" y="14255"/>
                    <a:pt x="8690" y="8690"/>
                  </a:cubicBezTo>
                  <a:cubicBezTo>
                    <a:pt x="14255" y="3126"/>
                    <a:pt x="21802" y="0"/>
                    <a:pt x="29671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337143" cy="116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95308" y="6035609"/>
            <a:ext cx="6582960" cy="365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Important features like location, date, and weather patterns.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Preprocessing Steps: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 cleaning for missing values and inconsistencies.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Feature engineering to enhance model performance.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Normalization or scaling for feature uniformity.</a:t>
            </a:r>
          </a:p>
          <a:p>
            <a:pPr algn="just">
              <a:lnSpc>
                <a:spcPts val="287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371341" y="945482"/>
            <a:ext cx="13319580" cy="192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7"/>
              </a:lnSpc>
              <a:spcBef>
                <a:spcPct val="0"/>
              </a:spcBef>
            </a:pPr>
            <a:r>
              <a:rPr lang="en-US" sz="9598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STEPS taken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461996" y="4053812"/>
            <a:ext cx="3932839" cy="1461163"/>
            <a:chOff x="0" y="0"/>
            <a:chExt cx="1136354" cy="4221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36354" cy="422188"/>
            </a:xfrm>
            <a:custGeom>
              <a:avLst/>
              <a:gdLst/>
              <a:ahLst/>
              <a:cxnLst/>
              <a:rect r="r" b="b" t="t" l="l"/>
              <a:pathLst>
                <a:path h="422188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361164"/>
                  </a:lnTo>
                  <a:cubicBezTo>
                    <a:pt x="1136354" y="394866"/>
                    <a:pt x="1109032" y="422188"/>
                    <a:pt x="1075329" y="422188"/>
                  </a:cubicBezTo>
                  <a:lnTo>
                    <a:pt x="61024" y="422188"/>
                  </a:lnTo>
                  <a:cubicBezTo>
                    <a:pt x="44840" y="422188"/>
                    <a:pt x="29318" y="415759"/>
                    <a:pt x="17874" y="404314"/>
                  </a:cubicBezTo>
                  <a:cubicBezTo>
                    <a:pt x="6429" y="392870"/>
                    <a:pt x="0" y="377348"/>
                    <a:pt x="0" y="361164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ACC6B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136354" cy="460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598256" y="3667861"/>
            <a:ext cx="3641270" cy="1768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3"/>
              </a:lnSpc>
            </a:pPr>
          </a:p>
          <a:p>
            <a:pPr algn="ctr">
              <a:lnSpc>
                <a:spcPts val="3513"/>
              </a:lnSpc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Exploratory Data Analysis (EDA)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384073" y="5703935"/>
            <a:ext cx="8088686" cy="3898609"/>
            <a:chOff x="0" y="0"/>
            <a:chExt cx="2337143" cy="11264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37143" cy="1126463"/>
            </a:xfrm>
            <a:custGeom>
              <a:avLst/>
              <a:gdLst/>
              <a:ahLst/>
              <a:cxnLst/>
              <a:rect r="r" b="b" t="t" l="l"/>
              <a:pathLst>
                <a:path h="1126463" w="2337143">
                  <a:moveTo>
                    <a:pt x="29671" y="0"/>
                  </a:moveTo>
                  <a:lnTo>
                    <a:pt x="2307472" y="0"/>
                  </a:lnTo>
                  <a:cubicBezTo>
                    <a:pt x="2315341" y="0"/>
                    <a:pt x="2322888" y="3126"/>
                    <a:pt x="2328452" y="8690"/>
                  </a:cubicBezTo>
                  <a:cubicBezTo>
                    <a:pt x="2334017" y="14255"/>
                    <a:pt x="2337143" y="21802"/>
                    <a:pt x="2337143" y="29671"/>
                  </a:cubicBezTo>
                  <a:lnTo>
                    <a:pt x="2337143" y="1096792"/>
                  </a:lnTo>
                  <a:cubicBezTo>
                    <a:pt x="2337143" y="1104661"/>
                    <a:pt x="2334017" y="1112208"/>
                    <a:pt x="2328452" y="1117773"/>
                  </a:cubicBezTo>
                  <a:cubicBezTo>
                    <a:pt x="2322888" y="1123337"/>
                    <a:pt x="2315341" y="1126463"/>
                    <a:pt x="2307472" y="1126463"/>
                  </a:cubicBezTo>
                  <a:lnTo>
                    <a:pt x="29671" y="1126463"/>
                  </a:lnTo>
                  <a:cubicBezTo>
                    <a:pt x="13284" y="1126463"/>
                    <a:pt x="0" y="1113179"/>
                    <a:pt x="0" y="1096792"/>
                  </a:cubicBezTo>
                  <a:lnTo>
                    <a:pt x="0" y="29671"/>
                  </a:lnTo>
                  <a:cubicBezTo>
                    <a:pt x="0" y="21802"/>
                    <a:pt x="3126" y="14255"/>
                    <a:pt x="8690" y="8690"/>
                  </a:cubicBezTo>
                  <a:cubicBezTo>
                    <a:pt x="14255" y="3126"/>
                    <a:pt x="21802" y="0"/>
                    <a:pt x="29671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337143" cy="116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136936" y="6527586"/>
            <a:ext cx="6582960" cy="2182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Visualizations and insights on disaster frequency trends and geographic distributions.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Identification of patterns relevant to disaster prediction.</a:t>
            </a:r>
          </a:p>
          <a:p>
            <a:pPr algn="just">
              <a:lnSpc>
                <a:spcPts val="287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6D1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8373" y="602801"/>
            <a:ext cx="17071254" cy="3084111"/>
            <a:chOff x="0" y="0"/>
            <a:chExt cx="4496133" cy="812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6133" cy="812276"/>
            </a:xfrm>
            <a:custGeom>
              <a:avLst/>
              <a:gdLst/>
              <a:ahLst/>
              <a:cxnLst/>
              <a:rect r="r" b="b" t="t" l="l"/>
              <a:pathLst>
                <a:path h="812276" w="4496133">
                  <a:moveTo>
                    <a:pt x="14059" y="0"/>
                  </a:moveTo>
                  <a:lnTo>
                    <a:pt x="4482074" y="0"/>
                  </a:lnTo>
                  <a:cubicBezTo>
                    <a:pt x="4485803" y="0"/>
                    <a:pt x="4489379" y="1481"/>
                    <a:pt x="4492015" y="4118"/>
                  </a:cubicBezTo>
                  <a:cubicBezTo>
                    <a:pt x="4494652" y="6754"/>
                    <a:pt x="4496133" y="10330"/>
                    <a:pt x="4496133" y="14059"/>
                  </a:cubicBezTo>
                  <a:lnTo>
                    <a:pt x="4496133" y="798217"/>
                  </a:lnTo>
                  <a:cubicBezTo>
                    <a:pt x="4496133" y="801946"/>
                    <a:pt x="4494652" y="805522"/>
                    <a:pt x="4492015" y="808158"/>
                  </a:cubicBezTo>
                  <a:cubicBezTo>
                    <a:pt x="4489379" y="810795"/>
                    <a:pt x="4485803" y="812276"/>
                    <a:pt x="4482074" y="812276"/>
                  </a:cubicBezTo>
                  <a:lnTo>
                    <a:pt x="14059" y="812276"/>
                  </a:lnTo>
                  <a:cubicBezTo>
                    <a:pt x="10330" y="812276"/>
                    <a:pt x="6754" y="810795"/>
                    <a:pt x="4118" y="808158"/>
                  </a:cubicBezTo>
                  <a:cubicBezTo>
                    <a:pt x="1481" y="805522"/>
                    <a:pt x="0" y="801946"/>
                    <a:pt x="0" y="798217"/>
                  </a:cubicBezTo>
                  <a:lnTo>
                    <a:pt x="0" y="14059"/>
                  </a:lnTo>
                  <a:cubicBezTo>
                    <a:pt x="0" y="10330"/>
                    <a:pt x="1481" y="6754"/>
                    <a:pt x="4118" y="4118"/>
                  </a:cubicBezTo>
                  <a:cubicBezTo>
                    <a:pt x="6754" y="1481"/>
                    <a:pt x="10330" y="0"/>
                    <a:pt x="14059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96133" cy="850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20369" y="4053812"/>
            <a:ext cx="3932839" cy="1461163"/>
            <a:chOff x="0" y="0"/>
            <a:chExt cx="1136354" cy="4221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6354" cy="422188"/>
            </a:xfrm>
            <a:custGeom>
              <a:avLst/>
              <a:gdLst/>
              <a:ahLst/>
              <a:cxnLst/>
              <a:rect r="r" b="b" t="t" l="l"/>
              <a:pathLst>
                <a:path h="422188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361164"/>
                  </a:lnTo>
                  <a:cubicBezTo>
                    <a:pt x="1136354" y="394866"/>
                    <a:pt x="1109032" y="422188"/>
                    <a:pt x="1075329" y="422188"/>
                  </a:cubicBezTo>
                  <a:lnTo>
                    <a:pt x="61024" y="422188"/>
                  </a:lnTo>
                  <a:cubicBezTo>
                    <a:pt x="44840" y="422188"/>
                    <a:pt x="29318" y="415759"/>
                    <a:pt x="17874" y="404314"/>
                  </a:cubicBezTo>
                  <a:cubicBezTo>
                    <a:pt x="6429" y="392870"/>
                    <a:pt x="0" y="377348"/>
                    <a:pt x="0" y="361164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ACC6B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36354" cy="460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66153" y="4138159"/>
            <a:ext cx="3641270" cy="1330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3"/>
              </a:lnSpc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Model Selection and Development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42445" y="5703935"/>
            <a:ext cx="8088686" cy="3898609"/>
            <a:chOff x="0" y="0"/>
            <a:chExt cx="2337143" cy="11264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37143" cy="1126463"/>
            </a:xfrm>
            <a:custGeom>
              <a:avLst/>
              <a:gdLst/>
              <a:ahLst/>
              <a:cxnLst/>
              <a:rect r="r" b="b" t="t" l="l"/>
              <a:pathLst>
                <a:path h="1126463" w="2337143">
                  <a:moveTo>
                    <a:pt x="29671" y="0"/>
                  </a:moveTo>
                  <a:lnTo>
                    <a:pt x="2307472" y="0"/>
                  </a:lnTo>
                  <a:cubicBezTo>
                    <a:pt x="2315341" y="0"/>
                    <a:pt x="2322888" y="3126"/>
                    <a:pt x="2328452" y="8690"/>
                  </a:cubicBezTo>
                  <a:cubicBezTo>
                    <a:pt x="2334017" y="14255"/>
                    <a:pt x="2337143" y="21802"/>
                    <a:pt x="2337143" y="29671"/>
                  </a:cubicBezTo>
                  <a:lnTo>
                    <a:pt x="2337143" y="1096792"/>
                  </a:lnTo>
                  <a:cubicBezTo>
                    <a:pt x="2337143" y="1104661"/>
                    <a:pt x="2334017" y="1112208"/>
                    <a:pt x="2328452" y="1117773"/>
                  </a:cubicBezTo>
                  <a:cubicBezTo>
                    <a:pt x="2322888" y="1123337"/>
                    <a:pt x="2315341" y="1126463"/>
                    <a:pt x="2307472" y="1126463"/>
                  </a:cubicBezTo>
                  <a:lnTo>
                    <a:pt x="29671" y="1126463"/>
                  </a:lnTo>
                  <a:cubicBezTo>
                    <a:pt x="13284" y="1126463"/>
                    <a:pt x="0" y="1113179"/>
                    <a:pt x="0" y="1096792"/>
                  </a:cubicBezTo>
                  <a:lnTo>
                    <a:pt x="0" y="29671"/>
                  </a:lnTo>
                  <a:cubicBezTo>
                    <a:pt x="0" y="21802"/>
                    <a:pt x="3126" y="14255"/>
                    <a:pt x="8690" y="8690"/>
                  </a:cubicBezTo>
                  <a:cubicBezTo>
                    <a:pt x="14255" y="3126"/>
                    <a:pt x="21802" y="0"/>
                    <a:pt x="29671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337143" cy="116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95308" y="5911784"/>
            <a:ext cx="6582960" cy="365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Important features like location, date, and weather patterns.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Preprocessing Steps: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 cleaning for missing values and inconsistencies.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Feature engineering to enhance model performance.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Normalization or scaling for feature uniformity.</a:t>
            </a:r>
          </a:p>
          <a:p>
            <a:pPr algn="ctr">
              <a:lnSpc>
                <a:spcPts val="287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371341" y="945482"/>
            <a:ext cx="13319580" cy="192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7"/>
              </a:lnSpc>
              <a:spcBef>
                <a:spcPct val="0"/>
              </a:spcBef>
            </a:pPr>
            <a:r>
              <a:rPr lang="en-US" sz="9598">
                <a:solidFill>
                  <a:srgbClr val="000000"/>
                </a:solidFill>
                <a:latin typeface="Hertical Rough"/>
                <a:ea typeface="Hertical Rough"/>
                <a:cs typeface="Hertical Rough"/>
                <a:sym typeface="Hertical Rough"/>
              </a:rPr>
              <a:t>STEPS taken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461996" y="4053812"/>
            <a:ext cx="3932839" cy="1461163"/>
            <a:chOff x="0" y="0"/>
            <a:chExt cx="1136354" cy="4221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36354" cy="422188"/>
            </a:xfrm>
            <a:custGeom>
              <a:avLst/>
              <a:gdLst/>
              <a:ahLst/>
              <a:cxnLst/>
              <a:rect r="r" b="b" t="t" l="l"/>
              <a:pathLst>
                <a:path h="422188" w="1136354">
                  <a:moveTo>
                    <a:pt x="61024" y="0"/>
                  </a:moveTo>
                  <a:lnTo>
                    <a:pt x="1075329" y="0"/>
                  </a:lnTo>
                  <a:cubicBezTo>
                    <a:pt x="1109032" y="0"/>
                    <a:pt x="1136354" y="27322"/>
                    <a:pt x="1136354" y="61024"/>
                  </a:cubicBezTo>
                  <a:lnTo>
                    <a:pt x="1136354" y="361164"/>
                  </a:lnTo>
                  <a:cubicBezTo>
                    <a:pt x="1136354" y="394866"/>
                    <a:pt x="1109032" y="422188"/>
                    <a:pt x="1075329" y="422188"/>
                  </a:cubicBezTo>
                  <a:lnTo>
                    <a:pt x="61024" y="422188"/>
                  </a:lnTo>
                  <a:cubicBezTo>
                    <a:pt x="44840" y="422188"/>
                    <a:pt x="29318" y="415759"/>
                    <a:pt x="17874" y="404314"/>
                  </a:cubicBezTo>
                  <a:cubicBezTo>
                    <a:pt x="6429" y="392870"/>
                    <a:pt x="0" y="377348"/>
                    <a:pt x="0" y="361164"/>
                  </a:cubicBezTo>
                  <a:lnTo>
                    <a:pt x="0" y="61024"/>
                  </a:lnTo>
                  <a:cubicBezTo>
                    <a:pt x="0" y="27322"/>
                    <a:pt x="27322" y="0"/>
                    <a:pt x="61024" y="0"/>
                  </a:cubicBezTo>
                  <a:close/>
                </a:path>
              </a:pathLst>
            </a:custGeom>
            <a:solidFill>
              <a:srgbClr val="ACC6B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136354" cy="460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607781" y="4357234"/>
            <a:ext cx="3641270" cy="89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3"/>
              </a:lnSpc>
            </a:pPr>
            <a:r>
              <a:rPr lang="en-US" sz="328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Evaluation Metrics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384073" y="5703935"/>
            <a:ext cx="8088686" cy="3898609"/>
            <a:chOff x="0" y="0"/>
            <a:chExt cx="2337143" cy="11264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37143" cy="1126463"/>
            </a:xfrm>
            <a:custGeom>
              <a:avLst/>
              <a:gdLst/>
              <a:ahLst/>
              <a:cxnLst/>
              <a:rect r="r" b="b" t="t" l="l"/>
              <a:pathLst>
                <a:path h="1126463" w="2337143">
                  <a:moveTo>
                    <a:pt x="29671" y="0"/>
                  </a:moveTo>
                  <a:lnTo>
                    <a:pt x="2307472" y="0"/>
                  </a:lnTo>
                  <a:cubicBezTo>
                    <a:pt x="2315341" y="0"/>
                    <a:pt x="2322888" y="3126"/>
                    <a:pt x="2328452" y="8690"/>
                  </a:cubicBezTo>
                  <a:cubicBezTo>
                    <a:pt x="2334017" y="14255"/>
                    <a:pt x="2337143" y="21802"/>
                    <a:pt x="2337143" y="29671"/>
                  </a:cubicBezTo>
                  <a:lnTo>
                    <a:pt x="2337143" y="1096792"/>
                  </a:lnTo>
                  <a:cubicBezTo>
                    <a:pt x="2337143" y="1104661"/>
                    <a:pt x="2334017" y="1112208"/>
                    <a:pt x="2328452" y="1117773"/>
                  </a:cubicBezTo>
                  <a:cubicBezTo>
                    <a:pt x="2322888" y="1123337"/>
                    <a:pt x="2315341" y="1126463"/>
                    <a:pt x="2307472" y="1126463"/>
                  </a:cubicBezTo>
                  <a:lnTo>
                    <a:pt x="29671" y="1126463"/>
                  </a:lnTo>
                  <a:cubicBezTo>
                    <a:pt x="13284" y="1126463"/>
                    <a:pt x="0" y="1113179"/>
                    <a:pt x="0" y="1096792"/>
                  </a:cubicBezTo>
                  <a:lnTo>
                    <a:pt x="0" y="29671"/>
                  </a:lnTo>
                  <a:cubicBezTo>
                    <a:pt x="0" y="21802"/>
                    <a:pt x="3126" y="14255"/>
                    <a:pt x="8690" y="8690"/>
                  </a:cubicBezTo>
                  <a:cubicBezTo>
                    <a:pt x="14255" y="3126"/>
                    <a:pt x="21802" y="0"/>
                    <a:pt x="29671" y="0"/>
                  </a:cubicBezTo>
                  <a:close/>
                </a:path>
              </a:pathLst>
            </a:custGeom>
            <a:solidFill>
              <a:srgbClr val="F9F8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337143" cy="116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136936" y="6096000"/>
            <a:ext cx="6582960" cy="291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Metrics Used: Choose metrics like accuracy, precision, recall, F1-score, and AUC-ROC.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Model Performance: Model results based on these metrics.</a:t>
            </a:r>
          </a:p>
          <a:p>
            <a:pPr algn="just" marL="443785" indent="-221892" lvl="1">
              <a:lnSpc>
                <a:spcPts val="287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Insights: Key strengths and areas for improvement based on evaluation.</a:t>
            </a:r>
          </a:p>
          <a:p>
            <a:pPr algn="just">
              <a:lnSpc>
                <a:spcPts val="2877"/>
              </a:lnSpc>
            </a:pPr>
          </a:p>
          <a:p>
            <a:pPr algn="just">
              <a:lnSpc>
                <a:spcPts val="287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DAGV_MHhkjI</dc:identifier>
  <dcterms:modified xsi:type="dcterms:W3CDTF">2011-08-01T06:04:30Z</dcterms:modified>
  <cp:revision>1</cp:revision>
  <dc:title>Natural Hazards and Disasters Earth Science Presentation in Colorful Line-drawing Style</dc:title>
</cp:coreProperties>
</file>