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Net</a:t>
            </a:r>
            <a:r>
              <a:rPr lang="en-US" sz="1100" baseline="0" dirty="0"/>
              <a:t> profit Growth</a:t>
            </a:r>
            <a:endParaRPr lang="en-US" sz="1100" dirty="0"/>
          </a:p>
        </c:rich>
      </c:tx>
      <c:layout>
        <c:manualLayout>
          <c:xMode val="edge"/>
          <c:yMode val="edge"/>
          <c:x val="0.12869854361540031"/>
          <c:y val="0.100360382699401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45643984584571"/>
          <c:y val="0.37415023793337865"/>
          <c:w val="0.73508166851044443"/>
          <c:h val="0.44633543591400965"/>
        </c:manualLayout>
      </c:layout>
      <c:lineChart>
        <c:grouping val="stacked"/>
        <c:varyColors val="0"/>
        <c:ser>
          <c:idx val="0"/>
          <c:order val="0"/>
          <c:tx>
            <c:strRef>
              <c:f>Sheet3!$A$7</c:f>
              <c:strCache>
                <c:ptCount val="1"/>
                <c:pt idx="0">
                  <c:v>Net Profit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Sheet3!$B$1:$E$1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Sheet3!$B$7:$E$7</c:f>
              <c:numCache>
                <c:formatCode>#,##0</c:formatCode>
                <c:ptCount val="4"/>
                <c:pt idx="0">
                  <c:v>58534</c:v>
                </c:pt>
                <c:pt idx="1">
                  <c:v>100392</c:v>
                </c:pt>
                <c:pt idx="2">
                  <c:v>113259</c:v>
                </c:pt>
                <c:pt idx="3">
                  <c:v>138470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4-416E-BD6A-EF51AB47F4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01008864"/>
        <c:axId val="201016064"/>
      </c:lineChart>
      <c:dateAx>
        <c:axId val="2010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16064"/>
        <c:crosses val="autoZero"/>
        <c:auto val="0"/>
        <c:lblOffset val="100"/>
        <c:baseTimeUnit val="days"/>
      </c:dateAx>
      <c:valAx>
        <c:axId val="2010160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0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bg2">
          <a:lumMod val="9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 b="1" dirty="0"/>
              <a:t>Growth</a:t>
            </a:r>
            <a:r>
              <a:rPr lang="en-IN" sz="1100" b="1" baseline="0" dirty="0"/>
              <a:t> in Loans &amp; Deposit</a:t>
            </a:r>
            <a:endParaRPr lang="en-IN" sz="1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Sheet4!$E$7</c:f>
              <c:strCache>
                <c:ptCount val="1"/>
                <c:pt idx="0">
                  <c:v>Loan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Sheet4!$F$6:$H$6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Sheet4!$F$7:$H$7</c:f>
              <c:numCache>
                <c:formatCode>General</c:formatCode>
                <c:ptCount val="3"/>
                <c:pt idx="0">
                  <c:v>2916324</c:v>
                </c:pt>
                <c:pt idx="1">
                  <c:v>3170077</c:v>
                </c:pt>
                <c:pt idx="2">
                  <c:v>3855818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6-4E4D-947D-5B67E53EDF66}"/>
            </c:ext>
          </c:extLst>
        </c:ser>
        <c:ser>
          <c:idx val="1"/>
          <c:order val="1"/>
          <c:tx>
            <c:strRef>
              <c:f>Sheet4!$E$8</c:f>
              <c:strCache>
                <c:ptCount val="1"/>
                <c:pt idx="0">
                  <c:v>Deposits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Sheet4!$F$6:$H$6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Sheet4!$F$8:$H$8</c:f>
              <c:numCache>
                <c:formatCode>#,##0</c:formatCode>
                <c:ptCount val="3"/>
                <c:pt idx="0">
                  <c:v>2643603</c:v>
                </c:pt>
                <c:pt idx="1">
                  <c:v>3613260</c:v>
                </c:pt>
                <c:pt idx="2" formatCode="General">
                  <c:v>4639352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6-4E4D-947D-5B67E53EDF66}"/>
            </c:ext>
          </c:extLst>
        </c:ser>
        <c:ser>
          <c:idx val="2"/>
          <c:order val="2"/>
          <c:tx>
            <c:strRef>
              <c:f>Sheet4!$E$9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Sheet4!$F$6:$H$6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Sheet4!$F$9:$H$9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33F6-4E4D-947D-5B67E53ED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494769392"/>
        <c:axId val="494769872"/>
      </c:barChart>
      <c:catAx>
        <c:axId val="49476939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69872"/>
        <c:crosses val="autoZero"/>
        <c:auto val="1"/>
        <c:lblAlgn val="ctr"/>
        <c:lblOffset val="100"/>
        <c:noMultiLvlLbl val="0"/>
      </c:catAx>
      <c:valAx>
        <c:axId val="49476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6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45525970437907E-2"/>
          <c:y val="0.83571353580802388"/>
          <c:w val="0.53207150504213285"/>
          <c:h val="0.11182980855027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% of Services offered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D8A-4877-9244-98C1A7B6F4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D8A-4877-9244-98C1A7B6F43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D8A-4877-9244-98C1A7B6F431}"/>
              </c:ext>
            </c:extLst>
          </c:dPt>
          <c:cat>
            <c:strRef>
              <c:f>Sheet4!$E$16:$E$18</c:f>
              <c:strCache>
                <c:ptCount val="3"/>
                <c:pt idx="0">
                  <c:v>Business Loans </c:v>
                </c:pt>
                <c:pt idx="1">
                  <c:v>Saving Account</c:v>
                </c:pt>
                <c:pt idx="2">
                  <c:v>Others</c:v>
                </c:pt>
              </c:strCache>
            </c:strRef>
          </c:cat>
          <c:val>
            <c:numRef>
              <c:f>Sheet4!$F$16:$F$18</c:f>
              <c:numCache>
                <c:formatCode>0%</c:formatCode>
                <c:ptCount val="3"/>
                <c:pt idx="0">
                  <c:v>0.77</c:v>
                </c:pt>
                <c:pt idx="1">
                  <c:v>0.18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8A-4877-9244-98C1A7B6F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6E36-70CB-4457-80C3-0387DFE2171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5039E-6E36-47D5-A63A-B41840F5D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Source: https://oaknorth.co.uk/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5039E-6E36-47D5-A63A-B41840F5D4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6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85EA-EE14-8AC4-E556-B9A7DF89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1970-24B3-68DC-ED12-0AFDDE31C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FE9E-7409-E4A5-9749-F1B57F44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270D-05EC-8754-59BA-1F204BB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BA2A-BF8D-1581-7F8F-6C187361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F215-9B23-645E-90F6-2FE6BF92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185AB-CA5D-BDCE-7661-239115DE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9EAC-B9D7-F19B-0053-A67AA74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83B3-A28D-276D-3B15-1D91A302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699A-4358-FA5A-F0B8-D53AE71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0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6F26-CBAD-EA1B-89DB-97706253A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DB85-A3A7-2563-55E4-90A9D44C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159-F367-EA12-34EB-3A6E86C3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7700-2D2A-73E0-8BAF-0E849392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75AB-8CE9-37BE-6FB7-4D76482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1DBE-5165-A4FD-B459-481CC919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3DD7-6142-1D25-6DD0-1F881E7E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BB03-4A12-6120-8570-647EA4E8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4027-48D5-F8D5-24C2-AC921CC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3811-4F90-1357-A36A-9A44FFF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B71-F9BA-66BE-DFD5-0DB86C22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B9F17-4696-3479-6B33-75C36BA3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1CD1-A7FE-9C29-12C6-5671CF14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BAC-37A5-3EB3-2773-0ACE427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9B7D-1B8C-7196-9D06-19BEF0DA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94A9-A5A5-EB4E-3383-22C51C4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9B33-DE29-8D68-4339-3171893D5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841DD-7250-11E6-4988-4FFB806E4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24B7-E18A-C7F8-3035-1DB151CF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255F-0FA1-FA7B-8750-31DB623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AFC3-09D6-2EE3-503C-49C7AA06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EAE-255B-EB74-7966-C6FE027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E55-0F96-53AA-233B-45E75A4A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C949C-51F9-426D-19D1-1E203DA8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58A9F-0E8E-6A02-C1D1-AD98DCECC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CDC73-07BC-1468-215C-0010AC6A3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97878-1851-1B7F-D274-EEE5ACCA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C7D15-BC11-DF6E-D89B-98AF22DE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CB791-272F-B92F-FF8A-AF80219F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6DC-AC7A-F5B6-EDEC-39738873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8743E-80EE-077D-6DDF-4ED3F79F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DE50A-FDF1-33F2-4ADC-E1C1D501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33508-C7D0-7012-46E9-3B3A860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709C6-1B0B-C079-C7EC-377F9B8A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8DEA1-C979-CF73-06ED-8C6CAE4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2B18-837E-F98D-7985-67D79BF7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65A6-F4EF-D443-92FE-8C098668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95B4-68AF-2751-FCF8-774CDF0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AEDB-EA75-7688-0540-4DEDEB746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13DC-5E50-4C27-52D2-4E86CD22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4381-54CF-F7EA-7B90-F5C2857C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E656-52CF-AA65-C47C-2041D20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9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D1BF-144D-BC28-2592-BB9FF6AB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6F844-8EC6-EF5F-3F0D-E39694AC0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638C6-AC54-1AE2-5AEB-DF20AF2F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018B-DB55-0253-577D-BB0D238F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A062-BF28-D135-A876-FD227757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6BDD-2882-2909-8A36-24B38E32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CB5EE-BF34-DED5-D91F-A90E3C24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6F89-7FAC-4957-A4E4-EF6403F5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D189-3ED7-F593-911C-2C2A616F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1D58-A0B4-4981-A3E2-6B39A59B8E71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9465-FA47-653A-00B1-F2EE9CE90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F6C5-9975-9DB9-251E-1109BDC7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CFA3-0DF5-4898-8AAE-E695F4AD5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package" Target="../embeddings/Microsoft_Excel_Worksheet.xlsx"/><Relationship Id="rId21" Type="http://schemas.openxmlformats.org/officeDocument/2006/relationships/image" Target="../media/image13.jpeg"/><Relationship Id="rId7" Type="http://schemas.openxmlformats.org/officeDocument/2006/relationships/image" Target="../media/image2.emf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3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11" Type="http://schemas.openxmlformats.org/officeDocument/2006/relationships/image" Target="../media/image5.emf"/><Relationship Id="rId5" Type="http://schemas.openxmlformats.org/officeDocument/2006/relationships/chart" Target="../charts/chart1.xml"/><Relationship Id="rId15" Type="http://schemas.openxmlformats.org/officeDocument/2006/relationships/chart" Target="../charts/chart2.xml"/><Relationship Id="rId10" Type="http://schemas.openxmlformats.org/officeDocument/2006/relationships/package" Target="../embeddings/Microsoft_Excel_Worksheet2.xlsx"/><Relationship Id="rId19" Type="http://schemas.openxmlformats.org/officeDocument/2006/relationships/image" Target="../media/image11.png"/><Relationship Id="rId4" Type="http://schemas.openxmlformats.org/officeDocument/2006/relationships/image" Target="../media/image1.emf"/><Relationship Id="rId9" Type="http://schemas.openxmlformats.org/officeDocument/2006/relationships/image" Target="../media/image4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768D65-86AE-4F95-FAD5-AD3459A1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2699"/>
            <a:ext cx="12192000" cy="532530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A0BE2-464A-8BBF-AF8F-32765E22D5A7}"/>
              </a:ext>
            </a:extLst>
          </p:cNvPr>
          <p:cNvSpPr/>
          <p:nvPr/>
        </p:nvSpPr>
        <p:spPr>
          <a:xfrm>
            <a:off x="2818559" y="3545135"/>
            <a:ext cx="2574899" cy="1609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1"/>
              </a:solidFill>
            </a:endParaRPr>
          </a:p>
          <a:p>
            <a:pPr algn="ctr"/>
            <a:endParaRPr lang="en-IN" sz="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Awards &amp; Recognition</a:t>
            </a:r>
          </a:p>
          <a:p>
            <a:pPr algn="ctr"/>
            <a:endParaRPr lang="en-IN" sz="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Recognized for its AI-driven lending platform &amp; rapid growth in the mid-sized business sector.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Awarded for contributing to job creation and housing development.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Named fastest-growing banks.</a:t>
            </a:r>
            <a:endParaRPr lang="en-IN" sz="1100" dirty="0">
              <a:solidFill>
                <a:schemeClr val="tx1"/>
              </a:solidFill>
            </a:endParaRPr>
          </a:p>
          <a:p>
            <a:pPr algn="ctr"/>
            <a:endParaRPr lang="en-IN" sz="6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2A95E3-045B-BD61-1F57-F54FD9529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36615"/>
              </p:ext>
            </p:extLst>
          </p:nvPr>
        </p:nvGraphicFramePr>
        <p:xfrm>
          <a:off x="199878" y="1308988"/>
          <a:ext cx="3624388" cy="214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048142" imgH="1470723" progId="Excel.Sheet.12">
                  <p:embed/>
                </p:oleObj>
              </mc:Choice>
              <mc:Fallback>
                <p:oleObj name="Worksheet" r:id="rId3" imgW="3048142" imgH="14707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78" y="1308988"/>
                        <a:ext cx="3624388" cy="214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457BD82E-09EB-68CA-C48F-6D48E66C8C4E}"/>
              </a:ext>
            </a:extLst>
          </p:cNvPr>
          <p:cNvSpPr/>
          <p:nvPr/>
        </p:nvSpPr>
        <p:spPr>
          <a:xfrm>
            <a:off x="2818561" y="5210373"/>
            <a:ext cx="2574899" cy="1609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1"/>
              </a:solidFill>
            </a:endParaRPr>
          </a:p>
          <a:p>
            <a:pPr algn="ctr"/>
            <a:r>
              <a:rPr lang="en-IN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Achievements</a:t>
            </a: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OakNorth has lent over £11B by March 2024, creating 47K jobs &amp; 29K homes.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Its 2023 pre-tax profit rose 23%, and its loan book grew by 22%.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In Aug’24, OakNorth gained approval for regulatory, expanding into the US.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8E100A-AAEE-DC9E-9CB4-7EEA76F7D5D8}"/>
              </a:ext>
            </a:extLst>
          </p:cNvPr>
          <p:cNvSpPr/>
          <p:nvPr/>
        </p:nvSpPr>
        <p:spPr>
          <a:xfrm>
            <a:off x="200487" y="5210373"/>
            <a:ext cx="2574899" cy="1609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1"/>
              </a:solidFill>
            </a:endParaRPr>
          </a:p>
          <a:p>
            <a:pPr algn="ctr"/>
            <a:r>
              <a:rPr lang="en-IN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 Strategy</a:t>
            </a:r>
          </a:p>
          <a:p>
            <a:endParaRPr lang="en-US" sz="900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OakNorth’s strength lies in providing fast, flexible loans for mid-sized businesses using AI-driven technology, giving it a competitive edge.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</a:rPr>
              <a:t>This approach offer personalized service &amp; quicker decision-making.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90FBC5-56BA-B64D-9611-6556844E3904}"/>
              </a:ext>
            </a:extLst>
          </p:cNvPr>
          <p:cNvSpPr/>
          <p:nvPr/>
        </p:nvSpPr>
        <p:spPr>
          <a:xfrm>
            <a:off x="199878" y="3562746"/>
            <a:ext cx="2574899" cy="1609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1"/>
              </a:solidFill>
            </a:endParaRPr>
          </a:p>
          <a:p>
            <a:pPr algn="ctr"/>
            <a:r>
              <a:rPr lang="en-IN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Growth</a:t>
            </a:r>
          </a:p>
          <a:p>
            <a:pPr algn="ctr"/>
            <a:endParaRPr lang="en-IN" sz="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/>
                </a:solidFill>
              </a:rPr>
              <a:t>In 2024, OakNorth lent over £11B, creating 47K jobs and 29K homes.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/>
                </a:solidFill>
              </a:rPr>
              <a:t>Its 2023 pre-tax profit rose 23% to £187.3M, with a 22% loan book growth to £3.8B.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/>
                </a:solidFill>
              </a:rPr>
              <a:t>In 2025, OakNorth aims for a 20-25% loan book increase &amp; £500M-£1B in US loans.</a:t>
            </a:r>
          </a:p>
          <a:p>
            <a:endParaRPr lang="en-US" sz="800" dirty="0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A232D59C-8FF5-1632-3B7E-6076CFD66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005735"/>
              </p:ext>
            </p:extLst>
          </p:nvPr>
        </p:nvGraphicFramePr>
        <p:xfrm>
          <a:off x="6768742" y="1646446"/>
          <a:ext cx="2059591" cy="143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1CC84F0B-223E-395A-F1E9-57769722D4D5}"/>
              </a:ext>
            </a:extLst>
          </p:cNvPr>
          <p:cNvSpPr/>
          <p:nvPr/>
        </p:nvSpPr>
        <p:spPr>
          <a:xfrm flipH="1">
            <a:off x="6634491" y="87925"/>
            <a:ext cx="5448321" cy="1111610"/>
          </a:xfrm>
          <a:prstGeom prst="homePlat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i="1" u="sng" dirty="0">
                <a:solidFill>
                  <a:schemeClr val="tx1"/>
                </a:solidFill>
                <a:uFill>
                  <a:solidFill>
                    <a:schemeClr val="bg2">
                      <a:lumMod val="75000"/>
                    </a:schemeClr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Company Discerption</a:t>
            </a:r>
          </a:p>
          <a:p>
            <a:pPr algn="ctr"/>
            <a:endParaRPr lang="en-IN" sz="800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OakNorth is a UK-based commercial bank offering financing solutions for growth businesses, including financing, funding, restructuring and recapitalization. It also provides savings, deposits, &amp; revolving credit facilities.</a:t>
            </a:r>
            <a:endParaRPr lang="en-IN" sz="1200" i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A6C426E-6C4E-8CD2-E0A4-9DAC0330B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29628"/>
              </p:ext>
            </p:extLst>
          </p:nvPr>
        </p:nvGraphicFramePr>
        <p:xfrm>
          <a:off x="6745441" y="3497327"/>
          <a:ext cx="5363887" cy="156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532333" imgH="1287890" progId="Excel.Sheet.12">
                  <p:embed/>
                </p:oleObj>
              </mc:Choice>
              <mc:Fallback>
                <p:oleObj name="Worksheet" r:id="rId6" imgW="5532333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5441" y="3497327"/>
                        <a:ext cx="5363887" cy="156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80FCACB-9FEC-E4B1-F971-72DA72B2C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81" y="5348449"/>
            <a:ext cx="237271" cy="29764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C2B2DD-3125-8C2F-A8CF-5373A5BF6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0" y="3608804"/>
            <a:ext cx="411087" cy="301464"/>
          </a:xfrm>
          <a:prstGeom prst="rect">
            <a:avLst/>
          </a:prstGeom>
        </p:spPr>
      </p:pic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94BDB42-452A-1FD5-DBFC-3BD300FF3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18170"/>
              </p:ext>
            </p:extLst>
          </p:nvPr>
        </p:nvGraphicFramePr>
        <p:xfrm>
          <a:off x="8937523" y="1656278"/>
          <a:ext cx="3145289" cy="143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3604437" imgH="1287890" progId="Excel.Sheet.12">
                  <p:embed/>
                </p:oleObj>
              </mc:Choice>
              <mc:Fallback>
                <p:oleObj name="Worksheet" r:id="rId10" imgW="3604437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37523" y="1656278"/>
                        <a:ext cx="3145289" cy="1435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C8665BF-A325-01CF-7447-C2DF83ABB7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2" y="3752190"/>
            <a:ext cx="232505" cy="259622"/>
          </a:xfrm>
          <a:prstGeom prst="rect">
            <a:avLst/>
          </a:prstGeom>
        </p:spPr>
      </p:pic>
      <p:pic>
        <p:nvPicPr>
          <p:cNvPr id="51" name="Graphic 50" descr="Target with solid fill">
            <a:extLst>
              <a:ext uri="{FF2B5EF4-FFF2-40B4-BE49-F238E27FC236}">
                <a16:creationId xmlns:a16="http://schemas.microsoft.com/office/drawing/2014/main" id="{052215C2-50AF-5278-6165-BE4A1D65A8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5664" y="5325301"/>
            <a:ext cx="332174" cy="332174"/>
          </a:xfrm>
          <a:prstGeom prst="rect">
            <a:avLst/>
          </a:prstGeom>
        </p:spPr>
      </p:pic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531B3ED1-B829-2B9D-3311-F71AAA7B8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760121"/>
              </p:ext>
            </p:extLst>
          </p:nvPr>
        </p:nvGraphicFramePr>
        <p:xfrm>
          <a:off x="9554093" y="5138710"/>
          <a:ext cx="2556000" cy="1680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025" name="Chart 1024">
            <a:extLst>
              <a:ext uri="{FF2B5EF4-FFF2-40B4-BE49-F238E27FC236}">
                <a16:creationId xmlns:a16="http://schemas.microsoft.com/office/drawing/2014/main" id="{99CABA51-9190-F5BF-A7C7-B604179BC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310510"/>
              </p:ext>
            </p:extLst>
          </p:nvPr>
        </p:nvGraphicFramePr>
        <p:xfrm>
          <a:off x="6745440" y="5153235"/>
          <a:ext cx="2766059" cy="166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E1E7330-3583-01A6-CC64-6DC8DDCA909E}"/>
              </a:ext>
            </a:extLst>
          </p:cNvPr>
          <p:cNvCxnSpPr/>
          <p:nvPr/>
        </p:nvCxnSpPr>
        <p:spPr>
          <a:xfrm>
            <a:off x="4286864" y="2153264"/>
            <a:ext cx="199594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AE7E4D4A-6D31-3079-04AD-F8105EFF42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05" y="2212156"/>
            <a:ext cx="429505" cy="573137"/>
          </a:xfrm>
          <a:prstGeom prst="ellipse">
            <a:avLst/>
          </a:prstGeom>
          <a:ln w="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B76A16C-00A6-921E-4C38-30CFEBC89F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96" y="2199141"/>
            <a:ext cx="429504" cy="604890"/>
          </a:xfrm>
          <a:prstGeom prst="ellipse">
            <a:avLst/>
          </a:prstGeom>
          <a:ln w="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A2101380-E933-41E1-F2D5-44D23C90C7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89" y="2212156"/>
            <a:ext cx="419068" cy="573137"/>
          </a:xfrm>
          <a:prstGeom prst="ellipse">
            <a:avLst/>
          </a:prstGeom>
          <a:ln w="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0A5B1D89-2074-C1F6-A67B-FCF5C3EADA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85" y="2209695"/>
            <a:ext cx="419068" cy="573137"/>
          </a:xfrm>
          <a:prstGeom prst="ellipse">
            <a:avLst/>
          </a:prstGeom>
          <a:ln w="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5FCE85D1-834E-48A3-C5C5-EF27D975BAE4}"/>
              </a:ext>
            </a:extLst>
          </p:cNvPr>
          <p:cNvSpPr txBox="1"/>
          <p:nvPr/>
        </p:nvSpPr>
        <p:spPr>
          <a:xfrm>
            <a:off x="4351571" y="1840251"/>
            <a:ext cx="199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Key Executive Leader’s 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28495DC-26C9-8432-516A-8102E038FF06}"/>
              </a:ext>
            </a:extLst>
          </p:cNvPr>
          <p:cNvSpPr txBox="1"/>
          <p:nvPr/>
        </p:nvSpPr>
        <p:spPr>
          <a:xfrm>
            <a:off x="4164361" y="2763169"/>
            <a:ext cx="65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Rishi. K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7DF9085-1062-AACB-CA59-E265D623B24D}"/>
              </a:ext>
            </a:extLst>
          </p:cNvPr>
          <p:cNvSpPr txBox="1"/>
          <p:nvPr/>
        </p:nvSpPr>
        <p:spPr>
          <a:xfrm>
            <a:off x="4726584" y="2777919"/>
            <a:ext cx="65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Joel. P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C9A72C1-C785-9D81-6B6C-80193B029CE1}"/>
              </a:ext>
            </a:extLst>
          </p:cNvPr>
          <p:cNvSpPr txBox="1"/>
          <p:nvPr/>
        </p:nvSpPr>
        <p:spPr>
          <a:xfrm>
            <a:off x="5174773" y="2763169"/>
            <a:ext cx="745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Rajesh. G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D36111F-BE4C-93F1-81BB-3B5628B2B7F6}"/>
              </a:ext>
            </a:extLst>
          </p:cNvPr>
          <p:cNvSpPr txBox="1"/>
          <p:nvPr/>
        </p:nvSpPr>
        <p:spPr>
          <a:xfrm>
            <a:off x="5775199" y="2763169"/>
            <a:ext cx="65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Adair. T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D5F1E85-DCA4-F747-5C10-3BF1E411DD5B}"/>
              </a:ext>
            </a:extLst>
          </p:cNvPr>
          <p:cNvCxnSpPr>
            <a:cxnSpLocks/>
          </p:cNvCxnSpPr>
          <p:nvPr/>
        </p:nvCxnSpPr>
        <p:spPr>
          <a:xfrm flipH="1" flipV="1">
            <a:off x="4444178" y="2163463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99AC90BC-22DB-819A-B57E-B925BE9F5D1A}"/>
              </a:ext>
            </a:extLst>
          </p:cNvPr>
          <p:cNvCxnSpPr>
            <a:cxnSpLocks/>
          </p:cNvCxnSpPr>
          <p:nvPr/>
        </p:nvCxnSpPr>
        <p:spPr>
          <a:xfrm flipH="1" flipV="1">
            <a:off x="4999703" y="2158547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37E61ECD-8AF9-30D0-2038-7CD07F8C0D8C}"/>
              </a:ext>
            </a:extLst>
          </p:cNvPr>
          <p:cNvCxnSpPr>
            <a:cxnSpLocks/>
          </p:cNvCxnSpPr>
          <p:nvPr/>
        </p:nvCxnSpPr>
        <p:spPr>
          <a:xfrm flipH="1" flipV="1">
            <a:off x="5535562" y="2163467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8B58A03-7D14-98C3-3157-238076D70FC6}"/>
              </a:ext>
            </a:extLst>
          </p:cNvPr>
          <p:cNvCxnSpPr>
            <a:cxnSpLocks/>
          </p:cNvCxnSpPr>
          <p:nvPr/>
        </p:nvCxnSpPr>
        <p:spPr>
          <a:xfrm flipH="1" flipV="1">
            <a:off x="6051754" y="2158549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11" descr="oaknorth-bank-logo-colour_5fa6678a-d5ba ...">
            <a:extLst>
              <a:ext uri="{FF2B5EF4-FFF2-40B4-BE49-F238E27FC236}">
                <a16:creationId xmlns:a16="http://schemas.microsoft.com/office/drawing/2014/main" id="{C7077EF6-5F12-EEEE-FDA3-F5E54C45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" y="89788"/>
            <a:ext cx="6429264" cy="116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251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Sejpal</dc:creator>
  <cp:lastModifiedBy>Mayur Sejpal</cp:lastModifiedBy>
  <cp:revision>3</cp:revision>
  <dcterms:created xsi:type="dcterms:W3CDTF">2025-01-20T07:24:29Z</dcterms:created>
  <dcterms:modified xsi:type="dcterms:W3CDTF">2025-01-20T13:02:13Z</dcterms:modified>
</cp:coreProperties>
</file>