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0" r:id="rId2"/>
    <p:sldId id="256" r:id="rId3"/>
    <p:sldId id="291" r:id="rId4"/>
    <p:sldId id="292" r:id="rId5"/>
    <p:sldId id="293" r:id="rId6"/>
    <p:sldId id="294" r:id="rId7"/>
    <p:sldId id="296" r:id="rId8"/>
    <p:sldId id="295"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1" r:id="rId23"/>
    <p:sldId id="310" r:id="rId24"/>
    <p:sldId id="312" r:id="rId25"/>
    <p:sldId id="313" r:id="rId26"/>
    <p:sldId id="314" r:id="rId27"/>
    <p:sldId id="315" r:id="rId28"/>
    <p:sldId id="316" r:id="rId29"/>
    <p:sldId id="323" r:id="rId30"/>
    <p:sldId id="283" r:id="rId31"/>
    <p:sldId id="285" r:id="rId32"/>
    <p:sldId id="317" r:id="rId33"/>
    <p:sldId id="322" r:id="rId34"/>
    <p:sldId id="324" r:id="rId35"/>
    <p:sldId id="318" r:id="rId36"/>
    <p:sldId id="319" r:id="rId37"/>
    <p:sldId id="320" r:id="rId38"/>
    <p:sldId id="321"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03F5F-704E-454F-972E-8D9716F64125}"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FEF2D-543E-4465-BA54-A76C519516DA}" type="slidenum">
              <a:rPr lang="en-IN" smtClean="0"/>
              <a:t>‹#›</a:t>
            </a:fld>
            <a:endParaRPr lang="en-IN"/>
          </a:p>
        </p:txBody>
      </p:sp>
    </p:spTree>
    <p:extLst>
      <p:ext uri="{BB962C8B-B14F-4D97-AF65-F5344CB8AC3E}">
        <p14:creationId xmlns:p14="http://schemas.microsoft.com/office/powerpoint/2010/main" val="355184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EFEF2D-543E-4465-BA54-A76C519516DA}" type="slidenum">
              <a:rPr lang="en-IN" smtClean="0"/>
              <a:t>35</a:t>
            </a:fld>
            <a:endParaRPr lang="en-IN"/>
          </a:p>
        </p:txBody>
      </p:sp>
    </p:spTree>
    <p:extLst>
      <p:ext uri="{BB962C8B-B14F-4D97-AF65-F5344CB8AC3E}">
        <p14:creationId xmlns:p14="http://schemas.microsoft.com/office/powerpoint/2010/main" val="145529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B58B-028C-E9E8-4BEB-AA8AA28F9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ED34A0-882E-0ED7-7DCA-A159002B5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550586-BD4C-2AC4-E123-F6A7EF240169}"/>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5" name="Footer Placeholder 4">
            <a:extLst>
              <a:ext uri="{FF2B5EF4-FFF2-40B4-BE49-F238E27FC236}">
                <a16:creationId xmlns:a16="http://schemas.microsoft.com/office/drawing/2014/main" id="{9BB7FA2F-AE2C-2CC6-BC88-C4A5E63A1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B6A1CB-8181-8A2D-6FA9-18AB7D0D0220}"/>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349485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42B8-4F9D-00FF-6409-0D0D631561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2AAB45-B6AA-13DE-D3D9-6DCAAD31A7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806FE-B1A1-8D4D-42DF-3FFBA4B1558F}"/>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5" name="Footer Placeholder 4">
            <a:extLst>
              <a:ext uri="{FF2B5EF4-FFF2-40B4-BE49-F238E27FC236}">
                <a16:creationId xmlns:a16="http://schemas.microsoft.com/office/drawing/2014/main" id="{C49C69C2-0E7B-ECE4-4A4D-7A378F3BE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18CDC-572B-BA92-76F4-6DD09A0D58ED}"/>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356114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7FF1F-B979-25F1-8CE9-30629D5C36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260EC3-516B-B295-8793-9FBA911AD3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FE15AB-5D99-5767-AA16-17507C5C41FB}"/>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5" name="Footer Placeholder 4">
            <a:extLst>
              <a:ext uri="{FF2B5EF4-FFF2-40B4-BE49-F238E27FC236}">
                <a16:creationId xmlns:a16="http://schemas.microsoft.com/office/drawing/2014/main" id="{C7CE7228-F04D-0E84-575C-E2409B117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7609F-5DDE-F22B-C4F7-BBA685B5B790}"/>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123240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97B2-13F6-EDA6-AA80-AB11058F25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F9CDFC-EDB9-CE6F-2CF6-C2B527BF39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5649EB-D24E-382B-0EA6-3AFE73494B83}"/>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5" name="Footer Placeholder 4">
            <a:extLst>
              <a:ext uri="{FF2B5EF4-FFF2-40B4-BE49-F238E27FC236}">
                <a16:creationId xmlns:a16="http://schemas.microsoft.com/office/drawing/2014/main" id="{3139D408-492D-02B2-2F8D-1392DAECE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83D53-AFAB-A47E-D3B3-763794B2E5EE}"/>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220845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A35D-8EA0-D591-FF75-26ADC7FA7A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583699-B150-FF57-B95E-4BDB48BCFC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E4E5F-B1C5-158C-018B-098115CE0B55}"/>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5" name="Footer Placeholder 4">
            <a:extLst>
              <a:ext uri="{FF2B5EF4-FFF2-40B4-BE49-F238E27FC236}">
                <a16:creationId xmlns:a16="http://schemas.microsoft.com/office/drawing/2014/main" id="{82C87485-8EC7-8BA0-555E-5BEB22012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FFBC8A-89B8-6CE0-1FDF-D019062017FD}"/>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231395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CD24-7AC4-CBE2-7798-67CCE510E5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92993E-CEE6-D130-E850-D4DA9EEA0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C5D9F9-69A4-55F7-105D-5456B99C8B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6C51EC-8F1C-5BC2-034C-1B76F041BAE4}"/>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6" name="Footer Placeholder 5">
            <a:extLst>
              <a:ext uri="{FF2B5EF4-FFF2-40B4-BE49-F238E27FC236}">
                <a16:creationId xmlns:a16="http://schemas.microsoft.com/office/drawing/2014/main" id="{6C52A7FC-FD13-B185-E665-982546F343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5F7806-DFB3-B15F-99B3-B1AF6DE28DCA}"/>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135116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CD83-99ED-B318-6C8F-C85BD0DA44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EE454A-1095-B697-531C-4AE944038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3C5363-9BF7-B00B-7783-E60475ED32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71AEE5-E636-09F5-D909-68D8D0544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F51C4-0D32-0690-F096-4FE8112C7C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779486-1348-82B5-96E1-D83896945F97}"/>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8" name="Footer Placeholder 7">
            <a:extLst>
              <a:ext uri="{FF2B5EF4-FFF2-40B4-BE49-F238E27FC236}">
                <a16:creationId xmlns:a16="http://schemas.microsoft.com/office/drawing/2014/main" id="{26E08915-EE10-04B9-71EF-E5ED4DA119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31FED5-F2BA-7E5E-865B-619BB91924CB}"/>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57027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23A3-0BD1-2F3E-A60E-7F38853168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0B6336-A5F7-A4A4-D6B8-CBF833A3ACE9}"/>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4" name="Footer Placeholder 3">
            <a:extLst>
              <a:ext uri="{FF2B5EF4-FFF2-40B4-BE49-F238E27FC236}">
                <a16:creationId xmlns:a16="http://schemas.microsoft.com/office/drawing/2014/main" id="{57F888B4-2911-3212-F61F-1A2ED2A27A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E99A65-44EA-FA29-7D23-BA51ED5032AA}"/>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56180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FC09D-7EE8-B9A6-EC84-3160EA6EBEB9}"/>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3" name="Footer Placeholder 2">
            <a:extLst>
              <a:ext uri="{FF2B5EF4-FFF2-40B4-BE49-F238E27FC236}">
                <a16:creationId xmlns:a16="http://schemas.microsoft.com/office/drawing/2014/main" id="{F9DDA5A6-AE5E-3E2B-2263-CEF5937F79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ED250F-0384-26F1-383A-971768B75867}"/>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176373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6AE-7DD6-0F6D-D6A7-2C9FA7C11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3D893F-03F5-424C-509B-0CD73BC62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A0752F-B745-5668-E00C-949463509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B5654D-02EC-15A4-429A-14EC99B7AF8C}"/>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6" name="Footer Placeholder 5">
            <a:extLst>
              <a:ext uri="{FF2B5EF4-FFF2-40B4-BE49-F238E27FC236}">
                <a16:creationId xmlns:a16="http://schemas.microsoft.com/office/drawing/2014/main" id="{8A7B780C-04F1-D08B-CA05-FE9C45698E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A7AD90-12DD-B3E5-2003-2ABC912020E5}"/>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160640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DD79-5845-29F8-3624-89D3248B5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B86BC3-2826-B17B-2BC4-63D2DF50A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4116EC-3330-1B13-E101-A30FE60CF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F8D7E0-198C-49C1-5820-53428B11BB46}"/>
              </a:ext>
            </a:extLst>
          </p:cNvPr>
          <p:cNvSpPr>
            <a:spLocks noGrp="1"/>
          </p:cNvSpPr>
          <p:nvPr>
            <p:ph type="dt" sz="half" idx="10"/>
          </p:nvPr>
        </p:nvSpPr>
        <p:spPr/>
        <p:txBody>
          <a:bodyPr/>
          <a:lstStyle/>
          <a:p>
            <a:fld id="{56DD01B7-EDBB-4450-96D8-784BF4D18528}" type="datetimeFigureOut">
              <a:rPr lang="en-IN" smtClean="0"/>
              <a:t>30-04-2024</a:t>
            </a:fld>
            <a:endParaRPr lang="en-IN"/>
          </a:p>
        </p:txBody>
      </p:sp>
      <p:sp>
        <p:nvSpPr>
          <p:cNvPr id="6" name="Footer Placeholder 5">
            <a:extLst>
              <a:ext uri="{FF2B5EF4-FFF2-40B4-BE49-F238E27FC236}">
                <a16:creationId xmlns:a16="http://schemas.microsoft.com/office/drawing/2014/main" id="{1AB2288C-F72C-DC98-2B8B-1E675077A4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E624C2-CBE3-4677-D313-BA93EBF8D6C1}"/>
              </a:ext>
            </a:extLst>
          </p:cNvPr>
          <p:cNvSpPr>
            <a:spLocks noGrp="1"/>
          </p:cNvSpPr>
          <p:nvPr>
            <p:ph type="sldNum" sz="quarter" idx="12"/>
          </p:nvPr>
        </p:nvSpPr>
        <p:spPr/>
        <p:txBody>
          <a:bodyPr/>
          <a:lstStyle/>
          <a:p>
            <a:fld id="{6A72E6C6-769A-4BBA-9D8A-97A5263286A1}" type="slidenum">
              <a:rPr lang="en-IN" smtClean="0"/>
              <a:t>‹#›</a:t>
            </a:fld>
            <a:endParaRPr lang="en-IN"/>
          </a:p>
        </p:txBody>
      </p:sp>
    </p:spTree>
    <p:extLst>
      <p:ext uri="{BB962C8B-B14F-4D97-AF65-F5344CB8AC3E}">
        <p14:creationId xmlns:p14="http://schemas.microsoft.com/office/powerpoint/2010/main" val="1840318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9755E-FCB6-B320-0DA2-DB734D3DC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46E736-1428-FDA7-AF90-61C98AB94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B1B9DD-380B-BEDF-04D5-44AEBD28DE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D01B7-EDBB-4450-96D8-784BF4D18528}" type="datetimeFigureOut">
              <a:rPr lang="en-IN" smtClean="0"/>
              <a:t>30-04-2024</a:t>
            </a:fld>
            <a:endParaRPr lang="en-IN"/>
          </a:p>
        </p:txBody>
      </p:sp>
      <p:sp>
        <p:nvSpPr>
          <p:cNvPr id="5" name="Footer Placeholder 4">
            <a:extLst>
              <a:ext uri="{FF2B5EF4-FFF2-40B4-BE49-F238E27FC236}">
                <a16:creationId xmlns:a16="http://schemas.microsoft.com/office/drawing/2014/main" id="{D8482768-9BE0-93E7-43A0-2075A4CB9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29D1DE-99CF-7EAD-1E98-5BD6B7015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2E6C6-769A-4BBA-9D8A-97A5263286A1}" type="slidenum">
              <a:rPr lang="en-IN" smtClean="0"/>
              <a:t>‹#›</a:t>
            </a:fld>
            <a:endParaRPr lang="en-IN"/>
          </a:p>
        </p:txBody>
      </p:sp>
    </p:spTree>
    <p:extLst>
      <p:ext uri="{BB962C8B-B14F-4D97-AF65-F5344CB8AC3E}">
        <p14:creationId xmlns:p14="http://schemas.microsoft.com/office/powerpoint/2010/main" val="1940046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76420-4462-AF5F-29F5-2852A8618EB0}"/>
              </a:ext>
            </a:extLst>
          </p:cNvPr>
          <p:cNvSpPr/>
          <p:nvPr/>
        </p:nvSpPr>
        <p:spPr>
          <a:xfrm>
            <a:off x="1721757" y="2505670"/>
            <a:ext cx="8748485"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MACHINE LEARNING PROJECT </a:t>
            </a:r>
          </a:p>
        </p:txBody>
      </p:sp>
      <p:sp>
        <p:nvSpPr>
          <p:cNvPr id="5" name="TextBox 4">
            <a:extLst>
              <a:ext uri="{FF2B5EF4-FFF2-40B4-BE49-F238E27FC236}">
                <a16:creationId xmlns:a16="http://schemas.microsoft.com/office/drawing/2014/main" id="{65286004-2DB8-0751-80A6-425795815EE5}"/>
              </a:ext>
            </a:extLst>
          </p:cNvPr>
          <p:cNvSpPr txBox="1"/>
          <p:nvPr/>
        </p:nvSpPr>
        <p:spPr>
          <a:xfrm>
            <a:off x="8507506" y="5522259"/>
            <a:ext cx="339762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Mayur Shobith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7204324215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pple-system"/>
                <a:ea typeface="+mn-ea"/>
                <a:cs typeface="+mn-cs"/>
              </a:rPr>
              <a:t>www.linkedin.com/in/mayur-shobith-851174146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3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8C6DF3-9EA5-7F18-F454-1AD00A466F3B}"/>
              </a:ext>
            </a:extLst>
          </p:cNvPr>
          <p:cNvSpPr txBox="1"/>
          <p:nvPr/>
        </p:nvSpPr>
        <p:spPr>
          <a:xfrm>
            <a:off x="251668" y="58723"/>
            <a:ext cx="6082019" cy="369332"/>
          </a:xfrm>
          <a:prstGeom prst="rect">
            <a:avLst/>
          </a:prstGeom>
          <a:noFill/>
        </p:spPr>
        <p:txBody>
          <a:bodyPr wrap="square" rtlCol="0">
            <a:spAutoFit/>
          </a:bodyPr>
          <a:lstStyle/>
          <a:p>
            <a:r>
              <a:rPr lang="en-IN" dirty="0"/>
              <a:t>Exploratory Data Analysis </a:t>
            </a:r>
          </a:p>
        </p:txBody>
      </p:sp>
      <p:pic>
        <p:nvPicPr>
          <p:cNvPr id="5122" name="Picture 2">
            <a:extLst>
              <a:ext uri="{FF2B5EF4-FFF2-40B4-BE49-F238E27FC236}">
                <a16:creationId xmlns:a16="http://schemas.microsoft.com/office/drawing/2014/main" id="{4CF07A25-C994-C295-FDBA-74E6B098E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22" y="1120563"/>
            <a:ext cx="4289196" cy="28198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D6CB3B9-DC2F-3843-6794-FE6A87E4E7EE}"/>
              </a:ext>
            </a:extLst>
          </p:cNvPr>
          <p:cNvSpPr txBox="1"/>
          <p:nvPr/>
        </p:nvSpPr>
        <p:spPr>
          <a:xfrm>
            <a:off x="7789684" y="751231"/>
            <a:ext cx="3980967" cy="369332"/>
          </a:xfrm>
          <a:prstGeom prst="rect">
            <a:avLst/>
          </a:prstGeom>
          <a:noFill/>
        </p:spPr>
        <p:txBody>
          <a:bodyPr wrap="square" rtlCol="0">
            <a:spAutoFit/>
          </a:bodyPr>
          <a:lstStyle/>
          <a:p>
            <a:r>
              <a:rPr lang="en-IN" dirty="0"/>
              <a:t>Education Background </a:t>
            </a:r>
          </a:p>
        </p:txBody>
      </p:sp>
      <p:sp>
        <p:nvSpPr>
          <p:cNvPr id="4" name="TextBox 3">
            <a:extLst>
              <a:ext uri="{FF2B5EF4-FFF2-40B4-BE49-F238E27FC236}">
                <a16:creationId xmlns:a16="http://schemas.microsoft.com/office/drawing/2014/main" id="{15388D9B-ADBE-336B-A23B-CD61198772B8}"/>
              </a:ext>
            </a:extLst>
          </p:cNvPr>
          <p:cNvSpPr txBox="1"/>
          <p:nvPr/>
        </p:nvSpPr>
        <p:spPr>
          <a:xfrm>
            <a:off x="251668" y="4138367"/>
            <a:ext cx="4150650" cy="923330"/>
          </a:xfrm>
          <a:prstGeom prst="rect">
            <a:avLst/>
          </a:prstGeom>
          <a:noFill/>
        </p:spPr>
        <p:txBody>
          <a:bodyPr wrap="square" rtlCol="0">
            <a:spAutoFit/>
          </a:bodyPr>
          <a:lstStyle/>
          <a:p>
            <a:r>
              <a:rPr lang="en-US" dirty="0"/>
              <a:t>We can observe that the risk of CHD is found in patients from starting from age group 40-70</a:t>
            </a:r>
            <a:endParaRPr lang="en-IN" dirty="0"/>
          </a:p>
        </p:txBody>
      </p:sp>
      <p:pic>
        <p:nvPicPr>
          <p:cNvPr id="5124" name="Picture 4">
            <a:extLst>
              <a:ext uri="{FF2B5EF4-FFF2-40B4-BE49-F238E27FC236}">
                <a16:creationId xmlns:a16="http://schemas.microsoft.com/office/drawing/2014/main" id="{375D3968-016E-BFA9-0B92-789B7B05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548" y="1120563"/>
            <a:ext cx="3781425" cy="28198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D87688-60DD-477C-782B-87EAD9672559}"/>
              </a:ext>
            </a:extLst>
          </p:cNvPr>
          <p:cNvSpPr txBox="1"/>
          <p:nvPr/>
        </p:nvSpPr>
        <p:spPr>
          <a:xfrm>
            <a:off x="336509" y="797139"/>
            <a:ext cx="3980967" cy="369332"/>
          </a:xfrm>
          <a:prstGeom prst="rect">
            <a:avLst/>
          </a:prstGeom>
          <a:noFill/>
        </p:spPr>
        <p:txBody>
          <a:bodyPr wrap="square" rtlCol="0">
            <a:spAutoFit/>
          </a:bodyPr>
          <a:lstStyle/>
          <a:p>
            <a:r>
              <a:rPr lang="en-IN" dirty="0"/>
              <a:t>Age</a:t>
            </a:r>
          </a:p>
        </p:txBody>
      </p:sp>
      <p:sp>
        <p:nvSpPr>
          <p:cNvPr id="6" name="TextBox 5">
            <a:extLst>
              <a:ext uri="{FF2B5EF4-FFF2-40B4-BE49-F238E27FC236}">
                <a16:creationId xmlns:a16="http://schemas.microsoft.com/office/drawing/2014/main" id="{83E01432-BDF8-A0F6-6817-5F0D803F94DC}"/>
              </a:ext>
            </a:extLst>
          </p:cNvPr>
          <p:cNvSpPr txBox="1"/>
          <p:nvPr/>
        </p:nvSpPr>
        <p:spPr>
          <a:xfrm>
            <a:off x="7620001" y="4026817"/>
            <a:ext cx="4150650" cy="1754326"/>
          </a:xfrm>
          <a:prstGeom prst="rect">
            <a:avLst/>
          </a:prstGeom>
          <a:noFill/>
        </p:spPr>
        <p:txBody>
          <a:bodyPr wrap="square" rtlCol="0">
            <a:spAutoFit/>
          </a:bodyPr>
          <a:lstStyle/>
          <a:p>
            <a:r>
              <a:rPr lang="en-IN" dirty="0"/>
              <a:t>It is observed that patients who have a background of Higher secondary education have risk of CHD , However this is the observation made and in a general sense , education might not actually contribute to predict if a patient has CHD</a:t>
            </a:r>
          </a:p>
        </p:txBody>
      </p:sp>
    </p:spTree>
    <p:extLst>
      <p:ext uri="{BB962C8B-B14F-4D97-AF65-F5344CB8AC3E}">
        <p14:creationId xmlns:p14="http://schemas.microsoft.com/office/powerpoint/2010/main" val="160389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753EB16-200C-E6AA-B0FE-FDAF70CDF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25" y="1300899"/>
            <a:ext cx="2582944" cy="258721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8830701-A1F6-E7EC-B3C1-7CEAAA5D3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081" y="1286318"/>
            <a:ext cx="4336330" cy="31391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43795B1C-0617-5938-5181-7BFEB6ED1BAF}"/>
              </a:ext>
            </a:extLst>
          </p:cNvPr>
          <p:cNvGraphicFramePr>
            <a:graphicFrameLocks noGrp="1"/>
          </p:cNvGraphicFramePr>
          <p:nvPr>
            <p:extLst>
              <p:ext uri="{D42A27DB-BD31-4B8C-83A1-F6EECF244321}">
                <p14:modId xmlns:p14="http://schemas.microsoft.com/office/powerpoint/2010/main" val="2016656368"/>
              </p:ext>
            </p:extLst>
          </p:nvPr>
        </p:nvGraphicFramePr>
        <p:xfrm>
          <a:off x="292231" y="4278442"/>
          <a:ext cx="4053525" cy="1463040"/>
        </p:xfrm>
        <a:graphic>
          <a:graphicData uri="http://schemas.openxmlformats.org/drawingml/2006/table">
            <a:tbl>
              <a:tblPr/>
              <a:tblGrid>
                <a:gridCol w="1351175">
                  <a:extLst>
                    <a:ext uri="{9D8B030D-6E8A-4147-A177-3AD203B41FA5}">
                      <a16:colId xmlns:a16="http://schemas.microsoft.com/office/drawing/2014/main" val="4256166865"/>
                    </a:ext>
                  </a:extLst>
                </a:gridCol>
                <a:gridCol w="1351175">
                  <a:extLst>
                    <a:ext uri="{9D8B030D-6E8A-4147-A177-3AD203B41FA5}">
                      <a16:colId xmlns:a16="http://schemas.microsoft.com/office/drawing/2014/main" val="3091924750"/>
                    </a:ext>
                  </a:extLst>
                </a:gridCol>
                <a:gridCol w="1351175">
                  <a:extLst>
                    <a:ext uri="{9D8B030D-6E8A-4147-A177-3AD203B41FA5}">
                      <a16:colId xmlns:a16="http://schemas.microsoft.com/office/drawing/2014/main" val="4102532802"/>
                    </a:ext>
                  </a:extLst>
                </a:gridCol>
              </a:tblGrid>
              <a:tr h="0">
                <a:tc>
                  <a:txBody>
                    <a:bodyPr/>
                    <a:lstStyle/>
                    <a:p>
                      <a:pPr algn="r" fontAlgn="ctr"/>
                      <a:r>
                        <a:rPr lang="en-IN" b="1">
                          <a:effectLst/>
                        </a:rPr>
                        <a:t>TenYearCHD</a:t>
                      </a:r>
                    </a:p>
                  </a:txBody>
                  <a:tcPr anchor="ctr">
                    <a:lnL>
                      <a:noFill/>
                    </a:lnL>
                    <a:lnR>
                      <a:noFill/>
                    </a:lnR>
                    <a:lnT>
                      <a:noFill/>
                    </a:lnT>
                    <a:lnB>
                      <a:noFill/>
                    </a:lnB>
                    <a:solidFill>
                      <a:srgbClr val="FFFFFF"/>
                    </a:solidFill>
                  </a:tcPr>
                </a:tc>
                <a:tc>
                  <a:txBody>
                    <a:bodyPr/>
                    <a:lstStyle/>
                    <a:p>
                      <a:pPr algn="r" fontAlgn="ctr"/>
                      <a:r>
                        <a:rPr lang="en-IN" b="1">
                          <a:effectLst/>
                        </a:rPr>
                        <a:t>0</a:t>
                      </a:r>
                    </a:p>
                  </a:txBody>
                  <a:tcPr anchor="ctr">
                    <a:lnL>
                      <a:noFill/>
                    </a:lnL>
                    <a:lnR>
                      <a:noFill/>
                    </a:lnR>
                    <a:lnT>
                      <a:noFill/>
                    </a:lnT>
                    <a:lnB>
                      <a:noFill/>
                    </a:lnB>
                    <a:solidFill>
                      <a:srgbClr val="FFFFFF"/>
                    </a:solidFill>
                  </a:tcPr>
                </a:tc>
                <a:tc>
                  <a:txBody>
                    <a:bodyPr/>
                    <a:lstStyle/>
                    <a:p>
                      <a:pPr algn="r" fontAlgn="ctr"/>
                      <a:r>
                        <a:rPr lang="en-IN" b="1">
                          <a:effectLst/>
                        </a:rPr>
                        <a:t>1</a:t>
                      </a:r>
                    </a:p>
                  </a:txBody>
                  <a:tcPr anchor="ctr">
                    <a:lnL>
                      <a:noFill/>
                    </a:lnL>
                    <a:lnR>
                      <a:noFill/>
                    </a:lnR>
                    <a:lnT>
                      <a:noFill/>
                    </a:lnT>
                    <a:lnB>
                      <a:noFill/>
                    </a:lnB>
                    <a:solidFill>
                      <a:srgbClr val="FFFFFF"/>
                    </a:solidFill>
                  </a:tcPr>
                </a:tc>
                <a:extLst>
                  <a:ext uri="{0D108BD9-81ED-4DB2-BD59-A6C34878D82A}">
                    <a16:rowId xmlns:a16="http://schemas.microsoft.com/office/drawing/2014/main" val="3824355933"/>
                  </a:ext>
                </a:extLst>
              </a:tr>
              <a:tr h="0">
                <a:tc>
                  <a:txBody>
                    <a:bodyPr/>
                    <a:lstStyle/>
                    <a:p>
                      <a:pPr algn="r" fontAlgn="ctr"/>
                      <a:r>
                        <a:rPr lang="en-IN" b="1">
                          <a:effectLst/>
                        </a:rPr>
                        <a:t>sex</a:t>
                      </a: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515976692"/>
                  </a:ext>
                </a:extLst>
              </a:tr>
              <a:tr h="0">
                <a:tc>
                  <a:txBody>
                    <a:bodyPr/>
                    <a:lstStyle/>
                    <a:p>
                      <a:pPr algn="r" fontAlgn="ctr"/>
                      <a:r>
                        <a:rPr lang="en-IN" b="1">
                          <a:effectLst/>
                        </a:rPr>
                        <a:t>F</a:t>
                      </a:r>
                    </a:p>
                  </a:txBody>
                  <a:tcPr anchor="ctr">
                    <a:lnL>
                      <a:noFill/>
                    </a:lnL>
                    <a:lnR>
                      <a:noFill/>
                    </a:lnR>
                    <a:lnT>
                      <a:noFill/>
                    </a:lnT>
                    <a:lnB>
                      <a:noFill/>
                    </a:lnB>
                    <a:solidFill>
                      <a:srgbClr val="F5F5F5"/>
                    </a:solidFill>
                  </a:tcPr>
                </a:tc>
                <a:tc>
                  <a:txBody>
                    <a:bodyPr/>
                    <a:lstStyle/>
                    <a:p>
                      <a:pPr algn="r" fontAlgn="ctr"/>
                      <a:r>
                        <a:rPr lang="en-IN">
                          <a:effectLst/>
                        </a:rPr>
                        <a:t>1684</a:t>
                      </a:r>
                    </a:p>
                  </a:txBody>
                  <a:tcPr anchor="ctr">
                    <a:lnL>
                      <a:noFill/>
                    </a:lnL>
                    <a:lnR>
                      <a:noFill/>
                    </a:lnR>
                    <a:lnT>
                      <a:noFill/>
                    </a:lnT>
                    <a:lnB>
                      <a:noFill/>
                    </a:lnB>
                    <a:solidFill>
                      <a:srgbClr val="F5F5F5"/>
                    </a:solidFill>
                  </a:tcPr>
                </a:tc>
                <a:tc>
                  <a:txBody>
                    <a:bodyPr/>
                    <a:lstStyle/>
                    <a:p>
                      <a:pPr algn="r" fontAlgn="ctr"/>
                      <a:r>
                        <a:rPr lang="en-IN">
                          <a:effectLst/>
                        </a:rPr>
                        <a:t>239</a:t>
                      </a:r>
                    </a:p>
                  </a:txBody>
                  <a:tcPr anchor="ctr">
                    <a:lnL>
                      <a:noFill/>
                    </a:lnL>
                    <a:lnR>
                      <a:noFill/>
                    </a:lnR>
                    <a:lnT>
                      <a:noFill/>
                    </a:lnT>
                    <a:lnB>
                      <a:noFill/>
                    </a:lnB>
                    <a:solidFill>
                      <a:srgbClr val="F5F5F5"/>
                    </a:solidFill>
                  </a:tcPr>
                </a:tc>
                <a:extLst>
                  <a:ext uri="{0D108BD9-81ED-4DB2-BD59-A6C34878D82A}">
                    <a16:rowId xmlns:a16="http://schemas.microsoft.com/office/drawing/2014/main" val="629070732"/>
                  </a:ext>
                </a:extLst>
              </a:tr>
              <a:tr h="0">
                <a:tc>
                  <a:txBody>
                    <a:bodyPr/>
                    <a:lstStyle/>
                    <a:p>
                      <a:pPr algn="r" fontAlgn="ctr"/>
                      <a:r>
                        <a:rPr lang="en-IN" b="1">
                          <a:effectLst/>
                        </a:rPr>
                        <a:t>M</a:t>
                      </a:r>
                    </a:p>
                  </a:txBody>
                  <a:tcPr anchor="ctr">
                    <a:lnL>
                      <a:noFill/>
                    </a:lnL>
                    <a:lnR>
                      <a:noFill/>
                    </a:lnR>
                    <a:lnT>
                      <a:noFill/>
                    </a:lnT>
                    <a:lnB>
                      <a:noFill/>
                    </a:lnB>
                    <a:solidFill>
                      <a:srgbClr val="FFFFFF"/>
                    </a:solidFill>
                  </a:tcPr>
                </a:tc>
                <a:tc>
                  <a:txBody>
                    <a:bodyPr/>
                    <a:lstStyle/>
                    <a:p>
                      <a:pPr algn="r" fontAlgn="ctr"/>
                      <a:r>
                        <a:rPr lang="en-IN">
                          <a:effectLst/>
                        </a:rPr>
                        <a:t>1195</a:t>
                      </a:r>
                    </a:p>
                  </a:txBody>
                  <a:tcPr anchor="ctr">
                    <a:lnL>
                      <a:noFill/>
                    </a:lnL>
                    <a:lnR>
                      <a:noFill/>
                    </a:lnR>
                    <a:lnT>
                      <a:noFill/>
                    </a:lnT>
                    <a:lnB>
                      <a:noFill/>
                    </a:lnB>
                    <a:solidFill>
                      <a:srgbClr val="FFFFFF"/>
                    </a:solidFill>
                  </a:tcPr>
                </a:tc>
                <a:tc>
                  <a:txBody>
                    <a:bodyPr/>
                    <a:lstStyle/>
                    <a:p>
                      <a:pPr algn="r" fontAlgn="ctr"/>
                      <a:r>
                        <a:rPr lang="en-IN" dirty="0">
                          <a:effectLst/>
                        </a:rPr>
                        <a:t>272</a:t>
                      </a:r>
                    </a:p>
                  </a:txBody>
                  <a:tcPr anchor="ctr">
                    <a:lnL>
                      <a:noFill/>
                    </a:lnL>
                    <a:lnR>
                      <a:noFill/>
                    </a:lnR>
                    <a:lnT>
                      <a:noFill/>
                    </a:lnT>
                    <a:lnB>
                      <a:noFill/>
                    </a:lnB>
                    <a:solidFill>
                      <a:srgbClr val="FFFFFF"/>
                    </a:solidFill>
                  </a:tcPr>
                </a:tc>
                <a:extLst>
                  <a:ext uri="{0D108BD9-81ED-4DB2-BD59-A6C34878D82A}">
                    <a16:rowId xmlns:a16="http://schemas.microsoft.com/office/drawing/2014/main" val="2701188654"/>
                  </a:ext>
                </a:extLst>
              </a:tr>
            </a:tbl>
          </a:graphicData>
        </a:graphic>
      </p:graphicFrame>
      <p:sp>
        <p:nvSpPr>
          <p:cNvPr id="3" name="TextBox 2">
            <a:extLst>
              <a:ext uri="{FF2B5EF4-FFF2-40B4-BE49-F238E27FC236}">
                <a16:creationId xmlns:a16="http://schemas.microsoft.com/office/drawing/2014/main" id="{EFD94704-C9FC-1491-B45E-FBD3E4EEF1A4}"/>
              </a:ext>
            </a:extLst>
          </p:cNvPr>
          <p:cNvSpPr txBox="1"/>
          <p:nvPr/>
        </p:nvSpPr>
        <p:spPr>
          <a:xfrm>
            <a:off x="6360237" y="4718612"/>
            <a:ext cx="4150650" cy="2031325"/>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highlight>
                  <a:srgbClr val="FFFFFF"/>
                </a:highlight>
                <a:latin typeface="Helvetica Neue"/>
              </a:rPr>
              <a:t>There are more female patients recoded in the data set</a:t>
            </a:r>
          </a:p>
          <a:p>
            <a:pPr algn="l">
              <a:buFont typeface="Arial" panose="020B0604020202020204" pitchFamily="34" charset="0"/>
              <a:buChar char="•"/>
            </a:pPr>
            <a:endParaRPr lang="en-US" b="0" i="0" dirty="0">
              <a:solidFill>
                <a:srgbClr val="000000"/>
              </a:solidFill>
              <a:effectLst/>
              <a:highlight>
                <a:srgbClr val="FFFFFF"/>
              </a:highlight>
              <a:latin typeface="Helvetica Neue"/>
            </a:endParaRPr>
          </a:p>
          <a:p>
            <a:pPr algn="l">
              <a:buFont typeface="Arial" panose="020B0604020202020204" pitchFamily="34" charset="0"/>
              <a:buChar char="•"/>
            </a:pPr>
            <a:r>
              <a:rPr lang="en-US" b="0" i="0" dirty="0">
                <a:solidFill>
                  <a:srgbClr val="000000"/>
                </a:solidFill>
                <a:effectLst/>
                <a:highlight>
                  <a:srgbClr val="FFFFFF"/>
                </a:highlight>
                <a:latin typeface="Helvetica Neue"/>
              </a:rPr>
              <a:t> Of the sample chosen , More male are showing the risk of CHD than women</a:t>
            </a:r>
          </a:p>
          <a:p>
            <a:endParaRPr lang="en-IN" dirty="0"/>
          </a:p>
        </p:txBody>
      </p:sp>
      <p:sp>
        <p:nvSpPr>
          <p:cNvPr id="4" name="TextBox 3">
            <a:extLst>
              <a:ext uri="{FF2B5EF4-FFF2-40B4-BE49-F238E27FC236}">
                <a16:creationId xmlns:a16="http://schemas.microsoft.com/office/drawing/2014/main" id="{BD3EDAE8-1BC5-50E2-FF36-537E72465299}"/>
              </a:ext>
            </a:extLst>
          </p:cNvPr>
          <p:cNvSpPr txBox="1"/>
          <p:nvPr/>
        </p:nvSpPr>
        <p:spPr>
          <a:xfrm>
            <a:off x="518474" y="541241"/>
            <a:ext cx="3980967" cy="369332"/>
          </a:xfrm>
          <a:prstGeom prst="rect">
            <a:avLst/>
          </a:prstGeom>
          <a:noFill/>
        </p:spPr>
        <p:txBody>
          <a:bodyPr wrap="square" rtlCol="0">
            <a:spAutoFit/>
          </a:bodyPr>
          <a:lstStyle/>
          <a:p>
            <a:r>
              <a:rPr lang="en-IN" dirty="0"/>
              <a:t>Sex</a:t>
            </a:r>
          </a:p>
        </p:txBody>
      </p:sp>
    </p:spTree>
    <p:extLst>
      <p:ext uri="{BB962C8B-B14F-4D97-AF65-F5344CB8AC3E}">
        <p14:creationId xmlns:p14="http://schemas.microsoft.com/office/powerpoint/2010/main" val="217263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F9902CF-B5A7-C6FE-ECDB-4FFDD126B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035" y="765192"/>
            <a:ext cx="6149615" cy="5629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43588BB-26E0-B285-1A96-FAD01C0BE5A9}"/>
              </a:ext>
            </a:extLst>
          </p:cNvPr>
          <p:cNvSpPr txBox="1"/>
          <p:nvPr/>
        </p:nvSpPr>
        <p:spPr>
          <a:xfrm>
            <a:off x="518474" y="541241"/>
            <a:ext cx="3980967" cy="369332"/>
          </a:xfrm>
          <a:prstGeom prst="rect">
            <a:avLst/>
          </a:prstGeom>
          <a:noFill/>
        </p:spPr>
        <p:txBody>
          <a:bodyPr wrap="square" rtlCol="0">
            <a:spAutoFit/>
          </a:bodyPr>
          <a:lstStyle/>
          <a:p>
            <a:r>
              <a:rPr lang="en-IN" dirty="0"/>
              <a:t>Smoking and CHD Risk </a:t>
            </a:r>
          </a:p>
        </p:txBody>
      </p:sp>
      <p:graphicFrame>
        <p:nvGraphicFramePr>
          <p:cNvPr id="3" name="Table 2">
            <a:extLst>
              <a:ext uri="{FF2B5EF4-FFF2-40B4-BE49-F238E27FC236}">
                <a16:creationId xmlns:a16="http://schemas.microsoft.com/office/drawing/2014/main" id="{85EB5DF9-5734-1C47-67F9-F71D7EBDE6BD}"/>
              </a:ext>
            </a:extLst>
          </p:cNvPr>
          <p:cNvGraphicFramePr>
            <a:graphicFrameLocks noGrp="1"/>
          </p:cNvGraphicFramePr>
          <p:nvPr>
            <p:extLst>
              <p:ext uri="{D42A27DB-BD31-4B8C-83A1-F6EECF244321}">
                <p14:modId xmlns:p14="http://schemas.microsoft.com/office/powerpoint/2010/main" val="3413811854"/>
              </p:ext>
            </p:extLst>
          </p:nvPr>
        </p:nvGraphicFramePr>
        <p:xfrm>
          <a:off x="21709" y="1459828"/>
          <a:ext cx="5128968" cy="1463040"/>
        </p:xfrm>
        <a:graphic>
          <a:graphicData uri="http://schemas.openxmlformats.org/drawingml/2006/table">
            <a:tbl>
              <a:tblPr/>
              <a:tblGrid>
                <a:gridCol w="1709656">
                  <a:extLst>
                    <a:ext uri="{9D8B030D-6E8A-4147-A177-3AD203B41FA5}">
                      <a16:colId xmlns:a16="http://schemas.microsoft.com/office/drawing/2014/main" val="3859209273"/>
                    </a:ext>
                  </a:extLst>
                </a:gridCol>
                <a:gridCol w="1709656">
                  <a:extLst>
                    <a:ext uri="{9D8B030D-6E8A-4147-A177-3AD203B41FA5}">
                      <a16:colId xmlns:a16="http://schemas.microsoft.com/office/drawing/2014/main" val="593291829"/>
                    </a:ext>
                  </a:extLst>
                </a:gridCol>
                <a:gridCol w="1709656">
                  <a:extLst>
                    <a:ext uri="{9D8B030D-6E8A-4147-A177-3AD203B41FA5}">
                      <a16:colId xmlns:a16="http://schemas.microsoft.com/office/drawing/2014/main" val="3257352359"/>
                    </a:ext>
                  </a:extLst>
                </a:gridCol>
              </a:tblGrid>
              <a:tr h="0">
                <a:tc>
                  <a:txBody>
                    <a:bodyPr/>
                    <a:lstStyle/>
                    <a:p>
                      <a:pPr algn="r" fontAlgn="ctr"/>
                      <a:r>
                        <a:rPr lang="en-IN" b="1">
                          <a:effectLst/>
                        </a:rPr>
                        <a:t>TenYearCHD</a:t>
                      </a:r>
                    </a:p>
                  </a:txBody>
                  <a:tcPr anchor="ctr">
                    <a:lnL>
                      <a:noFill/>
                    </a:lnL>
                    <a:lnR>
                      <a:noFill/>
                    </a:lnR>
                    <a:lnT>
                      <a:noFill/>
                    </a:lnT>
                    <a:lnB>
                      <a:noFill/>
                    </a:lnB>
                    <a:solidFill>
                      <a:srgbClr val="FFFFFF"/>
                    </a:solidFill>
                  </a:tcPr>
                </a:tc>
                <a:tc>
                  <a:txBody>
                    <a:bodyPr/>
                    <a:lstStyle/>
                    <a:p>
                      <a:pPr algn="r" fontAlgn="ctr"/>
                      <a:r>
                        <a:rPr lang="en-IN" b="1">
                          <a:effectLst/>
                        </a:rPr>
                        <a:t>0</a:t>
                      </a:r>
                    </a:p>
                  </a:txBody>
                  <a:tcPr anchor="ctr">
                    <a:lnL>
                      <a:noFill/>
                    </a:lnL>
                    <a:lnR>
                      <a:noFill/>
                    </a:lnR>
                    <a:lnT>
                      <a:noFill/>
                    </a:lnT>
                    <a:lnB>
                      <a:noFill/>
                    </a:lnB>
                    <a:solidFill>
                      <a:srgbClr val="FFFFFF"/>
                    </a:solidFill>
                  </a:tcPr>
                </a:tc>
                <a:tc>
                  <a:txBody>
                    <a:bodyPr/>
                    <a:lstStyle/>
                    <a:p>
                      <a:pPr algn="r" fontAlgn="ctr"/>
                      <a:r>
                        <a:rPr lang="en-IN" b="1">
                          <a:effectLst/>
                        </a:rPr>
                        <a:t>1</a:t>
                      </a:r>
                    </a:p>
                  </a:txBody>
                  <a:tcPr anchor="ctr">
                    <a:lnL>
                      <a:noFill/>
                    </a:lnL>
                    <a:lnR>
                      <a:noFill/>
                    </a:lnR>
                    <a:lnT>
                      <a:noFill/>
                    </a:lnT>
                    <a:lnB>
                      <a:noFill/>
                    </a:lnB>
                    <a:solidFill>
                      <a:srgbClr val="FFFFFF"/>
                    </a:solidFill>
                  </a:tcPr>
                </a:tc>
                <a:extLst>
                  <a:ext uri="{0D108BD9-81ED-4DB2-BD59-A6C34878D82A}">
                    <a16:rowId xmlns:a16="http://schemas.microsoft.com/office/drawing/2014/main" val="1785918563"/>
                  </a:ext>
                </a:extLst>
              </a:tr>
              <a:tr h="0">
                <a:tc>
                  <a:txBody>
                    <a:bodyPr/>
                    <a:lstStyle/>
                    <a:p>
                      <a:pPr algn="r" fontAlgn="ctr"/>
                      <a:r>
                        <a:rPr lang="en-IN" b="1">
                          <a:effectLst/>
                        </a:rPr>
                        <a:t>is_smoking</a:t>
                      </a: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4094488704"/>
                  </a:ext>
                </a:extLst>
              </a:tr>
              <a:tr h="0">
                <a:tc>
                  <a:txBody>
                    <a:bodyPr/>
                    <a:lstStyle/>
                    <a:p>
                      <a:pPr algn="r" fontAlgn="ctr"/>
                      <a:r>
                        <a:rPr lang="en-IN" b="1">
                          <a:effectLst/>
                        </a:rPr>
                        <a:t>NO</a:t>
                      </a:r>
                    </a:p>
                  </a:txBody>
                  <a:tcPr anchor="ctr">
                    <a:lnL>
                      <a:noFill/>
                    </a:lnL>
                    <a:lnR>
                      <a:noFill/>
                    </a:lnR>
                    <a:lnT>
                      <a:noFill/>
                    </a:lnT>
                    <a:lnB>
                      <a:noFill/>
                    </a:lnB>
                    <a:solidFill>
                      <a:srgbClr val="F5F5F5"/>
                    </a:solidFill>
                  </a:tcPr>
                </a:tc>
                <a:tc>
                  <a:txBody>
                    <a:bodyPr/>
                    <a:lstStyle/>
                    <a:p>
                      <a:pPr algn="r" fontAlgn="ctr"/>
                      <a:r>
                        <a:rPr lang="en-IN">
                          <a:effectLst/>
                        </a:rPr>
                        <a:t>1467</a:t>
                      </a:r>
                    </a:p>
                  </a:txBody>
                  <a:tcPr anchor="ctr">
                    <a:lnL>
                      <a:noFill/>
                    </a:lnL>
                    <a:lnR>
                      <a:noFill/>
                    </a:lnR>
                    <a:lnT>
                      <a:noFill/>
                    </a:lnT>
                    <a:lnB>
                      <a:noFill/>
                    </a:lnB>
                    <a:solidFill>
                      <a:srgbClr val="F5F5F5"/>
                    </a:solidFill>
                  </a:tcPr>
                </a:tc>
                <a:tc>
                  <a:txBody>
                    <a:bodyPr/>
                    <a:lstStyle/>
                    <a:p>
                      <a:pPr algn="r" fontAlgn="ctr"/>
                      <a:r>
                        <a:rPr lang="en-IN">
                          <a:effectLst/>
                        </a:rPr>
                        <a:t>236</a:t>
                      </a:r>
                    </a:p>
                  </a:txBody>
                  <a:tcPr anchor="ctr">
                    <a:lnL>
                      <a:noFill/>
                    </a:lnL>
                    <a:lnR>
                      <a:noFill/>
                    </a:lnR>
                    <a:lnT>
                      <a:noFill/>
                    </a:lnT>
                    <a:lnB>
                      <a:noFill/>
                    </a:lnB>
                    <a:solidFill>
                      <a:srgbClr val="F5F5F5"/>
                    </a:solidFill>
                  </a:tcPr>
                </a:tc>
                <a:extLst>
                  <a:ext uri="{0D108BD9-81ED-4DB2-BD59-A6C34878D82A}">
                    <a16:rowId xmlns:a16="http://schemas.microsoft.com/office/drawing/2014/main" val="2301898963"/>
                  </a:ext>
                </a:extLst>
              </a:tr>
              <a:tr h="0">
                <a:tc>
                  <a:txBody>
                    <a:bodyPr/>
                    <a:lstStyle/>
                    <a:p>
                      <a:pPr algn="r" fontAlgn="ctr"/>
                      <a:r>
                        <a:rPr lang="en-IN" b="1">
                          <a:effectLst/>
                        </a:rPr>
                        <a:t>YES</a:t>
                      </a:r>
                    </a:p>
                  </a:txBody>
                  <a:tcPr anchor="ctr">
                    <a:lnL>
                      <a:noFill/>
                    </a:lnL>
                    <a:lnR>
                      <a:noFill/>
                    </a:lnR>
                    <a:lnT>
                      <a:noFill/>
                    </a:lnT>
                    <a:lnB>
                      <a:noFill/>
                    </a:lnB>
                    <a:solidFill>
                      <a:srgbClr val="FFFFFF"/>
                    </a:solidFill>
                  </a:tcPr>
                </a:tc>
                <a:tc>
                  <a:txBody>
                    <a:bodyPr/>
                    <a:lstStyle/>
                    <a:p>
                      <a:pPr algn="r" fontAlgn="ctr"/>
                      <a:r>
                        <a:rPr lang="en-IN">
                          <a:effectLst/>
                        </a:rPr>
                        <a:t>1412</a:t>
                      </a:r>
                    </a:p>
                  </a:txBody>
                  <a:tcPr anchor="ctr">
                    <a:lnL>
                      <a:noFill/>
                    </a:lnL>
                    <a:lnR>
                      <a:noFill/>
                    </a:lnR>
                    <a:lnT>
                      <a:noFill/>
                    </a:lnT>
                    <a:lnB>
                      <a:noFill/>
                    </a:lnB>
                    <a:solidFill>
                      <a:srgbClr val="FFFFFF"/>
                    </a:solidFill>
                  </a:tcPr>
                </a:tc>
                <a:tc>
                  <a:txBody>
                    <a:bodyPr/>
                    <a:lstStyle/>
                    <a:p>
                      <a:pPr algn="r" fontAlgn="ctr"/>
                      <a:r>
                        <a:rPr lang="en-IN" dirty="0">
                          <a:effectLst/>
                        </a:rPr>
                        <a:t>275</a:t>
                      </a:r>
                    </a:p>
                  </a:txBody>
                  <a:tcPr anchor="ctr">
                    <a:lnL>
                      <a:noFill/>
                    </a:lnL>
                    <a:lnR>
                      <a:noFill/>
                    </a:lnR>
                    <a:lnT>
                      <a:noFill/>
                    </a:lnT>
                    <a:lnB>
                      <a:noFill/>
                    </a:lnB>
                    <a:solidFill>
                      <a:srgbClr val="FFFFFF"/>
                    </a:solidFill>
                  </a:tcPr>
                </a:tc>
                <a:extLst>
                  <a:ext uri="{0D108BD9-81ED-4DB2-BD59-A6C34878D82A}">
                    <a16:rowId xmlns:a16="http://schemas.microsoft.com/office/drawing/2014/main" val="1891733289"/>
                  </a:ext>
                </a:extLst>
              </a:tr>
            </a:tbl>
          </a:graphicData>
        </a:graphic>
      </p:graphicFrame>
      <p:sp>
        <p:nvSpPr>
          <p:cNvPr id="4" name="TextBox 3">
            <a:extLst>
              <a:ext uri="{FF2B5EF4-FFF2-40B4-BE49-F238E27FC236}">
                <a16:creationId xmlns:a16="http://schemas.microsoft.com/office/drawing/2014/main" id="{D57E43A0-B50E-B8AC-9E32-14E86CC5D1DD}"/>
              </a:ext>
            </a:extLst>
          </p:cNvPr>
          <p:cNvSpPr txBox="1"/>
          <p:nvPr/>
        </p:nvSpPr>
        <p:spPr>
          <a:xfrm>
            <a:off x="348791" y="4133096"/>
            <a:ext cx="4150650" cy="1754326"/>
          </a:xfrm>
          <a:prstGeom prst="rect">
            <a:avLst/>
          </a:prstGeom>
          <a:noFill/>
        </p:spPr>
        <p:txBody>
          <a:bodyPr wrap="square" rtlCol="0">
            <a:spAutoFit/>
          </a:bodyPr>
          <a:lstStyle/>
          <a:p>
            <a:r>
              <a:rPr lang="en-US" dirty="0"/>
              <a:t>The data shows almost equal number of smokers and non smokers , but when compared with reference to CHD risk,</a:t>
            </a:r>
          </a:p>
          <a:p>
            <a:r>
              <a:rPr lang="en-US" dirty="0"/>
              <a:t>People smoking and with CHD risk are more than people not smoking and with risk of CHD</a:t>
            </a:r>
            <a:endParaRPr lang="en-IN" dirty="0"/>
          </a:p>
        </p:txBody>
      </p:sp>
    </p:spTree>
    <p:extLst>
      <p:ext uri="{BB962C8B-B14F-4D97-AF65-F5344CB8AC3E}">
        <p14:creationId xmlns:p14="http://schemas.microsoft.com/office/powerpoint/2010/main" val="87669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DC34418-05F3-5358-DDAE-C147AB293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532" y="1038569"/>
            <a:ext cx="5718731" cy="5629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86696E-0B7B-40FC-851B-B606E0C768F5}"/>
              </a:ext>
            </a:extLst>
          </p:cNvPr>
          <p:cNvSpPr txBox="1"/>
          <p:nvPr/>
        </p:nvSpPr>
        <p:spPr>
          <a:xfrm>
            <a:off x="518474" y="541241"/>
            <a:ext cx="3980967" cy="369332"/>
          </a:xfrm>
          <a:prstGeom prst="rect">
            <a:avLst/>
          </a:prstGeom>
          <a:noFill/>
        </p:spPr>
        <p:txBody>
          <a:bodyPr wrap="square" rtlCol="0">
            <a:spAutoFit/>
          </a:bodyPr>
          <a:lstStyle/>
          <a:p>
            <a:r>
              <a:rPr lang="en-IN" dirty="0"/>
              <a:t>BP Meds and CHD Risk </a:t>
            </a:r>
          </a:p>
        </p:txBody>
      </p:sp>
      <p:graphicFrame>
        <p:nvGraphicFramePr>
          <p:cNvPr id="3" name="Table 2">
            <a:extLst>
              <a:ext uri="{FF2B5EF4-FFF2-40B4-BE49-F238E27FC236}">
                <a16:creationId xmlns:a16="http://schemas.microsoft.com/office/drawing/2014/main" id="{34187375-CF4E-A5FC-0F95-849D6321599B}"/>
              </a:ext>
            </a:extLst>
          </p:cNvPr>
          <p:cNvGraphicFramePr>
            <a:graphicFrameLocks noGrp="1"/>
          </p:cNvGraphicFramePr>
          <p:nvPr>
            <p:extLst>
              <p:ext uri="{D42A27DB-BD31-4B8C-83A1-F6EECF244321}">
                <p14:modId xmlns:p14="http://schemas.microsoft.com/office/powerpoint/2010/main" val="242319593"/>
              </p:ext>
            </p:extLst>
          </p:nvPr>
        </p:nvGraphicFramePr>
        <p:xfrm>
          <a:off x="396960" y="1965960"/>
          <a:ext cx="4223994" cy="1463040"/>
        </p:xfrm>
        <a:graphic>
          <a:graphicData uri="http://schemas.openxmlformats.org/drawingml/2006/table">
            <a:tbl>
              <a:tblPr/>
              <a:tblGrid>
                <a:gridCol w="1407998">
                  <a:extLst>
                    <a:ext uri="{9D8B030D-6E8A-4147-A177-3AD203B41FA5}">
                      <a16:colId xmlns:a16="http://schemas.microsoft.com/office/drawing/2014/main" val="859582319"/>
                    </a:ext>
                  </a:extLst>
                </a:gridCol>
                <a:gridCol w="1407998">
                  <a:extLst>
                    <a:ext uri="{9D8B030D-6E8A-4147-A177-3AD203B41FA5}">
                      <a16:colId xmlns:a16="http://schemas.microsoft.com/office/drawing/2014/main" val="1754394282"/>
                    </a:ext>
                  </a:extLst>
                </a:gridCol>
                <a:gridCol w="1407998">
                  <a:extLst>
                    <a:ext uri="{9D8B030D-6E8A-4147-A177-3AD203B41FA5}">
                      <a16:colId xmlns:a16="http://schemas.microsoft.com/office/drawing/2014/main" val="3728610353"/>
                    </a:ext>
                  </a:extLst>
                </a:gridCol>
              </a:tblGrid>
              <a:tr h="0">
                <a:tc>
                  <a:txBody>
                    <a:bodyPr/>
                    <a:lstStyle/>
                    <a:p>
                      <a:pPr algn="r" fontAlgn="ctr"/>
                      <a:r>
                        <a:rPr lang="en-IN" b="1">
                          <a:effectLst/>
                        </a:rPr>
                        <a:t>TenYearCHD</a:t>
                      </a:r>
                    </a:p>
                  </a:txBody>
                  <a:tcPr anchor="ctr">
                    <a:lnL>
                      <a:noFill/>
                    </a:lnL>
                    <a:lnR>
                      <a:noFill/>
                    </a:lnR>
                    <a:lnT>
                      <a:noFill/>
                    </a:lnT>
                    <a:lnB>
                      <a:noFill/>
                    </a:lnB>
                    <a:solidFill>
                      <a:srgbClr val="FFFFFF"/>
                    </a:solidFill>
                  </a:tcPr>
                </a:tc>
                <a:tc>
                  <a:txBody>
                    <a:bodyPr/>
                    <a:lstStyle/>
                    <a:p>
                      <a:pPr algn="r" fontAlgn="ctr"/>
                      <a:r>
                        <a:rPr lang="en-IN" b="1">
                          <a:effectLst/>
                        </a:rPr>
                        <a:t>0</a:t>
                      </a:r>
                    </a:p>
                  </a:txBody>
                  <a:tcPr anchor="ctr">
                    <a:lnL>
                      <a:noFill/>
                    </a:lnL>
                    <a:lnR>
                      <a:noFill/>
                    </a:lnR>
                    <a:lnT>
                      <a:noFill/>
                    </a:lnT>
                    <a:lnB>
                      <a:noFill/>
                    </a:lnB>
                    <a:solidFill>
                      <a:srgbClr val="FFFFFF"/>
                    </a:solidFill>
                  </a:tcPr>
                </a:tc>
                <a:tc>
                  <a:txBody>
                    <a:bodyPr/>
                    <a:lstStyle/>
                    <a:p>
                      <a:pPr algn="r" fontAlgn="ctr"/>
                      <a:r>
                        <a:rPr lang="en-IN" b="1">
                          <a:effectLst/>
                        </a:rPr>
                        <a:t>1</a:t>
                      </a:r>
                    </a:p>
                  </a:txBody>
                  <a:tcPr anchor="ctr">
                    <a:lnL>
                      <a:noFill/>
                    </a:lnL>
                    <a:lnR>
                      <a:noFill/>
                    </a:lnR>
                    <a:lnT>
                      <a:noFill/>
                    </a:lnT>
                    <a:lnB>
                      <a:noFill/>
                    </a:lnB>
                    <a:solidFill>
                      <a:srgbClr val="FFFFFF"/>
                    </a:solidFill>
                  </a:tcPr>
                </a:tc>
                <a:extLst>
                  <a:ext uri="{0D108BD9-81ED-4DB2-BD59-A6C34878D82A}">
                    <a16:rowId xmlns:a16="http://schemas.microsoft.com/office/drawing/2014/main" val="2180796373"/>
                  </a:ext>
                </a:extLst>
              </a:tr>
              <a:tr h="0">
                <a:tc>
                  <a:txBody>
                    <a:bodyPr/>
                    <a:lstStyle/>
                    <a:p>
                      <a:pPr algn="r" fontAlgn="ctr"/>
                      <a:r>
                        <a:rPr lang="en-IN" b="1">
                          <a:effectLst/>
                        </a:rPr>
                        <a:t>BPMeds</a:t>
                      </a: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4292000661"/>
                  </a:ext>
                </a:extLst>
              </a:tr>
              <a:tr h="0">
                <a:tc>
                  <a:txBody>
                    <a:bodyPr/>
                    <a:lstStyle/>
                    <a:p>
                      <a:pPr algn="r" fontAlgn="ctr"/>
                      <a:r>
                        <a:rPr lang="en-IN" b="1">
                          <a:effectLst/>
                        </a:rPr>
                        <a:t>0.0</a:t>
                      </a:r>
                    </a:p>
                  </a:txBody>
                  <a:tcPr anchor="ctr">
                    <a:lnL>
                      <a:noFill/>
                    </a:lnL>
                    <a:lnR>
                      <a:noFill/>
                    </a:lnR>
                    <a:lnT>
                      <a:noFill/>
                    </a:lnT>
                    <a:lnB>
                      <a:noFill/>
                    </a:lnB>
                    <a:solidFill>
                      <a:srgbClr val="F5F5F5"/>
                    </a:solidFill>
                  </a:tcPr>
                </a:tc>
                <a:tc>
                  <a:txBody>
                    <a:bodyPr/>
                    <a:lstStyle/>
                    <a:p>
                      <a:pPr algn="r" fontAlgn="ctr"/>
                      <a:r>
                        <a:rPr lang="en-IN">
                          <a:effectLst/>
                        </a:rPr>
                        <a:t>2812</a:t>
                      </a:r>
                    </a:p>
                  </a:txBody>
                  <a:tcPr anchor="ctr">
                    <a:lnL>
                      <a:noFill/>
                    </a:lnL>
                    <a:lnR>
                      <a:noFill/>
                    </a:lnR>
                    <a:lnT>
                      <a:noFill/>
                    </a:lnT>
                    <a:lnB>
                      <a:noFill/>
                    </a:lnB>
                    <a:solidFill>
                      <a:srgbClr val="F5F5F5"/>
                    </a:solidFill>
                  </a:tcPr>
                </a:tc>
                <a:tc>
                  <a:txBody>
                    <a:bodyPr/>
                    <a:lstStyle/>
                    <a:p>
                      <a:pPr algn="r" fontAlgn="ctr"/>
                      <a:r>
                        <a:rPr lang="en-IN" dirty="0">
                          <a:effectLst/>
                        </a:rPr>
                        <a:t>478</a:t>
                      </a:r>
                    </a:p>
                  </a:txBody>
                  <a:tcPr anchor="ctr">
                    <a:lnL>
                      <a:noFill/>
                    </a:lnL>
                    <a:lnR>
                      <a:noFill/>
                    </a:lnR>
                    <a:lnT>
                      <a:noFill/>
                    </a:lnT>
                    <a:lnB>
                      <a:noFill/>
                    </a:lnB>
                    <a:solidFill>
                      <a:srgbClr val="F5F5F5"/>
                    </a:solidFill>
                  </a:tcPr>
                </a:tc>
                <a:extLst>
                  <a:ext uri="{0D108BD9-81ED-4DB2-BD59-A6C34878D82A}">
                    <a16:rowId xmlns:a16="http://schemas.microsoft.com/office/drawing/2014/main" val="1182729826"/>
                  </a:ext>
                </a:extLst>
              </a:tr>
              <a:tr h="0">
                <a:tc>
                  <a:txBody>
                    <a:bodyPr/>
                    <a:lstStyle/>
                    <a:p>
                      <a:pPr algn="r" fontAlgn="ctr"/>
                      <a:r>
                        <a:rPr lang="en-IN" b="1">
                          <a:effectLst/>
                        </a:rPr>
                        <a:t>1.0</a:t>
                      </a:r>
                    </a:p>
                  </a:txBody>
                  <a:tcPr anchor="ctr">
                    <a:lnL>
                      <a:noFill/>
                    </a:lnL>
                    <a:lnR>
                      <a:noFill/>
                    </a:lnR>
                    <a:lnT>
                      <a:noFill/>
                    </a:lnT>
                    <a:lnB>
                      <a:noFill/>
                    </a:lnB>
                    <a:solidFill>
                      <a:srgbClr val="FFFFFF"/>
                    </a:solidFill>
                  </a:tcPr>
                </a:tc>
                <a:tc>
                  <a:txBody>
                    <a:bodyPr/>
                    <a:lstStyle/>
                    <a:p>
                      <a:pPr algn="r" fontAlgn="ctr"/>
                      <a:r>
                        <a:rPr lang="en-IN">
                          <a:effectLst/>
                        </a:rPr>
                        <a:t>67</a:t>
                      </a:r>
                    </a:p>
                  </a:txBody>
                  <a:tcPr anchor="ctr">
                    <a:lnL>
                      <a:noFill/>
                    </a:lnL>
                    <a:lnR>
                      <a:noFill/>
                    </a:lnR>
                    <a:lnT>
                      <a:noFill/>
                    </a:lnT>
                    <a:lnB>
                      <a:noFill/>
                    </a:lnB>
                    <a:solidFill>
                      <a:srgbClr val="FFFFFF"/>
                    </a:solidFill>
                  </a:tcPr>
                </a:tc>
                <a:tc>
                  <a:txBody>
                    <a:bodyPr/>
                    <a:lstStyle/>
                    <a:p>
                      <a:pPr algn="r" fontAlgn="ctr"/>
                      <a:r>
                        <a:rPr lang="en-IN" dirty="0">
                          <a:effectLst/>
                        </a:rPr>
                        <a:t>33</a:t>
                      </a:r>
                    </a:p>
                  </a:txBody>
                  <a:tcPr anchor="ctr">
                    <a:lnL>
                      <a:noFill/>
                    </a:lnL>
                    <a:lnR>
                      <a:noFill/>
                    </a:lnR>
                    <a:lnT>
                      <a:noFill/>
                    </a:lnT>
                    <a:lnB>
                      <a:noFill/>
                    </a:lnB>
                    <a:solidFill>
                      <a:srgbClr val="FFFFFF"/>
                    </a:solidFill>
                  </a:tcPr>
                </a:tc>
                <a:extLst>
                  <a:ext uri="{0D108BD9-81ED-4DB2-BD59-A6C34878D82A}">
                    <a16:rowId xmlns:a16="http://schemas.microsoft.com/office/drawing/2014/main" val="4215536867"/>
                  </a:ext>
                </a:extLst>
              </a:tr>
            </a:tbl>
          </a:graphicData>
        </a:graphic>
      </p:graphicFrame>
      <p:sp>
        <p:nvSpPr>
          <p:cNvPr id="4" name="TextBox 3">
            <a:extLst>
              <a:ext uri="{FF2B5EF4-FFF2-40B4-BE49-F238E27FC236}">
                <a16:creationId xmlns:a16="http://schemas.microsoft.com/office/drawing/2014/main" id="{41257D4D-F277-522B-27B4-36D9D2645685}"/>
              </a:ext>
            </a:extLst>
          </p:cNvPr>
          <p:cNvSpPr txBox="1"/>
          <p:nvPr/>
        </p:nvSpPr>
        <p:spPr>
          <a:xfrm>
            <a:off x="518474" y="4151950"/>
            <a:ext cx="4150650" cy="1477328"/>
          </a:xfrm>
          <a:prstGeom prst="rect">
            <a:avLst/>
          </a:prstGeom>
          <a:noFill/>
        </p:spPr>
        <p:txBody>
          <a:bodyPr wrap="square" rtlCol="0">
            <a:spAutoFit/>
          </a:bodyPr>
          <a:lstStyle/>
          <a:p>
            <a:r>
              <a:rPr lang="en-US" dirty="0"/>
              <a:t>It is evident that most patients are not under any type of BP Medication</a:t>
            </a:r>
          </a:p>
          <a:p>
            <a:r>
              <a:rPr lang="en-US" dirty="0"/>
              <a:t>* Also We see no such relation which shows people under BP Medication are prone to CHD Risk</a:t>
            </a:r>
            <a:endParaRPr lang="en-IN" dirty="0"/>
          </a:p>
        </p:txBody>
      </p:sp>
    </p:spTree>
    <p:extLst>
      <p:ext uri="{BB962C8B-B14F-4D97-AF65-F5344CB8AC3E}">
        <p14:creationId xmlns:p14="http://schemas.microsoft.com/office/powerpoint/2010/main" val="85378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2202DDC-1DBD-9D0A-447D-404BE0462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95" y="818242"/>
            <a:ext cx="5297864" cy="522151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95B9CDA-3305-4219-A621-E0BA073BF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518" y="613677"/>
            <a:ext cx="5046482" cy="54260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C4D63F-2FCA-7D8B-E5C0-A79D70CE1692}"/>
              </a:ext>
            </a:extLst>
          </p:cNvPr>
          <p:cNvSpPr txBox="1"/>
          <p:nvPr/>
        </p:nvSpPr>
        <p:spPr>
          <a:xfrm>
            <a:off x="235670" y="244344"/>
            <a:ext cx="3980967" cy="369332"/>
          </a:xfrm>
          <a:prstGeom prst="rect">
            <a:avLst/>
          </a:prstGeom>
          <a:noFill/>
        </p:spPr>
        <p:txBody>
          <a:bodyPr wrap="square" rtlCol="0">
            <a:spAutoFit/>
          </a:bodyPr>
          <a:lstStyle/>
          <a:p>
            <a:r>
              <a:rPr lang="en-IN" dirty="0"/>
              <a:t>Prevalent stroke condition and CHD Risk </a:t>
            </a:r>
          </a:p>
        </p:txBody>
      </p:sp>
      <p:sp>
        <p:nvSpPr>
          <p:cNvPr id="3" name="TextBox 2">
            <a:extLst>
              <a:ext uri="{FF2B5EF4-FFF2-40B4-BE49-F238E27FC236}">
                <a16:creationId xmlns:a16="http://schemas.microsoft.com/office/drawing/2014/main" id="{3F42FB7D-07DF-9AE3-25FF-E9DE66C44E71}"/>
              </a:ext>
            </a:extLst>
          </p:cNvPr>
          <p:cNvSpPr txBox="1"/>
          <p:nvPr/>
        </p:nvSpPr>
        <p:spPr>
          <a:xfrm>
            <a:off x="7825818" y="154878"/>
            <a:ext cx="4202784" cy="646331"/>
          </a:xfrm>
          <a:prstGeom prst="rect">
            <a:avLst/>
          </a:prstGeom>
          <a:noFill/>
        </p:spPr>
        <p:txBody>
          <a:bodyPr wrap="square" rtlCol="0">
            <a:spAutoFit/>
          </a:bodyPr>
          <a:lstStyle/>
          <a:p>
            <a:r>
              <a:rPr lang="en-IN" dirty="0"/>
              <a:t>Prevalent Hyper tension condition and CHD Risk </a:t>
            </a:r>
          </a:p>
        </p:txBody>
      </p:sp>
      <p:sp>
        <p:nvSpPr>
          <p:cNvPr id="5" name="TextBox 4">
            <a:extLst>
              <a:ext uri="{FF2B5EF4-FFF2-40B4-BE49-F238E27FC236}">
                <a16:creationId xmlns:a16="http://schemas.microsoft.com/office/drawing/2014/main" id="{13980F0D-DE7C-9337-8898-E90138F3C41A}"/>
              </a:ext>
            </a:extLst>
          </p:cNvPr>
          <p:cNvSpPr txBox="1"/>
          <p:nvPr/>
        </p:nvSpPr>
        <p:spPr>
          <a:xfrm>
            <a:off x="0" y="5043996"/>
            <a:ext cx="3198971" cy="1569660"/>
          </a:xfrm>
          <a:prstGeom prst="rect">
            <a:avLst/>
          </a:prstGeom>
          <a:noFill/>
        </p:spPr>
        <p:txBody>
          <a:bodyPr wrap="square" rtlCol="0">
            <a:spAutoFit/>
          </a:bodyPr>
          <a:lstStyle/>
          <a:p>
            <a:r>
              <a:rPr lang="en-US" sz="1600" dirty="0"/>
              <a:t>* It is evident that most patients are not exhibiting prevalent stroke conditions</a:t>
            </a:r>
          </a:p>
          <a:p>
            <a:r>
              <a:rPr lang="en-US" sz="1600" dirty="0"/>
              <a:t>* Also We see no such relation which shows people with prevalent are prone to CHD Risk</a:t>
            </a:r>
            <a:endParaRPr lang="en-IN" sz="1600" dirty="0"/>
          </a:p>
        </p:txBody>
      </p:sp>
      <p:sp>
        <p:nvSpPr>
          <p:cNvPr id="6" name="TextBox 5">
            <a:extLst>
              <a:ext uri="{FF2B5EF4-FFF2-40B4-BE49-F238E27FC236}">
                <a16:creationId xmlns:a16="http://schemas.microsoft.com/office/drawing/2014/main" id="{0F1B0601-9D4F-F69D-DD60-7A3A500E3A02}"/>
              </a:ext>
            </a:extLst>
          </p:cNvPr>
          <p:cNvSpPr txBox="1"/>
          <p:nvPr/>
        </p:nvSpPr>
        <p:spPr>
          <a:xfrm>
            <a:off x="6072933" y="4928898"/>
            <a:ext cx="3198971" cy="1815882"/>
          </a:xfrm>
          <a:prstGeom prst="rect">
            <a:avLst/>
          </a:prstGeom>
          <a:noFill/>
        </p:spPr>
        <p:txBody>
          <a:bodyPr wrap="square" rtlCol="0">
            <a:spAutoFit/>
          </a:bodyPr>
          <a:lstStyle/>
          <a:p>
            <a:r>
              <a:rPr lang="en-US" sz="1600" dirty="0"/>
              <a:t>* It is observed that More patients do not have any condition of prevalent Hypertension</a:t>
            </a:r>
          </a:p>
          <a:p>
            <a:r>
              <a:rPr lang="en-US" sz="1600" dirty="0"/>
              <a:t>* However when we compare the chances of CHD , almost same amount of patients with / without Hypertension have CHD risk,</a:t>
            </a:r>
            <a:endParaRPr lang="en-IN" sz="1600" dirty="0"/>
          </a:p>
        </p:txBody>
      </p:sp>
    </p:spTree>
    <p:extLst>
      <p:ext uri="{BB962C8B-B14F-4D97-AF65-F5344CB8AC3E}">
        <p14:creationId xmlns:p14="http://schemas.microsoft.com/office/powerpoint/2010/main" val="389181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A0D073E9-5B18-D6DB-BE51-CE3AC5C58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10" y="736224"/>
            <a:ext cx="5448300" cy="57626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0DD079A1-D7AA-B519-972C-B35ADA3B0EDF}"/>
              </a:ext>
            </a:extLst>
          </p:cNvPr>
          <p:cNvGraphicFramePr>
            <a:graphicFrameLocks noGrp="1"/>
          </p:cNvGraphicFramePr>
          <p:nvPr>
            <p:extLst>
              <p:ext uri="{D42A27DB-BD31-4B8C-83A1-F6EECF244321}">
                <p14:modId xmlns:p14="http://schemas.microsoft.com/office/powerpoint/2010/main" val="712569532"/>
              </p:ext>
            </p:extLst>
          </p:nvPr>
        </p:nvGraphicFramePr>
        <p:xfrm>
          <a:off x="272591" y="1836900"/>
          <a:ext cx="4667055" cy="1463040"/>
        </p:xfrm>
        <a:graphic>
          <a:graphicData uri="http://schemas.openxmlformats.org/drawingml/2006/table">
            <a:tbl>
              <a:tblPr/>
              <a:tblGrid>
                <a:gridCol w="1555685">
                  <a:extLst>
                    <a:ext uri="{9D8B030D-6E8A-4147-A177-3AD203B41FA5}">
                      <a16:colId xmlns:a16="http://schemas.microsoft.com/office/drawing/2014/main" val="412402339"/>
                    </a:ext>
                  </a:extLst>
                </a:gridCol>
                <a:gridCol w="1555685">
                  <a:extLst>
                    <a:ext uri="{9D8B030D-6E8A-4147-A177-3AD203B41FA5}">
                      <a16:colId xmlns:a16="http://schemas.microsoft.com/office/drawing/2014/main" val="2427012191"/>
                    </a:ext>
                  </a:extLst>
                </a:gridCol>
                <a:gridCol w="1555685">
                  <a:extLst>
                    <a:ext uri="{9D8B030D-6E8A-4147-A177-3AD203B41FA5}">
                      <a16:colId xmlns:a16="http://schemas.microsoft.com/office/drawing/2014/main" val="3511418607"/>
                    </a:ext>
                  </a:extLst>
                </a:gridCol>
              </a:tblGrid>
              <a:tr h="0">
                <a:tc>
                  <a:txBody>
                    <a:bodyPr/>
                    <a:lstStyle/>
                    <a:p>
                      <a:pPr algn="r" fontAlgn="ctr"/>
                      <a:r>
                        <a:rPr lang="en-IN" b="1">
                          <a:effectLst/>
                        </a:rPr>
                        <a:t>TenYearCHD</a:t>
                      </a:r>
                    </a:p>
                  </a:txBody>
                  <a:tcPr anchor="ctr">
                    <a:lnL>
                      <a:noFill/>
                    </a:lnL>
                    <a:lnR>
                      <a:noFill/>
                    </a:lnR>
                    <a:lnT>
                      <a:noFill/>
                    </a:lnT>
                    <a:lnB>
                      <a:noFill/>
                    </a:lnB>
                    <a:solidFill>
                      <a:srgbClr val="FFFFFF"/>
                    </a:solidFill>
                  </a:tcPr>
                </a:tc>
                <a:tc>
                  <a:txBody>
                    <a:bodyPr/>
                    <a:lstStyle/>
                    <a:p>
                      <a:pPr algn="r" fontAlgn="ctr"/>
                      <a:r>
                        <a:rPr lang="en-IN" b="1">
                          <a:effectLst/>
                        </a:rPr>
                        <a:t>0</a:t>
                      </a:r>
                    </a:p>
                  </a:txBody>
                  <a:tcPr anchor="ctr">
                    <a:lnL>
                      <a:noFill/>
                    </a:lnL>
                    <a:lnR>
                      <a:noFill/>
                    </a:lnR>
                    <a:lnT>
                      <a:noFill/>
                    </a:lnT>
                    <a:lnB>
                      <a:noFill/>
                    </a:lnB>
                    <a:solidFill>
                      <a:srgbClr val="FFFFFF"/>
                    </a:solidFill>
                  </a:tcPr>
                </a:tc>
                <a:tc>
                  <a:txBody>
                    <a:bodyPr/>
                    <a:lstStyle/>
                    <a:p>
                      <a:pPr algn="r" fontAlgn="ctr"/>
                      <a:r>
                        <a:rPr lang="en-IN" b="1">
                          <a:effectLst/>
                        </a:rPr>
                        <a:t>1</a:t>
                      </a:r>
                    </a:p>
                  </a:txBody>
                  <a:tcPr anchor="ctr">
                    <a:lnL>
                      <a:noFill/>
                    </a:lnL>
                    <a:lnR>
                      <a:noFill/>
                    </a:lnR>
                    <a:lnT>
                      <a:noFill/>
                    </a:lnT>
                    <a:lnB>
                      <a:noFill/>
                    </a:lnB>
                    <a:solidFill>
                      <a:srgbClr val="FFFFFF"/>
                    </a:solidFill>
                  </a:tcPr>
                </a:tc>
                <a:extLst>
                  <a:ext uri="{0D108BD9-81ED-4DB2-BD59-A6C34878D82A}">
                    <a16:rowId xmlns:a16="http://schemas.microsoft.com/office/drawing/2014/main" val="3896052818"/>
                  </a:ext>
                </a:extLst>
              </a:tr>
              <a:tr h="0">
                <a:tc>
                  <a:txBody>
                    <a:bodyPr/>
                    <a:lstStyle/>
                    <a:p>
                      <a:pPr algn="r" fontAlgn="ctr"/>
                      <a:r>
                        <a:rPr lang="en-IN" b="1">
                          <a:effectLst/>
                        </a:rPr>
                        <a:t>diabetes</a:t>
                      </a: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619410917"/>
                  </a:ext>
                </a:extLst>
              </a:tr>
              <a:tr h="0">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2825</a:t>
                      </a:r>
                    </a:p>
                  </a:txBody>
                  <a:tcPr anchor="ctr">
                    <a:lnL>
                      <a:noFill/>
                    </a:lnL>
                    <a:lnR>
                      <a:noFill/>
                    </a:lnR>
                    <a:lnT>
                      <a:noFill/>
                    </a:lnT>
                    <a:lnB>
                      <a:noFill/>
                    </a:lnB>
                    <a:solidFill>
                      <a:srgbClr val="F5F5F5"/>
                    </a:solidFill>
                  </a:tcPr>
                </a:tc>
                <a:tc>
                  <a:txBody>
                    <a:bodyPr/>
                    <a:lstStyle/>
                    <a:p>
                      <a:pPr algn="r" fontAlgn="ctr"/>
                      <a:r>
                        <a:rPr lang="en-IN">
                          <a:effectLst/>
                        </a:rPr>
                        <a:t>478</a:t>
                      </a:r>
                    </a:p>
                  </a:txBody>
                  <a:tcPr anchor="ctr">
                    <a:lnL>
                      <a:noFill/>
                    </a:lnL>
                    <a:lnR>
                      <a:noFill/>
                    </a:lnR>
                    <a:lnT>
                      <a:noFill/>
                    </a:lnT>
                    <a:lnB>
                      <a:noFill/>
                    </a:lnB>
                    <a:solidFill>
                      <a:srgbClr val="F5F5F5"/>
                    </a:solidFill>
                  </a:tcPr>
                </a:tc>
                <a:extLst>
                  <a:ext uri="{0D108BD9-81ED-4DB2-BD59-A6C34878D82A}">
                    <a16:rowId xmlns:a16="http://schemas.microsoft.com/office/drawing/2014/main" val="3132324248"/>
                  </a:ext>
                </a:extLst>
              </a:tr>
              <a:tr h="0">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a:effectLst/>
                        </a:rPr>
                        <a:t>54</a:t>
                      </a:r>
                    </a:p>
                  </a:txBody>
                  <a:tcPr anchor="ctr">
                    <a:lnL>
                      <a:noFill/>
                    </a:lnL>
                    <a:lnR>
                      <a:noFill/>
                    </a:lnR>
                    <a:lnT>
                      <a:noFill/>
                    </a:lnT>
                    <a:lnB>
                      <a:noFill/>
                    </a:lnB>
                    <a:solidFill>
                      <a:srgbClr val="FFFFFF"/>
                    </a:solidFill>
                  </a:tcPr>
                </a:tc>
                <a:tc>
                  <a:txBody>
                    <a:bodyPr/>
                    <a:lstStyle/>
                    <a:p>
                      <a:pPr algn="r" fontAlgn="ctr"/>
                      <a:r>
                        <a:rPr lang="en-IN" dirty="0">
                          <a:effectLst/>
                        </a:rPr>
                        <a:t>33</a:t>
                      </a:r>
                    </a:p>
                  </a:txBody>
                  <a:tcPr anchor="ctr">
                    <a:lnL>
                      <a:noFill/>
                    </a:lnL>
                    <a:lnR>
                      <a:noFill/>
                    </a:lnR>
                    <a:lnT>
                      <a:noFill/>
                    </a:lnT>
                    <a:lnB>
                      <a:noFill/>
                    </a:lnB>
                    <a:solidFill>
                      <a:srgbClr val="FFFFFF"/>
                    </a:solidFill>
                  </a:tcPr>
                </a:tc>
                <a:extLst>
                  <a:ext uri="{0D108BD9-81ED-4DB2-BD59-A6C34878D82A}">
                    <a16:rowId xmlns:a16="http://schemas.microsoft.com/office/drawing/2014/main" val="3426783334"/>
                  </a:ext>
                </a:extLst>
              </a:tr>
            </a:tbl>
          </a:graphicData>
        </a:graphic>
      </p:graphicFrame>
      <p:sp>
        <p:nvSpPr>
          <p:cNvPr id="3" name="TextBox 2">
            <a:extLst>
              <a:ext uri="{FF2B5EF4-FFF2-40B4-BE49-F238E27FC236}">
                <a16:creationId xmlns:a16="http://schemas.microsoft.com/office/drawing/2014/main" id="{42BF16CB-081F-F32E-A640-07E3270BFEEC}"/>
              </a:ext>
            </a:extLst>
          </p:cNvPr>
          <p:cNvSpPr txBox="1"/>
          <p:nvPr/>
        </p:nvSpPr>
        <p:spPr>
          <a:xfrm>
            <a:off x="518474" y="4151950"/>
            <a:ext cx="4150650" cy="1754326"/>
          </a:xfrm>
          <a:prstGeom prst="rect">
            <a:avLst/>
          </a:prstGeom>
          <a:noFill/>
        </p:spPr>
        <p:txBody>
          <a:bodyPr wrap="square" rtlCol="0">
            <a:spAutoFit/>
          </a:bodyPr>
          <a:lstStyle/>
          <a:p>
            <a:r>
              <a:rPr lang="en-US" dirty="0"/>
              <a:t>It is evident that most patients are not diabetic </a:t>
            </a:r>
          </a:p>
          <a:p>
            <a:endParaRPr lang="en-US" dirty="0"/>
          </a:p>
          <a:p>
            <a:r>
              <a:rPr lang="en-US" dirty="0"/>
              <a:t>Also We see no such relation which shows people who are diabetic are prone to CHD Risk</a:t>
            </a:r>
            <a:endParaRPr lang="en-IN" dirty="0"/>
          </a:p>
        </p:txBody>
      </p:sp>
      <p:sp>
        <p:nvSpPr>
          <p:cNvPr id="4" name="TextBox 3">
            <a:extLst>
              <a:ext uri="{FF2B5EF4-FFF2-40B4-BE49-F238E27FC236}">
                <a16:creationId xmlns:a16="http://schemas.microsoft.com/office/drawing/2014/main" id="{EA8F9BFD-A308-82CD-CC74-9F34950F2EDE}"/>
              </a:ext>
            </a:extLst>
          </p:cNvPr>
          <p:cNvSpPr txBox="1"/>
          <p:nvPr/>
        </p:nvSpPr>
        <p:spPr>
          <a:xfrm>
            <a:off x="235670" y="244344"/>
            <a:ext cx="3980967" cy="369332"/>
          </a:xfrm>
          <a:prstGeom prst="rect">
            <a:avLst/>
          </a:prstGeom>
          <a:noFill/>
        </p:spPr>
        <p:txBody>
          <a:bodyPr wrap="square" rtlCol="0">
            <a:spAutoFit/>
          </a:bodyPr>
          <a:lstStyle/>
          <a:p>
            <a:r>
              <a:rPr lang="en-IN" dirty="0"/>
              <a:t>Diabetic condition and CHD Risk </a:t>
            </a:r>
          </a:p>
        </p:txBody>
      </p:sp>
    </p:spTree>
    <p:extLst>
      <p:ext uri="{BB962C8B-B14F-4D97-AF65-F5344CB8AC3E}">
        <p14:creationId xmlns:p14="http://schemas.microsoft.com/office/powerpoint/2010/main" val="27022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18F239AD-67F2-D6CF-3B52-B266631AE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81" y="887740"/>
            <a:ext cx="5811919" cy="5629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76C324-A110-18F7-C23A-3AFC8813D32C}"/>
              </a:ext>
            </a:extLst>
          </p:cNvPr>
          <p:cNvSpPr txBox="1"/>
          <p:nvPr/>
        </p:nvSpPr>
        <p:spPr>
          <a:xfrm>
            <a:off x="7352908" y="3053788"/>
            <a:ext cx="3761294" cy="923330"/>
          </a:xfrm>
          <a:prstGeom prst="rect">
            <a:avLst/>
          </a:prstGeom>
          <a:noFill/>
        </p:spPr>
        <p:txBody>
          <a:bodyPr wrap="square" rtlCol="0">
            <a:spAutoFit/>
          </a:bodyPr>
          <a:lstStyle/>
          <a:p>
            <a:r>
              <a:rPr lang="en-US" dirty="0"/>
              <a:t>We can observe that patients with Cholesterols levels around 200-300 have chances of CHD risk</a:t>
            </a:r>
            <a:endParaRPr lang="en-IN" dirty="0"/>
          </a:p>
        </p:txBody>
      </p:sp>
      <p:sp>
        <p:nvSpPr>
          <p:cNvPr id="3" name="TextBox 2">
            <a:extLst>
              <a:ext uri="{FF2B5EF4-FFF2-40B4-BE49-F238E27FC236}">
                <a16:creationId xmlns:a16="http://schemas.microsoft.com/office/drawing/2014/main" id="{6AC91B83-3CFE-8A8A-B8CE-580CBBE9BB72}"/>
              </a:ext>
            </a:extLst>
          </p:cNvPr>
          <p:cNvSpPr txBox="1"/>
          <p:nvPr/>
        </p:nvSpPr>
        <p:spPr>
          <a:xfrm>
            <a:off x="4355183" y="340985"/>
            <a:ext cx="3980967" cy="369332"/>
          </a:xfrm>
          <a:prstGeom prst="rect">
            <a:avLst/>
          </a:prstGeom>
          <a:noFill/>
        </p:spPr>
        <p:txBody>
          <a:bodyPr wrap="square" rtlCol="0">
            <a:spAutoFit/>
          </a:bodyPr>
          <a:lstStyle/>
          <a:p>
            <a:r>
              <a:rPr lang="en-IN" dirty="0"/>
              <a:t>Cholesterol levels and CHD Risk </a:t>
            </a:r>
          </a:p>
        </p:txBody>
      </p:sp>
    </p:spTree>
    <p:extLst>
      <p:ext uri="{BB962C8B-B14F-4D97-AF65-F5344CB8AC3E}">
        <p14:creationId xmlns:p14="http://schemas.microsoft.com/office/powerpoint/2010/main" val="1700026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4CA8C04-D841-382E-A77E-B01756339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1095130"/>
            <a:ext cx="7220932" cy="5629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DAD94E-96B4-23EE-60D3-A9761B8D3A13}"/>
              </a:ext>
            </a:extLst>
          </p:cNvPr>
          <p:cNvSpPr txBox="1"/>
          <p:nvPr/>
        </p:nvSpPr>
        <p:spPr>
          <a:xfrm>
            <a:off x="7692272" y="2102177"/>
            <a:ext cx="4072381" cy="2308324"/>
          </a:xfrm>
          <a:prstGeom prst="rect">
            <a:avLst/>
          </a:prstGeom>
          <a:noFill/>
        </p:spPr>
        <p:txBody>
          <a:bodyPr wrap="square" rtlCol="0">
            <a:spAutoFit/>
          </a:bodyPr>
          <a:lstStyle/>
          <a:p>
            <a:r>
              <a:rPr lang="en-US" dirty="0"/>
              <a:t>* We can observe patients having systolic bp in the range 120 -200 and diastolic BP 70-100 have chances of CHD Risk</a:t>
            </a:r>
          </a:p>
          <a:p>
            <a:endParaRPr lang="en-US" dirty="0"/>
          </a:p>
          <a:p>
            <a:r>
              <a:rPr lang="en-US" dirty="0"/>
              <a:t>* This also justifies if a person is having High Blood pressure or not because the normal level is considered to be 120mm/80mm Hg</a:t>
            </a:r>
            <a:endParaRPr lang="en-IN" dirty="0"/>
          </a:p>
        </p:txBody>
      </p:sp>
      <p:sp>
        <p:nvSpPr>
          <p:cNvPr id="3" name="TextBox 2">
            <a:extLst>
              <a:ext uri="{FF2B5EF4-FFF2-40B4-BE49-F238E27FC236}">
                <a16:creationId xmlns:a16="http://schemas.microsoft.com/office/drawing/2014/main" id="{23339D49-9654-CE33-CD2F-364CABC03749}"/>
              </a:ext>
            </a:extLst>
          </p:cNvPr>
          <p:cNvSpPr txBox="1"/>
          <p:nvPr/>
        </p:nvSpPr>
        <p:spPr>
          <a:xfrm>
            <a:off x="3450209" y="397545"/>
            <a:ext cx="3980967" cy="369332"/>
          </a:xfrm>
          <a:prstGeom prst="rect">
            <a:avLst/>
          </a:prstGeom>
          <a:noFill/>
        </p:spPr>
        <p:txBody>
          <a:bodyPr wrap="square" rtlCol="0">
            <a:spAutoFit/>
          </a:bodyPr>
          <a:lstStyle/>
          <a:p>
            <a:r>
              <a:rPr lang="en-IN" dirty="0"/>
              <a:t>Blood pressure levels and CHD Risk </a:t>
            </a:r>
          </a:p>
        </p:txBody>
      </p:sp>
    </p:spTree>
    <p:extLst>
      <p:ext uri="{BB962C8B-B14F-4D97-AF65-F5344CB8AC3E}">
        <p14:creationId xmlns:p14="http://schemas.microsoft.com/office/powerpoint/2010/main" val="3266254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5215ECE3-1FCC-4610-BF78-75B7A8123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9876"/>
            <a:ext cx="5791200" cy="498987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87F8A575-A6BB-BF03-78CA-172F4CD02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621" y="1055802"/>
            <a:ext cx="4480874" cy="30825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53DAED7-E71B-A755-8255-FC84DA6A1DB4}"/>
              </a:ext>
            </a:extLst>
          </p:cNvPr>
          <p:cNvSpPr txBox="1"/>
          <p:nvPr/>
        </p:nvSpPr>
        <p:spPr>
          <a:xfrm>
            <a:off x="6796724" y="4751108"/>
            <a:ext cx="4480873" cy="1200329"/>
          </a:xfrm>
          <a:prstGeom prst="rect">
            <a:avLst/>
          </a:prstGeom>
          <a:noFill/>
        </p:spPr>
        <p:txBody>
          <a:bodyPr wrap="square" rtlCol="0">
            <a:spAutoFit/>
          </a:bodyPr>
          <a:lstStyle/>
          <a:p>
            <a:r>
              <a:rPr lang="en-US" dirty="0"/>
              <a:t>* We can observe that more Female   patients around the age group 60 have risk of CHD</a:t>
            </a:r>
          </a:p>
          <a:p>
            <a:r>
              <a:rPr lang="en-US" dirty="0"/>
              <a:t>* Where as Male patients around the age group 45-60 have risk of CHD</a:t>
            </a:r>
            <a:endParaRPr lang="en-IN" dirty="0"/>
          </a:p>
        </p:txBody>
      </p:sp>
      <p:sp>
        <p:nvSpPr>
          <p:cNvPr id="3" name="TextBox 2">
            <a:extLst>
              <a:ext uri="{FF2B5EF4-FFF2-40B4-BE49-F238E27FC236}">
                <a16:creationId xmlns:a16="http://schemas.microsoft.com/office/drawing/2014/main" id="{6C144438-D68A-346B-9B25-F82C75604D81}"/>
              </a:ext>
            </a:extLst>
          </p:cNvPr>
          <p:cNvSpPr txBox="1"/>
          <p:nvPr/>
        </p:nvSpPr>
        <p:spPr>
          <a:xfrm>
            <a:off x="3544477" y="168840"/>
            <a:ext cx="3980967" cy="369332"/>
          </a:xfrm>
          <a:prstGeom prst="rect">
            <a:avLst/>
          </a:prstGeom>
          <a:noFill/>
        </p:spPr>
        <p:txBody>
          <a:bodyPr wrap="square" rtlCol="0">
            <a:spAutoFit/>
          </a:bodyPr>
          <a:lstStyle/>
          <a:p>
            <a:r>
              <a:rPr lang="en-IN" dirty="0"/>
              <a:t>Age , Gender and CHD Risk </a:t>
            </a:r>
          </a:p>
        </p:txBody>
      </p:sp>
    </p:spTree>
    <p:extLst>
      <p:ext uri="{BB962C8B-B14F-4D97-AF65-F5344CB8AC3E}">
        <p14:creationId xmlns:p14="http://schemas.microsoft.com/office/powerpoint/2010/main" val="406081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EF8E14C8-C70C-8EB2-22D1-FDEB895F8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95" y="991435"/>
            <a:ext cx="6226404" cy="5629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1A30E4-93F5-C5A7-7AE6-DC7705081075}"/>
              </a:ext>
            </a:extLst>
          </p:cNvPr>
          <p:cNvSpPr txBox="1"/>
          <p:nvPr/>
        </p:nvSpPr>
        <p:spPr>
          <a:xfrm>
            <a:off x="7409468" y="2234153"/>
            <a:ext cx="405195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Most number of smokers belong to age group 40-60</a:t>
            </a:r>
          </a:p>
          <a:p>
            <a:pPr marL="285750" indent="-285750">
              <a:buFont typeface="Arial" panose="020B0604020202020204" pitchFamily="34" charset="0"/>
              <a:buChar char="•"/>
            </a:pPr>
            <a:r>
              <a:rPr lang="en-US" dirty="0"/>
              <a:t>Smokers within age group 40 have less CHD Risk where as smokers  belonging to age group 45-60 are prone to CHD Risk </a:t>
            </a:r>
          </a:p>
          <a:p>
            <a:pPr marL="285750" indent="-285750">
              <a:buFont typeface="Arial" panose="020B0604020202020204" pitchFamily="34" charset="0"/>
              <a:buChar char="•"/>
            </a:pPr>
            <a:r>
              <a:rPr lang="en-US" dirty="0"/>
              <a:t>Non Smokers from age group around 60 are prone to CHD risk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infer that smoking can be a factor that might lead to CHD risk at early ages than when compared to non smoking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E65F9953-CC93-4171-2412-380EFD25CFE4}"/>
              </a:ext>
            </a:extLst>
          </p:cNvPr>
          <p:cNvSpPr txBox="1"/>
          <p:nvPr/>
        </p:nvSpPr>
        <p:spPr>
          <a:xfrm>
            <a:off x="3553904" y="385656"/>
            <a:ext cx="5571243" cy="369332"/>
          </a:xfrm>
          <a:prstGeom prst="rect">
            <a:avLst/>
          </a:prstGeom>
          <a:noFill/>
        </p:spPr>
        <p:txBody>
          <a:bodyPr wrap="square" rtlCol="0">
            <a:spAutoFit/>
          </a:bodyPr>
          <a:lstStyle/>
          <a:p>
            <a:r>
              <a:rPr lang="en-IN" dirty="0"/>
              <a:t>Smokers / Non Smokers , their age and risk of CHD </a:t>
            </a:r>
          </a:p>
        </p:txBody>
      </p:sp>
    </p:spTree>
    <p:extLst>
      <p:ext uri="{BB962C8B-B14F-4D97-AF65-F5344CB8AC3E}">
        <p14:creationId xmlns:p14="http://schemas.microsoft.com/office/powerpoint/2010/main" val="141909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20B12E-8744-0E6B-2F48-0930BAD434E0}"/>
              </a:ext>
            </a:extLst>
          </p:cNvPr>
          <p:cNvSpPr>
            <a:spLocks noGrp="1"/>
          </p:cNvSpPr>
          <p:nvPr>
            <p:ph type="subTitle" idx="1"/>
          </p:nvPr>
        </p:nvSpPr>
        <p:spPr>
          <a:xfrm>
            <a:off x="641023" y="1631835"/>
            <a:ext cx="10215513" cy="4382465"/>
          </a:xfrm>
        </p:spPr>
        <p:txBody>
          <a:bodyPr>
            <a:normAutofit/>
          </a:bodyPr>
          <a:lstStyle/>
          <a:p>
            <a:pPr marL="228600" lvl="0" indent="-175260" algn="just" rtl="0">
              <a:lnSpc>
                <a:spcPct val="90000"/>
              </a:lnSpc>
              <a:spcBef>
                <a:spcPts val="0"/>
              </a:spcBef>
              <a:spcAft>
                <a:spcPts val="0"/>
              </a:spcAft>
              <a:buSzPct val="100000"/>
              <a:buChar char="•"/>
            </a:pPr>
            <a:r>
              <a:rPr lang="en-US" sz="2400" dirty="0">
                <a:latin typeface="+mj-lt"/>
              </a:rPr>
              <a:t>Visiting hospitals for regular check-ups it is almost always seen that they encourage people to get special check-ups to identify if they are at risk of heart diseases. Heart diseases have unfortunately become very common. It may be due to various reasons such as lifestyle, work pressure, lack of exercise, etc. In this project, we will be working on predicting the 10-year risk of Coronary Heart Disease (CHD). We are given a set of variables that impact heart diseases. These variables are related to demographic, past, and current medical history.</a:t>
            </a:r>
          </a:p>
          <a:p>
            <a:pPr marL="228600" lvl="0" indent="-175260" algn="just" rtl="0">
              <a:lnSpc>
                <a:spcPct val="90000"/>
              </a:lnSpc>
              <a:spcBef>
                <a:spcPts val="0"/>
              </a:spcBef>
              <a:spcAft>
                <a:spcPts val="0"/>
              </a:spcAft>
              <a:buSzPct val="100000"/>
              <a:buChar char="•"/>
            </a:pPr>
            <a:r>
              <a:rPr lang="en-US" sz="2400" dirty="0">
                <a:latin typeface="+mj-lt"/>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 over 3390 records and 16 attributes Variables. Each attribute is a potential risk factor. There are both demographic, </a:t>
            </a:r>
            <a:r>
              <a:rPr lang="en-US" sz="2400" dirty="0" err="1">
                <a:latin typeface="+mj-lt"/>
              </a:rPr>
              <a:t>behavioural</a:t>
            </a:r>
            <a:r>
              <a:rPr lang="en-US" sz="2400" dirty="0">
                <a:latin typeface="+mj-lt"/>
              </a:rPr>
              <a:t>, and medical risk factors.</a:t>
            </a:r>
          </a:p>
          <a:p>
            <a:endParaRPr lang="en-IN" dirty="0"/>
          </a:p>
        </p:txBody>
      </p:sp>
      <p:sp>
        <p:nvSpPr>
          <p:cNvPr id="4" name="Rectangle 3">
            <a:extLst>
              <a:ext uri="{FF2B5EF4-FFF2-40B4-BE49-F238E27FC236}">
                <a16:creationId xmlns:a16="http://schemas.microsoft.com/office/drawing/2014/main" id="{1E89509C-ED24-F993-15D8-4F9B463D7EE5}"/>
              </a:ext>
            </a:extLst>
          </p:cNvPr>
          <p:cNvSpPr/>
          <p:nvPr/>
        </p:nvSpPr>
        <p:spPr>
          <a:xfrm>
            <a:off x="340636" y="394002"/>
            <a:ext cx="563987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Problem Statement</a:t>
            </a:r>
          </a:p>
        </p:txBody>
      </p:sp>
    </p:spTree>
    <p:extLst>
      <p:ext uri="{BB962C8B-B14F-4D97-AF65-F5344CB8AC3E}">
        <p14:creationId xmlns:p14="http://schemas.microsoft.com/office/powerpoint/2010/main" val="2436616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66D815E5-7CE6-9D4D-F6A5-9722FCA53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57" y="887740"/>
            <a:ext cx="5791200" cy="5629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4AE136-FFD7-1613-6CD3-C0E198B115FA}"/>
              </a:ext>
            </a:extLst>
          </p:cNvPr>
          <p:cNvSpPr txBox="1"/>
          <p:nvPr/>
        </p:nvSpPr>
        <p:spPr>
          <a:xfrm>
            <a:off x="3553904" y="385656"/>
            <a:ext cx="5571243" cy="369332"/>
          </a:xfrm>
          <a:prstGeom prst="rect">
            <a:avLst/>
          </a:prstGeom>
          <a:noFill/>
        </p:spPr>
        <p:txBody>
          <a:bodyPr wrap="square" rtlCol="0">
            <a:spAutoFit/>
          </a:bodyPr>
          <a:lstStyle/>
          <a:p>
            <a:r>
              <a:rPr lang="en-IN" dirty="0"/>
              <a:t>Age wise stats who are on BP Medication </a:t>
            </a:r>
          </a:p>
        </p:txBody>
      </p:sp>
      <p:sp>
        <p:nvSpPr>
          <p:cNvPr id="3" name="TextBox 2">
            <a:extLst>
              <a:ext uri="{FF2B5EF4-FFF2-40B4-BE49-F238E27FC236}">
                <a16:creationId xmlns:a16="http://schemas.microsoft.com/office/drawing/2014/main" id="{86918A6B-0041-ED4C-78AA-1A96702F9580}"/>
              </a:ext>
            </a:extLst>
          </p:cNvPr>
          <p:cNvSpPr txBox="1"/>
          <p:nvPr/>
        </p:nvSpPr>
        <p:spPr>
          <a:xfrm>
            <a:off x="7159658" y="2395201"/>
            <a:ext cx="393097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Most patients from age group around 55-60 are under BP Medication</a:t>
            </a:r>
          </a:p>
          <a:p>
            <a:pPr marL="285750" indent="-285750">
              <a:buFont typeface="Arial" panose="020B0604020202020204" pitchFamily="34" charset="0"/>
              <a:buChar char="•"/>
            </a:pPr>
            <a:r>
              <a:rPr lang="en-US" dirty="0"/>
              <a:t>People of age group around 60 under BP Medication have shown risk of CHD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times medicines of high blood pressure can cause chest pain or irregular heart beats , this also might account to the risk of CHD </a:t>
            </a:r>
            <a:endParaRPr lang="en-IN" dirty="0"/>
          </a:p>
        </p:txBody>
      </p:sp>
    </p:spTree>
    <p:extLst>
      <p:ext uri="{BB962C8B-B14F-4D97-AF65-F5344CB8AC3E}">
        <p14:creationId xmlns:p14="http://schemas.microsoft.com/office/powerpoint/2010/main" val="1925620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3F1ACDC8-B771-D6AE-F739-3A2630047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60" y="474582"/>
            <a:ext cx="5791200" cy="5503633"/>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187917CD-08F2-66AE-331E-C652EA8E6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390" y="474581"/>
            <a:ext cx="5848350" cy="55036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94B938-CD53-C26E-94FB-AAA042C80D61}"/>
              </a:ext>
            </a:extLst>
          </p:cNvPr>
          <p:cNvSpPr txBox="1"/>
          <p:nvPr/>
        </p:nvSpPr>
        <p:spPr>
          <a:xfrm>
            <a:off x="433633" y="5967919"/>
            <a:ext cx="11669107" cy="830997"/>
          </a:xfrm>
          <a:prstGeom prst="rect">
            <a:avLst/>
          </a:prstGeom>
          <a:noFill/>
        </p:spPr>
        <p:txBody>
          <a:bodyPr wrap="square" rtlCol="0">
            <a:spAutoFit/>
          </a:bodyPr>
          <a:lstStyle/>
          <a:p>
            <a:r>
              <a:rPr lang="en-US" sz="1600" dirty="0"/>
              <a:t>We can observe that patients belonging to age group around 55-65 with a prevalent hypertension are prone to risk of CHD</a:t>
            </a:r>
          </a:p>
          <a:p>
            <a:r>
              <a:rPr lang="en-US" sz="1600" dirty="0"/>
              <a:t>We can observe that prevalent conditions are declared basis BP levels where systolic BP is found more than 130 ,</a:t>
            </a:r>
          </a:p>
          <a:p>
            <a:r>
              <a:rPr lang="en-US" sz="1600" dirty="0"/>
              <a:t>diastolic BP is more than 70</a:t>
            </a:r>
            <a:endParaRPr lang="en-IN" sz="1600" dirty="0"/>
          </a:p>
        </p:txBody>
      </p:sp>
      <p:sp>
        <p:nvSpPr>
          <p:cNvPr id="3" name="TextBox 2">
            <a:extLst>
              <a:ext uri="{FF2B5EF4-FFF2-40B4-BE49-F238E27FC236}">
                <a16:creationId xmlns:a16="http://schemas.microsoft.com/office/drawing/2014/main" id="{54557BA6-C827-CFF7-38BA-CA2183259942}"/>
              </a:ext>
            </a:extLst>
          </p:cNvPr>
          <p:cNvSpPr txBox="1"/>
          <p:nvPr/>
        </p:nvSpPr>
        <p:spPr>
          <a:xfrm>
            <a:off x="6696173" y="38179"/>
            <a:ext cx="5134466" cy="646331"/>
          </a:xfrm>
          <a:prstGeom prst="rect">
            <a:avLst/>
          </a:prstGeom>
          <a:noFill/>
        </p:spPr>
        <p:txBody>
          <a:bodyPr wrap="square" rtlCol="0">
            <a:spAutoFit/>
          </a:bodyPr>
          <a:lstStyle/>
          <a:p>
            <a:r>
              <a:rPr lang="en-IN" dirty="0"/>
              <a:t>Hyper tension conditions determined basis blood pressure levels </a:t>
            </a:r>
          </a:p>
        </p:txBody>
      </p:sp>
      <p:sp>
        <p:nvSpPr>
          <p:cNvPr id="4" name="TextBox 3">
            <a:extLst>
              <a:ext uri="{FF2B5EF4-FFF2-40B4-BE49-F238E27FC236}">
                <a16:creationId xmlns:a16="http://schemas.microsoft.com/office/drawing/2014/main" id="{DDFC9C5A-8270-6865-4D0B-B3CC02F9C49C}"/>
              </a:ext>
            </a:extLst>
          </p:cNvPr>
          <p:cNvSpPr txBox="1"/>
          <p:nvPr/>
        </p:nvSpPr>
        <p:spPr>
          <a:xfrm>
            <a:off x="1029093" y="105249"/>
            <a:ext cx="4609707" cy="369332"/>
          </a:xfrm>
          <a:prstGeom prst="rect">
            <a:avLst/>
          </a:prstGeom>
          <a:noFill/>
        </p:spPr>
        <p:txBody>
          <a:bodyPr wrap="square" rtlCol="0">
            <a:spAutoFit/>
          </a:bodyPr>
          <a:lstStyle/>
          <a:p>
            <a:r>
              <a:rPr lang="en-IN" dirty="0"/>
              <a:t>Age factor and Prevalent Hypertension </a:t>
            </a:r>
          </a:p>
        </p:txBody>
      </p:sp>
    </p:spTree>
    <p:extLst>
      <p:ext uri="{BB962C8B-B14F-4D97-AF65-F5344CB8AC3E}">
        <p14:creationId xmlns:p14="http://schemas.microsoft.com/office/powerpoint/2010/main" val="2345387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EE278AFB-2D80-4E1B-4AA9-9A7FC7D91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16" y="678729"/>
            <a:ext cx="5359138" cy="5184743"/>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A2D4A2D6-25F3-3B5C-D31A-671502DD7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78728"/>
            <a:ext cx="5848350" cy="51847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AC2094-FE95-BD86-B70A-3DB722B4C06A}"/>
              </a:ext>
            </a:extLst>
          </p:cNvPr>
          <p:cNvSpPr txBox="1"/>
          <p:nvPr/>
        </p:nvSpPr>
        <p:spPr>
          <a:xfrm>
            <a:off x="339365" y="5863471"/>
            <a:ext cx="11604985" cy="923330"/>
          </a:xfrm>
          <a:prstGeom prst="rect">
            <a:avLst/>
          </a:prstGeom>
          <a:noFill/>
        </p:spPr>
        <p:txBody>
          <a:bodyPr wrap="square" rtlCol="0">
            <a:spAutoFit/>
          </a:bodyPr>
          <a:lstStyle/>
          <a:p>
            <a:pPr marL="285750" indent="-285750">
              <a:buFont typeface="Arial" panose="020B0604020202020204" pitchFamily="34" charset="0"/>
              <a:buChar char="•"/>
            </a:pPr>
            <a:r>
              <a:rPr lang="en-US" dirty="0"/>
              <a:t>Patients around age 50-60 are prone to diabetes  , These Patients with diabetes are prone to CHD Risk</a:t>
            </a:r>
          </a:p>
          <a:p>
            <a:pPr marL="285750" indent="-285750">
              <a:buFont typeface="Arial" panose="020B0604020202020204" pitchFamily="34" charset="0"/>
              <a:buChar char="•"/>
            </a:pPr>
            <a:r>
              <a:rPr lang="en-US" dirty="0"/>
              <a:t>We observe that patient Glucose level more than 120 to 300 are diagnosed with Diabetes </a:t>
            </a:r>
          </a:p>
          <a:p>
            <a:pPr marL="285750" indent="-285750">
              <a:buFont typeface="Arial" panose="020B0604020202020204" pitchFamily="34" charset="0"/>
              <a:buChar char="•"/>
            </a:pPr>
            <a:r>
              <a:rPr lang="en-US" dirty="0"/>
              <a:t>These patients are probe to CHD Risk than with lower/ normal glucose levels </a:t>
            </a:r>
            <a:endParaRPr lang="en-IN" dirty="0"/>
          </a:p>
        </p:txBody>
      </p:sp>
      <p:sp>
        <p:nvSpPr>
          <p:cNvPr id="3" name="TextBox 2">
            <a:extLst>
              <a:ext uri="{FF2B5EF4-FFF2-40B4-BE49-F238E27FC236}">
                <a16:creationId xmlns:a16="http://schemas.microsoft.com/office/drawing/2014/main" id="{D475EF6E-34C0-880B-F9AC-C14E66750131}"/>
              </a:ext>
            </a:extLst>
          </p:cNvPr>
          <p:cNvSpPr txBox="1"/>
          <p:nvPr/>
        </p:nvSpPr>
        <p:spPr>
          <a:xfrm>
            <a:off x="2367700" y="229766"/>
            <a:ext cx="7841530" cy="369332"/>
          </a:xfrm>
          <a:prstGeom prst="rect">
            <a:avLst/>
          </a:prstGeom>
          <a:noFill/>
        </p:spPr>
        <p:txBody>
          <a:bodyPr wrap="square" rtlCol="0">
            <a:spAutoFit/>
          </a:bodyPr>
          <a:lstStyle/>
          <a:p>
            <a:r>
              <a:rPr lang="en-IN" dirty="0"/>
              <a:t>Age factor and Diabetic conditions – Effect on CHD Risk </a:t>
            </a:r>
          </a:p>
        </p:txBody>
      </p:sp>
    </p:spTree>
    <p:extLst>
      <p:ext uri="{BB962C8B-B14F-4D97-AF65-F5344CB8AC3E}">
        <p14:creationId xmlns:p14="http://schemas.microsoft.com/office/powerpoint/2010/main" val="3442753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9913F19B-9556-B461-975C-1D516033E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94" y="614363"/>
            <a:ext cx="5848350" cy="54093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24A1057-58A2-251D-3313-41A9CB6D0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14363"/>
            <a:ext cx="5811919" cy="53433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5C7CB4-C905-92A2-4A8F-CF2A44202F3E}"/>
              </a:ext>
            </a:extLst>
          </p:cNvPr>
          <p:cNvSpPr txBox="1"/>
          <p:nvPr/>
        </p:nvSpPr>
        <p:spPr>
          <a:xfrm>
            <a:off x="2926728" y="113055"/>
            <a:ext cx="7841530" cy="369332"/>
          </a:xfrm>
          <a:prstGeom prst="rect">
            <a:avLst/>
          </a:prstGeom>
          <a:noFill/>
        </p:spPr>
        <p:txBody>
          <a:bodyPr wrap="square" rtlCol="0">
            <a:spAutoFit/>
          </a:bodyPr>
          <a:lstStyle/>
          <a:p>
            <a:r>
              <a:rPr lang="en-IN" dirty="0"/>
              <a:t>Age factor and Cholesterol levels – Effect on CHD Risk </a:t>
            </a:r>
          </a:p>
        </p:txBody>
      </p:sp>
      <p:sp>
        <p:nvSpPr>
          <p:cNvPr id="5" name="TextBox 4">
            <a:extLst>
              <a:ext uri="{FF2B5EF4-FFF2-40B4-BE49-F238E27FC236}">
                <a16:creationId xmlns:a16="http://schemas.microsoft.com/office/drawing/2014/main" id="{48B522D6-58CE-0560-1C18-4462B3C74BBC}"/>
              </a:ext>
            </a:extLst>
          </p:cNvPr>
          <p:cNvSpPr txBox="1"/>
          <p:nvPr/>
        </p:nvSpPr>
        <p:spPr>
          <a:xfrm>
            <a:off x="490194" y="6117996"/>
            <a:ext cx="11321592" cy="646331"/>
          </a:xfrm>
          <a:prstGeom prst="rect">
            <a:avLst/>
          </a:prstGeom>
          <a:noFill/>
        </p:spPr>
        <p:txBody>
          <a:bodyPr wrap="square" rtlCol="0">
            <a:spAutoFit/>
          </a:bodyPr>
          <a:lstStyle/>
          <a:p>
            <a:r>
              <a:rPr lang="en-IN" dirty="0"/>
              <a:t>Cholesterol levels may vary according to age , however we can see risk of CHD for patients with cholesterol levels of 200-300</a:t>
            </a:r>
          </a:p>
        </p:txBody>
      </p:sp>
    </p:spTree>
    <p:extLst>
      <p:ext uri="{BB962C8B-B14F-4D97-AF65-F5344CB8AC3E}">
        <p14:creationId xmlns:p14="http://schemas.microsoft.com/office/powerpoint/2010/main" val="880233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6C172A6A-6F5F-6547-ED0B-0086CE178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90" y="867266"/>
            <a:ext cx="5004405" cy="3723587"/>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008CEB8C-3639-5FDE-AF00-93AC5969B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67266"/>
            <a:ext cx="5896810" cy="32993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CDFB65-05E5-E9ED-8011-AF90205F51B8}"/>
              </a:ext>
            </a:extLst>
          </p:cNvPr>
          <p:cNvSpPr txBox="1"/>
          <p:nvPr/>
        </p:nvSpPr>
        <p:spPr>
          <a:xfrm>
            <a:off x="1338606" y="4920792"/>
            <a:ext cx="9832157" cy="646331"/>
          </a:xfrm>
          <a:prstGeom prst="rect">
            <a:avLst/>
          </a:prstGeom>
          <a:noFill/>
        </p:spPr>
        <p:txBody>
          <a:bodyPr wrap="square" rtlCol="0">
            <a:spAutoFit/>
          </a:bodyPr>
          <a:lstStyle/>
          <a:p>
            <a:r>
              <a:rPr lang="en-IN" dirty="0"/>
              <a:t>We can see elevated cholesterol levels in Male as age increases ,</a:t>
            </a:r>
          </a:p>
          <a:p>
            <a:r>
              <a:rPr lang="en-IN" dirty="0"/>
              <a:t>However we can observe elevated cholesterol levels in Females in age of 55-60 and beyond </a:t>
            </a:r>
          </a:p>
        </p:txBody>
      </p:sp>
    </p:spTree>
    <p:extLst>
      <p:ext uri="{BB962C8B-B14F-4D97-AF65-F5344CB8AC3E}">
        <p14:creationId xmlns:p14="http://schemas.microsoft.com/office/powerpoint/2010/main" val="1418226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002DCF43-3133-82A2-58DF-66EA22B4A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84" y="431276"/>
            <a:ext cx="5458120" cy="2997724"/>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66A86B35-EEF2-A250-A63D-BAADA99CE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692" y="339365"/>
            <a:ext cx="4481070" cy="2997724"/>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1560ACD6-48E6-9619-D588-88B7BF9C5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13" y="3429000"/>
            <a:ext cx="11163300" cy="33779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4037C3-62CC-541F-6F1E-6923A99BF761}"/>
              </a:ext>
            </a:extLst>
          </p:cNvPr>
          <p:cNvSpPr txBox="1"/>
          <p:nvPr/>
        </p:nvSpPr>
        <p:spPr>
          <a:xfrm>
            <a:off x="2922309" y="94268"/>
            <a:ext cx="5458120" cy="369332"/>
          </a:xfrm>
          <a:prstGeom prst="rect">
            <a:avLst/>
          </a:prstGeom>
          <a:noFill/>
        </p:spPr>
        <p:txBody>
          <a:bodyPr wrap="square" rtlCol="0">
            <a:spAutoFit/>
          </a:bodyPr>
          <a:lstStyle/>
          <a:p>
            <a:r>
              <a:rPr lang="en-IN" dirty="0"/>
              <a:t>BMI and its effect on diabetes and Blood pressure </a:t>
            </a:r>
          </a:p>
        </p:txBody>
      </p:sp>
    </p:spTree>
    <p:extLst>
      <p:ext uri="{BB962C8B-B14F-4D97-AF65-F5344CB8AC3E}">
        <p14:creationId xmlns:p14="http://schemas.microsoft.com/office/powerpoint/2010/main" val="2332881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60717-652E-BA08-1899-4486AECE71DE}"/>
              </a:ext>
            </a:extLst>
          </p:cNvPr>
          <p:cNvSpPr txBox="1"/>
          <p:nvPr/>
        </p:nvSpPr>
        <p:spPr>
          <a:xfrm>
            <a:off x="315797" y="4425557"/>
            <a:ext cx="11560405"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Increased BMI or BMI than nominal levels simply mean over weigh or obesity </a:t>
            </a:r>
          </a:p>
          <a:p>
            <a:pPr marL="285750" indent="-285750">
              <a:buFont typeface="Arial" panose="020B0604020202020204" pitchFamily="34" charset="0"/>
              <a:buChar char="•"/>
            </a:pPr>
            <a:r>
              <a:rPr lang="en-US" sz="1600" dirty="0"/>
              <a:t>There is no such linear relationships with BMI and Diabetes , But we can see a partial pattern where there are chances of Diabetes with an increased BMI</a:t>
            </a:r>
          </a:p>
          <a:p>
            <a:pPr marL="285750" indent="-285750">
              <a:buFont typeface="Arial" panose="020B0604020202020204" pitchFamily="34" charset="0"/>
              <a:buChar char="•"/>
            </a:pPr>
            <a:r>
              <a:rPr lang="en-US" sz="1600" dirty="0"/>
              <a:t>Increased BMI would also have its effect on blood pressure </a:t>
            </a:r>
          </a:p>
          <a:p>
            <a:pPr marL="285750" indent="-285750">
              <a:buFont typeface="Arial" panose="020B0604020202020204" pitchFamily="34" charset="0"/>
              <a:buChar char="•"/>
            </a:pPr>
            <a:r>
              <a:rPr lang="en-US" sz="1600" dirty="0"/>
              <a:t>These elevated levels of Blood pressure and diabetes might effect the coronary conditions and hence would be prone to CHD risk </a:t>
            </a:r>
          </a:p>
          <a:p>
            <a:pPr marL="285750" indent="-285750">
              <a:buFont typeface="Arial" panose="020B0604020202020204" pitchFamily="34" charset="0"/>
              <a:buChar char="•"/>
            </a:pPr>
            <a:r>
              <a:rPr lang="en-US" sz="1600" dirty="0"/>
              <a:t>We can observe that hear rate not necessarily would increase with increased BMI , However there might be other factors it might be elevated along with other conditions such as BP , Glucose with elevated BMI</a:t>
            </a:r>
          </a:p>
          <a:p>
            <a:pPr marL="285750" indent="-285750">
              <a:buFont typeface="Arial" panose="020B0604020202020204" pitchFamily="34" charset="0"/>
              <a:buChar char="•"/>
            </a:pPr>
            <a:r>
              <a:rPr lang="en-US" sz="1600" dirty="0"/>
              <a:t>We can also observe a partial trend where elevated heart rates might result in elevated blood pressure , however hear rate and BP do not increase at same rate</a:t>
            </a:r>
            <a:endParaRPr lang="en-IN" sz="1600" dirty="0"/>
          </a:p>
        </p:txBody>
      </p:sp>
      <p:pic>
        <p:nvPicPr>
          <p:cNvPr id="21506" name="Picture 2">
            <a:extLst>
              <a:ext uri="{FF2B5EF4-FFF2-40B4-BE49-F238E27FC236}">
                <a16:creationId xmlns:a16="http://schemas.microsoft.com/office/drawing/2014/main" id="{41BECD8F-67BF-F4E8-74F1-2C5B388B8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9538" y="699919"/>
            <a:ext cx="3632462" cy="265747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19B7E80A-1BBF-017C-CAAF-17801D1E4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3" y="130904"/>
            <a:ext cx="8484125" cy="429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17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52987845-8229-43AD-30FC-BE57591A1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532" y="131975"/>
            <a:ext cx="8173039" cy="659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74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A4ACD-75D3-5325-5200-98404F8C422D}"/>
              </a:ext>
            </a:extLst>
          </p:cNvPr>
          <p:cNvSpPr txBox="1"/>
          <p:nvPr/>
        </p:nvSpPr>
        <p:spPr>
          <a:xfrm>
            <a:off x="185596" y="156449"/>
            <a:ext cx="7868873" cy="369332"/>
          </a:xfrm>
          <a:prstGeom prst="rect">
            <a:avLst/>
          </a:prstGeom>
          <a:noFill/>
        </p:spPr>
        <p:txBody>
          <a:bodyPr wrap="square" rtlCol="0">
            <a:spAutoFit/>
          </a:bodyPr>
          <a:lstStyle/>
          <a:p>
            <a:r>
              <a:rPr lang="en-IN" dirty="0"/>
              <a:t>CORRELATION MATRIX </a:t>
            </a:r>
          </a:p>
        </p:txBody>
      </p:sp>
      <p:pic>
        <p:nvPicPr>
          <p:cNvPr id="23554" name="Picture 2">
            <a:extLst>
              <a:ext uri="{FF2B5EF4-FFF2-40B4-BE49-F238E27FC236}">
                <a16:creationId xmlns:a16="http://schemas.microsoft.com/office/drawing/2014/main" id="{8A4F2BC8-1F7D-23A0-360C-EA3DE2302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32" y="548443"/>
            <a:ext cx="7937456" cy="61531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6A0004-E0B0-6A1D-EC27-183E5D28233A}"/>
              </a:ext>
            </a:extLst>
          </p:cNvPr>
          <p:cNvSpPr txBox="1"/>
          <p:nvPr/>
        </p:nvSpPr>
        <p:spPr>
          <a:xfrm>
            <a:off x="8380429" y="2271860"/>
            <a:ext cx="340307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Systolic BP and diastolic BP are correlated strongly with Coeff of 0.78</a:t>
            </a:r>
          </a:p>
          <a:p>
            <a:pPr marL="285750" indent="-285750">
              <a:buFont typeface="Arial" panose="020B0604020202020204" pitchFamily="34" charset="0"/>
              <a:buChar char="•"/>
            </a:pPr>
            <a:r>
              <a:rPr lang="en-US" dirty="0"/>
              <a:t>Also Number of cigarettes per day with </a:t>
            </a:r>
            <a:r>
              <a:rPr lang="en-US" dirty="0" err="1"/>
              <a:t>is_smoking</a:t>
            </a:r>
            <a:r>
              <a:rPr lang="en-US" dirty="0"/>
              <a:t> is related with a Coeff of 0.77</a:t>
            </a:r>
          </a:p>
          <a:p>
            <a:pPr marL="285750" indent="-285750">
              <a:buFont typeface="Arial" panose="020B0604020202020204" pitchFamily="34" charset="0"/>
              <a:buChar char="•"/>
            </a:pPr>
            <a:r>
              <a:rPr lang="en-US" dirty="0"/>
              <a:t>Hence removing features ' diastolic BP ' and no of cigarettes Per day </a:t>
            </a:r>
            <a:endParaRPr lang="en-IN" dirty="0"/>
          </a:p>
        </p:txBody>
      </p:sp>
    </p:spTree>
    <p:extLst>
      <p:ext uri="{BB962C8B-B14F-4D97-AF65-F5344CB8AC3E}">
        <p14:creationId xmlns:p14="http://schemas.microsoft.com/office/powerpoint/2010/main" val="2792079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E4969B-C943-E2EE-BC79-C029FBB808A4}"/>
              </a:ext>
            </a:extLst>
          </p:cNvPr>
          <p:cNvSpPr txBox="1"/>
          <p:nvPr/>
        </p:nvSpPr>
        <p:spPr>
          <a:xfrm>
            <a:off x="377072" y="820132"/>
            <a:ext cx="10972800" cy="5632311"/>
          </a:xfrm>
          <a:prstGeom prst="rect">
            <a:avLst/>
          </a:prstGeom>
          <a:noFill/>
        </p:spPr>
        <p:txBody>
          <a:bodyPr wrap="square" rtlCol="0">
            <a:spAutoFit/>
          </a:bodyPr>
          <a:lstStyle/>
          <a:p>
            <a:pPr marL="285750" indent="-285750">
              <a:buFont typeface="Arial" panose="020B0604020202020204" pitchFamily="34" charset="0"/>
              <a:buChar char="•"/>
            </a:pPr>
            <a:r>
              <a:rPr lang="en-IN" dirty="0"/>
              <a:t>CHD can be expected at even early age group of 35-40 , This might be due the poor lifestyle , obese and at cases prevailing medical conditions of BP and Diabetes </a:t>
            </a:r>
          </a:p>
          <a:p>
            <a:pPr marL="285750" indent="-285750">
              <a:buFont typeface="Arial" panose="020B0604020202020204" pitchFamily="34" charset="0"/>
              <a:buChar char="•"/>
            </a:pPr>
            <a:r>
              <a:rPr lang="en-IN" dirty="0"/>
              <a:t>Dataset has almost equal proportion of Male and Female  , However it is observed that Gender might not be a strong factor to know whether a patient has CHD risk or not </a:t>
            </a:r>
          </a:p>
          <a:p>
            <a:pPr marL="285750" indent="-285750">
              <a:buFont typeface="Arial" panose="020B0604020202020204" pitchFamily="34" charset="0"/>
              <a:buChar char="•"/>
            </a:pPr>
            <a:r>
              <a:rPr lang="en-IN" dirty="0"/>
              <a:t>But , It is observed Men around age group 45-60 have risk of CHD and in comparison women around age group 60 have CHD Risk </a:t>
            </a:r>
          </a:p>
          <a:p>
            <a:pPr marL="285750" indent="-285750">
              <a:buFont typeface="Arial" panose="020B0604020202020204" pitchFamily="34" charset="0"/>
              <a:buChar char="•"/>
            </a:pPr>
            <a:r>
              <a:rPr lang="en-IN" dirty="0"/>
              <a:t>Smoking can be a factor that can lead to CHD , because we have seen as age grows with smoking habit , those observations were prone to CHD </a:t>
            </a:r>
          </a:p>
          <a:p>
            <a:pPr marL="285750" indent="-285750">
              <a:buFont typeface="Arial" panose="020B0604020202020204" pitchFamily="34" charset="0"/>
              <a:buChar char="•"/>
            </a:pPr>
            <a:r>
              <a:rPr lang="en-IN" dirty="0"/>
              <a:t>Patients with prevailing Hypertension are prone to CHD than  patients without a prevailing condition </a:t>
            </a:r>
          </a:p>
          <a:p>
            <a:pPr marL="285750" indent="-285750">
              <a:buFont typeface="Arial" panose="020B0604020202020204" pitchFamily="34" charset="0"/>
              <a:buChar char="•"/>
            </a:pPr>
            <a:r>
              <a:rPr lang="en-IN" dirty="0"/>
              <a:t>Patients are said to be hypertensive when their Systolic BP is beyond 130 and diastolic BP is beyond 90 </a:t>
            </a:r>
          </a:p>
          <a:p>
            <a:pPr marL="285750" indent="-285750">
              <a:buFont typeface="Arial" panose="020B0604020202020204" pitchFamily="34" charset="0"/>
              <a:buChar char="•"/>
            </a:pPr>
            <a:r>
              <a:rPr lang="en-IN" dirty="0"/>
              <a:t>Patients exhibiting Sys BP 120-200 and diastolic BP 70 – 100 were also diagnosed with CHD Risk </a:t>
            </a:r>
          </a:p>
          <a:p>
            <a:pPr marL="285750" indent="-285750">
              <a:buFont typeface="Arial" panose="020B0604020202020204" pitchFamily="34" charset="0"/>
              <a:buChar char="•"/>
            </a:pPr>
            <a:r>
              <a:rPr lang="en-IN" dirty="0"/>
              <a:t>Patients with Glucose level 120 – 300 were diagnosed with diabetes and these were also proven with risk of CHD </a:t>
            </a:r>
          </a:p>
          <a:p>
            <a:pPr marL="285750" indent="-285750">
              <a:buFont typeface="Arial" panose="020B0604020202020204" pitchFamily="34" charset="0"/>
              <a:buChar char="•"/>
            </a:pPr>
            <a:r>
              <a:rPr lang="en-IN" dirty="0"/>
              <a:t>It is also observed with a partial trend that as BMI is increase intern , BP , Glucose levels and Cholesterol levels are also elevated . Such conditions might be prone to CHD risk in future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can infer that , it is not a single factor that strongly decides the CHD risk , </a:t>
            </a:r>
          </a:p>
          <a:p>
            <a:r>
              <a:rPr lang="en-IN" dirty="0"/>
              <a:t>      These Vitals measured and recorded are interlinked , and variation amongst all happen to contribute to CHD ,</a:t>
            </a:r>
          </a:p>
          <a:p>
            <a:r>
              <a:rPr lang="en-IN" dirty="0"/>
              <a:t>      The variations in these Vitals can also be due to the behavioural aspects such as smoking and demographic  	attributes such as Age.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1289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7C72-CE87-F537-7F74-3A5C6B5E211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About the data, </a:t>
            </a:r>
            <a:endParaRPr lang="en-IN" dirty="0"/>
          </a:p>
        </p:txBody>
      </p:sp>
      <p:sp>
        <p:nvSpPr>
          <p:cNvPr id="3" name="Content Placeholder 2">
            <a:extLst>
              <a:ext uri="{FF2B5EF4-FFF2-40B4-BE49-F238E27FC236}">
                <a16:creationId xmlns:a16="http://schemas.microsoft.com/office/drawing/2014/main" id="{16FBADF9-B421-F63D-B8B7-8A45E7038DB7}"/>
              </a:ext>
            </a:extLst>
          </p:cNvPr>
          <p:cNvSpPr txBox="1">
            <a:spLocks/>
          </p:cNvSpPr>
          <p:nvPr/>
        </p:nvSpPr>
        <p:spPr>
          <a:xfrm>
            <a:off x="640236" y="1027906"/>
            <a:ext cx="10515600" cy="571307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900" dirty="0">
                <a:latin typeface="+mj-lt"/>
              </a:rPr>
              <a:t>The dataset has 3390 observations and 17 features .</a:t>
            </a:r>
          </a:p>
          <a:p>
            <a:r>
              <a:rPr lang="en-IN" sz="1900" dirty="0">
                <a:latin typeface="+mj-lt"/>
              </a:rPr>
              <a:t>The features observed in the dataset are as below,  </a:t>
            </a:r>
          </a:p>
          <a:p>
            <a:pPr lvl="1">
              <a:buFont typeface="Wingdings" panose="05000000000000000000" pitchFamily="2" charset="2"/>
              <a:buChar char="v"/>
            </a:pPr>
            <a:r>
              <a:rPr lang="en-IN" sz="1900" dirty="0"/>
              <a:t>ID                 : Identification numbers for records/observations of each Patient </a:t>
            </a:r>
          </a:p>
          <a:p>
            <a:pPr lvl="1">
              <a:buFont typeface="Wingdings" panose="05000000000000000000" pitchFamily="2" charset="2"/>
              <a:buChar char="v"/>
            </a:pPr>
            <a:r>
              <a:rPr lang="en-IN" sz="1900" dirty="0"/>
              <a:t>Age              : Age of the patient </a:t>
            </a:r>
          </a:p>
          <a:p>
            <a:pPr lvl="1">
              <a:buFont typeface="Wingdings" panose="05000000000000000000" pitchFamily="2" charset="2"/>
              <a:buChar char="v"/>
            </a:pPr>
            <a:r>
              <a:rPr lang="en-IN" sz="1900" dirty="0"/>
              <a:t>Education    : </a:t>
            </a:r>
            <a:r>
              <a:rPr lang="en-US" sz="1900" dirty="0"/>
              <a:t>1 - Higher Secondary, 2- Graduate, 3 - Post Graduate 4- Doctorate or PHD</a:t>
            </a:r>
            <a:endParaRPr lang="en-IN" sz="1900" dirty="0"/>
          </a:p>
          <a:p>
            <a:pPr lvl="1">
              <a:buFont typeface="Wingdings" panose="05000000000000000000" pitchFamily="2" charset="2"/>
              <a:buChar char="v"/>
            </a:pPr>
            <a:r>
              <a:rPr lang="en-IN" sz="1900" dirty="0"/>
              <a:t>Sex               : Gender of the Patient </a:t>
            </a:r>
          </a:p>
          <a:p>
            <a:pPr lvl="1">
              <a:buFont typeface="Wingdings" panose="05000000000000000000" pitchFamily="2" charset="2"/>
              <a:buChar char="v"/>
            </a:pPr>
            <a:r>
              <a:rPr lang="en-IN" sz="1900" dirty="0"/>
              <a:t>Is_smoking : Tells if a patient is a smoker or not </a:t>
            </a:r>
            <a:endParaRPr lang="en-US" sz="1900" dirty="0"/>
          </a:p>
          <a:p>
            <a:pPr lvl="1">
              <a:buFont typeface="Wingdings" panose="05000000000000000000" pitchFamily="2" charset="2"/>
              <a:buChar char="v"/>
            </a:pPr>
            <a:r>
              <a:rPr lang="en-IN" sz="1900" dirty="0"/>
              <a:t>CigsPerDay : No of cigarettes a person smokes on an average in a day</a:t>
            </a:r>
          </a:p>
          <a:p>
            <a:pPr lvl="1">
              <a:buFont typeface="Wingdings" panose="05000000000000000000" pitchFamily="2" charset="2"/>
              <a:buChar char="v"/>
            </a:pPr>
            <a:r>
              <a:rPr lang="en-IN" sz="1900" dirty="0"/>
              <a:t>BP Meds : If the patient is already on BP Medication</a:t>
            </a:r>
          </a:p>
          <a:p>
            <a:pPr lvl="1">
              <a:buFont typeface="Wingdings" panose="05000000000000000000" pitchFamily="2" charset="2"/>
              <a:buChar char="v"/>
            </a:pPr>
            <a:r>
              <a:rPr lang="en-IN" sz="1900" dirty="0"/>
              <a:t>PrevalentHyp : Tells if patient has a prevalent Hyper tension </a:t>
            </a:r>
          </a:p>
          <a:p>
            <a:pPr lvl="1">
              <a:buFont typeface="Wingdings" panose="05000000000000000000" pitchFamily="2" charset="2"/>
              <a:buChar char="v"/>
            </a:pPr>
            <a:r>
              <a:rPr lang="en-IN" sz="1900" dirty="0"/>
              <a:t>PrevalentStroke : Tells if patient has a prevalent stroke</a:t>
            </a:r>
          </a:p>
          <a:p>
            <a:pPr lvl="1">
              <a:buFont typeface="Wingdings" panose="05000000000000000000" pitchFamily="2" charset="2"/>
              <a:buChar char="v"/>
            </a:pPr>
            <a:r>
              <a:rPr lang="en-IN" sz="1900" dirty="0"/>
              <a:t>Diabetes : Tells if patient has diabetes </a:t>
            </a:r>
          </a:p>
          <a:p>
            <a:pPr lvl="1">
              <a:buFont typeface="Wingdings" panose="05000000000000000000" pitchFamily="2" charset="2"/>
              <a:buChar char="v"/>
            </a:pPr>
            <a:r>
              <a:rPr lang="en-IN" sz="1900" dirty="0"/>
              <a:t>TotlChol  : Gives the total Cholesterol levels of the patient </a:t>
            </a:r>
          </a:p>
          <a:p>
            <a:pPr lvl="1">
              <a:buFont typeface="Wingdings" panose="05000000000000000000" pitchFamily="2" charset="2"/>
              <a:buChar char="v"/>
            </a:pPr>
            <a:r>
              <a:rPr lang="en-IN" sz="1900" dirty="0"/>
              <a:t>SysBP      : Gives the readings of Systolic BP of the patient</a:t>
            </a:r>
          </a:p>
          <a:p>
            <a:pPr lvl="1">
              <a:buFont typeface="Wingdings" panose="05000000000000000000" pitchFamily="2" charset="2"/>
              <a:buChar char="v"/>
            </a:pPr>
            <a:r>
              <a:rPr lang="en-IN" sz="1900" dirty="0"/>
              <a:t>DiaBP      : Gives the readings of Diastolic BP of the patient</a:t>
            </a:r>
          </a:p>
          <a:p>
            <a:pPr lvl="1">
              <a:buFont typeface="Wingdings" panose="05000000000000000000" pitchFamily="2" charset="2"/>
              <a:buChar char="v"/>
            </a:pPr>
            <a:r>
              <a:rPr lang="en-IN" sz="1900" dirty="0"/>
              <a:t>BMI         : Gives the records of Body Mass Index of the patient </a:t>
            </a:r>
          </a:p>
          <a:p>
            <a:pPr lvl="1">
              <a:buFont typeface="Wingdings" panose="05000000000000000000" pitchFamily="2" charset="2"/>
              <a:buChar char="v"/>
            </a:pPr>
            <a:r>
              <a:rPr lang="en-IN" sz="1900" dirty="0"/>
              <a:t>Heat Rate : Gives readings of Heart Rate of the patient </a:t>
            </a:r>
          </a:p>
          <a:p>
            <a:pPr lvl="1">
              <a:buFont typeface="Wingdings" panose="05000000000000000000" pitchFamily="2" charset="2"/>
              <a:buChar char="v"/>
            </a:pPr>
            <a:r>
              <a:rPr lang="en-IN" sz="1900" dirty="0"/>
              <a:t>Glucose    : Gives readings of Glucose levels of the patient</a:t>
            </a:r>
          </a:p>
          <a:p>
            <a:pPr lvl="1">
              <a:buFont typeface="Wingdings" panose="05000000000000000000" pitchFamily="2" charset="2"/>
              <a:buChar char="v"/>
            </a:pPr>
            <a:r>
              <a:rPr lang="en-IN" sz="1900" dirty="0"/>
              <a:t>Ten-year CHD : Target variable which tells if a patient has risk of CHD in 10 Years </a:t>
            </a:r>
          </a:p>
        </p:txBody>
      </p:sp>
    </p:spTree>
    <p:extLst>
      <p:ext uri="{BB962C8B-B14F-4D97-AF65-F5344CB8AC3E}">
        <p14:creationId xmlns:p14="http://schemas.microsoft.com/office/powerpoint/2010/main" val="4089251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29C301-ADF8-7174-BAB0-BF4A3780C7AC}"/>
              </a:ext>
            </a:extLst>
          </p:cNvPr>
          <p:cNvSpPr txBox="1"/>
          <p:nvPr/>
        </p:nvSpPr>
        <p:spPr>
          <a:xfrm>
            <a:off x="645459" y="322729"/>
            <a:ext cx="84357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DATA PREPROCESSING (CONTD..)</a:t>
            </a:r>
          </a:p>
        </p:txBody>
      </p:sp>
      <p:sp>
        <p:nvSpPr>
          <p:cNvPr id="3" name="TextBox 2">
            <a:extLst>
              <a:ext uri="{FF2B5EF4-FFF2-40B4-BE49-F238E27FC236}">
                <a16:creationId xmlns:a16="http://schemas.microsoft.com/office/drawing/2014/main" id="{10CE099A-4873-74D5-B8D9-F502B5D3D2A1}"/>
              </a:ext>
            </a:extLst>
          </p:cNvPr>
          <p:cNvSpPr txBox="1"/>
          <p:nvPr/>
        </p:nvSpPr>
        <p:spPr>
          <a:xfrm>
            <a:off x="206188" y="1138518"/>
            <a:ext cx="11295530" cy="480131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Label Encoding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Since the machine should be inputted with the binary data format, all the categorical variables need to be converted to binary format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This can be done with the help of a Label Encoder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For this context Label encoder has been used since all the categorical variable had 2 classes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Data Split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data will be split into two data frames </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X = Data frame of independent variable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 = Data frame of the target variable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Feature Scaling :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For distance-based ML algorithms, feature scaling is important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This is because the distance between 2 points and their dependent features should be comparable by scale </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For the project a standard scaler() has been used </a:t>
            </a:r>
          </a:p>
        </p:txBody>
      </p:sp>
    </p:spTree>
    <p:extLst>
      <p:ext uri="{BB962C8B-B14F-4D97-AF65-F5344CB8AC3E}">
        <p14:creationId xmlns:p14="http://schemas.microsoft.com/office/powerpoint/2010/main" val="3105950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0374F9-D11A-DB10-EAE7-B197DC81FE01}"/>
              </a:ext>
            </a:extLst>
          </p:cNvPr>
          <p:cNvSpPr txBox="1"/>
          <p:nvPr/>
        </p:nvSpPr>
        <p:spPr>
          <a:xfrm>
            <a:off x="537328" y="2092517"/>
            <a:ext cx="9054353"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MODEL BUILDING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Train_test_split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rPr>
              <a:t>The data set is split into training data and testing data at ratio of 75% training data and 25% as the test data </a:t>
            </a:r>
          </a:p>
        </p:txBody>
      </p:sp>
      <p:sp>
        <p:nvSpPr>
          <p:cNvPr id="3" name="TextBox 2">
            <a:extLst>
              <a:ext uri="{FF2B5EF4-FFF2-40B4-BE49-F238E27FC236}">
                <a16:creationId xmlns:a16="http://schemas.microsoft.com/office/drawing/2014/main" id="{14EFA2C7-BABA-F329-8715-7A6D2473E304}"/>
              </a:ext>
            </a:extLst>
          </p:cNvPr>
          <p:cNvSpPr txBox="1"/>
          <p:nvPr/>
        </p:nvSpPr>
        <p:spPr>
          <a:xfrm>
            <a:off x="537327" y="3569845"/>
            <a:ext cx="9054353" cy="313932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MODELS TRAINED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Logistic Regression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Decision Tree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Random Forest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K-Nearest neighbours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Support Vector Machine</a:t>
            </a:r>
          </a:p>
          <a:p>
            <a:pPr marR="0" lvl="1" algn="l" defTabSz="914400"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Evaluation and Performance Metrics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Accuracy</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Classification Report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p:txBody>
      </p:sp>
      <p:pic>
        <p:nvPicPr>
          <p:cNvPr id="8" name="Picture 2">
            <a:extLst>
              <a:ext uri="{FF2B5EF4-FFF2-40B4-BE49-F238E27FC236}">
                <a16:creationId xmlns:a16="http://schemas.microsoft.com/office/drawing/2014/main" id="{09C8B7AE-2CE6-6380-DEA1-69E67F72D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440" y="254425"/>
            <a:ext cx="3407894" cy="25241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E39C30B-939D-4A4E-099B-508F737327F8}"/>
              </a:ext>
            </a:extLst>
          </p:cNvPr>
          <p:cNvSpPr txBox="1"/>
          <p:nvPr/>
        </p:nvSpPr>
        <p:spPr>
          <a:xfrm>
            <a:off x="537328" y="509047"/>
            <a:ext cx="7607431"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Imbalance Data Check : </a:t>
            </a:r>
            <a:r>
              <a:rPr lang="en-US" dirty="0"/>
              <a:t>We have imbalance data because minority class </a:t>
            </a:r>
            <a:r>
              <a:rPr lang="en-US" dirty="0" err="1"/>
              <a:t>TenYearCHD</a:t>
            </a:r>
            <a:r>
              <a:rPr lang="en-US" dirty="0"/>
              <a:t> = 1 </a:t>
            </a:r>
            <a:r>
              <a:rPr lang="en-US" dirty="0" err="1"/>
              <a:t>i.e</a:t>
            </a:r>
            <a:r>
              <a:rPr lang="en-US" dirty="0"/>
              <a:t> 511 * 2 = 1022 is still less than majority class </a:t>
            </a:r>
            <a:r>
              <a:rPr lang="en-US" dirty="0" err="1"/>
              <a:t>TenYearCHD</a:t>
            </a:r>
            <a:r>
              <a:rPr lang="en-US" dirty="0"/>
              <a:t> = 1 which is 2879 Hence imbalance data needs to be handled / balanced</a:t>
            </a:r>
          </a:p>
          <a:p>
            <a:endParaRPr lang="en-US" dirty="0"/>
          </a:p>
          <a:p>
            <a:pPr marL="285750" indent="-285750">
              <a:buFont typeface="Arial" panose="020B0604020202020204" pitchFamily="34" charset="0"/>
              <a:buChar char="•"/>
            </a:pPr>
            <a:r>
              <a:rPr lang="en-US" dirty="0"/>
              <a:t>Random Over Sampler was used to handle the imbalance </a:t>
            </a:r>
            <a:endParaRPr lang="en-IN" dirty="0"/>
          </a:p>
        </p:txBody>
      </p:sp>
    </p:spTree>
    <p:extLst>
      <p:ext uri="{BB962C8B-B14F-4D97-AF65-F5344CB8AC3E}">
        <p14:creationId xmlns:p14="http://schemas.microsoft.com/office/powerpoint/2010/main" val="4016379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74E2E-AD9A-F240-4032-3E710D903FB6}"/>
              </a:ext>
            </a:extLst>
          </p:cNvPr>
          <p:cNvSpPr txBox="1"/>
          <p:nvPr/>
        </p:nvSpPr>
        <p:spPr>
          <a:xfrm>
            <a:off x="236988" y="163396"/>
            <a:ext cx="6692317" cy="646331"/>
          </a:xfrm>
          <a:prstGeom prst="rect">
            <a:avLst/>
          </a:prstGeom>
          <a:noFill/>
        </p:spPr>
        <p:txBody>
          <a:bodyPr wrap="square">
            <a:spAutoFit/>
          </a:bodyPr>
          <a:lstStyle/>
          <a:p>
            <a:r>
              <a:rPr lang="en-IN" dirty="0"/>
              <a:t>Evaluation Metrics : Accuracy for trained models as below </a:t>
            </a:r>
          </a:p>
          <a:p>
            <a:endParaRPr lang="en-IN" dirty="0"/>
          </a:p>
        </p:txBody>
      </p:sp>
      <p:pic>
        <p:nvPicPr>
          <p:cNvPr id="25602" name="Picture 2">
            <a:extLst>
              <a:ext uri="{FF2B5EF4-FFF2-40B4-BE49-F238E27FC236}">
                <a16:creationId xmlns:a16="http://schemas.microsoft.com/office/drawing/2014/main" id="{49EC952F-FA1F-B64C-27BA-3DE70F290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45" y="809727"/>
            <a:ext cx="476387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D61E9168-6CF9-D782-D084-5A3E2AB9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984" y="875219"/>
            <a:ext cx="5316717" cy="34111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CA8D881E-F960-B0CA-F00E-18F4D5DF15D2}"/>
              </a:ext>
            </a:extLst>
          </p:cNvPr>
          <p:cNvGraphicFramePr>
            <a:graphicFrameLocks noGrp="1"/>
          </p:cNvGraphicFramePr>
          <p:nvPr>
            <p:extLst>
              <p:ext uri="{D42A27DB-BD31-4B8C-83A1-F6EECF244321}">
                <p14:modId xmlns:p14="http://schemas.microsoft.com/office/powerpoint/2010/main" val="1582923383"/>
              </p:ext>
            </p:extLst>
          </p:nvPr>
        </p:nvGraphicFramePr>
        <p:xfrm>
          <a:off x="307746" y="4402321"/>
          <a:ext cx="4763876" cy="2292283"/>
        </p:xfrm>
        <a:graphic>
          <a:graphicData uri="http://schemas.openxmlformats.org/drawingml/2006/table">
            <a:tbl>
              <a:tblPr/>
              <a:tblGrid>
                <a:gridCol w="764769">
                  <a:extLst>
                    <a:ext uri="{9D8B030D-6E8A-4147-A177-3AD203B41FA5}">
                      <a16:colId xmlns:a16="http://schemas.microsoft.com/office/drawing/2014/main" val="3899467328"/>
                    </a:ext>
                  </a:extLst>
                </a:gridCol>
                <a:gridCol w="1418010">
                  <a:extLst>
                    <a:ext uri="{9D8B030D-6E8A-4147-A177-3AD203B41FA5}">
                      <a16:colId xmlns:a16="http://schemas.microsoft.com/office/drawing/2014/main" val="3769991349"/>
                    </a:ext>
                  </a:extLst>
                </a:gridCol>
                <a:gridCol w="1322414">
                  <a:extLst>
                    <a:ext uri="{9D8B030D-6E8A-4147-A177-3AD203B41FA5}">
                      <a16:colId xmlns:a16="http://schemas.microsoft.com/office/drawing/2014/main" val="2732919409"/>
                    </a:ext>
                  </a:extLst>
                </a:gridCol>
                <a:gridCol w="1258683">
                  <a:extLst>
                    <a:ext uri="{9D8B030D-6E8A-4147-A177-3AD203B41FA5}">
                      <a16:colId xmlns:a16="http://schemas.microsoft.com/office/drawing/2014/main" val="2539551263"/>
                    </a:ext>
                  </a:extLst>
                </a:gridCol>
              </a:tblGrid>
              <a:tr h="327469">
                <a:tc>
                  <a:txBody>
                    <a:bodyPr/>
                    <a:lstStyle/>
                    <a:p>
                      <a:pPr algn="l" fontAlgn="b"/>
                      <a:r>
                        <a:rPr lang="en-IN" sz="1100" b="0" i="0" u="none" strike="noStrike">
                          <a:solidFill>
                            <a:srgbClr val="000000"/>
                          </a:solidFill>
                          <a:effectLst/>
                          <a:highlight>
                            <a:srgbClr val="FFFF00"/>
                          </a:highlight>
                          <a:latin typeface="Calibri" panose="020F0502020204030204" pitchFamily="34" charset="0"/>
                        </a:rPr>
                        <a:t>Sl no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highlight>
                            <a:srgbClr val="FFFF00"/>
                          </a:highlight>
                          <a:latin typeface="Calibri" panose="020F0502020204030204" pitchFamily="34" charset="0"/>
                        </a:rPr>
                        <a:t>ML Models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highlight>
                            <a:srgbClr val="FFFF00"/>
                          </a:highlight>
                          <a:latin typeface="Calibri" panose="020F0502020204030204" pitchFamily="34" charset="0"/>
                        </a:rPr>
                        <a:t>Training 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highlight>
                            <a:srgbClr val="FFFF00"/>
                          </a:highlight>
                          <a:latin typeface="Calibri" panose="020F0502020204030204" pitchFamily="34" charset="0"/>
                        </a:rPr>
                        <a:t>Testing 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909465112"/>
                  </a:ext>
                </a:extLst>
              </a:tr>
              <a:tr h="327469">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Logistic Regression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0.664891153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0.666666667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0153898"/>
                  </a:ext>
                </a:extLst>
              </a:tr>
              <a:tr h="327469">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SVM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0.723946271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0.70625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2515908"/>
                  </a:ext>
                </a:extLst>
              </a:tr>
              <a:tr h="327469">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KNN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0.857804539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0.788194444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0662801"/>
                  </a:ext>
                </a:extLst>
              </a:tr>
              <a:tr h="327469">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KNN1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0.823070809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0.848611111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0580266"/>
                  </a:ext>
                </a:extLst>
              </a:tr>
              <a:tr h="327469">
                <a:tc>
                  <a:txBody>
                    <a:bodyPr/>
                    <a:lstStyle/>
                    <a:p>
                      <a:pPr algn="ct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DECISION TREE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0.894400941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0.896527778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427863"/>
                  </a:ext>
                </a:extLst>
              </a:tr>
              <a:tr h="327469">
                <a:tc>
                  <a:txBody>
                    <a:bodyPr/>
                    <a:lstStyle/>
                    <a:p>
                      <a:pPr algn="ct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RANDOM FOREST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0.956695776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0.966666667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2146846"/>
                  </a:ext>
                </a:extLst>
              </a:tr>
            </a:tbl>
          </a:graphicData>
        </a:graphic>
      </p:graphicFrame>
      <p:sp>
        <p:nvSpPr>
          <p:cNvPr id="4" name="TextBox 3">
            <a:extLst>
              <a:ext uri="{FF2B5EF4-FFF2-40B4-BE49-F238E27FC236}">
                <a16:creationId xmlns:a16="http://schemas.microsoft.com/office/drawing/2014/main" id="{EB121ED6-BA68-A0E8-75EB-23F071A15522}"/>
              </a:ext>
            </a:extLst>
          </p:cNvPr>
          <p:cNvSpPr txBox="1"/>
          <p:nvPr/>
        </p:nvSpPr>
        <p:spPr>
          <a:xfrm>
            <a:off x="6811254" y="4532799"/>
            <a:ext cx="4689447" cy="1754326"/>
          </a:xfrm>
          <a:prstGeom prst="rect">
            <a:avLst/>
          </a:prstGeom>
          <a:noFill/>
        </p:spPr>
        <p:txBody>
          <a:bodyPr wrap="square" rtlCol="0">
            <a:spAutoFit/>
          </a:bodyPr>
          <a:lstStyle/>
          <a:p>
            <a:r>
              <a:rPr lang="en-IN" dirty="0"/>
              <a:t>From the tabular data , we can see that</a:t>
            </a:r>
          </a:p>
          <a:p>
            <a:r>
              <a:rPr lang="en-IN" dirty="0"/>
              <a:t>Three models which are giving good results are </a:t>
            </a:r>
          </a:p>
          <a:p>
            <a:endParaRPr lang="en-IN" dirty="0"/>
          </a:p>
          <a:p>
            <a:r>
              <a:rPr lang="en-US" dirty="0"/>
              <a:t>* Random Forest</a:t>
            </a:r>
          </a:p>
          <a:p>
            <a:r>
              <a:rPr lang="en-US" dirty="0"/>
              <a:t>* Decision Tree </a:t>
            </a:r>
          </a:p>
          <a:p>
            <a:r>
              <a:rPr lang="en-US" dirty="0"/>
              <a:t>* </a:t>
            </a:r>
            <a:r>
              <a:rPr lang="en-US" dirty="0" err="1"/>
              <a:t>Knn</a:t>
            </a:r>
            <a:r>
              <a:rPr lang="en-US" dirty="0"/>
              <a:t> with neighbors = 3</a:t>
            </a:r>
            <a:endParaRPr lang="en-IN" dirty="0"/>
          </a:p>
        </p:txBody>
      </p:sp>
    </p:spTree>
    <p:extLst>
      <p:ext uri="{BB962C8B-B14F-4D97-AF65-F5344CB8AC3E}">
        <p14:creationId xmlns:p14="http://schemas.microsoft.com/office/powerpoint/2010/main" val="232937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FEC5C2E9-A358-124F-67F4-8AD208044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565608"/>
            <a:ext cx="7814821" cy="62923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E5400C-22DF-CE48-BF41-47209B23BD94}"/>
              </a:ext>
            </a:extLst>
          </p:cNvPr>
          <p:cNvSpPr txBox="1"/>
          <p:nvPr/>
        </p:nvSpPr>
        <p:spPr>
          <a:xfrm>
            <a:off x="216816" y="98766"/>
            <a:ext cx="8330267" cy="369332"/>
          </a:xfrm>
          <a:prstGeom prst="rect">
            <a:avLst/>
          </a:prstGeom>
          <a:noFill/>
        </p:spPr>
        <p:txBody>
          <a:bodyPr wrap="square" rtlCol="0">
            <a:spAutoFit/>
          </a:bodyPr>
          <a:lstStyle/>
          <a:p>
            <a:r>
              <a:rPr lang="en-IN" dirty="0"/>
              <a:t>ROC_CURVE FOR VARIOUS MODELS </a:t>
            </a:r>
          </a:p>
        </p:txBody>
      </p:sp>
      <p:sp>
        <p:nvSpPr>
          <p:cNvPr id="3" name="TextBox 2">
            <a:extLst>
              <a:ext uri="{FF2B5EF4-FFF2-40B4-BE49-F238E27FC236}">
                <a16:creationId xmlns:a16="http://schemas.microsoft.com/office/drawing/2014/main" id="{3E3541DA-E37D-30BD-EECC-CD75F4294462}"/>
              </a:ext>
            </a:extLst>
          </p:cNvPr>
          <p:cNvSpPr txBox="1"/>
          <p:nvPr/>
        </p:nvSpPr>
        <p:spPr>
          <a:xfrm>
            <a:off x="8281744" y="4756261"/>
            <a:ext cx="3068128" cy="1200329"/>
          </a:xfrm>
          <a:prstGeom prst="rect">
            <a:avLst/>
          </a:prstGeom>
          <a:noFill/>
        </p:spPr>
        <p:txBody>
          <a:bodyPr wrap="square" rtlCol="0">
            <a:spAutoFit/>
          </a:bodyPr>
          <a:lstStyle/>
          <a:p>
            <a:r>
              <a:rPr lang="en-IN" dirty="0" err="1"/>
              <a:t>ROC_Score</a:t>
            </a:r>
            <a:r>
              <a:rPr lang="en-IN" dirty="0"/>
              <a:t> is good for models Random Forest , </a:t>
            </a:r>
          </a:p>
          <a:p>
            <a:r>
              <a:rPr lang="en-IN" dirty="0"/>
              <a:t>Decision Tree , </a:t>
            </a:r>
          </a:p>
          <a:p>
            <a:r>
              <a:rPr lang="en-IN" dirty="0"/>
              <a:t>K nearest </a:t>
            </a:r>
            <a:r>
              <a:rPr lang="en-IN" dirty="0" err="1"/>
              <a:t>neighbors</a:t>
            </a:r>
            <a:r>
              <a:rPr lang="en-IN" dirty="0"/>
              <a:t> ( k = 3)</a:t>
            </a:r>
          </a:p>
        </p:txBody>
      </p:sp>
    </p:spTree>
    <p:extLst>
      <p:ext uri="{BB962C8B-B14F-4D97-AF65-F5344CB8AC3E}">
        <p14:creationId xmlns:p14="http://schemas.microsoft.com/office/powerpoint/2010/main" val="3776303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44BB5C-3EE6-B77C-C1BD-5F1A7FB2B1C3}"/>
              </a:ext>
            </a:extLst>
          </p:cNvPr>
          <p:cNvSpPr txBox="1"/>
          <p:nvPr/>
        </p:nvSpPr>
        <p:spPr>
          <a:xfrm>
            <a:off x="339365" y="216816"/>
            <a:ext cx="7814821" cy="369332"/>
          </a:xfrm>
          <a:prstGeom prst="rect">
            <a:avLst/>
          </a:prstGeom>
          <a:noFill/>
        </p:spPr>
        <p:txBody>
          <a:bodyPr wrap="square" rtlCol="0">
            <a:spAutoFit/>
          </a:bodyPr>
          <a:lstStyle/>
          <a:p>
            <a:r>
              <a:rPr lang="en-IN" dirty="0"/>
              <a:t>Feature Importance as found from Random Forest </a:t>
            </a:r>
          </a:p>
        </p:txBody>
      </p:sp>
      <p:pic>
        <p:nvPicPr>
          <p:cNvPr id="30722" name="Picture 2">
            <a:extLst>
              <a:ext uri="{FF2B5EF4-FFF2-40B4-BE49-F238E27FC236}">
                <a16:creationId xmlns:a16="http://schemas.microsoft.com/office/drawing/2014/main" id="{5412C642-1417-9204-6C55-647E1267B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65" y="886119"/>
            <a:ext cx="5967167" cy="50999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9F8D06-B4C6-5103-970B-8B0268FA206A}"/>
              </a:ext>
            </a:extLst>
          </p:cNvPr>
          <p:cNvSpPr txBox="1"/>
          <p:nvPr/>
        </p:nvSpPr>
        <p:spPr>
          <a:xfrm>
            <a:off x="7673419" y="2196445"/>
            <a:ext cx="3676453" cy="2564091"/>
          </a:xfrm>
          <a:prstGeom prst="rect">
            <a:avLst/>
          </a:prstGeom>
          <a:noFill/>
        </p:spPr>
        <p:txBody>
          <a:bodyPr wrap="square" rtlCol="0">
            <a:spAutoFit/>
          </a:bodyPr>
          <a:lstStyle/>
          <a:p>
            <a:r>
              <a:rPr lang="en-US" dirty="0"/>
              <a:t>We can observe that below factors determine whether a Patient has risk for CHD</a:t>
            </a:r>
          </a:p>
          <a:p>
            <a:r>
              <a:rPr lang="en-US" dirty="0"/>
              <a:t>* Blood pressure</a:t>
            </a:r>
          </a:p>
          <a:p>
            <a:r>
              <a:rPr lang="en-US" dirty="0"/>
              <a:t>* Age</a:t>
            </a:r>
          </a:p>
          <a:p>
            <a:r>
              <a:rPr lang="en-US" dirty="0"/>
              <a:t>* BMI</a:t>
            </a:r>
          </a:p>
          <a:p>
            <a:r>
              <a:rPr lang="en-US" dirty="0"/>
              <a:t>* Cholesterol levels </a:t>
            </a:r>
          </a:p>
          <a:p>
            <a:r>
              <a:rPr lang="en-US" dirty="0"/>
              <a:t>* Glucose levels</a:t>
            </a:r>
          </a:p>
          <a:p>
            <a:r>
              <a:rPr lang="en-US" dirty="0"/>
              <a:t>* Varying Heart Rates</a:t>
            </a:r>
            <a:endParaRPr lang="en-IN" dirty="0"/>
          </a:p>
        </p:txBody>
      </p:sp>
    </p:spTree>
    <p:extLst>
      <p:ext uri="{BB962C8B-B14F-4D97-AF65-F5344CB8AC3E}">
        <p14:creationId xmlns:p14="http://schemas.microsoft.com/office/powerpoint/2010/main" val="1597017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6C4AB-08CA-162F-DCFA-4D01AEB4C89E}"/>
              </a:ext>
            </a:extLst>
          </p:cNvPr>
          <p:cNvSpPr txBox="1"/>
          <p:nvPr/>
        </p:nvSpPr>
        <p:spPr>
          <a:xfrm>
            <a:off x="174396" y="75414"/>
            <a:ext cx="4637987" cy="1077218"/>
          </a:xfrm>
          <a:prstGeom prst="rect">
            <a:avLst/>
          </a:prstGeom>
          <a:noFill/>
        </p:spPr>
        <p:txBody>
          <a:bodyPr wrap="square" rtlCol="0">
            <a:spAutoFit/>
          </a:bodyPr>
          <a:lstStyle/>
          <a:p>
            <a:r>
              <a:rPr lang="en-IN" sz="2800" dirty="0"/>
              <a:t>Random Forest Results :</a:t>
            </a:r>
          </a:p>
          <a:p>
            <a:endParaRPr lang="en-IN" dirty="0"/>
          </a:p>
          <a:p>
            <a:endParaRPr lang="en-IN" dirty="0"/>
          </a:p>
        </p:txBody>
      </p:sp>
      <p:sp>
        <p:nvSpPr>
          <p:cNvPr id="3" name="TextBox 2">
            <a:extLst>
              <a:ext uri="{FF2B5EF4-FFF2-40B4-BE49-F238E27FC236}">
                <a16:creationId xmlns:a16="http://schemas.microsoft.com/office/drawing/2014/main" id="{9DE23FB1-C00C-3B64-59FD-BC4ADB491CD9}"/>
              </a:ext>
            </a:extLst>
          </p:cNvPr>
          <p:cNvSpPr txBox="1"/>
          <p:nvPr/>
        </p:nvSpPr>
        <p:spPr>
          <a:xfrm>
            <a:off x="172825" y="509885"/>
            <a:ext cx="5923175" cy="4185761"/>
          </a:xfrm>
          <a:prstGeom prst="rect">
            <a:avLst/>
          </a:prstGeom>
          <a:noFill/>
        </p:spPr>
        <p:txBody>
          <a:bodyPr wrap="square" rtlCol="0">
            <a:spAutoFit/>
          </a:bodyPr>
          <a:lstStyle/>
          <a:p>
            <a:r>
              <a:rPr lang="en-IN" sz="1400" dirty="0"/>
              <a:t>Accuracy :</a:t>
            </a:r>
          </a:p>
          <a:p>
            <a:endParaRPr lang="en-IN" sz="1400" dirty="0"/>
          </a:p>
          <a:p>
            <a:r>
              <a:rPr lang="en-US" altLang="en-US" sz="1400" dirty="0"/>
              <a:t>Training Accuracy 0.956695776402853</a:t>
            </a:r>
          </a:p>
          <a:p>
            <a:endParaRPr lang="en-US" sz="1400" dirty="0"/>
          </a:p>
          <a:p>
            <a:r>
              <a:rPr lang="en-US" altLang="en-US" sz="1400" dirty="0"/>
              <a:t>Testing Accuracy 0.9666666666666667</a:t>
            </a:r>
          </a:p>
          <a:p>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FPR : [0. 0.05972222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TPR : [0. 0.99305556 1.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ROC_AUC : 0.9666666666666667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r>
              <a:rPr lang="en-IN" sz="1400" dirty="0"/>
              <a:t>Per Confusion matrix </a:t>
            </a:r>
          </a:p>
          <a:p>
            <a:endParaRPr lang="en-IN" sz="1400" dirty="0"/>
          </a:p>
          <a:p>
            <a:pPr marL="285750" indent="-285750">
              <a:buFont typeface="Arial" panose="020B0604020202020204" pitchFamily="34" charset="0"/>
              <a:buChar char="•"/>
            </a:pPr>
            <a:r>
              <a:rPr lang="en-IN" sz="1400" dirty="0"/>
              <a:t>Patients without risk and predicted  no risk = 677 </a:t>
            </a:r>
          </a:p>
          <a:p>
            <a:pPr marL="285750" indent="-285750">
              <a:buFont typeface="Arial" panose="020B0604020202020204" pitchFamily="34" charset="0"/>
              <a:buChar char="•"/>
            </a:pPr>
            <a:r>
              <a:rPr lang="en-IN" sz="1400" dirty="0"/>
              <a:t>Patients with risk and predicted with risk = 715</a:t>
            </a:r>
          </a:p>
          <a:p>
            <a:pPr marL="285750" indent="-285750">
              <a:buFont typeface="Arial" panose="020B0604020202020204" pitchFamily="34" charset="0"/>
              <a:buChar char="•"/>
            </a:pPr>
            <a:r>
              <a:rPr lang="en-IN" sz="1400" dirty="0"/>
              <a:t>Patients without risk but predicted as risk = 43</a:t>
            </a:r>
          </a:p>
          <a:p>
            <a:pPr marL="285750" indent="-285750">
              <a:buFont typeface="Arial" panose="020B0604020202020204" pitchFamily="34" charset="0"/>
              <a:buChar char="•"/>
            </a:pPr>
            <a:r>
              <a:rPr lang="en-IN" sz="1400" dirty="0"/>
              <a:t>Patients with risk but predicted as no risk = 5</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Classification Report :</a:t>
            </a:r>
          </a:p>
        </p:txBody>
      </p:sp>
      <p:pic>
        <p:nvPicPr>
          <p:cNvPr id="26628" name="Picture 4">
            <a:extLst>
              <a:ext uri="{FF2B5EF4-FFF2-40B4-BE49-F238E27FC236}">
                <a16:creationId xmlns:a16="http://schemas.microsoft.com/office/drawing/2014/main" id="{5B6F5560-9445-725C-F687-D94F4FAB8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565" y="3596326"/>
            <a:ext cx="4062953" cy="32616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EFF260A5-BDE8-4029-394D-DB3BE987C3B4}"/>
              </a:ext>
            </a:extLst>
          </p:cNvPr>
          <p:cNvGraphicFramePr>
            <a:graphicFrameLocks noGrp="1"/>
          </p:cNvGraphicFramePr>
          <p:nvPr>
            <p:extLst>
              <p:ext uri="{D42A27DB-BD31-4B8C-83A1-F6EECF244321}">
                <p14:modId xmlns:p14="http://schemas.microsoft.com/office/powerpoint/2010/main" val="3564241700"/>
              </p:ext>
            </p:extLst>
          </p:nvPr>
        </p:nvGraphicFramePr>
        <p:xfrm>
          <a:off x="6861927" y="1358741"/>
          <a:ext cx="4637988" cy="1828800"/>
        </p:xfrm>
        <a:graphic>
          <a:graphicData uri="http://schemas.openxmlformats.org/drawingml/2006/table">
            <a:tbl>
              <a:tblPr/>
              <a:tblGrid>
                <a:gridCol w="1159497">
                  <a:extLst>
                    <a:ext uri="{9D8B030D-6E8A-4147-A177-3AD203B41FA5}">
                      <a16:colId xmlns:a16="http://schemas.microsoft.com/office/drawing/2014/main" val="1946935962"/>
                    </a:ext>
                  </a:extLst>
                </a:gridCol>
                <a:gridCol w="1159497">
                  <a:extLst>
                    <a:ext uri="{9D8B030D-6E8A-4147-A177-3AD203B41FA5}">
                      <a16:colId xmlns:a16="http://schemas.microsoft.com/office/drawing/2014/main" val="1831697297"/>
                    </a:ext>
                  </a:extLst>
                </a:gridCol>
                <a:gridCol w="1159497">
                  <a:extLst>
                    <a:ext uri="{9D8B030D-6E8A-4147-A177-3AD203B41FA5}">
                      <a16:colId xmlns:a16="http://schemas.microsoft.com/office/drawing/2014/main" val="438800735"/>
                    </a:ext>
                  </a:extLst>
                </a:gridCol>
                <a:gridCol w="1159497">
                  <a:extLst>
                    <a:ext uri="{9D8B030D-6E8A-4147-A177-3AD203B41FA5}">
                      <a16:colId xmlns:a16="http://schemas.microsoft.com/office/drawing/2014/main" val="1796352380"/>
                    </a:ext>
                  </a:extLst>
                </a:gridCol>
              </a:tblGrid>
              <a:tr h="0">
                <a:tc>
                  <a:txBody>
                    <a:bodyPr/>
                    <a:lstStyle/>
                    <a:p>
                      <a:pPr algn="r" fontAlgn="ctr"/>
                      <a:r>
                        <a:rPr lang="en-IN" b="1">
                          <a:effectLst/>
                        </a:rPr>
                        <a:t>Predicted</a:t>
                      </a:r>
                    </a:p>
                  </a:txBody>
                  <a:tcPr anchor="ctr">
                    <a:lnL>
                      <a:noFill/>
                    </a:lnL>
                    <a:lnR>
                      <a:noFill/>
                    </a:lnR>
                    <a:lnT>
                      <a:noFill/>
                    </a:lnT>
                    <a:lnB>
                      <a:noFill/>
                    </a:lnB>
                    <a:solidFill>
                      <a:srgbClr val="FFFFFF"/>
                    </a:solidFill>
                  </a:tcPr>
                </a:tc>
                <a:tc>
                  <a:txBody>
                    <a:bodyPr/>
                    <a:lstStyle/>
                    <a:p>
                      <a:pPr algn="r" fontAlgn="ctr"/>
                      <a:r>
                        <a:rPr lang="en-IN" b="1">
                          <a:effectLst/>
                        </a:rPr>
                        <a:t>0</a:t>
                      </a:r>
                    </a:p>
                  </a:txBody>
                  <a:tcPr anchor="ctr">
                    <a:lnL>
                      <a:noFill/>
                    </a:lnL>
                    <a:lnR>
                      <a:noFill/>
                    </a:lnR>
                    <a:lnT>
                      <a:noFill/>
                    </a:lnT>
                    <a:lnB>
                      <a:noFill/>
                    </a:lnB>
                    <a:solidFill>
                      <a:srgbClr val="FFFFFF"/>
                    </a:solidFill>
                  </a:tcPr>
                </a:tc>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b="1">
                          <a:effectLst/>
                        </a:rPr>
                        <a:t>All</a:t>
                      </a:r>
                    </a:p>
                  </a:txBody>
                  <a:tcPr anchor="ctr">
                    <a:lnL>
                      <a:noFill/>
                    </a:lnL>
                    <a:lnR>
                      <a:noFill/>
                    </a:lnR>
                    <a:lnT>
                      <a:noFill/>
                    </a:lnT>
                    <a:lnB>
                      <a:noFill/>
                    </a:lnB>
                    <a:solidFill>
                      <a:srgbClr val="FFFFFF"/>
                    </a:solidFill>
                  </a:tcPr>
                </a:tc>
                <a:extLst>
                  <a:ext uri="{0D108BD9-81ED-4DB2-BD59-A6C34878D82A}">
                    <a16:rowId xmlns:a16="http://schemas.microsoft.com/office/drawing/2014/main" val="43455073"/>
                  </a:ext>
                </a:extLst>
              </a:tr>
              <a:tr h="0">
                <a:tc>
                  <a:txBody>
                    <a:bodyPr/>
                    <a:lstStyle/>
                    <a:p>
                      <a:pPr algn="r" fontAlgn="ctr"/>
                      <a:r>
                        <a:rPr lang="en-IN" b="1">
                          <a:effectLst/>
                        </a:rPr>
                        <a:t>Actual</a:t>
                      </a:r>
                    </a:p>
                  </a:txBody>
                  <a:tcPr anchor="ctr">
                    <a:lnL>
                      <a:noFill/>
                    </a:lnL>
                    <a:lnR>
                      <a:noFill/>
                    </a:lnR>
                    <a:lnT>
                      <a:noFill/>
                    </a:lnT>
                    <a:lnB>
                      <a:noFill/>
                    </a:lnB>
                    <a:solidFill>
                      <a:srgbClr val="FFFFFF"/>
                    </a:solidFill>
                  </a:tcPr>
                </a:tc>
                <a:tc>
                  <a:txBody>
                    <a:bodyPr/>
                    <a:lstStyle/>
                    <a:p>
                      <a:pPr algn="r" fontAlgn="ctr"/>
                      <a:endParaRPr lang="en-IN" b="1" dirty="0">
                        <a:effectLst/>
                      </a:endParaRP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976534963"/>
                  </a:ext>
                </a:extLst>
              </a:tr>
              <a:tr h="0">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677</a:t>
                      </a:r>
                    </a:p>
                  </a:txBody>
                  <a:tcPr anchor="ctr">
                    <a:lnL>
                      <a:noFill/>
                    </a:lnL>
                    <a:lnR>
                      <a:noFill/>
                    </a:lnR>
                    <a:lnT>
                      <a:noFill/>
                    </a:lnT>
                    <a:lnB>
                      <a:noFill/>
                    </a:lnB>
                    <a:solidFill>
                      <a:srgbClr val="F5F5F5"/>
                    </a:solidFill>
                  </a:tcPr>
                </a:tc>
                <a:tc>
                  <a:txBody>
                    <a:bodyPr/>
                    <a:lstStyle/>
                    <a:p>
                      <a:pPr algn="r" fontAlgn="ctr"/>
                      <a:r>
                        <a:rPr lang="en-IN">
                          <a:effectLst/>
                        </a:rPr>
                        <a:t>43</a:t>
                      </a:r>
                    </a:p>
                  </a:txBody>
                  <a:tcPr anchor="ctr">
                    <a:lnL>
                      <a:noFill/>
                    </a:lnL>
                    <a:lnR>
                      <a:noFill/>
                    </a:lnR>
                    <a:lnT>
                      <a:noFill/>
                    </a:lnT>
                    <a:lnB>
                      <a:noFill/>
                    </a:lnB>
                    <a:solidFill>
                      <a:srgbClr val="F5F5F5"/>
                    </a:solidFill>
                  </a:tcPr>
                </a:tc>
                <a:tc>
                  <a:txBody>
                    <a:bodyPr/>
                    <a:lstStyle/>
                    <a:p>
                      <a:pPr algn="r" fontAlgn="ctr"/>
                      <a:r>
                        <a:rPr lang="en-IN">
                          <a:effectLst/>
                        </a:rPr>
                        <a:t>720</a:t>
                      </a:r>
                    </a:p>
                  </a:txBody>
                  <a:tcPr anchor="ctr">
                    <a:lnL>
                      <a:noFill/>
                    </a:lnL>
                    <a:lnR>
                      <a:noFill/>
                    </a:lnR>
                    <a:lnT>
                      <a:noFill/>
                    </a:lnT>
                    <a:lnB>
                      <a:noFill/>
                    </a:lnB>
                    <a:solidFill>
                      <a:srgbClr val="F5F5F5"/>
                    </a:solidFill>
                  </a:tcPr>
                </a:tc>
                <a:extLst>
                  <a:ext uri="{0D108BD9-81ED-4DB2-BD59-A6C34878D82A}">
                    <a16:rowId xmlns:a16="http://schemas.microsoft.com/office/drawing/2014/main" val="1428385194"/>
                  </a:ext>
                </a:extLst>
              </a:tr>
              <a:tr h="0">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a:effectLst/>
                        </a:rPr>
                        <a:t>5</a:t>
                      </a:r>
                    </a:p>
                  </a:txBody>
                  <a:tcPr anchor="ctr">
                    <a:lnL>
                      <a:noFill/>
                    </a:lnL>
                    <a:lnR>
                      <a:noFill/>
                    </a:lnR>
                    <a:lnT>
                      <a:noFill/>
                    </a:lnT>
                    <a:lnB>
                      <a:noFill/>
                    </a:lnB>
                    <a:solidFill>
                      <a:srgbClr val="FFFFFF"/>
                    </a:solidFill>
                  </a:tcPr>
                </a:tc>
                <a:tc>
                  <a:txBody>
                    <a:bodyPr/>
                    <a:lstStyle/>
                    <a:p>
                      <a:pPr algn="r" fontAlgn="ctr"/>
                      <a:r>
                        <a:rPr lang="en-IN">
                          <a:effectLst/>
                        </a:rPr>
                        <a:t>715</a:t>
                      </a:r>
                    </a:p>
                  </a:txBody>
                  <a:tcPr anchor="ctr">
                    <a:lnL>
                      <a:noFill/>
                    </a:lnL>
                    <a:lnR>
                      <a:noFill/>
                    </a:lnR>
                    <a:lnT>
                      <a:noFill/>
                    </a:lnT>
                    <a:lnB>
                      <a:noFill/>
                    </a:lnB>
                    <a:solidFill>
                      <a:srgbClr val="FFFFFF"/>
                    </a:solidFill>
                  </a:tcPr>
                </a:tc>
                <a:tc>
                  <a:txBody>
                    <a:bodyPr/>
                    <a:lstStyle/>
                    <a:p>
                      <a:pPr algn="r" fontAlgn="ctr"/>
                      <a:r>
                        <a:rPr lang="en-IN">
                          <a:effectLst/>
                        </a:rPr>
                        <a:t>720</a:t>
                      </a:r>
                    </a:p>
                  </a:txBody>
                  <a:tcPr anchor="ctr">
                    <a:lnL>
                      <a:noFill/>
                    </a:lnL>
                    <a:lnR>
                      <a:noFill/>
                    </a:lnR>
                    <a:lnT>
                      <a:noFill/>
                    </a:lnT>
                    <a:lnB>
                      <a:noFill/>
                    </a:lnB>
                    <a:solidFill>
                      <a:srgbClr val="FFFFFF"/>
                    </a:solidFill>
                  </a:tcPr>
                </a:tc>
                <a:extLst>
                  <a:ext uri="{0D108BD9-81ED-4DB2-BD59-A6C34878D82A}">
                    <a16:rowId xmlns:a16="http://schemas.microsoft.com/office/drawing/2014/main" val="3521486768"/>
                  </a:ext>
                </a:extLst>
              </a:tr>
              <a:tr h="0">
                <a:tc>
                  <a:txBody>
                    <a:bodyPr/>
                    <a:lstStyle/>
                    <a:p>
                      <a:pPr algn="r" fontAlgn="ctr"/>
                      <a:r>
                        <a:rPr lang="en-IN" b="1">
                          <a:effectLst/>
                        </a:rPr>
                        <a:t>All</a:t>
                      </a:r>
                    </a:p>
                  </a:txBody>
                  <a:tcPr anchor="ctr">
                    <a:lnL>
                      <a:noFill/>
                    </a:lnL>
                    <a:lnR>
                      <a:noFill/>
                    </a:lnR>
                    <a:lnT>
                      <a:noFill/>
                    </a:lnT>
                    <a:lnB>
                      <a:noFill/>
                    </a:lnB>
                    <a:solidFill>
                      <a:srgbClr val="F5F5F5"/>
                    </a:solidFill>
                  </a:tcPr>
                </a:tc>
                <a:tc>
                  <a:txBody>
                    <a:bodyPr/>
                    <a:lstStyle/>
                    <a:p>
                      <a:pPr algn="r" fontAlgn="ctr"/>
                      <a:r>
                        <a:rPr lang="en-IN">
                          <a:effectLst/>
                        </a:rPr>
                        <a:t>682</a:t>
                      </a:r>
                    </a:p>
                  </a:txBody>
                  <a:tcPr anchor="ctr">
                    <a:lnL>
                      <a:noFill/>
                    </a:lnL>
                    <a:lnR>
                      <a:noFill/>
                    </a:lnR>
                    <a:lnT>
                      <a:noFill/>
                    </a:lnT>
                    <a:lnB>
                      <a:noFill/>
                    </a:lnB>
                    <a:solidFill>
                      <a:srgbClr val="F5F5F5"/>
                    </a:solidFill>
                  </a:tcPr>
                </a:tc>
                <a:tc>
                  <a:txBody>
                    <a:bodyPr/>
                    <a:lstStyle/>
                    <a:p>
                      <a:pPr algn="r" fontAlgn="ctr"/>
                      <a:r>
                        <a:rPr lang="en-IN">
                          <a:effectLst/>
                        </a:rPr>
                        <a:t>758</a:t>
                      </a:r>
                    </a:p>
                  </a:txBody>
                  <a:tcPr anchor="ctr">
                    <a:lnL>
                      <a:noFill/>
                    </a:lnL>
                    <a:lnR>
                      <a:noFill/>
                    </a:lnR>
                    <a:lnT>
                      <a:noFill/>
                    </a:lnT>
                    <a:lnB>
                      <a:noFill/>
                    </a:lnB>
                    <a:solidFill>
                      <a:srgbClr val="F5F5F5"/>
                    </a:solidFill>
                  </a:tcPr>
                </a:tc>
                <a:tc>
                  <a:txBody>
                    <a:bodyPr/>
                    <a:lstStyle/>
                    <a:p>
                      <a:pPr algn="r" fontAlgn="ctr"/>
                      <a:r>
                        <a:rPr lang="en-IN" dirty="0">
                          <a:effectLst/>
                        </a:rPr>
                        <a:t>1440</a:t>
                      </a:r>
                    </a:p>
                  </a:txBody>
                  <a:tcPr anchor="ctr">
                    <a:lnL>
                      <a:noFill/>
                    </a:lnL>
                    <a:lnR>
                      <a:noFill/>
                    </a:lnR>
                    <a:lnT>
                      <a:noFill/>
                    </a:lnT>
                    <a:lnB>
                      <a:noFill/>
                    </a:lnB>
                    <a:solidFill>
                      <a:srgbClr val="F5F5F5"/>
                    </a:solidFill>
                  </a:tcPr>
                </a:tc>
                <a:extLst>
                  <a:ext uri="{0D108BD9-81ED-4DB2-BD59-A6C34878D82A}">
                    <a16:rowId xmlns:a16="http://schemas.microsoft.com/office/drawing/2014/main" val="3420076990"/>
                  </a:ext>
                </a:extLst>
              </a:tr>
            </a:tbl>
          </a:graphicData>
        </a:graphic>
      </p:graphicFrame>
      <p:pic>
        <p:nvPicPr>
          <p:cNvPr id="10" name="Picture 9">
            <a:extLst>
              <a:ext uri="{FF2B5EF4-FFF2-40B4-BE49-F238E27FC236}">
                <a16:creationId xmlns:a16="http://schemas.microsoft.com/office/drawing/2014/main" id="{00988940-2302-94DE-F1BD-151B5167FE38}"/>
              </a:ext>
            </a:extLst>
          </p:cNvPr>
          <p:cNvPicPr>
            <a:picLocks noChangeAspect="1"/>
          </p:cNvPicPr>
          <p:nvPr/>
        </p:nvPicPr>
        <p:blipFill>
          <a:blip r:embed="rId4"/>
          <a:stretch>
            <a:fillRect/>
          </a:stretch>
        </p:blipFill>
        <p:spPr>
          <a:xfrm>
            <a:off x="0" y="4695646"/>
            <a:ext cx="5052767" cy="1921969"/>
          </a:xfrm>
          <a:prstGeom prst="rect">
            <a:avLst/>
          </a:prstGeom>
        </p:spPr>
      </p:pic>
    </p:spTree>
    <p:extLst>
      <p:ext uri="{BB962C8B-B14F-4D97-AF65-F5344CB8AC3E}">
        <p14:creationId xmlns:p14="http://schemas.microsoft.com/office/powerpoint/2010/main" val="2686052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95DE9A-D576-3E3C-CBD6-01A7F09D701B}"/>
              </a:ext>
            </a:extLst>
          </p:cNvPr>
          <p:cNvSpPr txBox="1"/>
          <p:nvPr/>
        </p:nvSpPr>
        <p:spPr>
          <a:xfrm>
            <a:off x="174396" y="75414"/>
            <a:ext cx="4637987" cy="1077218"/>
          </a:xfrm>
          <a:prstGeom prst="rect">
            <a:avLst/>
          </a:prstGeom>
          <a:noFill/>
        </p:spPr>
        <p:txBody>
          <a:bodyPr wrap="square" rtlCol="0">
            <a:spAutoFit/>
          </a:bodyPr>
          <a:lstStyle/>
          <a:p>
            <a:r>
              <a:rPr lang="en-IN" sz="2800" dirty="0"/>
              <a:t>Decision Tree Results :</a:t>
            </a:r>
          </a:p>
          <a:p>
            <a:endParaRPr lang="en-IN" dirty="0"/>
          </a:p>
          <a:p>
            <a:endParaRPr lang="en-IN" dirty="0"/>
          </a:p>
        </p:txBody>
      </p:sp>
      <p:sp>
        <p:nvSpPr>
          <p:cNvPr id="4" name="TextBox 3">
            <a:extLst>
              <a:ext uri="{FF2B5EF4-FFF2-40B4-BE49-F238E27FC236}">
                <a16:creationId xmlns:a16="http://schemas.microsoft.com/office/drawing/2014/main" id="{0C3EDFE3-E9D6-C21F-2631-FD96C1103C48}"/>
              </a:ext>
            </a:extLst>
          </p:cNvPr>
          <p:cNvSpPr txBox="1"/>
          <p:nvPr/>
        </p:nvSpPr>
        <p:spPr>
          <a:xfrm>
            <a:off x="172825" y="509885"/>
            <a:ext cx="5923175" cy="4185761"/>
          </a:xfrm>
          <a:prstGeom prst="rect">
            <a:avLst/>
          </a:prstGeom>
          <a:noFill/>
        </p:spPr>
        <p:txBody>
          <a:bodyPr wrap="square" rtlCol="0">
            <a:spAutoFit/>
          </a:bodyPr>
          <a:lstStyle/>
          <a:p>
            <a:r>
              <a:rPr lang="en-IN" sz="1400" dirty="0"/>
              <a:t>Accuracy :</a:t>
            </a:r>
          </a:p>
          <a:p>
            <a:endParaRPr lang="en-IN" sz="1400" dirty="0"/>
          </a:p>
          <a:p>
            <a:r>
              <a:rPr lang="en-US" altLang="en-US" sz="1400" dirty="0"/>
              <a:t>Training Accuracy 0.894400940964166 </a:t>
            </a:r>
          </a:p>
          <a:p>
            <a:endParaRPr lang="en-US" sz="1400" dirty="0"/>
          </a:p>
          <a:p>
            <a:r>
              <a:rPr lang="en-US" altLang="en-US" sz="1400" dirty="0"/>
              <a:t>Testing Accuracy 0.8965277777777778</a:t>
            </a:r>
          </a:p>
          <a:p>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FPR : [0. 0.2 1.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TPR : [0. 0.99305556 1.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ROC_AUC : 0.8965277777777778</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r>
              <a:rPr lang="en-IN" sz="1400" dirty="0"/>
              <a:t>Per Confusion matrix </a:t>
            </a:r>
          </a:p>
          <a:p>
            <a:endParaRPr lang="en-IN" sz="1400" dirty="0"/>
          </a:p>
          <a:p>
            <a:pPr marL="285750" indent="-285750">
              <a:buFont typeface="Arial" panose="020B0604020202020204" pitchFamily="34" charset="0"/>
              <a:buChar char="•"/>
            </a:pPr>
            <a:r>
              <a:rPr lang="en-IN" sz="1400" dirty="0"/>
              <a:t>Patients without risk and predicted  no risk = 576 </a:t>
            </a:r>
          </a:p>
          <a:p>
            <a:pPr marL="285750" indent="-285750">
              <a:buFont typeface="Arial" panose="020B0604020202020204" pitchFamily="34" charset="0"/>
              <a:buChar char="•"/>
            </a:pPr>
            <a:r>
              <a:rPr lang="en-IN" sz="1400" dirty="0"/>
              <a:t>Patients with risk and predicted with risk = 715</a:t>
            </a:r>
          </a:p>
          <a:p>
            <a:pPr marL="285750" indent="-285750">
              <a:buFont typeface="Arial" panose="020B0604020202020204" pitchFamily="34" charset="0"/>
              <a:buChar char="•"/>
            </a:pPr>
            <a:r>
              <a:rPr lang="en-IN" sz="1400" dirty="0"/>
              <a:t>Patients without risk but predicted as risk = 144</a:t>
            </a:r>
          </a:p>
          <a:p>
            <a:pPr marL="285750" indent="-285750">
              <a:buFont typeface="Arial" panose="020B0604020202020204" pitchFamily="34" charset="0"/>
              <a:buChar char="•"/>
            </a:pPr>
            <a:r>
              <a:rPr lang="en-IN" sz="1400" dirty="0"/>
              <a:t>Patients with risk but predicted as no risk = 5</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Classification Report :</a:t>
            </a:r>
          </a:p>
        </p:txBody>
      </p:sp>
      <p:sp>
        <p:nvSpPr>
          <p:cNvPr id="5" name="Rectangle 1">
            <a:extLst>
              <a:ext uri="{FF2B5EF4-FFF2-40B4-BE49-F238E27FC236}">
                <a16:creationId xmlns:a16="http://schemas.microsoft.com/office/drawing/2014/main" id="{B7739D7B-1BE7-750F-132C-3C1FD61CAE5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5B45A2B5-7B3C-232C-48AA-B9DEC367C316}"/>
              </a:ext>
            </a:extLst>
          </p:cNvPr>
          <p:cNvGraphicFramePr>
            <a:graphicFrameLocks noGrp="1"/>
          </p:cNvGraphicFramePr>
          <p:nvPr>
            <p:extLst>
              <p:ext uri="{D42A27DB-BD31-4B8C-83A1-F6EECF244321}">
                <p14:modId xmlns:p14="http://schemas.microsoft.com/office/powerpoint/2010/main" val="2993024500"/>
              </p:ext>
            </p:extLst>
          </p:nvPr>
        </p:nvGraphicFramePr>
        <p:xfrm>
          <a:off x="6673391" y="871595"/>
          <a:ext cx="4637988" cy="1828800"/>
        </p:xfrm>
        <a:graphic>
          <a:graphicData uri="http://schemas.openxmlformats.org/drawingml/2006/table">
            <a:tbl>
              <a:tblPr/>
              <a:tblGrid>
                <a:gridCol w="1159497">
                  <a:extLst>
                    <a:ext uri="{9D8B030D-6E8A-4147-A177-3AD203B41FA5}">
                      <a16:colId xmlns:a16="http://schemas.microsoft.com/office/drawing/2014/main" val="2038190760"/>
                    </a:ext>
                  </a:extLst>
                </a:gridCol>
                <a:gridCol w="1159497">
                  <a:extLst>
                    <a:ext uri="{9D8B030D-6E8A-4147-A177-3AD203B41FA5}">
                      <a16:colId xmlns:a16="http://schemas.microsoft.com/office/drawing/2014/main" val="3184164176"/>
                    </a:ext>
                  </a:extLst>
                </a:gridCol>
                <a:gridCol w="1159497">
                  <a:extLst>
                    <a:ext uri="{9D8B030D-6E8A-4147-A177-3AD203B41FA5}">
                      <a16:colId xmlns:a16="http://schemas.microsoft.com/office/drawing/2014/main" val="3443015324"/>
                    </a:ext>
                  </a:extLst>
                </a:gridCol>
                <a:gridCol w="1159497">
                  <a:extLst>
                    <a:ext uri="{9D8B030D-6E8A-4147-A177-3AD203B41FA5}">
                      <a16:colId xmlns:a16="http://schemas.microsoft.com/office/drawing/2014/main" val="947911038"/>
                    </a:ext>
                  </a:extLst>
                </a:gridCol>
              </a:tblGrid>
              <a:tr h="0">
                <a:tc>
                  <a:txBody>
                    <a:bodyPr/>
                    <a:lstStyle/>
                    <a:p>
                      <a:pPr algn="r" fontAlgn="ctr"/>
                      <a:r>
                        <a:rPr lang="en-IN" b="1">
                          <a:effectLst/>
                        </a:rPr>
                        <a:t>Predicted</a:t>
                      </a:r>
                    </a:p>
                  </a:txBody>
                  <a:tcPr anchor="ctr">
                    <a:lnL>
                      <a:noFill/>
                    </a:lnL>
                    <a:lnR>
                      <a:noFill/>
                    </a:lnR>
                    <a:lnT>
                      <a:noFill/>
                    </a:lnT>
                    <a:lnB>
                      <a:noFill/>
                    </a:lnB>
                    <a:solidFill>
                      <a:srgbClr val="FFFFFF"/>
                    </a:solidFill>
                  </a:tcPr>
                </a:tc>
                <a:tc>
                  <a:txBody>
                    <a:bodyPr/>
                    <a:lstStyle/>
                    <a:p>
                      <a:pPr algn="r" fontAlgn="ctr"/>
                      <a:r>
                        <a:rPr lang="en-IN" b="1">
                          <a:effectLst/>
                        </a:rPr>
                        <a:t>0</a:t>
                      </a:r>
                    </a:p>
                  </a:txBody>
                  <a:tcPr anchor="ctr">
                    <a:lnL>
                      <a:noFill/>
                    </a:lnL>
                    <a:lnR>
                      <a:noFill/>
                    </a:lnR>
                    <a:lnT>
                      <a:noFill/>
                    </a:lnT>
                    <a:lnB>
                      <a:noFill/>
                    </a:lnB>
                    <a:solidFill>
                      <a:srgbClr val="FFFFFF"/>
                    </a:solidFill>
                  </a:tcPr>
                </a:tc>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b="1">
                          <a:effectLst/>
                        </a:rPr>
                        <a:t>All</a:t>
                      </a:r>
                    </a:p>
                  </a:txBody>
                  <a:tcPr anchor="ctr">
                    <a:lnL>
                      <a:noFill/>
                    </a:lnL>
                    <a:lnR>
                      <a:noFill/>
                    </a:lnR>
                    <a:lnT>
                      <a:noFill/>
                    </a:lnT>
                    <a:lnB>
                      <a:noFill/>
                    </a:lnB>
                    <a:solidFill>
                      <a:srgbClr val="FFFFFF"/>
                    </a:solidFill>
                  </a:tcPr>
                </a:tc>
                <a:extLst>
                  <a:ext uri="{0D108BD9-81ED-4DB2-BD59-A6C34878D82A}">
                    <a16:rowId xmlns:a16="http://schemas.microsoft.com/office/drawing/2014/main" val="375502741"/>
                  </a:ext>
                </a:extLst>
              </a:tr>
              <a:tr h="0">
                <a:tc>
                  <a:txBody>
                    <a:bodyPr/>
                    <a:lstStyle/>
                    <a:p>
                      <a:pPr algn="r" fontAlgn="ctr"/>
                      <a:r>
                        <a:rPr lang="en-IN" b="1">
                          <a:effectLst/>
                        </a:rPr>
                        <a:t>Actual</a:t>
                      </a: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endParaRPr lang="en-IN" sz="1800" b="1"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378183339"/>
                  </a:ext>
                </a:extLst>
              </a:tr>
              <a:tr h="0">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576</a:t>
                      </a:r>
                    </a:p>
                  </a:txBody>
                  <a:tcPr anchor="ctr">
                    <a:lnL>
                      <a:noFill/>
                    </a:lnL>
                    <a:lnR>
                      <a:noFill/>
                    </a:lnR>
                    <a:lnT>
                      <a:noFill/>
                    </a:lnT>
                    <a:lnB>
                      <a:noFill/>
                    </a:lnB>
                    <a:solidFill>
                      <a:srgbClr val="F5F5F5"/>
                    </a:solidFill>
                  </a:tcPr>
                </a:tc>
                <a:tc>
                  <a:txBody>
                    <a:bodyPr/>
                    <a:lstStyle/>
                    <a:p>
                      <a:pPr algn="r" fontAlgn="ctr"/>
                      <a:r>
                        <a:rPr lang="en-IN">
                          <a:effectLst/>
                        </a:rPr>
                        <a:t>144</a:t>
                      </a:r>
                    </a:p>
                  </a:txBody>
                  <a:tcPr anchor="ctr">
                    <a:lnL>
                      <a:noFill/>
                    </a:lnL>
                    <a:lnR>
                      <a:noFill/>
                    </a:lnR>
                    <a:lnT>
                      <a:noFill/>
                    </a:lnT>
                    <a:lnB>
                      <a:noFill/>
                    </a:lnB>
                    <a:solidFill>
                      <a:srgbClr val="F5F5F5"/>
                    </a:solidFill>
                  </a:tcPr>
                </a:tc>
                <a:tc>
                  <a:txBody>
                    <a:bodyPr/>
                    <a:lstStyle/>
                    <a:p>
                      <a:pPr algn="r" fontAlgn="ctr"/>
                      <a:r>
                        <a:rPr lang="en-IN">
                          <a:effectLst/>
                        </a:rPr>
                        <a:t>720</a:t>
                      </a:r>
                    </a:p>
                  </a:txBody>
                  <a:tcPr anchor="ctr">
                    <a:lnL>
                      <a:noFill/>
                    </a:lnL>
                    <a:lnR>
                      <a:noFill/>
                    </a:lnR>
                    <a:lnT>
                      <a:noFill/>
                    </a:lnT>
                    <a:lnB>
                      <a:noFill/>
                    </a:lnB>
                    <a:solidFill>
                      <a:srgbClr val="F5F5F5"/>
                    </a:solidFill>
                  </a:tcPr>
                </a:tc>
                <a:extLst>
                  <a:ext uri="{0D108BD9-81ED-4DB2-BD59-A6C34878D82A}">
                    <a16:rowId xmlns:a16="http://schemas.microsoft.com/office/drawing/2014/main" val="3116373358"/>
                  </a:ext>
                </a:extLst>
              </a:tr>
              <a:tr h="0">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dirty="0">
                          <a:effectLst/>
                        </a:rPr>
                        <a:t>5</a:t>
                      </a:r>
                    </a:p>
                  </a:txBody>
                  <a:tcPr anchor="ctr">
                    <a:lnL>
                      <a:noFill/>
                    </a:lnL>
                    <a:lnR>
                      <a:noFill/>
                    </a:lnR>
                    <a:lnT>
                      <a:noFill/>
                    </a:lnT>
                    <a:lnB>
                      <a:noFill/>
                    </a:lnB>
                    <a:solidFill>
                      <a:srgbClr val="FFFFFF"/>
                    </a:solidFill>
                  </a:tcPr>
                </a:tc>
                <a:tc>
                  <a:txBody>
                    <a:bodyPr/>
                    <a:lstStyle/>
                    <a:p>
                      <a:pPr algn="r" fontAlgn="ctr"/>
                      <a:r>
                        <a:rPr lang="en-IN">
                          <a:effectLst/>
                        </a:rPr>
                        <a:t>715</a:t>
                      </a:r>
                    </a:p>
                  </a:txBody>
                  <a:tcPr anchor="ctr">
                    <a:lnL>
                      <a:noFill/>
                    </a:lnL>
                    <a:lnR>
                      <a:noFill/>
                    </a:lnR>
                    <a:lnT>
                      <a:noFill/>
                    </a:lnT>
                    <a:lnB>
                      <a:noFill/>
                    </a:lnB>
                    <a:solidFill>
                      <a:srgbClr val="FFFFFF"/>
                    </a:solidFill>
                  </a:tcPr>
                </a:tc>
                <a:tc>
                  <a:txBody>
                    <a:bodyPr/>
                    <a:lstStyle/>
                    <a:p>
                      <a:pPr algn="r" fontAlgn="ctr"/>
                      <a:r>
                        <a:rPr lang="en-IN">
                          <a:effectLst/>
                        </a:rPr>
                        <a:t>720</a:t>
                      </a:r>
                    </a:p>
                  </a:txBody>
                  <a:tcPr anchor="ctr">
                    <a:lnL>
                      <a:noFill/>
                    </a:lnL>
                    <a:lnR>
                      <a:noFill/>
                    </a:lnR>
                    <a:lnT>
                      <a:noFill/>
                    </a:lnT>
                    <a:lnB>
                      <a:noFill/>
                    </a:lnB>
                    <a:solidFill>
                      <a:srgbClr val="FFFFFF"/>
                    </a:solidFill>
                  </a:tcPr>
                </a:tc>
                <a:extLst>
                  <a:ext uri="{0D108BD9-81ED-4DB2-BD59-A6C34878D82A}">
                    <a16:rowId xmlns:a16="http://schemas.microsoft.com/office/drawing/2014/main" val="2550521080"/>
                  </a:ext>
                </a:extLst>
              </a:tr>
              <a:tr h="0">
                <a:tc>
                  <a:txBody>
                    <a:bodyPr/>
                    <a:lstStyle/>
                    <a:p>
                      <a:pPr algn="r" fontAlgn="ctr"/>
                      <a:r>
                        <a:rPr lang="en-IN" b="1">
                          <a:effectLst/>
                        </a:rPr>
                        <a:t>All</a:t>
                      </a:r>
                    </a:p>
                  </a:txBody>
                  <a:tcPr anchor="ctr">
                    <a:lnL>
                      <a:noFill/>
                    </a:lnL>
                    <a:lnR>
                      <a:noFill/>
                    </a:lnR>
                    <a:lnT>
                      <a:noFill/>
                    </a:lnT>
                    <a:lnB>
                      <a:noFill/>
                    </a:lnB>
                    <a:solidFill>
                      <a:srgbClr val="F5F5F5"/>
                    </a:solidFill>
                  </a:tcPr>
                </a:tc>
                <a:tc>
                  <a:txBody>
                    <a:bodyPr/>
                    <a:lstStyle/>
                    <a:p>
                      <a:pPr algn="r" fontAlgn="ctr"/>
                      <a:r>
                        <a:rPr lang="en-IN">
                          <a:effectLst/>
                        </a:rPr>
                        <a:t>581</a:t>
                      </a:r>
                    </a:p>
                  </a:txBody>
                  <a:tcPr anchor="ctr">
                    <a:lnL>
                      <a:noFill/>
                    </a:lnL>
                    <a:lnR>
                      <a:noFill/>
                    </a:lnR>
                    <a:lnT>
                      <a:noFill/>
                    </a:lnT>
                    <a:lnB>
                      <a:noFill/>
                    </a:lnB>
                    <a:solidFill>
                      <a:srgbClr val="F5F5F5"/>
                    </a:solidFill>
                  </a:tcPr>
                </a:tc>
                <a:tc>
                  <a:txBody>
                    <a:bodyPr/>
                    <a:lstStyle/>
                    <a:p>
                      <a:pPr algn="r" fontAlgn="ctr"/>
                      <a:r>
                        <a:rPr lang="en-IN">
                          <a:effectLst/>
                        </a:rPr>
                        <a:t>859</a:t>
                      </a:r>
                    </a:p>
                  </a:txBody>
                  <a:tcPr anchor="ctr">
                    <a:lnL>
                      <a:noFill/>
                    </a:lnL>
                    <a:lnR>
                      <a:noFill/>
                    </a:lnR>
                    <a:lnT>
                      <a:noFill/>
                    </a:lnT>
                    <a:lnB>
                      <a:noFill/>
                    </a:lnB>
                    <a:solidFill>
                      <a:srgbClr val="F5F5F5"/>
                    </a:solidFill>
                  </a:tcPr>
                </a:tc>
                <a:tc>
                  <a:txBody>
                    <a:bodyPr/>
                    <a:lstStyle/>
                    <a:p>
                      <a:pPr algn="r" fontAlgn="ctr"/>
                      <a:r>
                        <a:rPr lang="en-IN" dirty="0">
                          <a:effectLst/>
                        </a:rPr>
                        <a:t>1440</a:t>
                      </a:r>
                    </a:p>
                  </a:txBody>
                  <a:tcPr anchor="ctr">
                    <a:lnL>
                      <a:noFill/>
                    </a:lnL>
                    <a:lnR>
                      <a:noFill/>
                    </a:lnR>
                    <a:lnT>
                      <a:noFill/>
                    </a:lnT>
                    <a:lnB>
                      <a:noFill/>
                    </a:lnB>
                    <a:solidFill>
                      <a:srgbClr val="F5F5F5"/>
                    </a:solidFill>
                  </a:tcPr>
                </a:tc>
                <a:extLst>
                  <a:ext uri="{0D108BD9-81ED-4DB2-BD59-A6C34878D82A}">
                    <a16:rowId xmlns:a16="http://schemas.microsoft.com/office/drawing/2014/main" val="3976088483"/>
                  </a:ext>
                </a:extLst>
              </a:tr>
            </a:tbl>
          </a:graphicData>
        </a:graphic>
      </p:graphicFrame>
      <p:pic>
        <p:nvPicPr>
          <p:cNvPr id="27653" name="Picture 5">
            <a:extLst>
              <a:ext uri="{FF2B5EF4-FFF2-40B4-BE49-F238E27FC236}">
                <a16:creationId xmlns:a16="http://schemas.microsoft.com/office/drawing/2014/main" id="{EC81B4C1-03DF-0F6D-BABA-A05C03358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921" y="3238591"/>
            <a:ext cx="4147792" cy="29141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2BF245E-468B-6F2B-5A12-A47871225B9B}"/>
              </a:ext>
            </a:extLst>
          </p:cNvPr>
          <p:cNvPicPr>
            <a:picLocks noChangeAspect="1"/>
          </p:cNvPicPr>
          <p:nvPr/>
        </p:nvPicPr>
        <p:blipFill>
          <a:blip r:embed="rId3"/>
          <a:stretch>
            <a:fillRect/>
          </a:stretch>
        </p:blipFill>
        <p:spPr>
          <a:xfrm>
            <a:off x="552881" y="4695646"/>
            <a:ext cx="4075680" cy="1903117"/>
          </a:xfrm>
          <a:prstGeom prst="rect">
            <a:avLst/>
          </a:prstGeom>
        </p:spPr>
      </p:pic>
    </p:spTree>
    <p:extLst>
      <p:ext uri="{BB962C8B-B14F-4D97-AF65-F5344CB8AC3E}">
        <p14:creationId xmlns:p14="http://schemas.microsoft.com/office/powerpoint/2010/main" val="632950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AC2683-3FE9-573C-A2C3-8B5B5C8D8E6D}"/>
              </a:ext>
            </a:extLst>
          </p:cNvPr>
          <p:cNvSpPr txBox="1"/>
          <p:nvPr/>
        </p:nvSpPr>
        <p:spPr>
          <a:xfrm>
            <a:off x="174396" y="75414"/>
            <a:ext cx="4637987" cy="1077218"/>
          </a:xfrm>
          <a:prstGeom prst="rect">
            <a:avLst/>
          </a:prstGeom>
          <a:noFill/>
        </p:spPr>
        <p:txBody>
          <a:bodyPr wrap="square" rtlCol="0">
            <a:spAutoFit/>
          </a:bodyPr>
          <a:lstStyle/>
          <a:p>
            <a:r>
              <a:rPr lang="en-IN" sz="2800" dirty="0"/>
              <a:t>KNN(k = 3) Results :</a:t>
            </a:r>
          </a:p>
          <a:p>
            <a:endParaRPr lang="en-IN" dirty="0"/>
          </a:p>
          <a:p>
            <a:endParaRPr lang="en-IN" dirty="0"/>
          </a:p>
        </p:txBody>
      </p:sp>
      <p:sp>
        <p:nvSpPr>
          <p:cNvPr id="4" name="TextBox 3">
            <a:extLst>
              <a:ext uri="{FF2B5EF4-FFF2-40B4-BE49-F238E27FC236}">
                <a16:creationId xmlns:a16="http://schemas.microsoft.com/office/drawing/2014/main" id="{4481E311-1B71-AA49-EC41-7F6338003AC9}"/>
              </a:ext>
            </a:extLst>
          </p:cNvPr>
          <p:cNvSpPr txBox="1"/>
          <p:nvPr/>
        </p:nvSpPr>
        <p:spPr>
          <a:xfrm>
            <a:off x="172825" y="509885"/>
            <a:ext cx="5923175" cy="3970318"/>
          </a:xfrm>
          <a:prstGeom prst="rect">
            <a:avLst/>
          </a:prstGeom>
          <a:noFill/>
        </p:spPr>
        <p:txBody>
          <a:bodyPr wrap="square" rtlCol="0">
            <a:spAutoFit/>
          </a:bodyPr>
          <a:lstStyle/>
          <a:p>
            <a:r>
              <a:rPr lang="en-IN" sz="1400" dirty="0"/>
              <a:t>Accuracy :</a:t>
            </a:r>
          </a:p>
          <a:p>
            <a:endParaRPr lang="en-IN" sz="1400" dirty="0"/>
          </a:p>
          <a:p>
            <a:r>
              <a:rPr lang="en-US" altLang="en-US" sz="1400" dirty="0"/>
              <a:t>Training Accuracy   0.8230708086276532</a:t>
            </a:r>
            <a:endParaRPr lang="en-US" sz="1400" dirty="0"/>
          </a:p>
          <a:p>
            <a:r>
              <a:rPr lang="en-US" altLang="en-US" sz="1400" dirty="0"/>
              <a:t>Testing Accuracy    0.8486111111111111</a:t>
            </a:r>
          </a:p>
          <a:p>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FPR : [0. 0.275 1.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TPR : [0. 0.97222222 1.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ROC_AUC : 0.848611111111111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r>
              <a:rPr lang="en-IN" sz="1400" dirty="0"/>
              <a:t>Per Confusion matrix </a:t>
            </a:r>
          </a:p>
          <a:p>
            <a:endParaRPr lang="en-IN" sz="1400" dirty="0"/>
          </a:p>
          <a:p>
            <a:pPr marL="285750" indent="-285750">
              <a:buFont typeface="Arial" panose="020B0604020202020204" pitchFamily="34" charset="0"/>
              <a:buChar char="•"/>
            </a:pPr>
            <a:r>
              <a:rPr lang="en-IN" sz="1400" dirty="0"/>
              <a:t>Patients without risk and predicted  no risk = 522 </a:t>
            </a:r>
          </a:p>
          <a:p>
            <a:pPr marL="285750" indent="-285750">
              <a:buFont typeface="Arial" panose="020B0604020202020204" pitchFamily="34" charset="0"/>
              <a:buChar char="•"/>
            </a:pPr>
            <a:r>
              <a:rPr lang="en-IN" sz="1400" dirty="0"/>
              <a:t>Patients with risk and predicted with risk = 898</a:t>
            </a:r>
          </a:p>
          <a:p>
            <a:pPr marL="285750" indent="-285750">
              <a:buFont typeface="Arial" panose="020B0604020202020204" pitchFamily="34" charset="0"/>
              <a:buChar char="•"/>
            </a:pPr>
            <a:r>
              <a:rPr lang="en-IN" sz="1400" dirty="0"/>
              <a:t>Patients without risk but predicted as risk = 198</a:t>
            </a:r>
          </a:p>
          <a:p>
            <a:pPr marL="285750" indent="-285750">
              <a:buFont typeface="Arial" panose="020B0604020202020204" pitchFamily="34" charset="0"/>
              <a:buChar char="•"/>
            </a:pPr>
            <a:r>
              <a:rPr lang="en-IN" sz="1400" dirty="0"/>
              <a:t>Patients with risk but predicted as no risk = 20</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Classification Report :</a:t>
            </a:r>
          </a:p>
        </p:txBody>
      </p:sp>
      <p:graphicFrame>
        <p:nvGraphicFramePr>
          <p:cNvPr id="8" name="Table 7">
            <a:extLst>
              <a:ext uri="{FF2B5EF4-FFF2-40B4-BE49-F238E27FC236}">
                <a16:creationId xmlns:a16="http://schemas.microsoft.com/office/drawing/2014/main" id="{7BD008F2-E4E8-5B73-D1EB-464DDE6518F7}"/>
              </a:ext>
            </a:extLst>
          </p:cNvPr>
          <p:cNvGraphicFramePr>
            <a:graphicFrameLocks noGrp="1"/>
          </p:cNvGraphicFramePr>
          <p:nvPr>
            <p:extLst>
              <p:ext uri="{D42A27DB-BD31-4B8C-83A1-F6EECF244321}">
                <p14:modId xmlns:p14="http://schemas.microsoft.com/office/powerpoint/2010/main" val="2291459630"/>
              </p:ext>
            </p:extLst>
          </p:nvPr>
        </p:nvGraphicFramePr>
        <p:xfrm>
          <a:off x="6532774" y="614023"/>
          <a:ext cx="5191028" cy="1828800"/>
        </p:xfrm>
        <a:graphic>
          <a:graphicData uri="http://schemas.openxmlformats.org/drawingml/2006/table">
            <a:tbl>
              <a:tblPr/>
              <a:tblGrid>
                <a:gridCol w="1297757">
                  <a:extLst>
                    <a:ext uri="{9D8B030D-6E8A-4147-A177-3AD203B41FA5}">
                      <a16:colId xmlns:a16="http://schemas.microsoft.com/office/drawing/2014/main" val="3018107295"/>
                    </a:ext>
                  </a:extLst>
                </a:gridCol>
                <a:gridCol w="1297757">
                  <a:extLst>
                    <a:ext uri="{9D8B030D-6E8A-4147-A177-3AD203B41FA5}">
                      <a16:colId xmlns:a16="http://schemas.microsoft.com/office/drawing/2014/main" val="1125013304"/>
                    </a:ext>
                  </a:extLst>
                </a:gridCol>
                <a:gridCol w="1297757">
                  <a:extLst>
                    <a:ext uri="{9D8B030D-6E8A-4147-A177-3AD203B41FA5}">
                      <a16:colId xmlns:a16="http://schemas.microsoft.com/office/drawing/2014/main" val="1707272636"/>
                    </a:ext>
                  </a:extLst>
                </a:gridCol>
                <a:gridCol w="1297757">
                  <a:extLst>
                    <a:ext uri="{9D8B030D-6E8A-4147-A177-3AD203B41FA5}">
                      <a16:colId xmlns:a16="http://schemas.microsoft.com/office/drawing/2014/main" val="3244995807"/>
                    </a:ext>
                  </a:extLst>
                </a:gridCol>
              </a:tblGrid>
              <a:tr h="0">
                <a:tc>
                  <a:txBody>
                    <a:bodyPr/>
                    <a:lstStyle/>
                    <a:p>
                      <a:pPr algn="r" fontAlgn="ctr"/>
                      <a:r>
                        <a:rPr lang="en-IN" b="1">
                          <a:effectLst/>
                        </a:rPr>
                        <a:t>Predicted</a:t>
                      </a:r>
                    </a:p>
                  </a:txBody>
                  <a:tcPr anchor="ctr">
                    <a:lnL>
                      <a:noFill/>
                    </a:lnL>
                    <a:lnR>
                      <a:noFill/>
                    </a:lnR>
                    <a:lnT>
                      <a:noFill/>
                    </a:lnT>
                    <a:lnB>
                      <a:noFill/>
                    </a:lnB>
                    <a:solidFill>
                      <a:srgbClr val="FFFFFF"/>
                    </a:solidFill>
                  </a:tcPr>
                </a:tc>
                <a:tc>
                  <a:txBody>
                    <a:bodyPr/>
                    <a:lstStyle/>
                    <a:p>
                      <a:pPr algn="r" fontAlgn="ctr"/>
                      <a:r>
                        <a:rPr lang="en-IN" b="1">
                          <a:effectLst/>
                        </a:rPr>
                        <a:t>0</a:t>
                      </a:r>
                    </a:p>
                  </a:txBody>
                  <a:tcPr anchor="ctr">
                    <a:lnL>
                      <a:noFill/>
                    </a:lnL>
                    <a:lnR>
                      <a:noFill/>
                    </a:lnR>
                    <a:lnT>
                      <a:noFill/>
                    </a:lnT>
                    <a:lnB>
                      <a:noFill/>
                    </a:lnB>
                    <a:solidFill>
                      <a:srgbClr val="FFFFFF"/>
                    </a:solidFill>
                  </a:tcPr>
                </a:tc>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b="1">
                          <a:effectLst/>
                        </a:rPr>
                        <a:t>All</a:t>
                      </a:r>
                    </a:p>
                  </a:txBody>
                  <a:tcPr anchor="ctr">
                    <a:lnL>
                      <a:noFill/>
                    </a:lnL>
                    <a:lnR>
                      <a:noFill/>
                    </a:lnR>
                    <a:lnT>
                      <a:noFill/>
                    </a:lnT>
                    <a:lnB>
                      <a:noFill/>
                    </a:lnB>
                    <a:solidFill>
                      <a:srgbClr val="FFFFFF"/>
                    </a:solidFill>
                  </a:tcPr>
                </a:tc>
                <a:extLst>
                  <a:ext uri="{0D108BD9-81ED-4DB2-BD59-A6C34878D82A}">
                    <a16:rowId xmlns:a16="http://schemas.microsoft.com/office/drawing/2014/main" val="2413613571"/>
                  </a:ext>
                </a:extLst>
              </a:tr>
              <a:tr h="0">
                <a:tc>
                  <a:txBody>
                    <a:bodyPr/>
                    <a:lstStyle/>
                    <a:p>
                      <a:pPr algn="r" fontAlgn="ctr"/>
                      <a:r>
                        <a:rPr lang="en-IN" b="1">
                          <a:effectLst/>
                        </a:rPr>
                        <a:t>Actual</a:t>
                      </a: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endParaRPr lang="en-IN" b="1">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074839150"/>
                  </a:ext>
                </a:extLst>
              </a:tr>
              <a:tr h="0">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522</a:t>
                      </a:r>
                    </a:p>
                  </a:txBody>
                  <a:tcPr anchor="ctr">
                    <a:lnL>
                      <a:noFill/>
                    </a:lnL>
                    <a:lnR>
                      <a:noFill/>
                    </a:lnR>
                    <a:lnT>
                      <a:noFill/>
                    </a:lnT>
                    <a:lnB>
                      <a:noFill/>
                    </a:lnB>
                    <a:solidFill>
                      <a:srgbClr val="F5F5F5"/>
                    </a:solidFill>
                  </a:tcPr>
                </a:tc>
                <a:tc>
                  <a:txBody>
                    <a:bodyPr/>
                    <a:lstStyle/>
                    <a:p>
                      <a:pPr algn="r" fontAlgn="ctr"/>
                      <a:r>
                        <a:rPr lang="en-IN">
                          <a:effectLst/>
                        </a:rPr>
                        <a:t>198</a:t>
                      </a:r>
                    </a:p>
                  </a:txBody>
                  <a:tcPr anchor="ctr">
                    <a:lnL>
                      <a:noFill/>
                    </a:lnL>
                    <a:lnR>
                      <a:noFill/>
                    </a:lnR>
                    <a:lnT>
                      <a:noFill/>
                    </a:lnT>
                    <a:lnB>
                      <a:noFill/>
                    </a:lnB>
                    <a:solidFill>
                      <a:srgbClr val="F5F5F5"/>
                    </a:solidFill>
                  </a:tcPr>
                </a:tc>
                <a:tc>
                  <a:txBody>
                    <a:bodyPr/>
                    <a:lstStyle/>
                    <a:p>
                      <a:pPr algn="r" fontAlgn="ctr"/>
                      <a:r>
                        <a:rPr lang="en-IN">
                          <a:effectLst/>
                        </a:rPr>
                        <a:t>720</a:t>
                      </a:r>
                    </a:p>
                  </a:txBody>
                  <a:tcPr anchor="ctr">
                    <a:lnL>
                      <a:noFill/>
                    </a:lnL>
                    <a:lnR>
                      <a:noFill/>
                    </a:lnR>
                    <a:lnT>
                      <a:noFill/>
                    </a:lnT>
                    <a:lnB>
                      <a:noFill/>
                    </a:lnB>
                    <a:solidFill>
                      <a:srgbClr val="F5F5F5"/>
                    </a:solidFill>
                  </a:tcPr>
                </a:tc>
                <a:extLst>
                  <a:ext uri="{0D108BD9-81ED-4DB2-BD59-A6C34878D82A}">
                    <a16:rowId xmlns:a16="http://schemas.microsoft.com/office/drawing/2014/main" val="309552361"/>
                  </a:ext>
                </a:extLst>
              </a:tr>
              <a:tr h="0">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dirty="0">
                          <a:effectLst/>
                        </a:rPr>
                        <a:t>20</a:t>
                      </a:r>
                    </a:p>
                  </a:txBody>
                  <a:tcPr anchor="ctr">
                    <a:lnL>
                      <a:noFill/>
                    </a:lnL>
                    <a:lnR>
                      <a:noFill/>
                    </a:lnR>
                    <a:lnT>
                      <a:noFill/>
                    </a:lnT>
                    <a:lnB>
                      <a:noFill/>
                    </a:lnB>
                    <a:solidFill>
                      <a:srgbClr val="FFFFFF"/>
                    </a:solidFill>
                  </a:tcPr>
                </a:tc>
                <a:tc>
                  <a:txBody>
                    <a:bodyPr/>
                    <a:lstStyle/>
                    <a:p>
                      <a:pPr algn="r" fontAlgn="ctr"/>
                      <a:r>
                        <a:rPr lang="en-IN">
                          <a:effectLst/>
                        </a:rPr>
                        <a:t>700</a:t>
                      </a:r>
                    </a:p>
                  </a:txBody>
                  <a:tcPr anchor="ctr">
                    <a:lnL>
                      <a:noFill/>
                    </a:lnL>
                    <a:lnR>
                      <a:noFill/>
                    </a:lnR>
                    <a:lnT>
                      <a:noFill/>
                    </a:lnT>
                    <a:lnB>
                      <a:noFill/>
                    </a:lnB>
                    <a:solidFill>
                      <a:srgbClr val="FFFFFF"/>
                    </a:solidFill>
                  </a:tcPr>
                </a:tc>
                <a:tc>
                  <a:txBody>
                    <a:bodyPr/>
                    <a:lstStyle/>
                    <a:p>
                      <a:pPr algn="r" fontAlgn="ctr"/>
                      <a:r>
                        <a:rPr lang="en-IN">
                          <a:effectLst/>
                        </a:rPr>
                        <a:t>720</a:t>
                      </a:r>
                    </a:p>
                  </a:txBody>
                  <a:tcPr anchor="ctr">
                    <a:lnL>
                      <a:noFill/>
                    </a:lnL>
                    <a:lnR>
                      <a:noFill/>
                    </a:lnR>
                    <a:lnT>
                      <a:noFill/>
                    </a:lnT>
                    <a:lnB>
                      <a:noFill/>
                    </a:lnB>
                    <a:solidFill>
                      <a:srgbClr val="FFFFFF"/>
                    </a:solidFill>
                  </a:tcPr>
                </a:tc>
                <a:extLst>
                  <a:ext uri="{0D108BD9-81ED-4DB2-BD59-A6C34878D82A}">
                    <a16:rowId xmlns:a16="http://schemas.microsoft.com/office/drawing/2014/main" val="4153286562"/>
                  </a:ext>
                </a:extLst>
              </a:tr>
              <a:tr h="0">
                <a:tc>
                  <a:txBody>
                    <a:bodyPr/>
                    <a:lstStyle/>
                    <a:p>
                      <a:pPr algn="r" fontAlgn="ctr"/>
                      <a:r>
                        <a:rPr lang="en-IN" b="1">
                          <a:effectLst/>
                        </a:rPr>
                        <a:t>All</a:t>
                      </a:r>
                    </a:p>
                  </a:txBody>
                  <a:tcPr anchor="ctr">
                    <a:lnL>
                      <a:noFill/>
                    </a:lnL>
                    <a:lnR>
                      <a:noFill/>
                    </a:lnR>
                    <a:lnT>
                      <a:noFill/>
                    </a:lnT>
                    <a:lnB>
                      <a:noFill/>
                    </a:lnB>
                    <a:solidFill>
                      <a:srgbClr val="F5F5F5"/>
                    </a:solidFill>
                  </a:tcPr>
                </a:tc>
                <a:tc>
                  <a:txBody>
                    <a:bodyPr/>
                    <a:lstStyle/>
                    <a:p>
                      <a:pPr algn="r" fontAlgn="ctr"/>
                      <a:r>
                        <a:rPr lang="en-IN">
                          <a:effectLst/>
                        </a:rPr>
                        <a:t>542</a:t>
                      </a:r>
                    </a:p>
                  </a:txBody>
                  <a:tcPr anchor="ctr">
                    <a:lnL>
                      <a:noFill/>
                    </a:lnL>
                    <a:lnR>
                      <a:noFill/>
                    </a:lnR>
                    <a:lnT>
                      <a:noFill/>
                    </a:lnT>
                    <a:lnB>
                      <a:noFill/>
                    </a:lnB>
                    <a:solidFill>
                      <a:srgbClr val="F5F5F5"/>
                    </a:solidFill>
                  </a:tcPr>
                </a:tc>
                <a:tc>
                  <a:txBody>
                    <a:bodyPr/>
                    <a:lstStyle/>
                    <a:p>
                      <a:pPr algn="r" fontAlgn="ctr"/>
                      <a:r>
                        <a:rPr lang="en-IN">
                          <a:effectLst/>
                        </a:rPr>
                        <a:t>898</a:t>
                      </a:r>
                    </a:p>
                  </a:txBody>
                  <a:tcPr anchor="ctr">
                    <a:lnL>
                      <a:noFill/>
                    </a:lnL>
                    <a:lnR>
                      <a:noFill/>
                    </a:lnR>
                    <a:lnT>
                      <a:noFill/>
                    </a:lnT>
                    <a:lnB>
                      <a:noFill/>
                    </a:lnB>
                    <a:solidFill>
                      <a:srgbClr val="F5F5F5"/>
                    </a:solidFill>
                  </a:tcPr>
                </a:tc>
                <a:tc>
                  <a:txBody>
                    <a:bodyPr/>
                    <a:lstStyle/>
                    <a:p>
                      <a:pPr algn="r" fontAlgn="ctr"/>
                      <a:r>
                        <a:rPr lang="en-IN" dirty="0">
                          <a:effectLst/>
                        </a:rPr>
                        <a:t>1440</a:t>
                      </a:r>
                    </a:p>
                  </a:txBody>
                  <a:tcPr anchor="ctr">
                    <a:lnL>
                      <a:noFill/>
                    </a:lnL>
                    <a:lnR>
                      <a:noFill/>
                    </a:lnR>
                    <a:lnT>
                      <a:noFill/>
                    </a:lnT>
                    <a:lnB>
                      <a:noFill/>
                    </a:lnB>
                    <a:solidFill>
                      <a:srgbClr val="F5F5F5"/>
                    </a:solidFill>
                  </a:tcPr>
                </a:tc>
                <a:extLst>
                  <a:ext uri="{0D108BD9-81ED-4DB2-BD59-A6C34878D82A}">
                    <a16:rowId xmlns:a16="http://schemas.microsoft.com/office/drawing/2014/main" val="3617426774"/>
                  </a:ext>
                </a:extLst>
              </a:tr>
            </a:tbl>
          </a:graphicData>
        </a:graphic>
      </p:graphicFrame>
      <p:pic>
        <p:nvPicPr>
          <p:cNvPr id="28677" name="Picture 5">
            <a:extLst>
              <a:ext uri="{FF2B5EF4-FFF2-40B4-BE49-F238E27FC236}">
                <a16:creationId xmlns:a16="http://schemas.microsoft.com/office/drawing/2014/main" id="{E7BDC2ED-1314-1A6F-F325-8A77319FE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055" y="2771480"/>
            <a:ext cx="3902696" cy="30919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A36D211-1EC7-AE7B-CC70-190F7014F7FB}"/>
              </a:ext>
            </a:extLst>
          </p:cNvPr>
          <p:cNvPicPr>
            <a:picLocks noChangeAspect="1"/>
          </p:cNvPicPr>
          <p:nvPr/>
        </p:nvPicPr>
        <p:blipFill>
          <a:blip r:embed="rId3"/>
          <a:stretch>
            <a:fillRect/>
          </a:stretch>
        </p:blipFill>
        <p:spPr>
          <a:xfrm>
            <a:off x="326042" y="4480203"/>
            <a:ext cx="5122651" cy="1948877"/>
          </a:xfrm>
          <a:prstGeom prst="rect">
            <a:avLst/>
          </a:prstGeom>
        </p:spPr>
      </p:pic>
    </p:spTree>
    <p:extLst>
      <p:ext uri="{BB962C8B-B14F-4D97-AF65-F5344CB8AC3E}">
        <p14:creationId xmlns:p14="http://schemas.microsoft.com/office/powerpoint/2010/main" val="1096924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4A580-303C-7CDB-807A-F2876E9AF20D}"/>
              </a:ext>
            </a:extLst>
          </p:cNvPr>
          <p:cNvSpPr txBox="1"/>
          <p:nvPr/>
        </p:nvSpPr>
        <p:spPr>
          <a:xfrm>
            <a:off x="546755" y="867266"/>
            <a:ext cx="7183224" cy="3200876"/>
          </a:xfrm>
          <a:prstGeom prst="rect">
            <a:avLst/>
          </a:prstGeom>
          <a:noFill/>
        </p:spPr>
        <p:txBody>
          <a:bodyPr wrap="square" rtlCol="0">
            <a:spAutoFit/>
          </a:bodyPr>
          <a:lstStyle/>
          <a:p>
            <a:r>
              <a:rPr lang="en-IN" sz="2400" dirty="0"/>
              <a:t>CONCLUSION :</a:t>
            </a:r>
          </a:p>
          <a:p>
            <a:endParaRPr lang="en-IN" dirty="0"/>
          </a:p>
          <a:p>
            <a:r>
              <a:rPr lang="en-US" sz="2000" dirty="0"/>
              <a:t>Of the three models , Random Forest can be chosen since it is yielding good results when compare to other models in terms of all </a:t>
            </a:r>
          </a:p>
          <a:p>
            <a:r>
              <a:rPr lang="en-US" sz="2000" dirty="0"/>
              <a:t>evaluation metrics below</a:t>
            </a:r>
          </a:p>
          <a:p>
            <a:endParaRPr lang="en-US" sz="2000" dirty="0"/>
          </a:p>
          <a:p>
            <a:r>
              <a:rPr lang="en-US" sz="2000" dirty="0"/>
              <a:t>* Accuracy</a:t>
            </a:r>
          </a:p>
          <a:p>
            <a:r>
              <a:rPr lang="en-US" sz="2000" dirty="0"/>
              <a:t>* F1-Score</a:t>
            </a:r>
          </a:p>
          <a:p>
            <a:r>
              <a:rPr lang="en-US" sz="2000" dirty="0"/>
              <a:t>* Precision and Recall </a:t>
            </a:r>
          </a:p>
          <a:p>
            <a:r>
              <a:rPr lang="en-US" sz="2000" dirty="0"/>
              <a:t>* Area under curve characteristics</a:t>
            </a:r>
            <a:endParaRPr lang="en-IN" sz="2000" dirty="0"/>
          </a:p>
        </p:txBody>
      </p:sp>
    </p:spTree>
    <p:extLst>
      <p:ext uri="{BB962C8B-B14F-4D97-AF65-F5344CB8AC3E}">
        <p14:creationId xmlns:p14="http://schemas.microsoft.com/office/powerpoint/2010/main" val="1382634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F78D55-B424-555D-8F66-BC72E7221067}"/>
              </a:ext>
            </a:extLst>
          </p:cNvPr>
          <p:cNvSpPr/>
          <p:nvPr/>
        </p:nvSpPr>
        <p:spPr>
          <a:xfrm>
            <a:off x="4249117" y="2967335"/>
            <a:ext cx="369376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 </a:t>
            </a:r>
          </a:p>
        </p:txBody>
      </p:sp>
    </p:spTree>
    <p:extLst>
      <p:ext uri="{BB962C8B-B14F-4D97-AF65-F5344CB8AC3E}">
        <p14:creationId xmlns:p14="http://schemas.microsoft.com/office/powerpoint/2010/main" val="119625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93A02-02CD-84CD-BDAB-61E6BE8FB23E}"/>
              </a:ext>
            </a:extLst>
          </p:cNvPr>
          <p:cNvPicPr>
            <a:picLocks noChangeAspect="1"/>
          </p:cNvPicPr>
          <p:nvPr/>
        </p:nvPicPr>
        <p:blipFill>
          <a:blip r:embed="rId2"/>
          <a:stretch>
            <a:fillRect/>
          </a:stretch>
        </p:blipFill>
        <p:spPr>
          <a:xfrm>
            <a:off x="655838" y="1100515"/>
            <a:ext cx="10691787" cy="5090601"/>
          </a:xfrm>
          <a:prstGeom prst="rect">
            <a:avLst/>
          </a:prstGeom>
        </p:spPr>
      </p:pic>
      <p:sp>
        <p:nvSpPr>
          <p:cNvPr id="4" name="TextBox 3">
            <a:extLst>
              <a:ext uri="{FF2B5EF4-FFF2-40B4-BE49-F238E27FC236}">
                <a16:creationId xmlns:a16="http://schemas.microsoft.com/office/drawing/2014/main" id="{49515E2A-C307-EF16-9788-87A37FB67590}"/>
              </a:ext>
            </a:extLst>
          </p:cNvPr>
          <p:cNvSpPr txBox="1"/>
          <p:nvPr/>
        </p:nvSpPr>
        <p:spPr>
          <a:xfrm>
            <a:off x="600635" y="663388"/>
            <a:ext cx="8166847" cy="369332"/>
          </a:xfrm>
          <a:prstGeom prst="rect">
            <a:avLst/>
          </a:prstGeom>
          <a:noFill/>
        </p:spPr>
        <p:txBody>
          <a:bodyPr wrap="square" rtlCol="0">
            <a:spAutoFit/>
          </a:bodyPr>
          <a:lstStyle/>
          <a:p>
            <a:r>
              <a:rPr lang="en-IN" dirty="0"/>
              <a:t>Overview of the dataset :</a:t>
            </a:r>
          </a:p>
        </p:txBody>
      </p:sp>
    </p:spTree>
    <p:extLst>
      <p:ext uri="{BB962C8B-B14F-4D97-AF65-F5344CB8AC3E}">
        <p14:creationId xmlns:p14="http://schemas.microsoft.com/office/powerpoint/2010/main" val="298339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E187-498D-6C64-1B23-21FA592B4E4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Steps followed for the Model Development </a:t>
            </a:r>
            <a:endParaRPr lang="en-IN" dirty="0"/>
          </a:p>
        </p:txBody>
      </p:sp>
      <p:sp>
        <p:nvSpPr>
          <p:cNvPr id="3" name="Content Placeholder 2">
            <a:extLst>
              <a:ext uri="{FF2B5EF4-FFF2-40B4-BE49-F238E27FC236}">
                <a16:creationId xmlns:a16="http://schemas.microsoft.com/office/drawing/2014/main" id="{1DBF3FF4-778E-83CD-5080-F954F8539759}"/>
              </a:ext>
            </a:extLst>
          </p:cNvPr>
          <p:cNvSpPr txBox="1">
            <a:spLocks/>
          </p:cNvSpPr>
          <p:nvPr/>
        </p:nvSpPr>
        <p:spPr>
          <a:xfrm>
            <a:off x="838200" y="1806772"/>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Understanding the problem statement </a:t>
            </a:r>
          </a:p>
          <a:p>
            <a:r>
              <a:rPr lang="en-IN"/>
              <a:t>Data Wrangling </a:t>
            </a:r>
          </a:p>
          <a:p>
            <a:r>
              <a:rPr lang="en-IN"/>
              <a:t>Exploratory Data Analysis </a:t>
            </a:r>
          </a:p>
          <a:p>
            <a:r>
              <a:rPr lang="en-IN"/>
              <a:t>Model development </a:t>
            </a:r>
          </a:p>
          <a:p>
            <a:r>
              <a:rPr lang="en-IN"/>
              <a:t>Model Performance metrics and Evaluation </a:t>
            </a:r>
            <a:endParaRPr lang="en-IN" dirty="0"/>
          </a:p>
        </p:txBody>
      </p:sp>
    </p:spTree>
    <p:extLst>
      <p:ext uri="{BB962C8B-B14F-4D97-AF65-F5344CB8AC3E}">
        <p14:creationId xmlns:p14="http://schemas.microsoft.com/office/powerpoint/2010/main" val="427318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A88C4F-CC3D-6205-3944-C18D5F44D158}"/>
              </a:ext>
            </a:extLst>
          </p:cNvPr>
          <p:cNvSpPr txBox="1"/>
          <p:nvPr/>
        </p:nvSpPr>
        <p:spPr>
          <a:xfrm>
            <a:off x="838200" y="1021976"/>
            <a:ext cx="9489141" cy="523220"/>
          </a:xfrm>
          <a:prstGeom prst="rect">
            <a:avLst/>
          </a:prstGeom>
          <a:noFill/>
        </p:spPr>
        <p:txBody>
          <a:bodyPr wrap="square" rtlCol="0">
            <a:spAutoFit/>
          </a:bodyPr>
          <a:lstStyle/>
          <a:p>
            <a:r>
              <a:rPr lang="en-IN" sz="2800" dirty="0"/>
              <a:t>Understanding the problem statement:</a:t>
            </a:r>
          </a:p>
        </p:txBody>
      </p:sp>
      <p:sp>
        <p:nvSpPr>
          <p:cNvPr id="3" name="Content Placeholder 2">
            <a:extLst>
              <a:ext uri="{FF2B5EF4-FFF2-40B4-BE49-F238E27FC236}">
                <a16:creationId xmlns:a16="http://schemas.microsoft.com/office/drawing/2014/main" id="{B7681B3A-C516-08D9-5D6F-368C67605EEC}"/>
              </a:ext>
            </a:extLst>
          </p:cNvPr>
          <p:cNvSpPr txBox="1">
            <a:spLocks/>
          </p:cNvSpPr>
          <p:nvPr/>
        </p:nvSpPr>
        <p:spPr>
          <a:xfrm>
            <a:off x="292231" y="1825625"/>
            <a:ext cx="1106156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  </a:t>
            </a:r>
            <a:r>
              <a:rPr lang="en-IN" sz="2400" dirty="0"/>
              <a:t>The task is to predict if the patient has a ten year risk of future Coronary Heart  disease </a:t>
            </a:r>
          </a:p>
          <a:p>
            <a:endParaRPr lang="en-IN" sz="2400" dirty="0"/>
          </a:p>
          <a:p>
            <a:r>
              <a:rPr lang="en-IN" sz="2400" dirty="0"/>
              <a:t>   The target feature is binary class with 0- No risk of CHD and class 1 – Risk of CHD  </a:t>
            </a:r>
          </a:p>
          <a:p>
            <a:endParaRPr lang="en-IN" sz="2400" dirty="0"/>
          </a:p>
          <a:p>
            <a:r>
              <a:rPr lang="en-IN" sz="2400" dirty="0"/>
              <a:t>   The problem has a target variable and needs prediction of either classes , </a:t>
            </a:r>
          </a:p>
          <a:p>
            <a:pPr marL="0" indent="0">
              <a:buNone/>
            </a:pPr>
            <a:r>
              <a:rPr lang="en-IN" sz="2400" dirty="0"/>
              <a:t>      Hence the problem is a Supervised , classification task</a:t>
            </a:r>
          </a:p>
        </p:txBody>
      </p:sp>
    </p:spTree>
    <p:extLst>
      <p:ext uri="{BB962C8B-B14F-4D97-AF65-F5344CB8AC3E}">
        <p14:creationId xmlns:p14="http://schemas.microsoft.com/office/powerpoint/2010/main" val="415407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E10C1D-9022-56CF-7B0E-31545150606E}"/>
              </a:ext>
            </a:extLst>
          </p:cNvPr>
          <p:cNvSpPr txBox="1"/>
          <p:nvPr/>
        </p:nvSpPr>
        <p:spPr>
          <a:xfrm>
            <a:off x="286870" y="292225"/>
            <a:ext cx="735105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rPr>
              <a:t>Data Gathering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rPr>
              <a:t>The data set has been provided as input in CSV format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rPr>
              <a:t>The initial steps involve importing the necessary packages in the python notebook and loading the data set </a:t>
            </a:r>
          </a:p>
        </p:txBody>
      </p:sp>
      <p:sp>
        <p:nvSpPr>
          <p:cNvPr id="5" name="TextBox 4">
            <a:extLst>
              <a:ext uri="{FF2B5EF4-FFF2-40B4-BE49-F238E27FC236}">
                <a16:creationId xmlns:a16="http://schemas.microsoft.com/office/drawing/2014/main" id="{349FB84B-B40D-2F07-3C20-E3588EA30556}"/>
              </a:ext>
            </a:extLst>
          </p:cNvPr>
          <p:cNvSpPr txBox="1"/>
          <p:nvPr/>
        </p:nvSpPr>
        <p:spPr>
          <a:xfrm>
            <a:off x="286870" y="1492554"/>
            <a:ext cx="11752730"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rPr>
              <a:t>Data wrangling and  Data cleaning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rPr>
              <a:t>This step involves understanding the raw data set,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rPr>
              <a:t>Data cleaning refers to removing unwanted or undesirable data to make the data ready for learning activity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rPr>
              <a:t>Data wrangling refers to the transformation of the raw data into a desirable format so that data is improved and is in the desirable format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rPr>
              <a:t>Finding the data shape and information on the data to know what types the given variables are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3" name="Picture 2">
            <a:extLst>
              <a:ext uri="{FF2B5EF4-FFF2-40B4-BE49-F238E27FC236}">
                <a16:creationId xmlns:a16="http://schemas.microsoft.com/office/drawing/2014/main" id="{76F9B141-94F7-E358-200F-17FC4AF65490}"/>
              </a:ext>
            </a:extLst>
          </p:cNvPr>
          <p:cNvPicPr>
            <a:picLocks noChangeAspect="1"/>
          </p:cNvPicPr>
          <p:nvPr/>
        </p:nvPicPr>
        <p:blipFill>
          <a:blip r:embed="rId2"/>
          <a:stretch>
            <a:fillRect/>
          </a:stretch>
        </p:blipFill>
        <p:spPr>
          <a:xfrm>
            <a:off x="286870" y="4064184"/>
            <a:ext cx="4846740" cy="2793816"/>
          </a:xfrm>
          <a:prstGeom prst="rect">
            <a:avLst/>
          </a:prstGeom>
        </p:spPr>
      </p:pic>
      <p:sp>
        <p:nvSpPr>
          <p:cNvPr id="6" name="TextBox 5">
            <a:extLst>
              <a:ext uri="{FF2B5EF4-FFF2-40B4-BE49-F238E27FC236}">
                <a16:creationId xmlns:a16="http://schemas.microsoft.com/office/drawing/2014/main" id="{C607E9B5-7D45-F37F-9B1C-05070FB981DE}"/>
              </a:ext>
            </a:extLst>
          </p:cNvPr>
          <p:cNvSpPr txBox="1"/>
          <p:nvPr/>
        </p:nvSpPr>
        <p:spPr>
          <a:xfrm>
            <a:off x="5495827" y="5283272"/>
            <a:ext cx="3280528" cy="646331"/>
          </a:xfrm>
          <a:prstGeom prst="rect">
            <a:avLst/>
          </a:prstGeom>
          <a:noFill/>
        </p:spPr>
        <p:txBody>
          <a:bodyPr wrap="square" rtlCol="0">
            <a:spAutoFit/>
          </a:bodyPr>
          <a:lstStyle/>
          <a:p>
            <a:r>
              <a:rPr lang="en-IN" dirty="0"/>
              <a:t>Data set shape : </a:t>
            </a:r>
            <a:r>
              <a:rPr lang="en-US" altLang="en-US" dirty="0"/>
              <a:t>(3390, 17) </a:t>
            </a:r>
          </a:p>
          <a:p>
            <a:endParaRPr lang="en-IN" dirty="0"/>
          </a:p>
        </p:txBody>
      </p:sp>
      <p:sp>
        <p:nvSpPr>
          <p:cNvPr id="7" name="Rectangle 1">
            <a:extLst>
              <a:ext uri="{FF2B5EF4-FFF2-40B4-BE49-F238E27FC236}">
                <a16:creationId xmlns:a16="http://schemas.microsoft.com/office/drawing/2014/main" id="{C6868E5E-20B4-5548-91D2-EF0F1DC5FBE8}"/>
              </a:ext>
            </a:extLst>
          </p:cNvPr>
          <p:cNvSpPr>
            <a:spLocks noChangeArrowheads="1"/>
          </p:cNvSpPr>
          <p:nvPr/>
        </p:nvSpPr>
        <p:spPr bwMode="auto">
          <a:xfrm>
            <a:off x="-725864"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535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F37DC5-26DC-F562-5E49-DB60A1671220}"/>
              </a:ext>
            </a:extLst>
          </p:cNvPr>
          <p:cNvSpPr txBox="1"/>
          <p:nvPr/>
        </p:nvSpPr>
        <p:spPr>
          <a:xfrm>
            <a:off x="394447" y="224118"/>
            <a:ext cx="11403106" cy="2585323"/>
          </a:xfrm>
          <a:prstGeom prst="rect">
            <a:avLst/>
          </a:prstGeom>
          <a:noFill/>
        </p:spPr>
        <p:txBody>
          <a:bodyPr wrap="square" rtlCol="0">
            <a:spAutoFit/>
          </a:bodyPr>
          <a:lstStyle/>
          <a:p>
            <a:r>
              <a:rPr lang="en-IN" dirty="0"/>
              <a:t>Exploratory data Analysis : </a:t>
            </a:r>
          </a:p>
          <a:p>
            <a:r>
              <a:rPr lang="en-IN" dirty="0"/>
              <a:t>The process which incorporates statistical techniques to describe or understand the underlying pattern or trend in the data set </a:t>
            </a:r>
          </a:p>
          <a:p>
            <a:endParaRPr lang="en-IN" dirty="0"/>
          </a:p>
          <a:p>
            <a:r>
              <a:rPr lang="en-IN" dirty="0"/>
              <a:t>It is also used to understand and compare the data whether it is as is the raw data without any assumptions being made and also to summarize and describe the characteristics of the data set using statistical and visualization approach </a:t>
            </a:r>
          </a:p>
          <a:p>
            <a:endParaRPr lang="en-IN" dirty="0"/>
          </a:p>
          <a:p>
            <a:r>
              <a:rPr lang="en-IN" dirty="0"/>
              <a:t>In this project there is and attempt made to perform  EDA and Data wrangling hand in hand to obtain desirable information and improved data for the model development </a:t>
            </a:r>
          </a:p>
        </p:txBody>
      </p:sp>
      <p:sp>
        <p:nvSpPr>
          <p:cNvPr id="5" name="TextBox 4">
            <a:extLst>
              <a:ext uri="{FF2B5EF4-FFF2-40B4-BE49-F238E27FC236}">
                <a16:creationId xmlns:a16="http://schemas.microsoft.com/office/drawing/2014/main" id="{01A09F53-0AFF-D12C-72A9-53BC302403B2}"/>
              </a:ext>
            </a:extLst>
          </p:cNvPr>
          <p:cNvSpPr txBox="1"/>
          <p:nvPr/>
        </p:nvSpPr>
        <p:spPr>
          <a:xfrm>
            <a:off x="394447" y="2958353"/>
            <a:ext cx="11403106" cy="2031325"/>
          </a:xfrm>
          <a:prstGeom prst="rect">
            <a:avLst/>
          </a:prstGeom>
          <a:noFill/>
        </p:spPr>
        <p:txBody>
          <a:bodyPr wrap="square" rtlCol="0">
            <a:spAutoFit/>
          </a:bodyPr>
          <a:lstStyle/>
          <a:p>
            <a:r>
              <a:rPr lang="en-IN" dirty="0"/>
              <a:t>To begin with the data preprocessing, the following steps have been performed</a:t>
            </a:r>
          </a:p>
          <a:p>
            <a:endParaRPr lang="en-IN" dirty="0"/>
          </a:p>
          <a:p>
            <a:pPr marL="285750" indent="-285750">
              <a:buFont typeface="Arial" panose="020B0604020202020204" pitchFamily="34" charset="0"/>
              <a:buChar char="•"/>
            </a:pPr>
            <a:r>
              <a:rPr lang="en-IN" dirty="0"/>
              <a:t>Identify the missing data using </a:t>
            </a:r>
            <a:r>
              <a:rPr lang="en-IN" dirty="0" err="1"/>
              <a:t>isnull</a:t>
            </a:r>
            <a:r>
              <a:rPr lang="en-IN" dirty="0"/>
              <a:t>().sum() for each feature in the data set</a:t>
            </a:r>
          </a:p>
          <a:p>
            <a:pPr marL="285750" indent="-285750">
              <a:buFont typeface="Arial" panose="020B0604020202020204" pitchFamily="34" charset="0"/>
              <a:buChar char="•"/>
            </a:pPr>
            <a:r>
              <a:rPr lang="en-IN" dirty="0"/>
              <a:t>Below is the table that tells us the percentage of the missing data </a:t>
            </a:r>
          </a:p>
          <a:p>
            <a:pPr marL="285750" indent="-285750">
              <a:buFont typeface="Arial" panose="020B0604020202020204" pitchFamily="34" charset="0"/>
              <a:buChar char="•"/>
            </a:pPr>
            <a:endParaRPr lang="en-IN" dirty="0"/>
          </a:p>
          <a:p>
            <a:r>
              <a:rPr lang="en-IN" dirty="0"/>
              <a:t>                                                                 </a:t>
            </a:r>
          </a:p>
          <a:p>
            <a:endParaRPr lang="en-IN" dirty="0"/>
          </a:p>
        </p:txBody>
      </p:sp>
      <p:graphicFrame>
        <p:nvGraphicFramePr>
          <p:cNvPr id="6" name="Table 5">
            <a:extLst>
              <a:ext uri="{FF2B5EF4-FFF2-40B4-BE49-F238E27FC236}">
                <a16:creationId xmlns:a16="http://schemas.microsoft.com/office/drawing/2014/main" id="{6ACB54F5-6F7C-5DDC-2DFA-244E2A304FFF}"/>
              </a:ext>
            </a:extLst>
          </p:cNvPr>
          <p:cNvGraphicFramePr>
            <a:graphicFrameLocks noGrp="1"/>
          </p:cNvGraphicFramePr>
          <p:nvPr>
            <p:extLst>
              <p:ext uri="{D42A27DB-BD31-4B8C-83A1-F6EECF244321}">
                <p14:modId xmlns:p14="http://schemas.microsoft.com/office/powerpoint/2010/main" val="1823347738"/>
              </p:ext>
            </p:extLst>
          </p:nvPr>
        </p:nvGraphicFramePr>
        <p:xfrm>
          <a:off x="707011" y="4242062"/>
          <a:ext cx="3271100" cy="2318992"/>
        </p:xfrm>
        <a:graphic>
          <a:graphicData uri="http://schemas.openxmlformats.org/drawingml/2006/table">
            <a:tbl>
              <a:tblPr/>
              <a:tblGrid>
                <a:gridCol w="1261710">
                  <a:extLst>
                    <a:ext uri="{9D8B030D-6E8A-4147-A177-3AD203B41FA5}">
                      <a16:colId xmlns:a16="http://schemas.microsoft.com/office/drawing/2014/main" val="2239915512"/>
                    </a:ext>
                  </a:extLst>
                </a:gridCol>
                <a:gridCol w="2009390">
                  <a:extLst>
                    <a:ext uri="{9D8B030D-6E8A-4147-A177-3AD203B41FA5}">
                      <a16:colId xmlns:a16="http://schemas.microsoft.com/office/drawing/2014/main" val="1831063101"/>
                    </a:ext>
                  </a:extLst>
                </a:gridCol>
              </a:tblGrid>
              <a:tr h="289874">
                <a:tc>
                  <a:txBody>
                    <a:bodyPr/>
                    <a:lstStyle/>
                    <a:p>
                      <a:pPr algn="l" fontAlgn="b"/>
                      <a:r>
                        <a:rPr lang="en-IN" sz="1100" b="0" i="0" u="none" strike="noStrike">
                          <a:solidFill>
                            <a:srgbClr val="000000"/>
                          </a:solidFill>
                          <a:effectLst/>
                          <a:latin typeface="Calibri" panose="020F0502020204030204" pitchFamily="34" charset="0"/>
                        </a:rPr>
                        <a:t>Features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of missing value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455880"/>
                  </a:ext>
                </a:extLst>
              </a:tr>
              <a:tr h="289874">
                <a:tc>
                  <a:txBody>
                    <a:bodyPr/>
                    <a:lstStyle/>
                    <a:p>
                      <a:pPr algn="l" fontAlgn="b"/>
                      <a:r>
                        <a:rPr lang="en-IN" sz="1100" b="0" i="0" u="none" strike="noStrike">
                          <a:solidFill>
                            <a:srgbClr val="000000"/>
                          </a:solidFill>
                          <a:effectLst/>
                          <a:latin typeface="Calibri" panose="020F0502020204030204" pitchFamily="34" charset="0"/>
                        </a:rPr>
                        <a:t>Education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2.566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45672981"/>
                  </a:ext>
                </a:extLst>
              </a:tr>
              <a:tr h="289874">
                <a:tc>
                  <a:txBody>
                    <a:bodyPr/>
                    <a:lstStyle/>
                    <a:p>
                      <a:pPr algn="l" fontAlgn="b"/>
                      <a:r>
                        <a:rPr lang="en-IN" sz="1100" b="0" i="0" u="none" strike="noStrike">
                          <a:solidFill>
                            <a:srgbClr val="000000"/>
                          </a:solidFill>
                          <a:effectLst/>
                          <a:latin typeface="Calibri" panose="020F0502020204030204" pitchFamily="34" charset="0"/>
                        </a:rPr>
                        <a:t>CigsPerDay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3676988"/>
                  </a:ext>
                </a:extLst>
              </a:tr>
              <a:tr h="289874">
                <a:tc>
                  <a:txBody>
                    <a:bodyPr/>
                    <a:lstStyle/>
                    <a:p>
                      <a:pPr algn="l" fontAlgn="b"/>
                      <a:r>
                        <a:rPr lang="en-IN" sz="1100" b="0" i="0" u="none" strike="noStrike">
                          <a:solidFill>
                            <a:srgbClr val="000000"/>
                          </a:solidFill>
                          <a:effectLst/>
                          <a:latin typeface="Calibri" panose="020F0502020204030204" pitchFamily="34" charset="0"/>
                        </a:rPr>
                        <a:t>BPMeds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347019"/>
                  </a:ext>
                </a:extLst>
              </a:tr>
              <a:tr h="289874">
                <a:tc>
                  <a:txBody>
                    <a:bodyPr/>
                    <a:lstStyle/>
                    <a:p>
                      <a:pPr algn="l" fontAlgn="b"/>
                      <a:r>
                        <a:rPr lang="en-IN" sz="1100" b="0" i="0" u="none" strike="noStrike">
                          <a:solidFill>
                            <a:srgbClr val="000000"/>
                          </a:solidFill>
                          <a:effectLst/>
                          <a:latin typeface="Calibri" panose="020F0502020204030204" pitchFamily="34" charset="0"/>
                        </a:rPr>
                        <a:t>totChol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2820187"/>
                  </a:ext>
                </a:extLst>
              </a:tr>
              <a:tr h="289874">
                <a:tc>
                  <a:txBody>
                    <a:bodyPr/>
                    <a:lstStyle/>
                    <a:p>
                      <a:pPr algn="l" fontAlgn="b"/>
                      <a:r>
                        <a:rPr lang="en-IN" sz="1100" b="0" i="0" u="none" strike="noStrike">
                          <a:solidFill>
                            <a:srgbClr val="000000"/>
                          </a:solidFill>
                          <a:effectLst/>
                          <a:latin typeface="Calibri" panose="020F0502020204030204" pitchFamily="34" charset="0"/>
                        </a:rPr>
                        <a:t>BMI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0.4129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2047304"/>
                  </a:ext>
                </a:extLst>
              </a:tr>
              <a:tr h="289874">
                <a:tc>
                  <a:txBody>
                    <a:bodyPr/>
                    <a:lstStyle/>
                    <a:p>
                      <a:pPr algn="l" fontAlgn="b"/>
                      <a:r>
                        <a:rPr lang="en-IN" sz="1100" b="0" i="0" u="none" strike="noStrike">
                          <a:solidFill>
                            <a:srgbClr val="000000"/>
                          </a:solidFill>
                          <a:effectLst/>
                          <a:latin typeface="Calibri" panose="020F0502020204030204" pitchFamily="34" charset="0"/>
                        </a:rPr>
                        <a:t>HeartRate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4380923"/>
                  </a:ext>
                </a:extLst>
              </a:tr>
              <a:tr h="289874">
                <a:tc>
                  <a:txBody>
                    <a:bodyPr/>
                    <a:lstStyle/>
                    <a:p>
                      <a:pPr algn="l" fontAlgn="b"/>
                      <a:r>
                        <a:rPr lang="en-IN" sz="1100" b="0" i="0" u="none" strike="noStrike">
                          <a:solidFill>
                            <a:srgbClr val="000000"/>
                          </a:solidFill>
                          <a:effectLst/>
                          <a:latin typeface="Calibri" panose="020F0502020204030204" pitchFamily="34" charset="0"/>
                        </a:rPr>
                        <a:t>Glucose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Calibri" panose="020F0502020204030204" pitchFamily="34" charset="0"/>
                        </a:rPr>
                        <a:t>8.967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2471680"/>
                  </a:ext>
                </a:extLst>
              </a:tr>
            </a:tbl>
          </a:graphicData>
        </a:graphic>
      </p:graphicFrame>
      <p:sp>
        <p:nvSpPr>
          <p:cNvPr id="7" name="TextBox 6">
            <a:extLst>
              <a:ext uri="{FF2B5EF4-FFF2-40B4-BE49-F238E27FC236}">
                <a16:creationId xmlns:a16="http://schemas.microsoft.com/office/drawing/2014/main" id="{8F7EA0F8-5101-2BD0-C54D-6074F6AD0DF3}"/>
              </a:ext>
            </a:extLst>
          </p:cNvPr>
          <p:cNvSpPr txBox="1"/>
          <p:nvPr/>
        </p:nvSpPr>
        <p:spPr>
          <a:xfrm>
            <a:off x="4939553" y="4374776"/>
            <a:ext cx="5683623" cy="1477328"/>
          </a:xfrm>
          <a:prstGeom prst="rect">
            <a:avLst/>
          </a:prstGeom>
          <a:noFill/>
        </p:spPr>
        <p:txBody>
          <a:bodyPr wrap="square" rtlCol="0">
            <a:spAutoFit/>
          </a:bodyPr>
          <a:lstStyle/>
          <a:p>
            <a:r>
              <a:rPr lang="en-IN" dirty="0"/>
              <a:t>As an empirical rule , any feature with more than 25% missing data can be dropped from dataset </a:t>
            </a:r>
          </a:p>
          <a:p>
            <a:endParaRPr lang="en-IN" dirty="0"/>
          </a:p>
          <a:p>
            <a:r>
              <a:rPr lang="en-IN" dirty="0"/>
              <a:t>But here missing values are less than the threshold and hence missing data shall be treated </a:t>
            </a:r>
          </a:p>
        </p:txBody>
      </p:sp>
    </p:spTree>
    <p:extLst>
      <p:ext uri="{BB962C8B-B14F-4D97-AF65-F5344CB8AC3E}">
        <p14:creationId xmlns:p14="http://schemas.microsoft.com/office/powerpoint/2010/main" val="198430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16C77C-5CC2-F50A-7E10-9FDCB9EC990E}"/>
              </a:ext>
            </a:extLst>
          </p:cNvPr>
          <p:cNvSpPr txBox="1"/>
          <p:nvPr/>
        </p:nvSpPr>
        <p:spPr>
          <a:xfrm>
            <a:off x="407710" y="239539"/>
            <a:ext cx="6094428" cy="369332"/>
          </a:xfrm>
          <a:prstGeom prst="rect">
            <a:avLst/>
          </a:prstGeom>
          <a:noFill/>
        </p:spPr>
        <p:txBody>
          <a:bodyPr wrap="square">
            <a:spAutoFit/>
          </a:bodyPr>
          <a:lstStyle/>
          <a:p>
            <a:r>
              <a:rPr lang="en-IN" dirty="0"/>
              <a:t>Handling Missing data :</a:t>
            </a:r>
          </a:p>
        </p:txBody>
      </p:sp>
      <p:sp>
        <p:nvSpPr>
          <p:cNvPr id="4" name="TextBox 3">
            <a:extLst>
              <a:ext uri="{FF2B5EF4-FFF2-40B4-BE49-F238E27FC236}">
                <a16:creationId xmlns:a16="http://schemas.microsoft.com/office/drawing/2014/main" id="{0F1CF89B-FD67-DB8E-2D88-DF3E33EEE1BF}"/>
              </a:ext>
            </a:extLst>
          </p:cNvPr>
          <p:cNvSpPr txBox="1"/>
          <p:nvPr/>
        </p:nvSpPr>
        <p:spPr>
          <a:xfrm>
            <a:off x="249408" y="424205"/>
            <a:ext cx="11693184" cy="6032421"/>
          </a:xfrm>
          <a:prstGeom prst="rect">
            <a:avLst/>
          </a:prstGeom>
          <a:noFill/>
        </p:spPr>
        <p:txBody>
          <a:bodyPr wrap="square" rtlCol="0">
            <a:spAutoFit/>
          </a:bodyPr>
          <a:lstStyle/>
          <a:p>
            <a:endParaRPr lang="en-IN" dirty="0"/>
          </a:p>
          <a:p>
            <a:pPr marL="285750" indent="-285750" algn="just">
              <a:buFont typeface="Arial" panose="020B0604020202020204" pitchFamily="34" charset="0"/>
              <a:buChar char="•"/>
            </a:pPr>
            <a:r>
              <a:rPr lang="en-IN" sz="1600" dirty="0">
                <a:latin typeface="+mj-lt"/>
              </a:rPr>
              <a:t>‘</a:t>
            </a:r>
            <a:r>
              <a:rPr lang="en-IN" sz="1600" b="1" dirty="0">
                <a:latin typeface="+mj-lt"/>
              </a:rPr>
              <a:t>Education’ feature</a:t>
            </a:r>
            <a:r>
              <a:rPr lang="en-IN" sz="1600" dirty="0">
                <a:latin typeface="+mj-lt"/>
              </a:rPr>
              <a:t>: The data type of the feature is categorical and hence we find the most frequent value 		                                          	                     of the feature and replace the missing value with that value,</a:t>
            </a:r>
          </a:p>
          <a:p>
            <a:pPr algn="just"/>
            <a:r>
              <a:rPr lang="en-IN" sz="1600" dirty="0">
                <a:latin typeface="+mj-lt"/>
              </a:rPr>
              <a:t>                                         Statistically, the most frequent value of the feature is ‘Mode’ of the feature </a:t>
            </a:r>
          </a:p>
          <a:p>
            <a:pPr algn="just"/>
            <a:r>
              <a:rPr lang="en-IN" sz="1600" dirty="0">
                <a:latin typeface="+mj-lt"/>
              </a:rPr>
              <a:t>                                         In this case, the mode value is ‘1.0’  which corresponds to ‘Higher Secondary’</a:t>
            </a:r>
          </a:p>
          <a:p>
            <a:pPr algn="just"/>
            <a:r>
              <a:rPr lang="en-IN" sz="1600" dirty="0">
                <a:latin typeface="+mj-lt"/>
              </a:rPr>
              <a:t>                                         Hence missing value is replaced with ‘1.0’</a:t>
            </a:r>
          </a:p>
          <a:p>
            <a:pPr algn="just"/>
            <a:endParaRPr lang="en-IN" sz="1600" dirty="0">
              <a:latin typeface="+mj-lt"/>
            </a:endParaRPr>
          </a:p>
          <a:p>
            <a:pPr marL="285750" indent="-285750">
              <a:buFont typeface="Arial" panose="020B0604020202020204" pitchFamily="34" charset="0"/>
              <a:buChar char="•"/>
            </a:pPr>
            <a:r>
              <a:rPr lang="en-IN" sz="1600" b="1" dirty="0">
                <a:latin typeface="+mj-lt"/>
              </a:rPr>
              <a:t>‘ BP Meds ' feature</a:t>
            </a:r>
            <a:r>
              <a:rPr lang="en-IN" sz="1600" dirty="0">
                <a:latin typeface="+mj-lt"/>
              </a:rPr>
              <a:t>:  This is a categorical variable which tells if patient is on medication or not ,</a:t>
            </a:r>
          </a:p>
          <a:p>
            <a:r>
              <a:rPr lang="en-IN" sz="1600" dirty="0">
                <a:latin typeface="+mj-lt"/>
              </a:rPr>
              <a:t>                                           Hence going by the similar mode approach, all the missing values are replaced by ‘0.0</a:t>
            </a:r>
          </a:p>
          <a:p>
            <a:endParaRPr lang="en-IN" sz="1600" dirty="0">
              <a:latin typeface="+mj-lt"/>
            </a:endParaRPr>
          </a:p>
          <a:p>
            <a:pPr marL="285750" indent="-285750">
              <a:buFont typeface="Arial" panose="020B0604020202020204" pitchFamily="34" charset="0"/>
              <a:buChar char="•"/>
            </a:pPr>
            <a:r>
              <a:rPr lang="en-IN" sz="1600" b="1" dirty="0">
                <a:latin typeface="+mj-lt"/>
              </a:rPr>
              <a:t>‘’</a:t>
            </a:r>
            <a:r>
              <a:rPr lang="en-IN" sz="1600" b="1" dirty="0" err="1">
                <a:latin typeface="+mj-lt"/>
              </a:rPr>
              <a:t>totChol</a:t>
            </a:r>
            <a:r>
              <a:rPr lang="en-IN" sz="1600" b="1" dirty="0">
                <a:latin typeface="+mj-lt"/>
              </a:rPr>
              <a:t>’ feature</a:t>
            </a:r>
            <a:r>
              <a:rPr lang="en-IN" sz="1600" dirty="0">
                <a:latin typeface="+mj-lt"/>
              </a:rPr>
              <a:t>:     This feature gives total Cholesterol levels of a patient and is a continuous variable </a:t>
            </a:r>
          </a:p>
          <a:p>
            <a:r>
              <a:rPr lang="en-IN" sz="1600" dirty="0">
                <a:latin typeface="+mj-lt"/>
              </a:rPr>
              <a:t>                                           Hence going by median approach, all the missing values are replaced by234.00</a:t>
            </a:r>
          </a:p>
          <a:p>
            <a:endParaRPr lang="en-IN" sz="1600" dirty="0">
              <a:latin typeface="+mj-lt"/>
            </a:endParaRPr>
          </a:p>
          <a:p>
            <a:pPr marL="285750" indent="-285750">
              <a:buFont typeface="Arial" panose="020B0604020202020204" pitchFamily="34" charset="0"/>
              <a:buChar char="•"/>
            </a:pPr>
            <a:r>
              <a:rPr lang="en-IN" sz="1600" b="1" dirty="0">
                <a:latin typeface="+mj-lt"/>
              </a:rPr>
              <a:t>‘ BMI’  feature</a:t>
            </a:r>
            <a:r>
              <a:rPr lang="en-IN" sz="1600" dirty="0">
                <a:latin typeface="+mj-lt"/>
              </a:rPr>
              <a:t>:          This feature gives the BMI of the patient and is a continuous variable </a:t>
            </a:r>
          </a:p>
          <a:p>
            <a:r>
              <a:rPr lang="en-IN" sz="1600" dirty="0">
                <a:latin typeface="+mj-lt"/>
              </a:rPr>
              <a:t>                                          Hence going median approach all the missing values are replaced by 25.38 </a:t>
            </a:r>
          </a:p>
          <a:p>
            <a:endParaRPr lang="en-IN" sz="1600" dirty="0">
              <a:latin typeface="+mj-lt"/>
            </a:endParaRPr>
          </a:p>
          <a:p>
            <a:pPr marL="285750" indent="-285750">
              <a:buFont typeface="Arial" panose="020B0604020202020204" pitchFamily="34" charset="0"/>
              <a:buChar char="•"/>
            </a:pPr>
            <a:r>
              <a:rPr lang="en-IN" sz="1600" b="1" dirty="0">
                <a:latin typeface="+mj-lt"/>
              </a:rPr>
              <a:t>‘ Heart Rate’  feature</a:t>
            </a:r>
            <a:r>
              <a:rPr lang="en-IN" sz="1600" dirty="0">
                <a:latin typeface="+mj-lt"/>
              </a:rPr>
              <a:t>: This feature gives the reading of heart rate of a patient and is a continuous variable</a:t>
            </a:r>
          </a:p>
          <a:p>
            <a:r>
              <a:rPr lang="en-IN" sz="1600" dirty="0">
                <a:latin typeface="+mj-lt"/>
              </a:rPr>
              <a:t>                                             Hence going by the median approach, all the missing values are replaced by 75.00</a:t>
            </a:r>
          </a:p>
          <a:p>
            <a:endParaRPr lang="en-IN" sz="1600" dirty="0">
              <a:latin typeface="+mj-lt"/>
            </a:endParaRPr>
          </a:p>
          <a:p>
            <a:pPr marL="285750" indent="-285750">
              <a:buFont typeface="Arial" panose="020B0604020202020204" pitchFamily="34" charset="0"/>
              <a:buChar char="•"/>
            </a:pPr>
            <a:r>
              <a:rPr lang="en-IN" sz="1600" b="1" dirty="0">
                <a:latin typeface="+mj-lt"/>
              </a:rPr>
              <a:t>‘ Glucose ’  feature</a:t>
            </a:r>
            <a:r>
              <a:rPr lang="en-IN" sz="1600" dirty="0">
                <a:latin typeface="+mj-lt"/>
              </a:rPr>
              <a:t>:     This feature gives the reading of glucose levels of a patient and is a continuous variable</a:t>
            </a:r>
          </a:p>
          <a:p>
            <a:r>
              <a:rPr lang="en-IN" sz="1600" dirty="0">
                <a:latin typeface="+mj-lt"/>
              </a:rPr>
              <a:t>                                             Hence going by the median approach, all the missing values are replaced by 78.00</a:t>
            </a:r>
          </a:p>
          <a:p>
            <a:endParaRPr lang="en-IN" sz="1600" dirty="0">
              <a:latin typeface="+mj-lt"/>
            </a:endParaRPr>
          </a:p>
          <a:p>
            <a:endParaRPr lang="en-IN" sz="1600" dirty="0">
              <a:latin typeface="+mj-lt"/>
            </a:endParaRPr>
          </a:p>
          <a:p>
            <a:endParaRPr lang="en-IN" sz="1600" dirty="0">
              <a:latin typeface="+mj-lt"/>
            </a:endParaRPr>
          </a:p>
        </p:txBody>
      </p:sp>
    </p:spTree>
    <p:extLst>
      <p:ext uri="{BB962C8B-B14F-4D97-AF65-F5344CB8AC3E}">
        <p14:creationId xmlns:p14="http://schemas.microsoft.com/office/powerpoint/2010/main" val="153957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3003</Words>
  <Application>Microsoft Office PowerPoint</Application>
  <PresentationFormat>Widescreen</PresentationFormat>
  <Paragraphs>431</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-apple-system</vt:lpstr>
      <vt:lpstr>Arial</vt:lpstr>
      <vt:lpstr>Calibri</vt:lpstr>
      <vt:lpstr>Calibri Light</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Shobith</dc:creator>
  <cp:lastModifiedBy>Mayur Shobith</cp:lastModifiedBy>
  <cp:revision>4</cp:revision>
  <dcterms:created xsi:type="dcterms:W3CDTF">2024-04-30T05:51:26Z</dcterms:created>
  <dcterms:modified xsi:type="dcterms:W3CDTF">2024-04-30T14:37:41Z</dcterms:modified>
</cp:coreProperties>
</file>