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2345051-2045-45DA-935E-2E3CA1A69ADC}" type="datetimeFigureOut">
              <a:rPr lang="en-US" smtClean="0"/>
              <a:t>2/26/2024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7802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0372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527305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3713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8371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25452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948459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32972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6661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7422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2243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5401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6358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1155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79745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96266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8918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345051-2045-45DA-935E-2E3CA1A69ADC}" type="datetimeFigureOut">
              <a:rPr lang="en-US" smtClean="0"/>
              <a:t>2/26/2024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385305937"/>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96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0"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1"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2"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38"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39"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0"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1"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2"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3"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4"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5"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6"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7"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8"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9"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0"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1"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2"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3"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4"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5"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6"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7"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8"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4"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5"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6"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7"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8"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39"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0"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1"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2"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3"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4"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5"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6"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7"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8"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9"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51"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2"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3"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4"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5"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6"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7"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8"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9"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0"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1"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2"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3"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pic>
        <p:nvPicPr>
          <p:cNvPr id="65"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40581ABD-6A49-75F2-6A65-822769F62819}"/>
              </a:ext>
            </a:extLst>
          </p:cNvPr>
          <p:cNvSpPr>
            <a:spLocks noGrp="1"/>
          </p:cNvSpPr>
          <p:nvPr>
            <p:ph type="ctrTitle"/>
          </p:nvPr>
        </p:nvSpPr>
        <p:spPr>
          <a:xfrm>
            <a:off x="2043113" y="1122363"/>
            <a:ext cx="4527929" cy="4287836"/>
          </a:xfrm>
        </p:spPr>
        <p:txBody>
          <a:bodyPr anchor="ctr">
            <a:normAutofit/>
          </a:bodyPr>
          <a:lstStyle/>
          <a:p>
            <a:pPr algn="r"/>
            <a:r>
              <a:rPr lang="en-IN" sz="5600" b="1" dirty="0">
                <a:effectLst>
                  <a:outerShdw blurRad="38100" dist="38100" dir="2700000" algn="tl">
                    <a:srgbClr val="000000">
                      <a:alpha val="43137"/>
                    </a:srgbClr>
                  </a:outerShdw>
                </a:effectLst>
              </a:rPr>
              <a:t>Prometheus</a:t>
            </a:r>
            <a:br>
              <a:rPr lang="en-IN" sz="5600" b="1" dirty="0">
                <a:effectLst>
                  <a:outerShdw blurRad="38100" dist="38100" dir="2700000" algn="tl">
                    <a:srgbClr val="000000">
                      <a:alpha val="43137"/>
                    </a:srgbClr>
                  </a:outerShdw>
                </a:effectLst>
              </a:rPr>
            </a:br>
            <a:r>
              <a:rPr lang="en-IN" sz="5600" b="1" dirty="0">
                <a:effectLst>
                  <a:outerShdw blurRad="38100" dist="38100" dir="2700000" algn="tl">
                    <a:srgbClr val="000000">
                      <a:alpha val="43137"/>
                    </a:srgbClr>
                  </a:outerShdw>
                </a:effectLst>
              </a:rPr>
              <a:t>Grafana</a:t>
            </a:r>
            <a:br>
              <a:rPr lang="en-IN" sz="5600" b="1" dirty="0">
                <a:effectLst>
                  <a:outerShdw blurRad="38100" dist="38100" dir="2700000" algn="tl">
                    <a:srgbClr val="000000">
                      <a:alpha val="43137"/>
                    </a:srgbClr>
                  </a:outerShdw>
                </a:effectLst>
              </a:rPr>
            </a:br>
            <a:endParaRPr lang="en-IN" sz="5600" b="1" dirty="0">
              <a:effectLst>
                <a:outerShdw blurRad="38100" dist="38100" dir="2700000" algn="tl">
                  <a:srgbClr val="000000">
                    <a:alpha val="43137"/>
                  </a:srgbClr>
                </a:outerShdw>
              </a:effectLst>
            </a:endParaRPr>
          </a:p>
        </p:txBody>
      </p:sp>
      <p:cxnSp>
        <p:nvCxnSpPr>
          <p:cNvPr id="67" name="Straight Connector 66">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black and orange logo&#10;&#10;Description automatically generated">
            <a:extLst>
              <a:ext uri="{FF2B5EF4-FFF2-40B4-BE49-F238E27FC236}">
                <a16:creationId xmlns:a16="http://schemas.microsoft.com/office/drawing/2014/main" id="{87C53A2F-83D7-1648-ACCD-4A08DE307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476" y="1801813"/>
            <a:ext cx="2732324" cy="2709554"/>
          </a:xfrm>
          <a:prstGeom prst="rect">
            <a:avLst/>
          </a:prstGeom>
          <a:effectLst>
            <a:glow rad="50800">
              <a:schemeClr val="bg1">
                <a:lumMod val="95000"/>
                <a:lumOff val="5000"/>
                <a:alpha val="50000"/>
              </a:schemeClr>
            </a:glow>
          </a:effectLst>
        </p:spPr>
      </p:pic>
    </p:spTree>
    <p:extLst>
      <p:ext uri="{BB962C8B-B14F-4D97-AF65-F5344CB8AC3E}">
        <p14:creationId xmlns:p14="http://schemas.microsoft.com/office/powerpoint/2010/main" val="101550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738D-20AD-3DC5-19F3-10949423F738}"/>
              </a:ext>
            </a:extLst>
          </p:cNvPr>
          <p:cNvSpPr>
            <a:spLocks noGrp="1"/>
          </p:cNvSpPr>
          <p:nvPr>
            <p:ph type="title"/>
          </p:nvPr>
        </p:nvSpPr>
        <p:spPr/>
        <p:txBody>
          <a:bodyPr/>
          <a:lstStyle/>
          <a:p>
            <a:r>
              <a:rPr lang="en-IN" dirty="0"/>
              <a:t>Observability </a:t>
            </a:r>
          </a:p>
        </p:txBody>
      </p:sp>
      <p:sp>
        <p:nvSpPr>
          <p:cNvPr id="7" name="Content Placeholder 6">
            <a:extLst>
              <a:ext uri="{FF2B5EF4-FFF2-40B4-BE49-F238E27FC236}">
                <a16:creationId xmlns:a16="http://schemas.microsoft.com/office/drawing/2014/main" id="{50366CDE-7225-65A3-61D9-73244E35FDA7}"/>
              </a:ext>
            </a:extLst>
          </p:cNvPr>
          <p:cNvSpPr>
            <a:spLocks noGrp="1"/>
          </p:cNvSpPr>
          <p:nvPr>
            <p:ph idx="1"/>
          </p:nvPr>
        </p:nvSpPr>
        <p:spPr>
          <a:xfrm>
            <a:off x="1141413" y="1763712"/>
            <a:ext cx="9905999" cy="3541714"/>
          </a:xfrm>
        </p:spPr>
        <p:txBody>
          <a:bodyPr>
            <a:normAutofit fontScale="92500"/>
          </a:bodyPr>
          <a:lstStyle/>
          <a:p>
            <a:pPr marL="0" indent="0">
              <a:buNone/>
            </a:pPr>
            <a:r>
              <a:rPr lang="en-IN" dirty="0"/>
              <a:t>Observability refers to the ability to monitor, measure, and understand the state of a system or application by examining its outputs, logs, and performance metrics.</a:t>
            </a:r>
          </a:p>
          <a:p>
            <a:pPr marL="0" indent="0">
              <a:buNone/>
            </a:pPr>
            <a:endParaRPr lang="en-IN" dirty="0"/>
          </a:p>
          <a:p>
            <a:pPr marL="0" indent="0">
              <a:buNone/>
            </a:pPr>
            <a:r>
              <a:rPr lang="en-IN" dirty="0"/>
              <a:t>As Observability becomes increasingly important for ensuring the reliability and performance of cloud-native applications, there is a greater focus on Observability in the DevOps process. This includes the integration of observability tools into the DevOps toolchain, as well as the use of Observability data to drive continuous improvement in application performance and reliability.</a:t>
            </a:r>
          </a:p>
        </p:txBody>
      </p:sp>
    </p:spTree>
    <p:extLst>
      <p:ext uri="{BB962C8B-B14F-4D97-AF65-F5344CB8AC3E}">
        <p14:creationId xmlns:p14="http://schemas.microsoft.com/office/powerpoint/2010/main" val="220852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9B9C4B-EA61-C4F1-9DD1-6E115B737AD1}"/>
              </a:ext>
            </a:extLst>
          </p:cNvPr>
          <p:cNvSpPr txBox="1"/>
          <p:nvPr/>
        </p:nvSpPr>
        <p:spPr>
          <a:xfrm>
            <a:off x="1205753" y="622486"/>
            <a:ext cx="51816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rPr>
              <a:t>The Three Pillars of Observability</a:t>
            </a:r>
          </a:p>
        </p:txBody>
      </p:sp>
      <p:sp>
        <p:nvSpPr>
          <p:cNvPr id="7" name="TextBox 6">
            <a:extLst>
              <a:ext uri="{FF2B5EF4-FFF2-40B4-BE49-F238E27FC236}">
                <a16:creationId xmlns:a16="http://schemas.microsoft.com/office/drawing/2014/main" id="{703FE7A7-381F-8BF4-C8B8-C3F170BCDA27}"/>
              </a:ext>
            </a:extLst>
          </p:cNvPr>
          <p:cNvSpPr txBox="1"/>
          <p:nvPr/>
        </p:nvSpPr>
        <p:spPr>
          <a:xfrm>
            <a:off x="1205753" y="1145706"/>
            <a:ext cx="8162925" cy="4924425"/>
          </a:xfrm>
          <a:prstGeom prst="rect">
            <a:avLst/>
          </a:prstGeom>
          <a:noFill/>
        </p:spPr>
        <p:txBody>
          <a:bodyPr wrap="square" rtlCol="0">
            <a:spAutoFit/>
          </a:bodyPr>
          <a:lstStyle/>
          <a:p>
            <a:r>
              <a:rPr lang="en-IN" dirty="0"/>
              <a:t>Observability focuses on three types of telemetry data, that are widely known as the 'three pillars of observability’.</a:t>
            </a:r>
          </a:p>
          <a:p>
            <a:endParaRPr lang="en-IN" dirty="0"/>
          </a:p>
          <a:p>
            <a:pPr marL="285750" indent="-285750">
              <a:buFont typeface="Wingdings" panose="05000000000000000000" pitchFamily="2" charset="2"/>
              <a:buChar char="v"/>
            </a:pPr>
            <a:r>
              <a:rPr lang="en-IN" sz="2000" dirty="0"/>
              <a:t>Logs</a:t>
            </a:r>
          </a:p>
          <a:p>
            <a:pPr marL="800100" lvl="1" indent="-342900">
              <a:buFont typeface="Wingdings" panose="05000000000000000000" pitchFamily="2" charset="2"/>
              <a:buChar char="Ø"/>
            </a:pPr>
            <a:r>
              <a:rPr lang="en-IN" sz="2000" dirty="0"/>
              <a:t>Logs (or log messages) indicates that something has occurred in the application at a specific time, such as an error occurred, a query that took too long, or a database has started.</a:t>
            </a:r>
          </a:p>
          <a:p>
            <a:pPr lvl="1"/>
            <a:endParaRPr lang="en-IN" sz="2000" dirty="0"/>
          </a:p>
          <a:p>
            <a:pPr marL="285750" indent="-285750">
              <a:buFont typeface="Wingdings" panose="05000000000000000000" pitchFamily="2" charset="2"/>
              <a:buChar char="v"/>
            </a:pPr>
            <a:r>
              <a:rPr lang="en-IN" sz="2000" dirty="0"/>
              <a:t>Metrics</a:t>
            </a:r>
          </a:p>
          <a:p>
            <a:pPr marL="800100" lvl="1" indent="-342900">
              <a:buFont typeface="Wingdings" panose="05000000000000000000" pitchFamily="2" charset="2"/>
              <a:buChar char="Ø"/>
            </a:pPr>
            <a:r>
              <a:rPr lang="en-IN" sz="2000" dirty="0"/>
              <a:t>Metrics are numeric values that indicate the behaviour and characteristic of a system.</a:t>
            </a:r>
          </a:p>
          <a:p>
            <a:pPr lvl="1"/>
            <a:endParaRPr lang="en-IN" sz="2000" dirty="0"/>
          </a:p>
          <a:p>
            <a:pPr marL="285750" indent="-285750">
              <a:buFont typeface="Wingdings" panose="05000000000000000000" pitchFamily="2" charset="2"/>
              <a:buChar char="v"/>
            </a:pPr>
            <a:r>
              <a:rPr lang="en-IN" sz="2000" dirty="0"/>
              <a:t>Traces</a:t>
            </a:r>
          </a:p>
          <a:p>
            <a:pPr marL="800100" lvl="1" indent="-342900">
              <a:buFont typeface="Wingdings" panose="05000000000000000000" pitchFamily="2" charset="2"/>
              <a:buChar char="Ø"/>
            </a:pPr>
            <a:r>
              <a:rPr lang="en-IN" sz="2000" dirty="0"/>
              <a:t>Traces outline the activity of the requests and the path they take through an application. They can show a trace for a single operation or a distributed trace of an entire transaction across multiple services.</a:t>
            </a:r>
          </a:p>
        </p:txBody>
      </p:sp>
    </p:spTree>
    <p:extLst>
      <p:ext uri="{BB962C8B-B14F-4D97-AF65-F5344CB8AC3E}">
        <p14:creationId xmlns:p14="http://schemas.microsoft.com/office/powerpoint/2010/main" val="257549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white and yellow rectangular box with black text&#10;&#10;Description automatically generated">
            <a:extLst>
              <a:ext uri="{FF2B5EF4-FFF2-40B4-BE49-F238E27FC236}">
                <a16:creationId xmlns:a16="http://schemas.microsoft.com/office/drawing/2014/main" id="{85F68A29-8A12-395E-B130-2368EB1F0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56" y="2170209"/>
            <a:ext cx="10135887" cy="2517582"/>
          </a:xfrm>
          <a:prstGeom prst="rect">
            <a:avLst/>
          </a:prstGeom>
        </p:spPr>
      </p:pic>
      <p:sp>
        <p:nvSpPr>
          <p:cNvPr id="6" name="TextBox 5">
            <a:extLst>
              <a:ext uri="{FF2B5EF4-FFF2-40B4-BE49-F238E27FC236}">
                <a16:creationId xmlns:a16="http://schemas.microsoft.com/office/drawing/2014/main" id="{97F3C902-C550-783A-E2B3-1E574E533F42}"/>
              </a:ext>
            </a:extLst>
          </p:cNvPr>
          <p:cNvSpPr txBox="1"/>
          <p:nvPr/>
        </p:nvSpPr>
        <p:spPr>
          <a:xfrm>
            <a:off x="1028056" y="887194"/>
            <a:ext cx="5907087"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Monitoring VS Observability</a:t>
            </a:r>
          </a:p>
        </p:txBody>
      </p:sp>
    </p:spTree>
    <p:extLst>
      <p:ext uri="{BB962C8B-B14F-4D97-AF65-F5344CB8AC3E}">
        <p14:creationId xmlns:p14="http://schemas.microsoft.com/office/powerpoint/2010/main" val="152769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6">
            <a:extLst>
              <a:ext uri="{FF2B5EF4-FFF2-40B4-BE49-F238E27FC236}">
                <a16:creationId xmlns:a16="http://schemas.microsoft.com/office/drawing/2014/main" id="{26547C85-6B1F-F417-62E7-D9BF522CAC6B}"/>
              </a:ext>
            </a:extLst>
          </p:cNvPr>
          <p:cNvSpPr>
            <a:spLocks noGrp="1"/>
          </p:cNvSpPr>
          <p:nvPr>
            <p:ph idx="1"/>
          </p:nvPr>
        </p:nvSpPr>
        <p:spPr>
          <a:xfrm>
            <a:off x="1143000" y="1432017"/>
            <a:ext cx="9905999" cy="4547441"/>
          </a:xfrm>
        </p:spPr>
        <p:txBody>
          <a:bodyPr>
            <a:normAutofit/>
          </a:bodyPr>
          <a:lstStyle/>
          <a:p>
            <a:pPr marL="0" indent="0">
              <a:buNone/>
            </a:pPr>
            <a:r>
              <a:rPr lang="en-IN" dirty="0"/>
              <a:t>Prometheus is an open-source technology designed to provide monitoring and alerting functionality for cloud-native environments, including Kubernetes. It can collect and store metrics as time-series data, recording information with a timestamp.</a:t>
            </a:r>
          </a:p>
          <a:p>
            <a:pPr marL="0" indent="0">
              <a:buNone/>
            </a:pPr>
            <a:r>
              <a:rPr lang="en-IN" dirty="0"/>
              <a:t>It is a pull time series database. We can never push metrics to it.</a:t>
            </a:r>
          </a:p>
          <a:p>
            <a:pPr marL="0" indent="0">
              <a:buNone/>
            </a:pPr>
            <a:r>
              <a:rPr lang="en-IN" dirty="0"/>
              <a:t>Monitoring is collecting and visualising data about systems regularly so as to track the system’s health. It’s a part of observability. </a:t>
            </a:r>
          </a:p>
        </p:txBody>
      </p:sp>
      <p:sp>
        <p:nvSpPr>
          <p:cNvPr id="8" name="TextBox 7">
            <a:extLst>
              <a:ext uri="{FF2B5EF4-FFF2-40B4-BE49-F238E27FC236}">
                <a16:creationId xmlns:a16="http://schemas.microsoft.com/office/drawing/2014/main" id="{2635D161-4B76-A9BB-BB3D-ECAB68F02FE7}"/>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Monitoring With Prometheus</a:t>
            </a:r>
          </a:p>
        </p:txBody>
      </p:sp>
    </p:spTree>
    <p:extLst>
      <p:ext uri="{BB962C8B-B14F-4D97-AF65-F5344CB8AC3E}">
        <p14:creationId xmlns:p14="http://schemas.microsoft.com/office/powerpoint/2010/main" val="109406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92FF8-CDB2-A097-CF1C-2E75F2A473B8}"/>
            </a:ext>
          </a:extLst>
        </p:cNvPr>
        <p:cNvGrpSpPr/>
        <p:nvPr/>
      </p:nvGrpSpPr>
      <p:grpSpPr>
        <a:xfrm>
          <a:off x="0" y="0"/>
          <a:ext cx="0" cy="0"/>
          <a:chOff x="0" y="0"/>
          <a:chExt cx="0" cy="0"/>
        </a:xfrm>
      </p:grpSpPr>
      <p:pic>
        <p:nvPicPr>
          <p:cNvPr id="6" name="Picture 5" descr="A diagram of a company&#10;&#10;Description automatically generated">
            <a:extLst>
              <a:ext uri="{FF2B5EF4-FFF2-40B4-BE49-F238E27FC236}">
                <a16:creationId xmlns:a16="http://schemas.microsoft.com/office/drawing/2014/main" id="{1A6872F9-C59F-45BA-58E3-39E655359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742" y="1425948"/>
            <a:ext cx="7904951" cy="4150099"/>
          </a:xfrm>
          <a:prstGeom prst="rect">
            <a:avLst/>
          </a:prstGeom>
        </p:spPr>
      </p:pic>
      <p:sp>
        <p:nvSpPr>
          <p:cNvPr id="7" name="TextBox 6">
            <a:extLst>
              <a:ext uri="{FF2B5EF4-FFF2-40B4-BE49-F238E27FC236}">
                <a16:creationId xmlns:a16="http://schemas.microsoft.com/office/drawing/2014/main" id="{24DD4CDF-5508-76AE-2639-D7AFB11984C2}"/>
              </a:ext>
            </a:extLst>
          </p:cNvPr>
          <p:cNvSpPr txBox="1"/>
          <p:nvPr/>
        </p:nvSpPr>
        <p:spPr>
          <a:xfrm>
            <a:off x="1311743" y="555812"/>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Working of Prometheus</a:t>
            </a:r>
          </a:p>
        </p:txBody>
      </p:sp>
    </p:spTree>
    <p:extLst>
      <p:ext uri="{BB962C8B-B14F-4D97-AF65-F5344CB8AC3E}">
        <p14:creationId xmlns:p14="http://schemas.microsoft.com/office/powerpoint/2010/main" val="1899535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3CB73-B2DA-377F-7F8E-1F4B092309F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36A2EE6-617D-1A38-4130-EC4F5FE4593A}"/>
              </a:ext>
            </a:extLst>
          </p:cNvPr>
          <p:cNvSpPr>
            <a:spLocks noGrp="1"/>
          </p:cNvSpPr>
          <p:nvPr>
            <p:ph idx="1"/>
          </p:nvPr>
        </p:nvSpPr>
        <p:spPr>
          <a:xfrm>
            <a:off x="1143000" y="1602346"/>
            <a:ext cx="9905999" cy="4547441"/>
          </a:xfrm>
        </p:spPr>
        <p:txBody>
          <a:bodyPr>
            <a:normAutofit/>
          </a:bodyPr>
          <a:lstStyle/>
          <a:p>
            <a:pPr>
              <a:buFont typeface="Wingdings" panose="05000000000000000000" pitchFamily="2" charset="2"/>
              <a:buChar char="v"/>
            </a:pPr>
            <a:r>
              <a:rPr lang="en-IN" dirty="0"/>
              <a:t>Prometheus Server</a:t>
            </a:r>
          </a:p>
          <a:p>
            <a:pPr>
              <a:buFont typeface="Wingdings" panose="05000000000000000000" pitchFamily="2" charset="2"/>
              <a:buChar char="v"/>
            </a:pPr>
            <a:r>
              <a:rPr lang="en-IN" dirty="0"/>
              <a:t>Client libraries</a:t>
            </a:r>
          </a:p>
          <a:p>
            <a:pPr>
              <a:buFont typeface="Wingdings" panose="05000000000000000000" pitchFamily="2" charset="2"/>
              <a:buChar char="v"/>
            </a:pPr>
            <a:r>
              <a:rPr lang="en-IN" dirty="0"/>
              <a:t>Push Gateway</a:t>
            </a:r>
          </a:p>
          <a:p>
            <a:pPr>
              <a:buFont typeface="Wingdings" panose="05000000000000000000" pitchFamily="2" charset="2"/>
              <a:buChar char="v"/>
            </a:pPr>
            <a:r>
              <a:rPr lang="en-IN" dirty="0"/>
              <a:t>Exporters</a:t>
            </a:r>
          </a:p>
          <a:p>
            <a:pPr>
              <a:buFont typeface="Wingdings" panose="05000000000000000000" pitchFamily="2" charset="2"/>
              <a:buChar char="v"/>
            </a:pPr>
            <a:r>
              <a:rPr lang="en-IN" dirty="0"/>
              <a:t>Alert Manager</a:t>
            </a:r>
          </a:p>
        </p:txBody>
      </p:sp>
      <p:sp>
        <p:nvSpPr>
          <p:cNvPr id="8" name="TextBox 7">
            <a:extLst>
              <a:ext uri="{FF2B5EF4-FFF2-40B4-BE49-F238E27FC236}">
                <a16:creationId xmlns:a16="http://schemas.microsoft.com/office/drawing/2014/main" id="{A0CDEFEE-4609-52BA-A06F-9A1FF337207D}"/>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Components of Prometheus</a:t>
            </a:r>
          </a:p>
        </p:txBody>
      </p:sp>
    </p:spTree>
    <p:extLst>
      <p:ext uri="{BB962C8B-B14F-4D97-AF65-F5344CB8AC3E}">
        <p14:creationId xmlns:p14="http://schemas.microsoft.com/office/powerpoint/2010/main" val="167707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920BF-61D3-2F06-838C-BDA5CBFC5557}"/>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EDA855F4-EB73-0148-0B22-C9A15A04B0F8}"/>
              </a:ext>
            </a:extLst>
          </p:cNvPr>
          <p:cNvSpPr>
            <a:spLocks noGrp="1"/>
          </p:cNvSpPr>
          <p:nvPr>
            <p:ph idx="1"/>
          </p:nvPr>
        </p:nvSpPr>
        <p:spPr>
          <a:xfrm>
            <a:off x="1143000" y="1432017"/>
            <a:ext cx="9905999" cy="4547441"/>
          </a:xfrm>
        </p:spPr>
        <p:txBody>
          <a:bodyPr>
            <a:normAutofit/>
          </a:bodyPr>
          <a:lstStyle/>
          <a:p>
            <a:pPr marL="0" indent="0">
              <a:buNone/>
            </a:pPr>
            <a:r>
              <a:rPr lang="en-IN" dirty="0"/>
              <a:t>The data in Prometheus is stored as </a:t>
            </a:r>
            <a:r>
              <a:rPr lang="en-IN" b="1" i="1" dirty="0"/>
              <a:t>time series data</a:t>
            </a:r>
            <a:r>
              <a:rPr lang="en-IN" dirty="0"/>
              <a:t>, i.e. the data contains a metric attached to a time stamp.</a:t>
            </a:r>
          </a:p>
          <a:p>
            <a:pPr marL="0" indent="0">
              <a:buNone/>
            </a:pPr>
            <a:endParaRPr lang="en-IN" dirty="0"/>
          </a:p>
          <a:p>
            <a:pPr marL="0" indent="0">
              <a:buNone/>
            </a:pPr>
            <a:r>
              <a:rPr lang="en-IN" dirty="0"/>
              <a:t>Format:</a:t>
            </a:r>
            <a:br>
              <a:rPr lang="en-IN" dirty="0"/>
            </a:br>
            <a:r>
              <a:rPr lang="en-IN" dirty="0"/>
              <a:t>	&lt;</a:t>
            </a:r>
            <a:r>
              <a:rPr lang="en-IN" dirty="0" err="1"/>
              <a:t>metric_name</a:t>
            </a:r>
            <a:r>
              <a:rPr lang="en-IN" dirty="0"/>
              <a:t>&gt; {key1=value1, key2=value2, … }</a:t>
            </a:r>
          </a:p>
          <a:p>
            <a:pPr marL="0" indent="0">
              <a:buNone/>
            </a:pPr>
            <a:r>
              <a:rPr lang="en-IN" dirty="0"/>
              <a:t>	Here, the key value pairs are the labels associated with the metric.</a:t>
            </a:r>
          </a:p>
          <a:p>
            <a:pPr marL="0" indent="0">
              <a:buNone/>
            </a:pPr>
            <a:endParaRPr lang="en-IN" dirty="0"/>
          </a:p>
          <a:p>
            <a:pPr marL="0" indent="0">
              <a:buNone/>
            </a:pPr>
            <a:r>
              <a:rPr lang="en-IN" dirty="0"/>
              <a:t>	e.g. </a:t>
            </a:r>
            <a:r>
              <a:rPr lang="en-IN" dirty="0">
                <a:sym typeface="Wingdings" panose="05000000000000000000" pitchFamily="2" charset="2"/>
              </a:rPr>
              <a:t> </a:t>
            </a:r>
            <a:r>
              <a:rPr lang="en-IN" dirty="0" err="1">
                <a:sym typeface="Wingdings" panose="05000000000000000000" pitchFamily="2" charset="2"/>
              </a:rPr>
              <a:t>cpu_usage</a:t>
            </a:r>
            <a:r>
              <a:rPr lang="en-IN" dirty="0">
                <a:sym typeface="Wingdings" panose="05000000000000000000" pitchFamily="2" charset="2"/>
              </a:rPr>
              <a:t> {</a:t>
            </a:r>
            <a:r>
              <a:rPr lang="en-IN" dirty="0" err="1">
                <a:sym typeface="Wingdings" panose="05000000000000000000" pitchFamily="2" charset="2"/>
              </a:rPr>
              <a:t>cpu</a:t>
            </a:r>
            <a:r>
              <a:rPr lang="en-IN" dirty="0">
                <a:sym typeface="Wingdings" panose="05000000000000000000" pitchFamily="2" charset="2"/>
              </a:rPr>
              <a:t>=20, route=“/home”}</a:t>
            </a:r>
            <a:endParaRPr lang="en-IN" dirty="0"/>
          </a:p>
        </p:txBody>
      </p:sp>
      <p:sp>
        <p:nvSpPr>
          <p:cNvPr id="8" name="TextBox 7">
            <a:extLst>
              <a:ext uri="{FF2B5EF4-FFF2-40B4-BE49-F238E27FC236}">
                <a16:creationId xmlns:a16="http://schemas.microsoft.com/office/drawing/2014/main" id="{B16D9C72-0831-87AB-D975-AE2BBBB5F880}"/>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Data Model</a:t>
            </a:r>
          </a:p>
        </p:txBody>
      </p:sp>
    </p:spTree>
    <p:extLst>
      <p:ext uri="{BB962C8B-B14F-4D97-AF65-F5344CB8AC3E}">
        <p14:creationId xmlns:p14="http://schemas.microsoft.com/office/powerpoint/2010/main" val="119727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3A442-E2AF-AEBD-E819-D15521D0E5D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1DE298CE-D31E-D010-A4F5-91AE75098616}"/>
              </a:ext>
            </a:extLst>
          </p:cNvPr>
          <p:cNvSpPr>
            <a:spLocks noGrp="1"/>
          </p:cNvSpPr>
          <p:nvPr>
            <p:ph idx="1"/>
          </p:nvPr>
        </p:nvSpPr>
        <p:spPr>
          <a:xfrm>
            <a:off x="1143000" y="1432017"/>
            <a:ext cx="9905999" cy="4547441"/>
          </a:xfrm>
        </p:spPr>
        <p:txBody>
          <a:bodyPr>
            <a:normAutofit/>
          </a:bodyPr>
          <a:lstStyle/>
          <a:p>
            <a:pPr marL="0" indent="0">
              <a:buNone/>
            </a:pPr>
            <a:endParaRPr lang="en-IN" dirty="0"/>
          </a:p>
        </p:txBody>
      </p:sp>
      <p:sp>
        <p:nvSpPr>
          <p:cNvPr id="8" name="TextBox 7">
            <a:extLst>
              <a:ext uri="{FF2B5EF4-FFF2-40B4-BE49-F238E27FC236}">
                <a16:creationId xmlns:a16="http://schemas.microsoft.com/office/drawing/2014/main" id="{D8E5DE82-7168-B7A3-E0ED-B10CB720FFAC}"/>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Data Types</a:t>
            </a:r>
          </a:p>
        </p:txBody>
      </p:sp>
    </p:spTree>
    <p:extLst>
      <p:ext uri="{BB962C8B-B14F-4D97-AF65-F5344CB8AC3E}">
        <p14:creationId xmlns:p14="http://schemas.microsoft.com/office/powerpoint/2010/main" val="325008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321</TotalTime>
  <Words>387</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Tw Cen MT</vt:lpstr>
      <vt:lpstr>Wingdings</vt:lpstr>
      <vt:lpstr>Circuit</vt:lpstr>
      <vt:lpstr>Prometheus Grafana </vt:lpstr>
      <vt:lpstr>Observability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Prometheus Grafana </dc:title>
  <dc:creator>nupur pawar</dc:creator>
  <cp:lastModifiedBy>Mayur Pawar</cp:lastModifiedBy>
  <cp:revision>11</cp:revision>
  <dcterms:created xsi:type="dcterms:W3CDTF">2024-02-26T07:00:54Z</dcterms:created>
  <dcterms:modified xsi:type="dcterms:W3CDTF">2024-02-26T12:27:19Z</dcterms:modified>
</cp:coreProperties>
</file>