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72345051-2045-45DA-935E-2E3CA1A69ADC}" type="datetimeFigureOut">
              <a:rPr lang="en-US" smtClean="0"/>
              <a:t>2/26/2024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978026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2/26/2024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303721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2/26/2024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35273057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2/26/2024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637133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2/26/2024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39783717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2345051-2045-45DA-935E-2E3CA1A69ADC}" type="datetimeFigureOut">
              <a:rPr lang="en-US" smtClean="0"/>
              <a:t>2/26/2024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3254522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2345051-2045-45DA-935E-2E3CA1A69ADC}" type="datetimeFigureOut">
              <a:rPr lang="en-US" smtClean="0"/>
              <a:t>2/26/2024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9484599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0329720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966617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674221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522436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345051-2045-45DA-935E-2E3CA1A69ADC}" type="datetimeFigureOut">
              <a:rPr lang="en-US" smtClean="0"/>
              <a:t>2/26/2024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354015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345051-2045-45DA-935E-2E3CA1A69ADC}" type="datetimeFigureOut">
              <a:rPr lang="en-US" smtClean="0"/>
              <a:t>2/26/2024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163583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345051-2045-45DA-935E-2E3CA1A69ADC}" type="datetimeFigureOut">
              <a:rPr lang="en-US" smtClean="0"/>
              <a:t>2/26/2024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811557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345051-2045-45DA-935E-2E3CA1A69ADC}" type="datetimeFigureOut">
              <a:rPr lang="en-US" smtClean="0"/>
              <a:t>2/26/2024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279745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2/26/2024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596266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2/26/2024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789189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2345051-2045-45DA-935E-2E3CA1A69ADC}" type="datetimeFigureOut">
              <a:rPr lang="en-US" smtClean="0"/>
              <a:t>2/26/2024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1385305937"/>
      </p:ext>
    </p:extLst>
  </p:cSld>
  <p:clrMap bg1="dk1" tx1="lt1" bg2="dk2" tx2="lt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 id="2147483808"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96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7D4B16D-600A-41A1-8B1B-3727C56C0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DE7C35E0-BD19-4AFC-81BF-7A7507E9C9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60000"/>
            </a:schemeClr>
          </a:solidFill>
          <a:effectLst/>
        </p:grpSpPr>
        <p:sp>
          <p:nvSpPr>
            <p:cNvPr id="10" name="Rectangle 5">
              <a:extLst>
                <a:ext uri="{FF2B5EF4-FFF2-40B4-BE49-F238E27FC236}">
                  <a16:creationId xmlns:a16="http://schemas.microsoft.com/office/drawing/2014/main" id="{1E08D20A-3975-4596-85C6-D4679958628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N"/>
            </a:p>
          </p:txBody>
        </p:sp>
        <p:sp>
          <p:nvSpPr>
            <p:cNvPr id="11" name="Freeform 6">
              <a:extLst>
                <a:ext uri="{FF2B5EF4-FFF2-40B4-BE49-F238E27FC236}">
                  <a16:creationId xmlns:a16="http://schemas.microsoft.com/office/drawing/2014/main" id="{630A9349-BFE4-4720-A229-98DCD3B69F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2" name="Freeform 7">
              <a:extLst>
                <a:ext uri="{FF2B5EF4-FFF2-40B4-BE49-F238E27FC236}">
                  <a16:creationId xmlns:a16="http://schemas.microsoft.com/office/drawing/2014/main" id="{28487744-BBC9-4D40-85B3-0D45003C33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38" name="Rectangle 8">
              <a:extLst>
                <a:ext uri="{FF2B5EF4-FFF2-40B4-BE49-F238E27FC236}">
                  <a16:creationId xmlns:a16="http://schemas.microsoft.com/office/drawing/2014/main" id="{FAD6EF4D-97BD-46B4-9B5B-CD70971DD5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N"/>
            </a:p>
          </p:txBody>
        </p:sp>
        <p:sp>
          <p:nvSpPr>
            <p:cNvPr id="139" name="Freeform 9">
              <a:extLst>
                <a:ext uri="{FF2B5EF4-FFF2-40B4-BE49-F238E27FC236}">
                  <a16:creationId xmlns:a16="http://schemas.microsoft.com/office/drawing/2014/main" id="{210DCC42-11D2-4162-B47A-869B3F6694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40" name="Freeform 10">
              <a:extLst>
                <a:ext uri="{FF2B5EF4-FFF2-40B4-BE49-F238E27FC236}">
                  <a16:creationId xmlns:a16="http://schemas.microsoft.com/office/drawing/2014/main" id="{DE4880D6-6ECE-4F1B-B474-FE3940D043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41" name="Freeform 11">
              <a:extLst>
                <a:ext uri="{FF2B5EF4-FFF2-40B4-BE49-F238E27FC236}">
                  <a16:creationId xmlns:a16="http://schemas.microsoft.com/office/drawing/2014/main" id="{A1A39307-F675-49D2-9E45-28DA2AB5C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42" name="Freeform 12">
              <a:extLst>
                <a:ext uri="{FF2B5EF4-FFF2-40B4-BE49-F238E27FC236}">
                  <a16:creationId xmlns:a16="http://schemas.microsoft.com/office/drawing/2014/main" id="{AC5E23C5-C5D6-4BC3-9531-C0B2D7D29F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43" name="Freeform 13">
              <a:extLst>
                <a:ext uri="{FF2B5EF4-FFF2-40B4-BE49-F238E27FC236}">
                  <a16:creationId xmlns:a16="http://schemas.microsoft.com/office/drawing/2014/main" id="{4D3FC0A7-9672-4B19-8D54-71C3B39F7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44" name="Freeform 14">
              <a:extLst>
                <a:ext uri="{FF2B5EF4-FFF2-40B4-BE49-F238E27FC236}">
                  <a16:creationId xmlns:a16="http://schemas.microsoft.com/office/drawing/2014/main" id="{9911D04C-3FFB-4D1E-8F59-5C02692E3E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45" name="Freeform 15">
              <a:extLst>
                <a:ext uri="{FF2B5EF4-FFF2-40B4-BE49-F238E27FC236}">
                  <a16:creationId xmlns:a16="http://schemas.microsoft.com/office/drawing/2014/main" id="{A0178C8F-EF32-4F3D-B022-60A7DE1367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46" name="Freeform 16">
              <a:extLst>
                <a:ext uri="{FF2B5EF4-FFF2-40B4-BE49-F238E27FC236}">
                  <a16:creationId xmlns:a16="http://schemas.microsoft.com/office/drawing/2014/main" id="{EEB2DD25-DE0D-48CE-8218-E4EF12273A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47" name="Freeform 17">
              <a:extLst>
                <a:ext uri="{FF2B5EF4-FFF2-40B4-BE49-F238E27FC236}">
                  <a16:creationId xmlns:a16="http://schemas.microsoft.com/office/drawing/2014/main" id="{13C92E55-66CB-48F7-BF28-5D8ED146BB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48" name="Freeform 18">
              <a:extLst>
                <a:ext uri="{FF2B5EF4-FFF2-40B4-BE49-F238E27FC236}">
                  <a16:creationId xmlns:a16="http://schemas.microsoft.com/office/drawing/2014/main" id="{CB0B6C7B-4820-48AB-92AF-896559F009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49" name="Freeform 19">
              <a:extLst>
                <a:ext uri="{FF2B5EF4-FFF2-40B4-BE49-F238E27FC236}">
                  <a16:creationId xmlns:a16="http://schemas.microsoft.com/office/drawing/2014/main" id="{2018EECD-4518-458F-989E-6FCAE5AE0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50" name="Freeform 20">
              <a:extLst>
                <a:ext uri="{FF2B5EF4-FFF2-40B4-BE49-F238E27FC236}">
                  <a16:creationId xmlns:a16="http://schemas.microsoft.com/office/drawing/2014/main" id="{1FB0915F-3C52-468A-87E7-F3EE381DA3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51" name="Freeform 21">
              <a:extLst>
                <a:ext uri="{FF2B5EF4-FFF2-40B4-BE49-F238E27FC236}">
                  <a16:creationId xmlns:a16="http://schemas.microsoft.com/office/drawing/2014/main" id="{7B184771-5A8E-4ED5-9179-24B19F26C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52" name="Freeform 22">
              <a:extLst>
                <a:ext uri="{FF2B5EF4-FFF2-40B4-BE49-F238E27FC236}">
                  <a16:creationId xmlns:a16="http://schemas.microsoft.com/office/drawing/2014/main" id="{BC5162D1-D64C-4FBA-BE86-11B27A7432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53" name="Freeform 23">
              <a:extLst>
                <a:ext uri="{FF2B5EF4-FFF2-40B4-BE49-F238E27FC236}">
                  <a16:creationId xmlns:a16="http://schemas.microsoft.com/office/drawing/2014/main" id="{9EFF345C-6A58-4123-B2D1-2ED9E369124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54" name="Freeform 24">
              <a:extLst>
                <a:ext uri="{FF2B5EF4-FFF2-40B4-BE49-F238E27FC236}">
                  <a16:creationId xmlns:a16="http://schemas.microsoft.com/office/drawing/2014/main" id="{03CE89F7-AE1C-4370-920E-EE04C4124F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55" name="Freeform 25">
              <a:extLst>
                <a:ext uri="{FF2B5EF4-FFF2-40B4-BE49-F238E27FC236}">
                  <a16:creationId xmlns:a16="http://schemas.microsoft.com/office/drawing/2014/main" id="{D6E298F6-F99D-49EF-B614-24D2179C2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56" name="Freeform 26">
              <a:extLst>
                <a:ext uri="{FF2B5EF4-FFF2-40B4-BE49-F238E27FC236}">
                  <a16:creationId xmlns:a16="http://schemas.microsoft.com/office/drawing/2014/main" id="{2424FD35-451D-468C-9EB2-8DA350C124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57" name="Freeform 27">
              <a:extLst>
                <a:ext uri="{FF2B5EF4-FFF2-40B4-BE49-F238E27FC236}">
                  <a16:creationId xmlns:a16="http://schemas.microsoft.com/office/drawing/2014/main" id="{45BC0C6F-B91F-42CC-9046-522FE8223C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58" name="Freeform 28">
              <a:extLst>
                <a:ext uri="{FF2B5EF4-FFF2-40B4-BE49-F238E27FC236}">
                  <a16:creationId xmlns:a16="http://schemas.microsoft.com/office/drawing/2014/main" id="{F88AFBEE-A8B5-4B18-B834-5269F6C13C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4" name="Freeform 29">
              <a:extLst>
                <a:ext uri="{FF2B5EF4-FFF2-40B4-BE49-F238E27FC236}">
                  <a16:creationId xmlns:a16="http://schemas.microsoft.com/office/drawing/2014/main" id="{64B0F493-EC69-4C85-87D4-287628231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5" name="Freeform 30">
              <a:extLst>
                <a:ext uri="{FF2B5EF4-FFF2-40B4-BE49-F238E27FC236}">
                  <a16:creationId xmlns:a16="http://schemas.microsoft.com/office/drawing/2014/main" id="{09920E7F-979C-40F6-8FB1-791325A4A4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6" name="Freeform 31">
              <a:extLst>
                <a:ext uri="{FF2B5EF4-FFF2-40B4-BE49-F238E27FC236}">
                  <a16:creationId xmlns:a16="http://schemas.microsoft.com/office/drawing/2014/main" id="{1387BCC3-D7BF-443E-B18C-87B696E64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7" name="Freeform 32">
              <a:extLst>
                <a:ext uri="{FF2B5EF4-FFF2-40B4-BE49-F238E27FC236}">
                  <a16:creationId xmlns:a16="http://schemas.microsoft.com/office/drawing/2014/main" id="{F1C0670D-9FA2-48D7-AFDB-4438ECC3EE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8" name="Rectangle 33">
              <a:extLst>
                <a:ext uri="{FF2B5EF4-FFF2-40B4-BE49-F238E27FC236}">
                  <a16:creationId xmlns:a16="http://schemas.microsoft.com/office/drawing/2014/main" id="{34088C0C-CAD1-4E66-A162-1D7020365B6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N"/>
            </a:p>
          </p:txBody>
        </p:sp>
        <p:sp>
          <p:nvSpPr>
            <p:cNvPr id="39" name="Freeform 34">
              <a:extLst>
                <a:ext uri="{FF2B5EF4-FFF2-40B4-BE49-F238E27FC236}">
                  <a16:creationId xmlns:a16="http://schemas.microsoft.com/office/drawing/2014/main" id="{B8C224A6-72B4-4763-B708-65A321D0D6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0" name="Freeform 35">
              <a:extLst>
                <a:ext uri="{FF2B5EF4-FFF2-40B4-BE49-F238E27FC236}">
                  <a16:creationId xmlns:a16="http://schemas.microsoft.com/office/drawing/2014/main" id="{2EE3A964-523C-470B-8B10-09053452C5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1" name="Freeform 36">
              <a:extLst>
                <a:ext uri="{FF2B5EF4-FFF2-40B4-BE49-F238E27FC236}">
                  <a16:creationId xmlns:a16="http://schemas.microsoft.com/office/drawing/2014/main" id="{1B87487E-C0EA-4E2A-8FC0-3D4C4F0177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2" name="Freeform 37">
              <a:extLst>
                <a:ext uri="{FF2B5EF4-FFF2-40B4-BE49-F238E27FC236}">
                  <a16:creationId xmlns:a16="http://schemas.microsoft.com/office/drawing/2014/main" id="{D8B57E7E-D885-4A0B-BBA0-E3BC3A68CD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3" name="Freeform 38">
              <a:extLst>
                <a:ext uri="{FF2B5EF4-FFF2-40B4-BE49-F238E27FC236}">
                  <a16:creationId xmlns:a16="http://schemas.microsoft.com/office/drawing/2014/main" id="{6FB84573-B84B-4571-A6E5-91CD308E7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4" name="Freeform 39">
              <a:extLst>
                <a:ext uri="{FF2B5EF4-FFF2-40B4-BE49-F238E27FC236}">
                  <a16:creationId xmlns:a16="http://schemas.microsoft.com/office/drawing/2014/main" id="{7EE5EE00-E139-4AB9-ACFC-5E39CFA95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5" name="Freeform 40">
              <a:extLst>
                <a:ext uri="{FF2B5EF4-FFF2-40B4-BE49-F238E27FC236}">
                  <a16:creationId xmlns:a16="http://schemas.microsoft.com/office/drawing/2014/main" id="{5A38A6AA-6753-4EFE-94BB-96DF739758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6" name="Freeform 41">
              <a:extLst>
                <a:ext uri="{FF2B5EF4-FFF2-40B4-BE49-F238E27FC236}">
                  <a16:creationId xmlns:a16="http://schemas.microsoft.com/office/drawing/2014/main" id="{506AB599-570B-4547-97F4-F2C672301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7" name="Freeform 42">
              <a:extLst>
                <a:ext uri="{FF2B5EF4-FFF2-40B4-BE49-F238E27FC236}">
                  <a16:creationId xmlns:a16="http://schemas.microsoft.com/office/drawing/2014/main" id="{9AFDEA1E-DBAB-4507-8D36-786F19A85B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8" name="Freeform 43">
              <a:extLst>
                <a:ext uri="{FF2B5EF4-FFF2-40B4-BE49-F238E27FC236}">
                  <a16:creationId xmlns:a16="http://schemas.microsoft.com/office/drawing/2014/main" id="{C824D6F7-0BDF-4C8C-869D-BDDEB0764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9" name="Freeform 44">
              <a:extLst>
                <a:ext uri="{FF2B5EF4-FFF2-40B4-BE49-F238E27FC236}">
                  <a16:creationId xmlns:a16="http://schemas.microsoft.com/office/drawing/2014/main" id="{6953C491-AE0F-4D2B-9474-18D5E8B5DC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50" name="Rectangle 45">
              <a:extLst>
                <a:ext uri="{FF2B5EF4-FFF2-40B4-BE49-F238E27FC236}">
                  <a16:creationId xmlns:a16="http://schemas.microsoft.com/office/drawing/2014/main" id="{5B956350-9BDD-4090-B2B6-12C13D1CE27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N"/>
            </a:p>
          </p:txBody>
        </p:sp>
        <p:sp>
          <p:nvSpPr>
            <p:cNvPr id="51" name="Freeform 46">
              <a:extLst>
                <a:ext uri="{FF2B5EF4-FFF2-40B4-BE49-F238E27FC236}">
                  <a16:creationId xmlns:a16="http://schemas.microsoft.com/office/drawing/2014/main" id="{ECE31E80-E354-44C3-81E0-4E3E41DDF6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52" name="Freeform 47">
              <a:extLst>
                <a:ext uri="{FF2B5EF4-FFF2-40B4-BE49-F238E27FC236}">
                  <a16:creationId xmlns:a16="http://schemas.microsoft.com/office/drawing/2014/main" id="{9DFA35DB-5360-405A-A7EB-064E51FBC0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53" name="Freeform 48">
              <a:extLst>
                <a:ext uri="{FF2B5EF4-FFF2-40B4-BE49-F238E27FC236}">
                  <a16:creationId xmlns:a16="http://schemas.microsoft.com/office/drawing/2014/main" id="{2DA499BD-4313-4AD1-BE87-4BEF50FEC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54" name="Freeform 49">
              <a:extLst>
                <a:ext uri="{FF2B5EF4-FFF2-40B4-BE49-F238E27FC236}">
                  <a16:creationId xmlns:a16="http://schemas.microsoft.com/office/drawing/2014/main" id="{680E4C6D-12D1-417A-A709-EC416D98FA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55" name="Freeform 50">
              <a:extLst>
                <a:ext uri="{FF2B5EF4-FFF2-40B4-BE49-F238E27FC236}">
                  <a16:creationId xmlns:a16="http://schemas.microsoft.com/office/drawing/2014/main" id="{C93537B4-09B6-4CC6-92DE-3D3BDAC7A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56" name="Freeform 51">
              <a:extLst>
                <a:ext uri="{FF2B5EF4-FFF2-40B4-BE49-F238E27FC236}">
                  <a16:creationId xmlns:a16="http://schemas.microsoft.com/office/drawing/2014/main" id="{5D100FC5-9EA8-4DA7-AFA4-BC60831FD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57" name="Freeform 52">
              <a:extLst>
                <a:ext uri="{FF2B5EF4-FFF2-40B4-BE49-F238E27FC236}">
                  <a16:creationId xmlns:a16="http://schemas.microsoft.com/office/drawing/2014/main" id="{3F10D757-6A3B-4314-9755-419B3738E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58" name="Freeform 53">
              <a:extLst>
                <a:ext uri="{FF2B5EF4-FFF2-40B4-BE49-F238E27FC236}">
                  <a16:creationId xmlns:a16="http://schemas.microsoft.com/office/drawing/2014/main" id="{28A4D881-D08B-4AAF-866D-7C31601126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59" name="Freeform 54">
              <a:extLst>
                <a:ext uri="{FF2B5EF4-FFF2-40B4-BE49-F238E27FC236}">
                  <a16:creationId xmlns:a16="http://schemas.microsoft.com/office/drawing/2014/main" id="{A666F3F8-571E-483F-9B9F-31EDB91A9C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60" name="Freeform 55">
              <a:extLst>
                <a:ext uri="{FF2B5EF4-FFF2-40B4-BE49-F238E27FC236}">
                  <a16:creationId xmlns:a16="http://schemas.microsoft.com/office/drawing/2014/main" id="{18305C0F-0A00-450D-92A1-313C724398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61" name="Freeform 56">
              <a:extLst>
                <a:ext uri="{FF2B5EF4-FFF2-40B4-BE49-F238E27FC236}">
                  <a16:creationId xmlns:a16="http://schemas.microsoft.com/office/drawing/2014/main" id="{9A5635D8-CCB7-4D16-BB87-B1BC1AC97D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62" name="Freeform 57">
              <a:extLst>
                <a:ext uri="{FF2B5EF4-FFF2-40B4-BE49-F238E27FC236}">
                  <a16:creationId xmlns:a16="http://schemas.microsoft.com/office/drawing/2014/main" id="{7C10A784-B5EE-4486-96E7-3CC72B93A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63" name="Freeform 58">
              <a:extLst>
                <a:ext uri="{FF2B5EF4-FFF2-40B4-BE49-F238E27FC236}">
                  <a16:creationId xmlns:a16="http://schemas.microsoft.com/office/drawing/2014/main" id="{AE5FA7CA-916C-4A34-A727-E0289D891A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grpSp>
      <p:pic>
        <p:nvPicPr>
          <p:cNvPr id="65" name="Picture 2">
            <a:extLst>
              <a:ext uri="{FF2B5EF4-FFF2-40B4-BE49-F238E27FC236}">
                <a16:creationId xmlns:a16="http://schemas.microsoft.com/office/drawing/2014/main" id="{51039561-92F9-40EE-900B-6AA0F58042A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3" y="9525"/>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0581ABD-6A49-75F2-6A65-822769F62819}"/>
              </a:ext>
            </a:extLst>
          </p:cNvPr>
          <p:cNvSpPr>
            <a:spLocks noGrp="1"/>
          </p:cNvSpPr>
          <p:nvPr>
            <p:ph type="ctrTitle"/>
          </p:nvPr>
        </p:nvSpPr>
        <p:spPr>
          <a:xfrm>
            <a:off x="2043113" y="1122363"/>
            <a:ext cx="4527929" cy="4287836"/>
          </a:xfrm>
        </p:spPr>
        <p:txBody>
          <a:bodyPr anchor="ctr">
            <a:normAutofit/>
          </a:bodyPr>
          <a:lstStyle/>
          <a:p>
            <a:pPr algn="r"/>
            <a:r>
              <a:rPr lang="en-IN" sz="5600" b="1" dirty="0">
                <a:effectLst>
                  <a:outerShdw blurRad="38100" dist="38100" dir="2700000" algn="tl">
                    <a:srgbClr val="000000">
                      <a:alpha val="43137"/>
                    </a:srgbClr>
                  </a:outerShdw>
                </a:effectLst>
              </a:rPr>
              <a:t>Prometheus</a:t>
            </a:r>
            <a:br>
              <a:rPr lang="en-IN" sz="5600" b="1" dirty="0">
                <a:effectLst>
                  <a:outerShdw blurRad="38100" dist="38100" dir="2700000" algn="tl">
                    <a:srgbClr val="000000">
                      <a:alpha val="43137"/>
                    </a:srgbClr>
                  </a:outerShdw>
                </a:effectLst>
              </a:rPr>
            </a:br>
            <a:r>
              <a:rPr lang="en-IN" sz="5600" b="1" dirty="0">
                <a:effectLst>
                  <a:outerShdw blurRad="38100" dist="38100" dir="2700000" algn="tl">
                    <a:srgbClr val="000000">
                      <a:alpha val="43137"/>
                    </a:srgbClr>
                  </a:outerShdw>
                </a:effectLst>
              </a:rPr>
              <a:t>Grafana</a:t>
            </a:r>
            <a:br>
              <a:rPr lang="en-IN" sz="5600" b="1" dirty="0">
                <a:effectLst>
                  <a:outerShdw blurRad="38100" dist="38100" dir="2700000" algn="tl">
                    <a:srgbClr val="000000">
                      <a:alpha val="43137"/>
                    </a:srgbClr>
                  </a:outerShdw>
                </a:effectLst>
              </a:rPr>
            </a:br>
            <a:endParaRPr lang="en-IN" sz="5600" b="1" dirty="0">
              <a:effectLst>
                <a:outerShdw blurRad="38100" dist="38100" dir="2700000" algn="tl">
                  <a:srgbClr val="000000">
                    <a:alpha val="43137"/>
                  </a:srgbClr>
                </a:outerShdw>
              </a:effectLst>
            </a:endParaRPr>
          </a:p>
        </p:txBody>
      </p:sp>
      <p:cxnSp>
        <p:nvCxnSpPr>
          <p:cNvPr id="67" name="Straight Connector 66">
            <a:extLst>
              <a:ext uri="{FF2B5EF4-FFF2-40B4-BE49-F238E27FC236}">
                <a16:creationId xmlns:a16="http://schemas.microsoft.com/office/drawing/2014/main" id="{D902DA06-324A-48CE-8C20-94535480A6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133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black and orange logo&#10;&#10;Description automatically generated">
            <a:extLst>
              <a:ext uri="{FF2B5EF4-FFF2-40B4-BE49-F238E27FC236}">
                <a16:creationId xmlns:a16="http://schemas.microsoft.com/office/drawing/2014/main" id="{87C53A2F-83D7-1648-ACCD-4A08DE307D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9476" y="1801813"/>
            <a:ext cx="2732324" cy="2709554"/>
          </a:xfrm>
          <a:prstGeom prst="rect">
            <a:avLst/>
          </a:prstGeom>
          <a:effectLst>
            <a:glow rad="50800">
              <a:schemeClr val="bg1">
                <a:lumMod val="95000"/>
                <a:lumOff val="5000"/>
                <a:alpha val="50000"/>
              </a:schemeClr>
            </a:glow>
          </a:effectLst>
        </p:spPr>
      </p:pic>
    </p:spTree>
    <p:extLst>
      <p:ext uri="{BB962C8B-B14F-4D97-AF65-F5344CB8AC3E}">
        <p14:creationId xmlns:p14="http://schemas.microsoft.com/office/powerpoint/2010/main" val="1015505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5738D-20AD-3DC5-19F3-10949423F738}"/>
              </a:ext>
            </a:extLst>
          </p:cNvPr>
          <p:cNvSpPr>
            <a:spLocks noGrp="1"/>
          </p:cNvSpPr>
          <p:nvPr>
            <p:ph type="title"/>
          </p:nvPr>
        </p:nvSpPr>
        <p:spPr/>
        <p:txBody>
          <a:bodyPr/>
          <a:lstStyle/>
          <a:p>
            <a:r>
              <a:rPr lang="en-IN" dirty="0"/>
              <a:t>Observability </a:t>
            </a:r>
          </a:p>
        </p:txBody>
      </p:sp>
      <p:sp>
        <p:nvSpPr>
          <p:cNvPr id="7" name="Content Placeholder 6">
            <a:extLst>
              <a:ext uri="{FF2B5EF4-FFF2-40B4-BE49-F238E27FC236}">
                <a16:creationId xmlns:a16="http://schemas.microsoft.com/office/drawing/2014/main" id="{50366CDE-7225-65A3-61D9-73244E35FDA7}"/>
              </a:ext>
            </a:extLst>
          </p:cNvPr>
          <p:cNvSpPr>
            <a:spLocks noGrp="1"/>
          </p:cNvSpPr>
          <p:nvPr>
            <p:ph idx="1"/>
          </p:nvPr>
        </p:nvSpPr>
        <p:spPr>
          <a:xfrm>
            <a:off x="1141413" y="1763712"/>
            <a:ext cx="9905999" cy="3541714"/>
          </a:xfrm>
        </p:spPr>
        <p:txBody>
          <a:bodyPr>
            <a:normAutofit fontScale="92500"/>
          </a:bodyPr>
          <a:lstStyle/>
          <a:p>
            <a:pPr marL="0" indent="0">
              <a:buNone/>
            </a:pPr>
            <a:r>
              <a:rPr lang="en-IN" dirty="0"/>
              <a:t>Observability refers to the ability to monitor, measure, and understand the state of a system or application by examining its outputs, logs, and performance metrics.</a:t>
            </a:r>
          </a:p>
          <a:p>
            <a:pPr marL="0" indent="0">
              <a:buNone/>
            </a:pPr>
            <a:endParaRPr lang="en-IN" dirty="0"/>
          </a:p>
          <a:p>
            <a:pPr marL="0" indent="0">
              <a:buNone/>
            </a:pPr>
            <a:r>
              <a:rPr lang="en-IN" dirty="0"/>
              <a:t>As Observability becomes increasingly important for ensuring the reliability and performance of cloud-native applications, there is a greater focus on Observability in the DevOps process. This includes the integration of observability tools into the DevOps toolchain, as well as the use of Observability data to drive continuous improvement in application performance and reliability.</a:t>
            </a:r>
          </a:p>
        </p:txBody>
      </p:sp>
    </p:spTree>
    <p:extLst>
      <p:ext uri="{BB962C8B-B14F-4D97-AF65-F5344CB8AC3E}">
        <p14:creationId xmlns:p14="http://schemas.microsoft.com/office/powerpoint/2010/main" val="2208521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59B9C4B-EA61-C4F1-9DD1-6E115B737AD1}"/>
              </a:ext>
            </a:extLst>
          </p:cNvPr>
          <p:cNvSpPr txBox="1"/>
          <p:nvPr/>
        </p:nvSpPr>
        <p:spPr>
          <a:xfrm>
            <a:off x="1447800" y="828674"/>
            <a:ext cx="5181600" cy="523220"/>
          </a:xfrm>
          <a:prstGeom prst="rect">
            <a:avLst/>
          </a:prstGeom>
          <a:noFill/>
        </p:spPr>
        <p:txBody>
          <a:bodyPr wrap="square" rtlCol="0">
            <a:spAutoFit/>
          </a:bodyPr>
          <a:lstStyle/>
          <a:p>
            <a:r>
              <a:rPr lang="en-IN" sz="2800" b="1" dirty="0">
                <a:effectLst>
                  <a:outerShdw blurRad="38100" dist="38100" dir="2700000" algn="tl">
                    <a:srgbClr val="000000">
                      <a:alpha val="43137"/>
                    </a:srgbClr>
                  </a:outerShdw>
                </a:effectLst>
              </a:rPr>
              <a:t>The Three Pillars of Observability</a:t>
            </a:r>
          </a:p>
        </p:txBody>
      </p:sp>
      <p:sp>
        <p:nvSpPr>
          <p:cNvPr id="7" name="TextBox 6">
            <a:extLst>
              <a:ext uri="{FF2B5EF4-FFF2-40B4-BE49-F238E27FC236}">
                <a16:creationId xmlns:a16="http://schemas.microsoft.com/office/drawing/2014/main" id="{703FE7A7-381F-8BF4-C8B8-C3F170BCDA27}"/>
              </a:ext>
            </a:extLst>
          </p:cNvPr>
          <p:cNvSpPr txBox="1"/>
          <p:nvPr/>
        </p:nvSpPr>
        <p:spPr>
          <a:xfrm>
            <a:off x="1524000" y="1351894"/>
            <a:ext cx="8162925" cy="4308872"/>
          </a:xfrm>
          <a:prstGeom prst="rect">
            <a:avLst/>
          </a:prstGeom>
          <a:noFill/>
        </p:spPr>
        <p:txBody>
          <a:bodyPr wrap="square" rtlCol="0">
            <a:spAutoFit/>
          </a:bodyPr>
          <a:lstStyle/>
          <a:p>
            <a:r>
              <a:rPr lang="en-IN" dirty="0"/>
              <a:t>Observability focuses on three types of telemetry data, that are widely known as the 'three pillars of observability’.</a:t>
            </a:r>
          </a:p>
          <a:p>
            <a:endParaRPr lang="en-IN" dirty="0"/>
          </a:p>
          <a:p>
            <a:pPr marL="285750" indent="-285750">
              <a:buFont typeface="Wingdings" panose="05000000000000000000" pitchFamily="2" charset="2"/>
              <a:buChar char="v"/>
            </a:pPr>
            <a:r>
              <a:rPr lang="en-IN" sz="2000" dirty="0"/>
              <a:t>Logs</a:t>
            </a:r>
          </a:p>
          <a:p>
            <a:pPr marL="800100" lvl="1" indent="-342900">
              <a:buFont typeface="Wingdings" panose="05000000000000000000" pitchFamily="2" charset="2"/>
              <a:buChar char="Ø"/>
            </a:pPr>
            <a:r>
              <a:rPr lang="en-IN" sz="2000" dirty="0"/>
              <a:t>Logs (or log messages) indicates that something has occurred in the application at a specific time, such as an error occurred, a query that took too long, or a database has started.</a:t>
            </a:r>
          </a:p>
          <a:p>
            <a:pPr lvl="1"/>
            <a:endParaRPr lang="en-IN" sz="2000" dirty="0"/>
          </a:p>
          <a:p>
            <a:pPr marL="285750" indent="-285750">
              <a:buFont typeface="Wingdings" panose="05000000000000000000" pitchFamily="2" charset="2"/>
              <a:buChar char="v"/>
            </a:pPr>
            <a:r>
              <a:rPr lang="en-IN" sz="2000" dirty="0"/>
              <a:t>Metrics</a:t>
            </a:r>
          </a:p>
          <a:p>
            <a:pPr marL="800100" lvl="1" indent="-342900">
              <a:buFont typeface="Wingdings" panose="05000000000000000000" pitchFamily="2" charset="2"/>
              <a:buChar char="Ø"/>
            </a:pPr>
            <a:r>
              <a:rPr lang="en-IN" sz="2000" dirty="0"/>
              <a:t>Metrics are numeric values that indicate the behaviour and characteristic of a system.</a:t>
            </a:r>
          </a:p>
          <a:p>
            <a:pPr lvl="1"/>
            <a:endParaRPr lang="en-IN" sz="2000" dirty="0"/>
          </a:p>
          <a:p>
            <a:pPr marL="285750" indent="-285750">
              <a:buFont typeface="Wingdings" panose="05000000000000000000" pitchFamily="2" charset="2"/>
              <a:buChar char="v"/>
            </a:pPr>
            <a:r>
              <a:rPr lang="en-IN" sz="2000" dirty="0"/>
              <a:t>Traces</a:t>
            </a:r>
          </a:p>
          <a:p>
            <a:pPr marL="800100" lvl="1" indent="-342900">
              <a:buFont typeface="Wingdings" panose="05000000000000000000" pitchFamily="2" charset="2"/>
              <a:buChar char="Ø"/>
            </a:pPr>
            <a:endParaRPr lang="en-IN" sz="2000" dirty="0"/>
          </a:p>
        </p:txBody>
      </p:sp>
    </p:spTree>
    <p:extLst>
      <p:ext uri="{BB962C8B-B14F-4D97-AF65-F5344CB8AC3E}">
        <p14:creationId xmlns:p14="http://schemas.microsoft.com/office/powerpoint/2010/main" val="25754914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267</TotalTime>
  <Words>172</Words>
  <Application>Microsoft Office PowerPoint</Application>
  <PresentationFormat>Widescreen</PresentationFormat>
  <Paragraphs>15</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Tw Cen MT</vt:lpstr>
      <vt:lpstr>Wingdings</vt:lpstr>
      <vt:lpstr>Circuit</vt:lpstr>
      <vt:lpstr>Prometheus Grafana </vt:lpstr>
      <vt:lpstr>Observability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Prometheus Grafana </dc:title>
  <dc:creator>nupur pawar</dc:creator>
  <cp:lastModifiedBy>Mayur Pawar</cp:lastModifiedBy>
  <cp:revision>1</cp:revision>
  <dcterms:created xsi:type="dcterms:W3CDTF">2024-02-26T07:00:54Z</dcterms:created>
  <dcterms:modified xsi:type="dcterms:W3CDTF">2024-02-26T11:28:04Z</dcterms:modified>
</cp:coreProperties>
</file>