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nva Sans Bold" panose="020B0604020202020204" charset="0"/>
      <p:regular r:id="rId14"/>
    </p:embeddedFont>
    <p:embeddedFont>
      <p:font typeface="Calibri" panose="020F0502020204030204" pitchFamily="34" charset="0"/>
      <p:regular r:id="rId15"/>
      <p:bold r:id="rId16"/>
      <p:italic r:id="rId17"/>
      <p:boldItalic r:id="rId18"/>
    </p:embeddedFont>
    <p:embeddedFont>
      <p:font typeface="Arial Italics" panose="020B0604020202020204" charset="0"/>
      <p:regular r:id="rId19"/>
    </p:embeddedFont>
    <p:embeddedFont>
      <p:font typeface="Arial Bold" panose="020B0704020202020204" pitchFamily="34" charset="0"/>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s://www.freepik.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sp>
        <p:nvSpPr>
          <p:cNvPr id="11" name="Freeform 11" descr="A person sitting at a desk with a computer  Description automatically generated"/>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4"/>
            <a:stretch>
              <a:fillRect/>
            </a:stretch>
          </a:blipFill>
        </p:spPr>
      </p:sp>
      <p:grpSp>
        <p:nvGrpSpPr>
          <p:cNvPr id="12" name="Group 12"/>
          <p:cNvGrpSpPr/>
          <p:nvPr/>
        </p:nvGrpSpPr>
        <p:grpSpPr>
          <a:xfrm>
            <a:off x="8791575" y="857250"/>
            <a:ext cx="7048500" cy="1504950"/>
            <a:chOff x="0" y="0"/>
            <a:chExt cx="9398000" cy="2006600"/>
          </a:xfrm>
        </p:grpSpPr>
        <p:sp>
          <p:nvSpPr>
            <p:cNvPr id="13" name="Freeform 13"/>
            <p:cNvSpPr/>
            <p:nvPr/>
          </p:nvSpPr>
          <p:spPr>
            <a:xfrm>
              <a:off x="25400" y="25400"/>
              <a:ext cx="9347200" cy="1955800"/>
            </a:xfrm>
            <a:custGeom>
              <a:avLst/>
              <a:gdLst/>
              <a:ahLst/>
              <a:cxnLst/>
              <a:rect l="l" t="t" r="r" b="b"/>
              <a:pathLst>
                <a:path w="9347200" h="1955800">
                  <a:moveTo>
                    <a:pt x="0" y="326009"/>
                  </a:moveTo>
                  <a:cubicBezTo>
                    <a:pt x="0" y="145923"/>
                    <a:pt x="148971" y="0"/>
                    <a:pt x="332613" y="0"/>
                  </a:cubicBezTo>
                  <a:lnTo>
                    <a:pt x="9014587" y="0"/>
                  </a:lnTo>
                  <a:cubicBezTo>
                    <a:pt x="9198229" y="0"/>
                    <a:pt x="9347200" y="145923"/>
                    <a:pt x="9347200" y="326009"/>
                  </a:cubicBezTo>
                  <a:lnTo>
                    <a:pt x="9347200" y="1629791"/>
                  </a:lnTo>
                  <a:cubicBezTo>
                    <a:pt x="9347200" y="1809877"/>
                    <a:pt x="9198229" y="1955800"/>
                    <a:pt x="9014587" y="1955800"/>
                  </a:cubicBezTo>
                  <a:lnTo>
                    <a:pt x="332613" y="1955800"/>
                  </a:lnTo>
                  <a:cubicBezTo>
                    <a:pt x="148971" y="1955800"/>
                    <a:pt x="0" y="1809877"/>
                    <a:pt x="0" y="1629791"/>
                  </a:cubicBezTo>
                  <a:close/>
                </a:path>
              </a:pathLst>
            </a:custGeom>
            <a:solidFill>
              <a:srgbClr val="EBEEF9"/>
            </a:solidFill>
          </p:spPr>
        </p:sp>
        <p:sp>
          <p:nvSpPr>
            <p:cNvPr id="14" name="Freeform 14"/>
            <p:cNvSpPr/>
            <p:nvPr/>
          </p:nvSpPr>
          <p:spPr>
            <a:xfrm>
              <a:off x="0" y="0"/>
              <a:ext cx="9398000" cy="2006600"/>
            </a:xfrm>
            <a:custGeom>
              <a:avLst/>
              <a:gdLst/>
              <a:ahLst/>
              <a:cxnLst/>
              <a:rect l="l" t="t" r="r" b="b"/>
              <a:pathLst>
                <a:path w="9398000" h="2006600">
                  <a:moveTo>
                    <a:pt x="0" y="351409"/>
                  </a:moveTo>
                  <a:cubicBezTo>
                    <a:pt x="0" y="156845"/>
                    <a:pt x="160782" y="0"/>
                    <a:pt x="358013" y="0"/>
                  </a:cubicBezTo>
                  <a:lnTo>
                    <a:pt x="9039987" y="0"/>
                  </a:lnTo>
                  <a:lnTo>
                    <a:pt x="9039987" y="25400"/>
                  </a:lnTo>
                  <a:lnTo>
                    <a:pt x="9039987" y="0"/>
                  </a:lnTo>
                  <a:cubicBezTo>
                    <a:pt x="9237218" y="0"/>
                    <a:pt x="9398000" y="156845"/>
                    <a:pt x="9398000" y="351409"/>
                  </a:cubicBezTo>
                  <a:lnTo>
                    <a:pt x="9372600" y="351409"/>
                  </a:lnTo>
                  <a:lnTo>
                    <a:pt x="9398000" y="351409"/>
                  </a:lnTo>
                  <a:lnTo>
                    <a:pt x="9398000" y="1655191"/>
                  </a:lnTo>
                  <a:lnTo>
                    <a:pt x="9372600" y="1655191"/>
                  </a:lnTo>
                  <a:lnTo>
                    <a:pt x="9398000" y="1655191"/>
                  </a:lnTo>
                  <a:cubicBezTo>
                    <a:pt x="9398000" y="1849755"/>
                    <a:pt x="9237218" y="2006600"/>
                    <a:pt x="9039987" y="2006600"/>
                  </a:cubicBezTo>
                  <a:lnTo>
                    <a:pt x="9039987" y="1981200"/>
                  </a:lnTo>
                  <a:lnTo>
                    <a:pt x="9039987" y="2006600"/>
                  </a:lnTo>
                  <a:lnTo>
                    <a:pt x="358013" y="2006600"/>
                  </a:lnTo>
                  <a:lnTo>
                    <a:pt x="358013" y="1981200"/>
                  </a:lnTo>
                  <a:lnTo>
                    <a:pt x="358013" y="2006600"/>
                  </a:lnTo>
                  <a:cubicBezTo>
                    <a:pt x="160782" y="2006600"/>
                    <a:pt x="0" y="1849755"/>
                    <a:pt x="0" y="1655191"/>
                  </a:cubicBezTo>
                  <a:lnTo>
                    <a:pt x="0" y="351409"/>
                  </a:lnTo>
                  <a:lnTo>
                    <a:pt x="25400" y="351409"/>
                  </a:lnTo>
                  <a:lnTo>
                    <a:pt x="0" y="351409"/>
                  </a:lnTo>
                  <a:moveTo>
                    <a:pt x="50800" y="351409"/>
                  </a:moveTo>
                  <a:lnTo>
                    <a:pt x="50800" y="1655191"/>
                  </a:lnTo>
                  <a:lnTo>
                    <a:pt x="25400" y="1655191"/>
                  </a:lnTo>
                  <a:lnTo>
                    <a:pt x="50800" y="1655191"/>
                  </a:lnTo>
                  <a:cubicBezTo>
                    <a:pt x="50800" y="1820799"/>
                    <a:pt x="187833" y="1955800"/>
                    <a:pt x="358013" y="1955800"/>
                  </a:cubicBezTo>
                  <a:lnTo>
                    <a:pt x="9039987" y="1955800"/>
                  </a:lnTo>
                  <a:cubicBezTo>
                    <a:pt x="9210167" y="1955800"/>
                    <a:pt x="9347200" y="1820799"/>
                    <a:pt x="9347200" y="1655191"/>
                  </a:cubicBezTo>
                  <a:lnTo>
                    <a:pt x="9347200" y="351409"/>
                  </a:lnTo>
                  <a:cubicBezTo>
                    <a:pt x="9347200" y="185801"/>
                    <a:pt x="9210167" y="50800"/>
                    <a:pt x="9039987" y="50800"/>
                  </a:cubicBezTo>
                  <a:lnTo>
                    <a:pt x="358013" y="50800"/>
                  </a:lnTo>
                  <a:lnTo>
                    <a:pt x="358013" y="25400"/>
                  </a:lnTo>
                  <a:lnTo>
                    <a:pt x="358013" y="50800"/>
                  </a:lnTo>
                  <a:cubicBezTo>
                    <a:pt x="187833" y="50800"/>
                    <a:pt x="50800" y="185801"/>
                    <a:pt x="50800" y="351409"/>
                  </a:cubicBezTo>
                  <a:close/>
                </a:path>
              </a:pathLst>
            </a:custGeom>
            <a:solidFill>
              <a:srgbClr val="D9D9D9"/>
            </a:solidFill>
          </p:spPr>
        </p:sp>
      </p:grpSp>
      <p:grpSp>
        <p:nvGrpSpPr>
          <p:cNvPr id="15" name="Group 15"/>
          <p:cNvGrpSpPr/>
          <p:nvPr/>
        </p:nvGrpSpPr>
        <p:grpSpPr>
          <a:xfrm>
            <a:off x="7370747" y="2770144"/>
            <a:ext cx="10383140" cy="2354490"/>
            <a:chOff x="0" y="0"/>
            <a:chExt cx="13844186" cy="3139320"/>
          </a:xfrm>
        </p:grpSpPr>
        <p:sp>
          <p:nvSpPr>
            <p:cNvPr id="16" name="Freeform 16"/>
            <p:cNvSpPr/>
            <p:nvPr/>
          </p:nvSpPr>
          <p:spPr>
            <a:xfrm>
              <a:off x="0" y="0"/>
              <a:ext cx="13844186" cy="3139320"/>
            </a:xfrm>
            <a:custGeom>
              <a:avLst/>
              <a:gdLst/>
              <a:ahLst/>
              <a:cxnLst/>
              <a:rect l="l" t="t" r="r" b="b"/>
              <a:pathLst>
                <a:path w="13844186" h="3139320">
                  <a:moveTo>
                    <a:pt x="0" y="0"/>
                  </a:moveTo>
                  <a:lnTo>
                    <a:pt x="13844186" y="0"/>
                  </a:lnTo>
                  <a:lnTo>
                    <a:pt x="13844186" y="3139320"/>
                  </a:lnTo>
                  <a:lnTo>
                    <a:pt x="0" y="3139320"/>
                  </a:lnTo>
                  <a:close/>
                </a:path>
              </a:pathLst>
            </a:custGeom>
            <a:solidFill>
              <a:srgbClr val="000000">
                <a:alpha val="0"/>
              </a:srgbClr>
            </a:solidFill>
          </p:spPr>
        </p:sp>
        <p:sp>
          <p:nvSpPr>
            <p:cNvPr id="17" name="TextBox 17"/>
            <p:cNvSpPr txBox="1"/>
            <p:nvPr/>
          </p:nvSpPr>
          <p:spPr>
            <a:xfrm>
              <a:off x="0" y="-95250"/>
              <a:ext cx="13844186" cy="3234570"/>
            </a:xfrm>
            <a:prstGeom prst="rect">
              <a:avLst/>
            </a:prstGeom>
          </p:spPr>
          <p:txBody>
            <a:bodyPr lIns="0" tIns="0" rIns="0" bIns="0" rtlCol="0" anchor="t"/>
            <a:lstStyle/>
            <a:p>
              <a:pPr algn="l">
                <a:lnSpc>
                  <a:spcPts val="5759"/>
                </a:lnSpc>
              </a:pPr>
              <a:r>
                <a:rPr lang="en-US" sz="4800">
                  <a:solidFill>
                    <a:srgbClr val="FFFFFF"/>
                  </a:solidFill>
                  <a:latin typeface="Arial"/>
                  <a:ea typeface="Arial"/>
                  <a:cs typeface="Arial"/>
                  <a:sym typeface="Arial"/>
                </a:rPr>
                <a:t>Air Quality Index Prediction Model with Python</a:t>
              </a:r>
            </a:p>
            <a:p>
              <a:pPr algn="l">
                <a:lnSpc>
                  <a:spcPts val="5759"/>
                </a:lnSpc>
              </a:pPr>
              <a:endParaRPr lang="en-US" sz="4800">
                <a:solidFill>
                  <a:srgbClr val="FFFFFF"/>
                </a:solidFill>
                <a:latin typeface="Arial"/>
                <a:ea typeface="Arial"/>
                <a:cs typeface="Arial"/>
                <a:sym typeface="Arial"/>
              </a:endParaRPr>
            </a:p>
          </p:txBody>
        </p:sp>
      </p:grpSp>
      <p:sp>
        <p:nvSpPr>
          <p:cNvPr id="18" name="Freeform 18" descr="A close up of a logo  Description automatically generated"/>
          <p:cNvSpPr/>
          <p:nvPr/>
        </p:nvSpPr>
        <p:spPr>
          <a:xfrm>
            <a:off x="12401128" y="1303294"/>
            <a:ext cx="1894735" cy="616251"/>
          </a:xfrm>
          <a:custGeom>
            <a:avLst/>
            <a:gdLst/>
            <a:ahLst/>
            <a:cxnLst/>
            <a:rect l="l" t="t" r="r" b="b"/>
            <a:pathLst>
              <a:path w="1894735" h="616251">
                <a:moveTo>
                  <a:pt x="0" y="0"/>
                </a:moveTo>
                <a:lnTo>
                  <a:pt x="1894736" y="0"/>
                </a:lnTo>
                <a:lnTo>
                  <a:pt x="1894736" y="616252"/>
                </a:lnTo>
                <a:lnTo>
                  <a:pt x="0" y="616252"/>
                </a:lnTo>
                <a:lnTo>
                  <a:pt x="0" y="0"/>
                </a:lnTo>
                <a:close/>
              </a:path>
            </a:pathLst>
          </a:custGeom>
          <a:blipFill>
            <a:blip r:embed="rId5"/>
            <a:stretch>
              <a:fillRect t="-86" b="-86"/>
            </a:stretch>
          </a:blipFill>
        </p:spPr>
      </p:sp>
      <p:grpSp>
        <p:nvGrpSpPr>
          <p:cNvPr id="19" name="Group 19"/>
          <p:cNvGrpSpPr/>
          <p:nvPr/>
        </p:nvGrpSpPr>
        <p:grpSpPr>
          <a:xfrm>
            <a:off x="7370747" y="6205119"/>
            <a:ext cx="9344127" cy="987228"/>
            <a:chOff x="0" y="0"/>
            <a:chExt cx="12625894" cy="1333954"/>
          </a:xfrm>
        </p:grpSpPr>
        <p:sp>
          <p:nvSpPr>
            <p:cNvPr id="20" name="Freeform 20"/>
            <p:cNvSpPr/>
            <p:nvPr/>
          </p:nvSpPr>
          <p:spPr>
            <a:xfrm>
              <a:off x="0" y="0"/>
              <a:ext cx="12625894" cy="1333954"/>
            </a:xfrm>
            <a:custGeom>
              <a:avLst/>
              <a:gdLst/>
              <a:ahLst/>
              <a:cxnLst/>
              <a:rect l="l" t="t" r="r" b="b"/>
              <a:pathLst>
                <a:path w="12625894" h="1333954">
                  <a:moveTo>
                    <a:pt x="0" y="0"/>
                  </a:moveTo>
                  <a:lnTo>
                    <a:pt x="12625894" y="0"/>
                  </a:lnTo>
                  <a:lnTo>
                    <a:pt x="12625894" y="1333954"/>
                  </a:lnTo>
                  <a:lnTo>
                    <a:pt x="0" y="1333954"/>
                  </a:lnTo>
                  <a:close/>
                </a:path>
              </a:pathLst>
            </a:custGeom>
            <a:solidFill>
              <a:srgbClr val="000000">
                <a:alpha val="0"/>
              </a:srgbClr>
            </a:solidFill>
          </p:spPr>
        </p:sp>
        <p:sp>
          <p:nvSpPr>
            <p:cNvPr id="21" name="TextBox 21"/>
            <p:cNvSpPr txBox="1"/>
            <p:nvPr/>
          </p:nvSpPr>
          <p:spPr>
            <a:xfrm>
              <a:off x="0" y="-57150"/>
              <a:ext cx="12625894" cy="1391104"/>
            </a:xfrm>
            <a:prstGeom prst="rect">
              <a:avLst/>
            </a:prstGeom>
          </p:spPr>
          <p:txBody>
            <a:bodyPr lIns="0" tIns="0" rIns="0" bIns="0" rtlCol="0" anchor="t"/>
            <a:lstStyle/>
            <a:p>
              <a:pPr algn="l">
                <a:lnSpc>
                  <a:spcPts val="3360"/>
                </a:lnSpc>
              </a:pPr>
              <a:r>
                <a:rPr lang="en-US" sz="2800">
                  <a:solidFill>
                    <a:srgbClr val="FFFFFF"/>
                  </a:solidFill>
                  <a:latin typeface="Arial"/>
                  <a:ea typeface="Arial"/>
                  <a:cs typeface="Arial"/>
                  <a:sym typeface="Arial"/>
                </a:rPr>
                <a:t>Internship ID: INTERNSHIP_1736246007677d02f700dbe</a:t>
              </a:r>
            </a:p>
            <a:p>
              <a:pPr algn="l">
                <a:lnSpc>
                  <a:spcPts val="3360"/>
                </a:lnSpc>
              </a:pPr>
              <a:r>
                <a:rPr lang="en-US" sz="2800">
                  <a:solidFill>
                    <a:srgbClr val="FFFFFF"/>
                  </a:solidFill>
                  <a:latin typeface="Arial"/>
                  <a:ea typeface="Arial"/>
                  <a:cs typeface="Arial"/>
                  <a:sym typeface="Arial"/>
                </a:rPr>
                <a:t>Student Registration ID: STU67968533ebc201737917747</a:t>
              </a:r>
            </a:p>
          </p:txBody>
        </p:sp>
      </p:grpSp>
      <p:grpSp>
        <p:nvGrpSpPr>
          <p:cNvPr id="22" name="Group 22"/>
          <p:cNvGrpSpPr/>
          <p:nvPr/>
        </p:nvGrpSpPr>
        <p:grpSpPr>
          <a:xfrm>
            <a:off x="7370747" y="5551629"/>
            <a:ext cx="4539656" cy="692498"/>
            <a:chOff x="0" y="0"/>
            <a:chExt cx="6052874" cy="923330"/>
          </a:xfrm>
        </p:grpSpPr>
        <p:sp>
          <p:nvSpPr>
            <p:cNvPr id="23" name="Freeform 23"/>
            <p:cNvSpPr/>
            <p:nvPr/>
          </p:nvSpPr>
          <p:spPr>
            <a:xfrm>
              <a:off x="0" y="0"/>
              <a:ext cx="6052874" cy="923330"/>
            </a:xfrm>
            <a:custGeom>
              <a:avLst/>
              <a:gdLst/>
              <a:ahLst/>
              <a:cxnLst/>
              <a:rect l="l" t="t" r="r" b="b"/>
              <a:pathLst>
                <a:path w="6052874" h="923330">
                  <a:moveTo>
                    <a:pt x="0" y="0"/>
                  </a:moveTo>
                  <a:lnTo>
                    <a:pt x="6052874" y="0"/>
                  </a:lnTo>
                  <a:lnTo>
                    <a:pt x="6052874" y="923330"/>
                  </a:lnTo>
                  <a:lnTo>
                    <a:pt x="0" y="923330"/>
                  </a:lnTo>
                  <a:close/>
                </a:path>
              </a:pathLst>
            </a:custGeom>
            <a:solidFill>
              <a:srgbClr val="000000">
                <a:alpha val="0"/>
              </a:srgbClr>
            </a:solidFill>
          </p:spPr>
        </p:sp>
        <p:sp>
          <p:nvSpPr>
            <p:cNvPr id="24" name="TextBox 24"/>
            <p:cNvSpPr txBox="1"/>
            <p:nvPr/>
          </p:nvSpPr>
          <p:spPr>
            <a:xfrm>
              <a:off x="0" y="-76200"/>
              <a:ext cx="6052874" cy="999530"/>
            </a:xfrm>
            <a:prstGeom prst="rect">
              <a:avLst/>
            </a:prstGeom>
          </p:spPr>
          <p:txBody>
            <a:bodyPr lIns="0" tIns="0" rIns="0" bIns="0" rtlCol="0" anchor="t"/>
            <a:lstStyle/>
            <a:p>
              <a:pPr algn="l">
                <a:lnSpc>
                  <a:spcPts val="4320"/>
                </a:lnSpc>
              </a:pPr>
              <a:r>
                <a:rPr lang="en-US" sz="3600">
                  <a:solidFill>
                    <a:srgbClr val="FFFFFF"/>
                  </a:solidFill>
                  <a:latin typeface="Arial"/>
                  <a:ea typeface="Arial"/>
                  <a:cs typeface="Arial"/>
                  <a:sym typeface="Arial"/>
                </a:rPr>
                <a:t>Mayuresh Chavan</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0" y="1097907"/>
            <a:ext cx="9153939" cy="556260"/>
            <a:chOff x="0" y="0"/>
            <a:chExt cx="12205252" cy="741680"/>
          </a:xfrm>
        </p:grpSpPr>
        <p:sp>
          <p:nvSpPr>
            <p:cNvPr id="12" name="Freeform 12"/>
            <p:cNvSpPr/>
            <p:nvPr/>
          </p:nvSpPr>
          <p:spPr>
            <a:xfrm>
              <a:off x="0" y="0"/>
              <a:ext cx="12205252" cy="741680"/>
            </a:xfrm>
            <a:custGeom>
              <a:avLst/>
              <a:gdLst/>
              <a:ahLst/>
              <a:cxnLst/>
              <a:rect l="l" t="t" r="r" b="b"/>
              <a:pathLst>
                <a:path w="12205252" h="741680">
                  <a:moveTo>
                    <a:pt x="0" y="0"/>
                  </a:moveTo>
                  <a:lnTo>
                    <a:pt x="12205252" y="0"/>
                  </a:lnTo>
                  <a:lnTo>
                    <a:pt x="12205252" y="741680"/>
                  </a:lnTo>
                  <a:lnTo>
                    <a:pt x="0" y="741680"/>
                  </a:lnTo>
                  <a:close/>
                </a:path>
              </a:pathLst>
            </a:custGeom>
            <a:solidFill>
              <a:srgbClr val="000000">
                <a:alpha val="0"/>
              </a:srgbClr>
            </a:solidFill>
          </p:spPr>
        </p:sp>
        <p:sp>
          <p:nvSpPr>
            <p:cNvPr id="13" name="TextBox 13"/>
            <p:cNvSpPr txBox="1"/>
            <p:nvPr/>
          </p:nvSpPr>
          <p:spPr>
            <a:xfrm>
              <a:off x="0" y="-66675"/>
              <a:ext cx="12205252" cy="80835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Screenshot of Output:  </a:t>
              </a:r>
            </a:p>
          </p:txBody>
        </p:sp>
      </p:grpSp>
      <p:grpSp>
        <p:nvGrpSpPr>
          <p:cNvPr id="14" name="Group 14"/>
          <p:cNvGrpSpPr/>
          <p:nvPr/>
        </p:nvGrpSpPr>
        <p:grpSpPr>
          <a:xfrm>
            <a:off x="572642" y="1768467"/>
            <a:ext cx="16686658" cy="8066939"/>
            <a:chOff x="0" y="0"/>
            <a:chExt cx="1681296" cy="812800"/>
          </a:xfrm>
        </p:grpSpPr>
        <p:sp>
          <p:nvSpPr>
            <p:cNvPr id="15" name="Freeform 15"/>
            <p:cNvSpPr/>
            <p:nvPr/>
          </p:nvSpPr>
          <p:spPr>
            <a:xfrm>
              <a:off x="0" y="0"/>
              <a:ext cx="1681296" cy="812800"/>
            </a:xfrm>
            <a:custGeom>
              <a:avLst/>
              <a:gdLst/>
              <a:ahLst/>
              <a:cxnLst/>
              <a:rect l="l" t="t" r="r" b="b"/>
              <a:pathLst>
                <a:path w="1681296" h="812800">
                  <a:moveTo>
                    <a:pt x="0" y="0"/>
                  </a:moveTo>
                  <a:lnTo>
                    <a:pt x="1681296" y="0"/>
                  </a:lnTo>
                  <a:lnTo>
                    <a:pt x="1681296" y="812800"/>
                  </a:lnTo>
                  <a:lnTo>
                    <a:pt x="0" y="812800"/>
                  </a:lnTo>
                  <a:close/>
                </a:path>
              </a:pathLst>
            </a:custGeom>
            <a:blipFill>
              <a:blip r:embed="rId4"/>
              <a:stretch>
                <a:fillRect t="-937" b="-937"/>
              </a:stretch>
            </a:blip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0" y="1097907"/>
            <a:ext cx="9153939" cy="556260"/>
            <a:chOff x="0" y="0"/>
            <a:chExt cx="12205252" cy="741680"/>
          </a:xfrm>
        </p:grpSpPr>
        <p:sp>
          <p:nvSpPr>
            <p:cNvPr id="12" name="Freeform 12"/>
            <p:cNvSpPr/>
            <p:nvPr/>
          </p:nvSpPr>
          <p:spPr>
            <a:xfrm>
              <a:off x="0" y="0"/>
              <a:ext cx="12205252" cy="741680"/>
            </a:xfrm>
            <a:custGeom>
              <a:avLst/>
              <a:gdLst/>
              <a:ahLst/>
              <a:cxnLst/>
              <a:rect l="l" t="t" r="r" b="b"/>
              <a:pathLst>
                <a:path w="12205252" h="741680">
                  <a:moveTo>
                    <a:pt x="0" y="0"/>
                  </a:moveTo>
                  <a:lnTo>
                    <a:pt x="12205252" y="0"/>
                  </a:lnTo>
                  <a:lnTo>
                    <a:pt x="12205252" y="741680"/>
                  </a:lnTo>
                  <a:lnTo>
                    <a:pt x="0" y="741680"/>
                  </a:lnTo>
                  <a:close/>
                </a:path>
              </a:pathLst>
            </a:custGeom>
            <a:solidFill>
              <a:srgbClr val="000000">
                <a:alpha val="0"/>
              </a:srgbClr>
            </a:solidFill>
          </p:spPr>
        </p:sp>
        <p:sp>
          <p:nvSpPr>
            <p:cNvPr id="13" name="TextBox 13"/>
            <p:cNvSpPr txBox="1"/>
            <p:nvPr/>
          </p:nvSpPr>
          <p:spPr>
            <a:xfrm>
              <a:off x="0" y="-66675"/>
              <a:ext cx="12205252" cy="80835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Screenshot of Output:  </a:t>
              </a:r>
            </a:p>
          </p:txBody>
        </p:sp>
      </p:grpSp>
      <p:grpSp>
        <p:nvGrpSpPr>
          <p:cNvPr id="14" name="Group 14"/>
          <p:cNvGrpSpPr/>
          <p:nvPr/>
        </p:nvGrpSpPr>
        <p:grpSpPr>
          <a:xfrm>
            <a:off x="800671" y="1654167"/>
            <a:ext cx="16686658" cy="8415194"/>
            <a:chOff x="0" y="0"/>
            <a:chExt cx="1681296" cy="847889"/>
          </a:xfrm>
        </p:grpSpPr>
        <p:sp>
          <p:nvSpPr>
            <p:cNvPr id="15" name="Freeform 15"/>
            <p:cNvSpPr/>
            <p:nvPr/>
          </p:nvSpPr>
          <p:spPr>
            <a:xfrm>
              <a:off x="0" y="0"/>
              <a:ext cx="1681296" cy="847889"/>
            </a:xfrm>
            <a:custGeom>
              <a:avLst/>
              <a:gdLst/>
              <a:ahLst/>
              <a:cxnLst/>
              <a:rect l="l" t="t" r="r" b="b"/>
              <a:pathLst>
                <a:path w="1681296" h="847889">
                  <a:moveTo>
                    <a:pt x="0" y="0"/>
                  </a:moveTo>
                  <a:lnTo>
                    <a:pt x="1681296" y="0"/>
                  </a:lnTo>
                  <a:lnTo>
                    <a:pt x="1681296" y="847889"/>
                  </a:lnTo>
                  <a:lnTo>
                    <a:pt x="0" y="847889"/>
                  </a:lnTo>
                  <a:close/>
                </a:path>
              </a:pathLst>
            </a:custGeom>
            <a:blipFill>
              <a:blip r:embed="rId4"/>
              <a:stretch>
                <a:fillRect t="-2175" b="-2175"/>
              </a:stretch>
            </a:blip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378489" y="1482226"/>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Conclusion:  </a:t>
              </a:r>
            </a:p>
          </p:txBody>
        </p:sp>
      </p:grpSp>
      <p:sp>
        <p:nvSpPr>
          <p:cNvPr id="14" name="TextBox 14"/>
          <p:cNvSpPr txBox="1"/>
          <p:nvPr/>
        </p:nvSpPr>
        <p:spPr>
          <a:xfrm>
            <a:off x="548878" y="2287805"/>
            <a:ext cx="17739122" cy="7086600"/>
          </a:xfrm>
          <a:prstGeom prst="rect">
            <a:avLst/>
          </a:prstGeom>
        </p:spPr>
        <p:txBody>
          <a:bodyPr lIns="0" tIns="0" rIns="0" bIns="0" rtlCol="0" anchor="t">
            <a:spAutoFit/>
          </a:bodyPr>
          <a:lstStyle/>
          <a:p>
            <a:pPr algn="l">
              <a:lnSpc>
                <a:spcPts val="3120"/>
              </a:lnSpc>
              <a:spcBef>
                <a:spcPct val="0"/>
              </a:spcBef>
            </a:pPr>
            <a:r>
              <a:rPr lang="en-US" sz="2600" b="1">
                <a:solidFill>
                  <a:srgbClr val="000000"/>
                </a:solidFill>
                <a:latin typeface="Arial Bold"/>
                <a:ea typeface="Arial Bold"/>
                <a:cs typeface="Arial Bold"/>
                <a:sym typeface="Arial Bold"/>
              </a:rPr>
              <a:t>Key Findings:</a:t>
            </a:r>
          </a:p>
          <a:p>
            <a:pPr marL="561341" lvl="1" indent="-280670" algn="l">
              <a:lnSpc>
                <a:spcPts val="3120"/>
              </a:lnSpc>
              <a:buFont typeface="Arial"/>
              <a:buChar char="•"/>
            </a:pPr>
            <a:r>
              <a:rPr lang="en-US" sz="2600">
                <a:solidFill>
                  <a:srgbClr val="000000"/>
                </a:solidFill>
                <a:latin typeface="Arial"/>
                <a:ea typeface="Arial"/>
                <a:cs typeface="Arial"/>
                <a:sym typeface="Arial"/>
              </a:rPr>
              <a:t>The dataset contained significant missing values, especially in Xylene (61.32% missing) and PM10 (37.72% missing).</a:t>
            </a:r>
          </a:p>
          <a:p>
            <a:pPr marL="561341" lvl="1" indent="-280670" algn="l">
              <a:lnSpc>
                <a:spcPts val="3120"/>
              </a:lnSpc>
              <a:buFont typeface="Arial"/>
              <a:buChar char="•"/>
            </a:pPr>
            <a:r>
              <a:rPr lang="en-US" sz="2600">
                <a:solidFill>
                  <a:srgbClr val="000000"/>
                </a:solidFill>
                <a:latin typeface="Arial"/>
                <a:ea typeface="Arial"/>
                <a:cs typeface="Arial"/>
                <a:sym typeface="Arial"/>
              </a:rPr>
              <a:t>Exploratory Data Analysis (EDA) revealed distribution patterns and correlations between pollutants and AQI.</a:t>
            </a:r>
          </a:p>
          <a:p>
            <a:pPr marL="561341" lvl="1" indent="-280670" algn="l">
              <a:lnSpc>
                <a:spcPts val="3120"/>
              </a:lnSpc>
              <a:buFont typeface="Arial"/>
              <a:buChar char="•"/>
            </a:pPr>
            <a:r>
              <a:rPr lang="en-US" sz="2600">
                <a:solidFill>
                  <a:srgbClr val="000000"/>
                </a:solidFill>
                <a:latin typeface="Arial"/>
                <a:ea typeface="Arial"/>
                <a:cs typeface="Arial"/>
                <a:sym typeface="Arial"/>
              </a:rPr>
              <a:t>The Random Forest Regressor outperformed other models in accurately estimating AQI.</a:t>
            </a:r>
          </a:p>
          <a:p>
            <a:pPr marL="561341" lvl="1" indent="-280670" algn="l">
              <a:lnSpc>
                <a:spcPts val="3120"/>
              </a:lnSpc>
              <a:buFont typeface="Arial"/>
              <a:buChar char="•"/>
            </a:pPr>
            <a:r>
              <a:rPr lang="en-US" sz="2600">
                <a:solidFill>
                  <a:srgbClr val="000000"/>
                </a:solidFill>
                <a:latin typeface="Arial"/>
                <a:ea typeface="Arial"/>
                <a:cs typeface="Arial"/>
                <a:sym typeface="Arial"/>
              </a:rPr>
              <a:t>Seasonal variations and weather conditions also influence AQI levels, requiring further analysis.</a:t>
            </a:r>
          </a:p>
          <a:p>
            <a:pPr algn="l">
              <a:lnSpc>
                <a:spcPts val="3120"/>
              </a:lnSpc>
              <a:spcBef>
                <a:spcPct val="0"/>
              </a:spcBef>
            </a:pPr>
            <a:endParaRPr lang="en-US" sz="2600">
              <a:solidFill>
                <a:srgbClr val="000000"/>
              </a:solidFill>
              <a:latin typeface="Arial"/>
              <a:ea typeface="Arial"/>
              <a:cs typeface="Arial"/>
              <a:sym typeface="Arial"/>
            </a:endParaRPr>
          </a:p>
          <a:p>
            <a:pPr algn="l">
              <a:lnSpc>
                <a:spcPts val="3120"/>
              </a:lnSpc>
              <a:spcBef>
                <a:spcPct val="0"/>
              </a:spcBef>
            </a:pPr>
            <a:r>
              <a:rPr lang="en-US" sz="2600" b="1">
                <a:solidFill>
                  <a:srgbClr val="000000"/>
                </a:solidFill>
                <a:latin typeface="Arial Bold"/>
                <a:ea typeface="Arial Bold"/>
                <a:cs typeface="Arial Bold"/>
                <a:sym typeface="Arial Bold"/>
              </a:rPr>
              <a:t>Mitigation Measures:</a:t>
            </a:r>
          </a:p>
          <a:p>
            <a:pPr marL="561341" lvl="1" indent="-280670" algn="l">
              <a:lnSpc>
                <a:spcPts val="3120"/>
              </a:lnSpc>
              <a:buFont typeface="Arial"/>
              <a:buChar char="•"/>
            </a:pPr>
            <a:r>
              <a:rPr lang="en-US" sz="2600">
                <a:solidFill>
                  <a:srgbClr val="000000"/>
                </a:solidFill>
                <a:latin typeface="Arial"/>
                <a:ea typeface="Arial"/>
                <a:cs typeface="Arial"/>
                <a:sym typeface="Arial"/>
              </a:rPr>
              <a:t>Regular monitoring and improved data collection to minimize missing values and ensure reliable predictions.</a:t>
            </a:r>
          </a:p>
          <a:p>
            <a:pPr marL="561341" lvl="1" indent="-280670" algn="l">
              <a:lnSpc>
                <a:spcPts val="3120"/>
              </a:lnSpc>
              <a:buFont typeface="Arial"/>
              <a:buChar char="•"/>
            </a:pPr>
            <a:r>
              <a:rPr lang="en-US" sz="2600">
                <a:solidFill>
                  <a:srgbClr val="000000"/>
                </a:solidFill>
                <a:latin typeface="Arial"/>
                <a:ea typeface="Arial"/>
                <a:cs typeface="Arial"/>
                <a:sym typeface="Arial"/>
              </a:rPr>
              <a:t>Focus on reducing pollutants like PM2.5 and PM10, which significantly impact AQI and human health.</a:t>
            </a:r>
          </a:p>
          <a:p>
            <a:pPr marL="561341" lvl="1" indent="-280670" algn="l">
              <a:lnSpc>
                <a:spcPts val="3120"/>
              </a:lnSpc>
              <a:buFont typeface="Arial"/>
              <a:buChar char="•"/>
            </a:pPr>
            <a:r>
              <a:rPr lang="en-US" sz="2600">
                <a:solidFill>
                  <a:srgbClr val="000000"/>
                </a:solidFill>
                <a:latin typeface="Arial"/>
                <a:ea typeface="Arial"/>
                <a:cs typeface="Arial"/>
                <a:sym typeface="Arial"/>
              </a:rPr>
              <a:t>Implement stricter environmental regulations to control emissions from industries and vehicles.</a:t>
            </a:r>
          </a:p>
          <a:p>
            <a:pPr marL="561341" lvl="1" indent="-280670" algn="l">
              <a:lnSpc>
                <a:spcPts val="3120"/>
              </a:lnSpc>
              <a:buFont typeface="Arial"/>
              <a:buChar char="•"/>
            </a:pPr>
            <a:r>
              <a:rPr lang="en-US" sz="2600">
                <a:solidFill>
                  <a:srgbClr val="000000"/>
                </a:solidFill>
                <a:latin typeface="Arial"/>
                <a:ea typeface="Arial"/>
                <a:cs typeface="Arial"/>
                <a:sym typeface="Arial"/>
              </a:rPr>
              <a:t>Integrate real-time data sources (IoT sensors, satellite data) for continuous and more precise AQI forecasting.</a:t>
            </a:r>
          </a:p>
          <a:p>
            <a:pPr algn="l">
              <a:lnSpc>
                <a:spcPts val="3120"/>
              </a:lnSpc>
              <a:spcBef>
                <a:spcPct val="0"/>
              </a:spcBef>
            </a:pPr>
            <a:endParaRPr lang="en-US" sz="2600">
              <a:solidFill>
                <a:srgbClr val="000000"/>
              </a:solidFill>
              <a:latin typeface="Arial"/>
              <a:ea typeface="Arial"/>
              <a:cs typeface="Arial"/>
              <a:sym typeface="Arial"/>
            </a:endParaRPr>
          </a:p>
          <a:p>
            <a:pPr algn="l">
              <a:lnSpc>
                <a:spcPts val="3120"/>
              </a:lnSpc>
              <a:spcBef>
                <a:spcPct val="0"/>
              </a:spcBef>
            </a:pPr>
            <a:r>
              <a:rPr lang="en-US" sz="2600" b="1">
                <a:solidFill>
                  <a:srgbClr val="000000"/>
                </a:solidFill>
                <a:latin typeface="Arial Bold"/>
                <a:ea typeface="Arial Bold"/>
                <a:cs typeface="Arial Bold"/>
                <a:sym typeface="Arial Bold"/>
              </a:rPr>
              <a:t>Future Scope:</a:t>
            </a:r>
          </a:p>
          <a:p>
            <a:pPr marL="561341" lvl="1" indent="-280670" algn="l">
              <a:lnSpc>
                <a:spcPts val="3120"/>
              </a:lnSpc>
              <a:buFont typeface="Arial"/>
              <a:buChar char="•"/>
            </a:pPr>
            <a:r>
              <a:rPr lang="en-US" sz="2600">
                <a:solidFill>
                  <a:srgbClr val="000000"/>
                </a:solidFill>
                <a:latin typeface="Arial"/>
                <a:ea typeface="Arial"/>
                <a:cs typeface="Arial"/>
                <a:sym typeface="Arial"/>
              </a:rPr>
              <a:t>Integrate deep learning models for improved AQI predictions. Use real-time IoT and satellite data for continuous monitoring.</a:t>
            </a:r>
          </a:p>
          <a:p>
            <a:pPr marL="561341" lvl="1" indent="-280670" algn="l">
              <a:lnSpc>
                <a:spcPts val="3120"/>
              </a:lnSpc>
              <a:buFont typeface="Arial"/>
              <a:buChar char="•"/>
            </a:pPr>
            <a:r>
              <a:rPr lang="en-US" sz="2600">
                <a:solidFill>
                  <a:srgbClr val="000000"/>
                </a:solidFill>
                <a:latin typeface="Arial"/>
                <a:ea typeface="Arial"/>
                <a:cs typeface="Arial"/>
                <a:sym typeface="Arial"/>
              </a:rPr>
              <a:t>Include weather factors like temperature and humidity for better accuracy. Develop web/mobile apps for real-time AQI alerts.</a:t>
            </a:r>
          </a:p>
          <a:p>
            <a:pPr marL="561341" lvl="1" indent="-280670" algn="l">
              <a:lnSpc>
                <a:spcPts val="3120"/>
              </a:lnSpc>
              <a:spcBef>
                <a:spcPct val="0"/>
              </a:spcBef>
              <a:buFont typeface="Arial"/>
              <a:buChar char="•"/>
            </a:pPr>
            <a:r>
              <a:rPr lang="en-US" sz="2600">
                <a:solidFill>
                  <a:srgbClr val="000000"/>
                </a:solidFill>
                <a:latin typeface="Arial"/>
                <a:ea typeface="Arial"/>
                <a:cs typeface="Arial"/>
                <a:sym typeface="Arial"/>
              </a:rPr>
              <a:t>Apply geospatial analysis to track pollution sources. Utilize AI for policy recommendations and urban planning.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287866" y="1458806"/>
            <a:ext cx="3979334" cy="600165"/>
            <a:chOff x="0" y="0"/>
            <a:chExt cx="5305778" cy="800220"/>
          </a:xfrm>
        </p:grpSpPr>
        <p:sp>
          <p:nvSpPr>
            <p:cNvPr id="12" name="Freeform 12"/>
            <p:cNvSpPr/>
            <p:nvPr/>
          </p:nvSpPr>
          <p:spPr>
            <a:xfrm>
              <a:off x="0" y="0"/>
              <a:ext cx="5305778" cy="800220"/>
            </a:xfrm>
            <a:custGeom>
              <a:avLst/>
              <a:gdLst/>
              <a:ahLst/>
              <a:cxnLst/>
              <a:rect l="l" t="t" r="r" b="b"/>
              <a:pathLst>
                <a:path w="5305778" h="800220">
                  <a:moveTo>
                    <a:pt x="0" y="0"/>
                  </a:moveTo>
                  <a:lnTo>
                    <a:pt x="5305778" y="0"/>
                  </a:lnTo>
                  <a:lnTo>
                    <a:pt x="5305778" y="800220"/>
                  </a:lnTo>
                  <a:lnTo>
                    <a:pt x="0" y="800220"/>
                  </a:lnTo>
                  <a:close/>
                </a:path>
              </a:pathLst>
            </a:custGeom>
            <a:solidFill>
              <a:srgbClr val="000000">
                <a:alpha val="0"/>
              </a:srgbClr>
            </a:solidFill>
          </p:spPr>
        </p:sp>
        <p:sp>
          <p:nvSpPr>
            <p:cNvPr id="13" name="TextBox 13"/>
            <p:cNvSpPr txBox="1"/>
            <p:nvPr/>
          </p:nvSpPr>
          <p:spPr>
            <a:xfrm>
              <a:off x="0" y="-66675"/>
              <a:ext cx="5305778"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Learning Objectives</a:t>
              </a:r>
            </a:p>
          </p:txBody>
        </p:sp>
      </p:grpSp>
      <p:grpSp>
        <p:nvGrpSpPr>
          <p:cNvPr id="14" name="Group 14"/>
          <p:cNvGrpSpPr/>
          <p:nvPr/>
        </p:nvGrpSpPr>
        <p:grpSpPr>
          <a:xfrm>
            <a:off x="287867" y="9667570"/>
            <a:ext cx="3784606" cy="415499"/>
            <a:chOff x="0" y="0"/>
            <a:chExt cx="5046142" cy="553998"/>
          </a:xfrm>
        </p:grpSpPr>
        <p:grpSp>
          <p:nvGrpSpPr>
            <p:cNvPr id="15" name="Group 15"/>
            <p:cNvGrpSpPr/>
            <p:nvPr/>
          </p:nvGrpSpPr>
          <p:grpSpPr>
            <a:xfrm>
              <a:off x="0" y="0"/>
              <a:ext cx="1591742" cy="553998"/>
              <a:chOff x="0" y="0"/>
              <a:chExt cx="1591742" cy="553998"/>
            </a:xfrm>
          </p:grpSpPr>
          <p:sp>
            <p:nvSpPr>
              <p:cNvPr id="16" name="Freeform 16"/>
              <p:cNvSpPr/>
              <p:nvPr/>
            </p:nvSpPr>
            <p:spPr>
              <a:xfrm>
                <a:off x="0" y="0"/>
                <a:ext cx="1591742" cy="553998"/>
              </a:xfrm>
              <a:custGeom>
                <a:avLst/>
                <a:gdLst/>
                <a:ahLst/>
                <a:cxnLst/>
                <a:rect l="l" t="t" r="r" b="b"/>
                <a:pathLst>
                  <a:path w="1591742" h="553998">
                    <a:moveTo>
                      <a:pt x="0" y="0"/>
                    </a:moveTo>
                    <a:lnTo>
                      <a:pt x="1591742" y="0"/>
                    </a:lnTo>
                    <a:lnTo>
                      <a:pt x="1591742" y="553998"/>
                    </a:lnTo>
                    <a:lnTo>
                      <a:pt x="0" y="553998"/>
                    </a:lnTo>
                    <a:close/>
                  </a:path>
                </a:pathLst>
              </a:custGeom>
              <a:solidFill>
                <a:srgbClr val="000000">
                  <a:alpha val="0"/>
                </a:srgbClr>
              </a:solidFill>
            </p:spPr>
          </p:sp>
          <p:sp>
            <p:nvSpPr>
              <p:cNvPr id="17" name="TextBox 17"/>
              <p:cNvSpPr txBox="1"/>
              <p:nvPr/>
            </p:nvSpPr>
            <p:spPr>
              <a:xfrm>
                <a:off x="0" y="-38100"/>
                <a:ext cx="1591742" cy="592098"/>
              </a:xfrm>
              <a:prstGeom prst="rect">
                <a:avLst/>
              </a:prstGeom>
            </p:spPr>
            <p:txBody>
              <a:bodyPr lIns="0" tIns="0" rIns="0" bIns="0" rtlCol="0" anchor="t"/>
              <a:lstStyle/>
              <a:p>
                <a:pPr algn="l">
                  <a:lnSpc>
                    <a:spcPts val="2160"/>
                  </a:lnSpc>
                </a:pPr>
                <a:r>
                  <a:rPr lang="en-US" sz="1800" b="1">
                    <a:solidFill>
                      <a:srgbClr val="000000"/>
                    </a:solidFill>
                    <a:latin typeface="Arial Bold"/>
                    <a:ea typeface="Arial Bold"/>
                    <a:cs typeface="Arial Bold"/>
                    <a:sym typeface="Arial Bold"/>
                  </a:rPr>
                  <a:t>Source : </a:t>
                </a:r>
              </a:p>
            </p:txBody>
          </p:sp>
        </p:grpSp>
        <p:grpSp>
          <p:nvGrpSpPr>
            <p:cNvPr id="18" name="Group 18"/>
            <p:cNvGrpSpPr/>
            <p:nvPr/>
          </p:nvGrpSpPr>
          <p:grpSpPr>
            <a:xfrm>
              <a:off x="1361440" y="0"/>
              <a:ext cx="3684702" cy="553998"/>
              <a:chOff x="0" y="0"/>
              <a:chExt cx="3684702" cy="553998"/>
            </a:xfrm>
          </p:grpSpPr>
          <p:sp>
            <p:nvSpPr>
              <p:cNvPr id="19" name="Freeform 19"/>
              <p:cNvSpPr/>
              <p:nvPr/>
            </p:nvSpPr>
            <p:spPr>
              <a:xfrm>
                <a:off x="0" y="0"/>
                <a:ext cx="3684702" cy="553998"/>
              </a:xfrm>
              <a:custGeom>
                <a:avLst/>
                <a:gdLst/>
                <a:ahLst/>
                <a:cxnLst/>
                <a:rect l="l" t="t" r="r" b="b"/>
                <a:pathLst>
                  <a:path w="3684702" h="553998">
                    <a:moveTo>
                      <a:pt x="0" y="0"/>
                    </a:moveTo>
                    <a:lnTo>
                      <a:pt x="3684702" y="0"/>
                    </a:lnTo>
                    <a:lnTo>
                      <a:pt x="3684702" y="553998"/>
                    </a:lnTo>
                    <a:lnTo>
                      <a:pt x="0" y="553998"/>
                    </a:lnTo>
                    <a:close/>
                  </a:path>
                </a:pathLst>
              </a:custGeom>
              <a:solidFill>
                <a:srgbClr val="000000">
                  <a:alpha val="0"/>
                </a:srgbClr>
              </a:solidFill>
            </p:spPr>
          </p:sp>
          <p:sp>
            <p:nvSpPr>
              <p:cNvPr id="20" name="TextBox 20"/>
              <p:cNvSpPr txBox="1"/>
              <p:nvPr/>
            </p:nvSpPr>
            <p:spPr>
              <a:xfrm>
                <a:off x="0" y="-38100"/>
                <a:ext cx="3684702" cy="592098"/>
              </a:xfrm>
              <a:prstGeom prst="rect">
                <a:avLst/>
              </a:prstGeom>
            </p:spPr>
            <p:txBody>
              <a:bodyPr lIns="0" tIns="0" rIns="0" bIns="0" rtlCol="0" anchor="t"/>
              <a:lstStyle/>
              <a:p>
                <a:pPr algn="l">
                  <a:lnSpc>
                    <a:spcPts val="2160"/>
                  </a:lnSpc>
                </a:pPr>
                <a:r>
                  <a:rPr lang="en-US" sz="1800" u="sng">
                    <a:solidFill>
                      <a:srgbClr val="0000FF"/>
                    </a:solidFill>
                    <a:latin typeface="Arial"/>
                    <a:ea typeface="Arial"/>
                    <a:cs typeface="Arial"/>
                    <a:sym typeface="Arial"/>
                    <a:hlinkClick r:id="rId4" tooltip="https://www.freepik.com/"/>
                  </a:rPr>
                  <a:t>www.freepik.com/</a:t>
                </a:r>
              </a:p>
            </p:txBody>
          </p:sp>
        </p:grpSp>
      </p:grpSp>
      <p:sp>
        <p:nvSpPr>
          <p:cNvPr id="21" name="AutoShape 21"/>
          <p:cNvSpPr/>
          <p:nvPr/>
        </p:nvSpPr>
        <p:spPr>
          <a:xfrm rot="3577">
            <a:off x="-9530" y="9083040"/>
            <a:ext cx="18307060" cy="0"/>
          </a:xfrm>
          <a:prstGeom prst="line">
            <a:avLst/>
          </a:prstGeom>
          <a:ln w="9525" cap="rnd">
            <a:solidFill>
              <a:srgbClr val="FFFFFF"/>
            </a:solidFill>
            <a:prstDash val="solid"/>
            <a:headEnd type="none" w="sm" len="sm"/>
            <a:tailEnd type="none" w="sm" len="sm"/>
          </a:ln>
        </p:spPr>
      </p:sp>
      <p:sp>
        <p:nvSpPr>
          <p:cNvPr id="22" name="Freeform 22" descr="A ladder leading to a large yellow circle  Description automatically generated"/>
          <p:cNvSpPr/>
          <p:nvPr/>
        </p:nvSpPr>
        <p:spPr>
          <a:xfrm>
            <a:off x="11388092" y="2058970"/>
            <a:ext cx="6751320" cy="6949440"/>
          </a:xfrm>
          <a:custGeom>
            <a:avLst/>
            <a:gdLst/>
            <a:ahLst/>
            <a:cxnLst/>
            <a:rect l="l" t="t" r="r" b="b"/>
            <a:pathLst>
              <a:path w="6751320" h="6949440">
                <a:moveTo>
                  <a:pt x="0" y="0"/>
                </a:moveTo>
                <a:lnTo>
                  <a:pt x="6751320" y="0"/>
                </a:lnTo>
                <a:lnTo>
                  <a:pt x="6751320" y="6949440"/>
                </a:lnTo>
                <a:lnTo>
                  <a:pt x="0" y="6949440"/>
                </a:lnTo>
                <a:lnTo>
                  <a:pt x="0" y="0"/>
                </a:lnTo>
                <a:close/>
              </a:path>
            </a:pathLst>
          </a:custGeom>
          <a:blipFill>
            <a:blip r:embed="rId5">
              <a:alphaModFix amt="85000"/>
            </a:blip>
            <a:stretch>
              <a:fillRect l="-18960" t="-6535" r="-18805"/>
            </a:stretch>
          </a:blipFill>
        </p:spPr>
      </p:sp>
      <p:grpSp>
        <p:nvGrpSpPr>
          <p:cNvPr id="23" name="Group 23"/>
          <p:cNvGrpSpPr/>
          <p:nvPr/>
        </p:nvGrpSpPr>
        <p:grpSpPr>
          <a:xfrm>
            <a:off x="13631227" y="4951986"/>
            <a:ext cx="2255522" cy="946413"/>
            <a:chOff x="0" y="0"/>
            <a:chExt cx="3007362" cy="1261884"/>
          </a:xfrm>
        </p:grpSpPr>
        <p:sp>
          <p:nvSpPr>
            <p:cNvPr id="24" name="Freeform 24"/>
            <p:cNvSpPr/>
            <p:nvPr/>
          </p:nvSpPr>
          <p:spPr>
            <a:xfrm>
              <a:off x="0" y="0"/>
              <a:ext cx="3007362" cy="1261884"/>
            </a:xfrm>
            <a:custGeom>
              <a:avLst/>
              <a:gdLst/>
              <a:ahLst/>
              <a:cxnLst/>
              <a:rect l="l" t="t" r="r" b="b"/>
              <a:pathLst>
                <a:path w="3007362" h="1261884">
                  <a:moveTo>
                    <a:pt x="0" y="0"/>
                  </a:moveTo>
                  <a:lnTo>
                    <a:pt x="3007362" y="0"/>
                  </a:lnTo>
                  <a:lnTo>
                    <a:pt x="3007362" y="1261884"/>
                  </a:lnTo>
                  <a:lnTo>
                    <a:pt x="0" y="1261884"/>
                  </a:lnTo>
                  <a:close/>
                </a:path>
              </a:pathLst>
            </a:custGeom>
            <a:solidFill>
              <a:srgbClr val="000000">
                <a:alpha val="0"/>
              </a:srgbClr>
            </a:solidFill>
          </p:spPr>
        </p:sp>
        <p:sp>
          <p:nvSpPr>
            <p:cNvPr id="25" name="TextBox 25"/>
            <p:cNvSpPr txBox="1"/>
            <p:nvPr/>
          </p:nvSpPr>
          <p:spPr>
            <a:xfrm>
              <a:off x="0" y="-104775"/>
              <a:ext cx="3007362" cy="1366659"/>
            </a:xfrm>
            <a:prstGeom prst="rect">
              <a:avLst/>
            </a:prstGeom>
          </p:spPr>
          <p:txBody>
            <a:bodyPr lIns="0" tIns="0" rIns="0" bIns="0" rtlCol="0" anchor="t"/>
            <a:lstStyle/>
            <a:p>
              <a:pPr algn="l">
                <a:lnSpc>
                  <a:spcPts val="6300"/>
                </a:lnSpc>
              </a:pPr>
              <a:r>
                <a:rPr lang="en-US" sz="5250" b="1">
                  <a:solidFill>
                    <a:srgbClr val="000000"/>
                  </a:solidFill>
                  <a:latin typeface="Arial Bold"/>
                  <a:ea typeface="Arial Bold"/>
                  <a:cs typeface="Arial Bold"/>
                  <a:sym typeface="Arial Bold"/>
                </a:rPr>
                <a:t>GOAL</a:t>
              </a:r>
            </a:p>
          </p:txBody>
        </p:sp>
      </p:grpSp>
      <p:grpSp>
        <p:nvGrpSpPr>
          <p:cNvPr id="26" name="Group 26"/>
          <p:cNvGrpSpPr/>
          <p:nvPr/>
        </p:nvGrpSpPr>
        <p:grpSpPr>
          <a:xfrm>
            <a:off x="-19048" y="2220797"/>
            <a:ext cx="12051928" cy="7355205"/>
            <a:chOff x="0" y="0"/>
            <a:chExt cx="16069237" cy="9806940"/>
          </a:xfrm>
        </p:grpSpPr>
        <p:sp>
          <p:nvSpPr>
            <p:cNvPr id="27" name="Freeform 27"/>
            <p:cNvSpPr/>
            <p:nvPr/>
          </p:nvSpPr>
          <p:spPr>
            <a:xfrm>
              <a:off x="0" y="0"/>
              <a:ext cx="16069238" cy="9806940"/>
            </a:xfrm>
            <a:custGeom>
              <a:avLst/>
              <a:gdLst/>
              <a:ahLst/>
              <a:cxnLst/>
              <a:rect l="l" t="t" r="r" b="b"/>
              <a:pathLst>
                <a:path w="16069238" h="9806940">
                  <a:moveTo>
                    <a:pt x="0" y="0"/>
                  </a:moveTo>
                  <a:lnTo>
                    <a:pt x="16069238" y="0"/>
                  </a:lnTo>
                  <a:lnTo>
                    <a:pt x="16069238" y="9806940"/>
                  </a:lnTo>
                  <a:lnTo>
                    <a:pt x="0" y="9806940"/>
                  </a:lnTo>
                  <a:close/>
                </a:path>
              </a:pathLst>
            </a:custGeom>
            <a:solidFill>
              <a:srgbClr val="000000">
                <a:alpha val="0"/>
              </a:srgbClr>
            </a:solidFill>
          </p:spPr>
        </p:sp>
        <p:sp>
          <p:nvSpPr>
            <p:cNvPr id="28" name="TextBox 28"/>
            <p:cNvSpPr txBox="1"/>
            <p:nvPr/>
          </p:nvSpPr>
          <p:spPr>
            <a:xfrm>
              <a:off x="0" y="-85725"/>
              <a:ext cx="16069237" cy="9892665"/>
            </a:xfrm>
            <a:prstGeom prst="rect">
              <a:avLst/>
            </a:prstGeom>
          </p:spPr>
          <p:txBody>
            <a:bodyPr lIns="0" tIns="0" rIns="0" bIns="0" rtlCol="0" anchor="t"/>
            <a:lstStyle/>
            <a:p>
              <a:pPr marL="647700" lvl="1" indent="-323850" algn="l">
                <a:lnSpc>
                  <a:spcPts val="3840"/>
                </a:lnSpc>
                <a:buAutoNum type="arabicPeriod"/>
              </a:pPr>
              <a:r>
                <a:rPr lang="en-US" sz="3000">
                  <a:solidFill>
                    <a:srgbClr val="000000"/>
                  </a:solidFill>
                  <a:latin typeface="Arial"/>
                  <a:ea typeface="Arial"/>
                  <a:cs typeface="Arial"/>
                  <a:sym typeface="Arial"/>
                </a:rPr>
                <a:t>Understand the impact of air pollutants on environmental and public health.</a:t>
              </a:r>
            </a:p>
            <a:p>
              <a:pPr marL="647700" lvl="1" indent="-323850" algn="l">
                <a:lnSpc>
                  <a:spcPts val="3840"/>
                </a:lnSpc>
                <a:buAutoNum type="arabicPeriod"/>
              </a:pPr>
              <a:r>
                <a:rPr lang="en-US" sz="3000">
                  <a:solidFill>
                    <a:srgbClr val="000000"/>
                  </a:solidFill>
                  <a:latin typeface="Arial"/>
                  <a:ea typeface="Arial"/>
                  <a:cs typeface="Arial"/>
                  <a:sym typeface="Arial"/>
                </a:rPr>
                <a:t>Explore machine learning techniques for predicting Air Quality Index (AQI).</a:t>
              </a:r>
            </a:p>
            <a:p>
              <a:pPr marL="647700" lvl="1" indent="-323850" algn="l">
                <a:lnSpc>
                  <a:spcPts val="3840"/>
                </a:lnSpc>
                <a:buAutoNum type="arabicPeriod"/>
              </a:pPr>
              <a:r>
                <a:rPr lang="en-US" sz="3000">
                  <a:solidFill>
                    <a:srgbClr val="000000"/>
                  </a:solidFill>
                  <a:latin typeface="Arial"/>
                  <a:ea typeface="Arial"/>
                  <a:cs typeface="Arial"/>
                  <a:sym typeface="Arial"/>
                </a:rPr>
                <a:t>Gain hands-on experience with data preprocessing, visualization, and model building.</a:t>
              </a:r>
            </a:p>
            <a:p>
              <a:pPr marL="647700" lvl="1" indent="-323850" algn="l">
                <a:lnSpc>
                  <a:spcPts val="3840"/>
                </a:lnSpc>
                <a:buAutoNum type="arabicPeriod"/>
              </a:pPr>
              <a:r>
                <a:rPr lang="en-US" sz="3000">
                  <a:solidFill>
                    <a:srgbClr val="000000"/>
                  </a:solidFill>
                  <a:latin typeface="Arial"/>
                  <a:ea typeface="Arial"/>
                  <a:cs typeface="Arial"/>
                  <a:sym typeface="Arial"/>
                </a:rPr>
                <a:t>Implement a predictive model to estimate AQI based on pollutant levels.</a:t>
              </a:r>
            </a:p>
            <a:p>
              <a:pPr marL="647700" lvl="1" indent="-323850" algn="l">
                <a:lnSpc>
                  <a:spcPts val="3840"/>
                </a:lnSpc>
                <a:buAutoNum type="arabicPeriod"/>
              </a:pPr>
              <a:r>
                <a:rPr lang="en-US" sz="3000">
                  <a:solidFill>
                    <a:srgbClr val="000000"/>
                  </a:solidFill>
                  <a:latin typeface="Arial"/>
                  <a:ea typeface="Arial"/>
                  <a:cs typeface="Arial"/>
                  <a:sym typeface="Arial"/>
                </a:rPr>
                <a:t>Learn feature selection and engineering to improve model accuracy.</a:t>
              </a:r>
            </a:p>
            <a:p>
              <a:pPr marL="647700" lvl="1" indent="-323850" algn="l">
                <a:lnSpc>
                  <a:spcPts val="3840"/>
                </a:lnSpc>
                <a:buAutoNum type="arabicPeriod"/>
              </a:pPr>
              <a:r>
                <a:rPr lang="en-US" sz="3000">
                  <a:solidFill>
                    <a:srgbClr val="000000"/>
                  </a:solidFill>
                  <a:latin typeface="Arial"/>
                  <a:ea typeface="Arial"/>
                  <a:cs typeface="Arial"/>
                  <a:sym typeface="Arial"/>
                </a:rPr>
                <a:t>Analyze correlations between pollutants and AQI to identify key contributors.</a:t>
              </a:r>
            </a:p>
            <a:p>
              <a:pPr marL="647700" lvl="1" indent="-323850" algn="l">
                <a:lnSpc>
                  <a:spcPts val="3840"/>
                </a:lnSpc>
                <a:buAutoNum type="arabicPeriod"/>
              </a:pPr>
              <a:r>
                <a:rPr lang="en-US" sz="3000">
                  <a:solidFill>
                    <a:srgbClr val="000000"/>
                  </a:solidFill>
                  <a:latin typeface="Arial"/>
                  <a:ea typeface="Arial"/>
                  <a:cs typeface="Arial"/>
                  <a:sym typeface="Arial"/>
                </a:rPr>
                <a:t>Evaluate model performance using R² Score, MAE, and MSE.</a:t>
              </a:r>
            </a:p>
            <a:p>
              <a:pPr marL="647700" lvl="1" indent="-323850" algn="l">
                <a:lnSpc>
                  <a:spcPts val="3840"/>
                </a:lnSpc>
                <a:buAutoNum type="arabicPeriod"/>
              </a:pPr>
              <a:r>
                <a:rPr lang="en-US" sz="3000">
                  <a:solidFill>
                    <a:srgbClr val="000000"/>
                  </a:solidFill>
                  <a:latin typeface="Arial"/>
                  <a:ea typeface="Arial"/>
                  <a:cs typeface="Arial"/>
                  <a:sym typeface="Arial"/>
                </a:rPr>
                <a:t>Develop insights to support environmental policies and pollution control strategies.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390915" y="1298229"/>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Tools and Technology used </a:t>
              </a:r>
            </a:p>
          </p:txBody>
        </p:sp>
      </p:grpSp>
      <p:grpSp>
        <p:nvGrpSpPr>
          <p:cNvPr id="14" name="Group 14"/>
          <p:cNvGrpSpPr/>
          <p:nvPr/>
        </p:nvGrpSpPr>
        <p:grpSpPr>
          <a:xfrm>
            <a:off x="390915" y="1898394"/>
            <a:ext cx="15768339" cy="8118184"/>
            <a:chOff x="0" y="0"/>
            <a:chExt cx="21024452" cy="10824246"/>
          </a:xfrm>
        </p:grpSpPr>
        <p:sp>
          <p:nvSpPr>
            <p:cNvPr id="15" name="Freeform 15"/>
            <p:cNvSpPr/>
            <p:nvPr/>
          </p:nvSpPr>
          <p:spPr>
            <a:xfrm>
              <a:off x="0" y="0"/>
              <a:ext cx="21024452" cy="10824246"/>
            </a:xfrm>
            <a:custGeom>
              <a:avLst/>
              <a:gdLst/>
              <a:ahLst/>
              <a:cxnLst/>
              <a:rect l="l" t="t" r="r" b="b"/>
              <a:pathLst>
                <a:path w="21024452" h="10824246">
                  <a:moveTo>
                    <a:pt x="0" y="0"/>
                  </a:moveTo>
                  <a:lnTo>
                    <a:pt x="21024452" y="0"/>
                  </a:lnTo>
                  <a:lnTo>
                    <a:pt x="21024452" y="10824246"/>
                  </a:lnTo>
                  <a:lnTo>
                    <a:pt x="0" y="10824246"/>
                  </a:lnTo>
                  <a:close/>
                </a:path>
              </a:pathLst>
            </a:custGeom>
            <a:solidFill>
              <a:srgbClr val="000000">
                <a:alpha val="0"/>
              </a:srgbClr>
            </a:solidFill>
          </p:spPr>
        </p:sp>
        <p:sp>
          <p:nvSpPr>
            <p:cNvPr id="16" name="TextBox 16"/>
            <p:cNvSpPr txBox="1"/>
            <p:nvPr/>
          </p:nvSpPr>
          <p:spPr>
            <a:xfrm>
              <a:off x="0" y="-219075"/>
              <a:ext cx="21024452" cy="11043321"/>
            </a:xfrm>
            <a:prstGeom prst="rect">
              <a:avLst/>
            </a:prstGeom>
          </p:spPr>
          <p:txBody>
            <a:bodyPr lIns="0" tIns="0" rIns="0" bIns="0" rtlCol="0" anchor="ctr"/>
            <a:lstStyle/>
            <a:p>
              <a:pPr algn="l">
                <a:lnSpc>
                  <a:spcPts val="5039"/>
                </a:lnSpc>
              </a:pPr>
              <a:r>
                <a:rPr lang="en-US" sz="2799" b="1">
                  <a:solidFill>
                    <a:srgbClr val="000000"/>
                  </a:solidFill>
                  <a:latin typeface="Arial Bold"/>
                  <a:ea typeface="Arial Bold"/>
                  <a:cs typeface="Arial Bold"/>
                  <a:sym typeface="Arial Bold"/>
                </a:rPr>
                <a:t>Programming Language &amp; Environment:</a:t>
              </a:r>
              <a:r>
                <a:rPr lang="en-US" sz="2799">
                  <a:solidFill>
                    <a:srgbClr val="000000"/>
                  </a:solidFill>
                  <a:latin typeface="Arial"/>
                  <a:ea typeface="Arial"/>
                  <a:cs typeface="Arial"/>
                  <a:sym typeface="Arial"/>
                </a:rPr>
                <a:t> Python with Google Colab</a:t>
              </a:r>
            </a:p>
            <a:p>
              <a:pPr algn="l">
                <a:lnSpc>
                  <a:spcPts val="5220"/>
                </a:lnSpc>
              </a:pPr>
              <a:r>
                <a:rPr lang="en-US" sz="2900" b="1">
                  <a:solidFill>
                    <a:srgbClr val="000000"/>
                  </a:solidFill>
                  <a:latin typeface="Arial Bold"/>
                  <a:ea typeface="Arial Bold"/>
                  <a:cs typeface="Arial Bold"/>
                  <a:sym typeface="Arial Bold"/>
                </a:rPr>
                <a:t>Libraries Used:</a:t>
              </a:r>
            </a:p>
            <a:p>
              <a:pPr marL="524918" lvl="1" indent="-262459" algn="l">
                <a:lnSpc>
                  <a:spcPts val="3480"/>
                </a:lnSpc>
              </a:pPr>
              <a:r>
                <a:rPr lang="en-US" sz="2900" b="1">
                  <a:solidFill>
                    <a:srgbClr val="000000"/>
                  </a:solidFill>
                  <a:latin typeface="Arial Bold"/>
                  <a:ea typeface="Arial Bold"/>
                  <a:cs typeface="Arial Bold"/>
                  <a:sym typeface="Arial Bold"/>
                </a:rPr>
                <a:t>     </a:t>
              </a:r>
              <a:r>
                <a:rPr lang="en-US" sz="2900" i="1" u="sng">
                  <a:solidFill>
                    <a:srgbClr val="000000"/>
                  </a:solidFill>
                  <a:latin typeface="Arial Italics"/>
                  <a:ea typeface="Arial Italics"/>
                  <a:cs typeface="Arial Italics"/>
                  <a:sym typeface="Arial Italics"/>
                </a:rPr>
                <a:t>Data Handling</a:t>
              </a:r>
              <a:r>
                <a:rPr lang="en-US" sz="2900">
                  <a:solidFill>
                    <a:srgbClr val="000000"/>
                  </a:solidFill>
                  <a:latin typeface="Arial"/>
                  <a:ea typeface="Arial"/>
                  <a:cs typeface="Arial"/>
                  <a:sym typeface="Arial"/>
                </a:rPr>
                <a:t>: Pandas, NumPy</a:t>
              </a:r>
            </a:p>
            <a:p>
              <a:pPr marL="524918" lvl="1" indent="-262459" algn="l">
                <a:lnSpc>
                  <a:spcPts val="3480"/>
                </a:lnSpc>
              </a:pPr>
              <a:r>
                <a:rPr lang="en-US" sz="2900">
                  <a:solidFill>
                    <a:srgbClr val="000000"/>
                  </a:solidFill>
                  <a:latin typeface="Arial"/>
                  <a:ea typeface="Arial"/>
                  <a:cs typeface="Arial"/>
                  <a:sym typeface="Arial"/>
                </a:rPr>
                <a:t>     </a:t>
              </a:r>
              <a:r>
                <a:rPr lang="en-US" sz="2900" i="1" u="sng">
                  <a:solidFill>
                    <a:srgbClr val="000000"/>
                  </a:solidFill>
                  <a:latin typeface="Arial Italics"/>
                  <a:ea typeface="Arial Italics"/>
                  <a:cs typeface="Arial Italics"/>
                  <a:sym typeface="Arial Italics"/>
                </a:rPr>
                <a:t>Visualization</a:t>
              </a:r>
              <a:r>
                <a:rPr lang="en-US" sz="2900">
                  <a:solidFill>
                    <a:srgbClr val="000000"/>
                  </a:solidFill>
                  <a:latin typeface="Arial"/>
                  <a:ea typeface="Arial"/>
                  <a:cs typeface="Arial"/>
                  <a:sym typeface="Arial"/>
                </a:rPr>
                <a:t>: Matplotlib, Seaborn</a:t>
              </a:r>
            </a:p>
            <a:p>
              <a:pPr marL="524918" lvl="1" indent="-262459" algn="l">
                <a:lnSpc>
                  <a:spcPts val="3480"/>
                </a:lnSpc>
              </a:pPr>
              <a:r>
                <a:rPr lang="en-US" sz="2900">
                  <a:solidFill>
                    <a:srgbClr val="000000"/>
                  </a:solidFill>
                  <a:latin typeface="Arial"/>
                  <a:ea typeface="Arial"/>
                  <a:cs typeface="Arial"/>
                  <a:sym typeface="Arial"/>
                </a:rPr>
                <a:t>     </a:t>
              </a:r>
              <a:r>
                <a:rPr lang="en-US" sz="2900" i="1" u="sng">
                  <a:solidFill>
                    <a:srgbClr val="000000"/>
                  </a:solidFill>
                  <a:latin typeface="Arial Italics"/>
                  <a:ea typeface="Arial Italics"/>
                  <a:cs typeface="Arial Italics"/>
                  <a:sym typeface="Arial Italics"/>
                </a:rPr>
                <a:t>Machine Learning</a:t>
              </a:r>
              <a:r>
                <a:rPr lang="en-US" sz="2900">
                  <a:solidFill>
                    <a:srgbClr val="000000"/>
                  </a:solidFill>
                  <a:latin typeface="Arial"/>
                  <a:ea typeface="Arial"/>
                  <a:cs typeface="Arial"/>
                  <a:sym typeface="Arial"/>
                </a:rPr>
                <a:t>: Scikit-learn (for model building)</a:t>
              </a:r>
            </a:p>
            <a:p>
              <a:pPr marL="524918" lvl="1" indent="-262459" algn="l">
                <a:lnSpc>
                  <a:spcPts val="3480"/>
                </a:lnSpc>
              </a:pPr>
              <a:r>
                <a:rPr lang="en-US" sz="2900">
                  <a:solidFill>
                    <a:srgbClr val="000000"/>
                  </a:solidFill>
                  <a:latin typeface="Arial"/>
                  <a:ea typeface="Arial"/>
                  <a:cs typeface="Arial"/>
                  <a:sym typeface="Arial"/>
                </a:rPr>
                <a:t>     </a:t>
              </a:r>
              <a:r>
                <a:rPr lang="en-US" sz="2900" i="1" u="sng">
                  <a:solidFill>
                    <a:srgbClr val="000000"/>
                  </a:solidFill>
                  <a:latin typeface="Arial Italics"/>
                  <a:ea typeface="Arial Italics"/>
                  <a:cs typeface="Arial Italics"/>
                  <a:sym typeface="Arial Italics"/>
                </a:rPr>
                <a:t>Data Cleaning</a:t>
              </a:r>
              <a:r>
                <a:rPr lang="en-US" sz="2900">
                  <a:solidFill>
                    <a:srgbClr val="000000"/>
                  </a:solidFill>
                  <a:latin typeface="Arial"/>
                  <a:ea typeface="Arial"/>
                  <a:cs typeface="Arial"/>
                  <a:sym typeface="Arial"/>
                </a:rPr>
                <a:t>: Pandas (handling missing values, duplicates)</a:t>
              </a:r>
            </a:p>
            <a:p>
              <a:pPr algn="l">
                <a:lnSpc>
                  <a:spcPts val="5039"/>
                </a:lnSpc>
              </a:pPr>
              <a:r>
                <a:rPr lang="en-US" sz="2799" b="1">
                  <a:solidFill>
                    <a:srgbClr val="000000"/>
                  </a:solidFill>
                  <a:latin typeface="Arial Bold"/>
                  <a:ea typeface="Arial Bold"/>
                  <a:cs typeface="Arial Bold"/>
                  <a:sym typeface="Arial Bold"/>
                </a:rPr>
                <a:t>Machine Learning Models Used:</a:t>
              </a:r>
              <a:r>
                <a:rPr lang="en-US" sz="2799">
                  <a:solidFill>
                    <a:srgbClr val="000000"/>
                  </a:solidFill>
                  <a:latin typeface="Arial"/>
                  <a:ea typeface="Arial"/>
                  <a:cs typeface="Arial"/>
                  <a:sym typeface="Arial"/>
                </a:rPr>
                <a:t> </a:t>
              </a:r>
            </a:p>
            <a:p>
              <a:pPr marL="1217929" lvl="2" indent="-405976" algn="l">
                <a:lnSpc>
                  <a:spcPts val="5039"/>
                </a:lnSpc>
                <a:buFont typeface="Arial"/>
                <a:buChar char="⚬"/>
              </a:pPr>
              <a:r>
                <a:rPr lang="en-US" sz="2799" i="1" u="sng">
                  <a:solidFill>
                    <a:srgbClr val="000000"/>
                  </a:solidFill>
                  <a:latin typeface="Arial Italics"/>
                  <a:ea typeface="Arial Italics"/>
                  <a:cs typeface="Arial Italics"/>
                  <a:sym typeface="Arial Italics"/>
                </a:rPr>
                <a:t>Linear Regression </a:t>
              </a:r>
            </a:p>
            <a:p>
              <a:pPr marL="1217929" lvl="2" indent="-405976" algn="l">
                <a:lnSpc>
                  <a:spcPts val="5039"/>
                </a:lnSpc>
                <a:buFont typeface="Arial"/>
                <a:buChar char="⚬"/>
              </a:pPr>
              <a:r>
                <a:rPr lang="en-US" sz="2799" i="1" u="sng">
                  <a:solidFill>
                    <a:srgbClr val="000000"/>
                  </a:solidFill>
                  <a:latin typeface="Arial Italics"/>
                  <a:ea typeface="Arial Italics"/>
                  <a:cs typeface="Arial Italics"/>
                  <a:sym typeface="Arial Italics"/>
                </a:rPr>
                <a:t>Decision Tree Regressor </a:t>
              </a:r>
            </a:p>
            <a:p>
              <a:pPr marL="1217929" lvl="2" indent="-405976" algn="l">
                <a:lnSpc>
                  <a:spcPts val="5039"/>
                </a:lnSpc>
                <a:buFont typeface="Arial"/>
                <a:buChar char="⚬"/>
              </a:pPr>
              <a:r>
                <a:rPr lang="en-US" sz="2799" i="1" u="sng">
                  <a:solidFill>
                    <a:srgbClr val="000000"/>
                  </a:solidFill>
                  <a:latin typeface="Arial Italics"/>
                  <a:ea typeface="Arial Italics"/>
                  <a:cs typeface="Arial Italics"/>
                  <a:sym typeface="Arial Italics"/>
                </a:rPr>
                <a:t>K-Nearest Neighbors (KNN) Regressor </a:t>
              </a:r>
            </a:p>
            <a:p>
              <a:pPr marL="1217929" lvl="2" indent="-405976" algn="l">
                <a:lnSpc>
                  <a:spcPts val="5039"/>
                </a:lnSpc>
                <a:buFont typeface="Arial"/>
                <a:buChar char="⚬"/>
              </a:pPr>
              <a:r>
                <a:rPr lang="en-US" sz="2799" i="1" u="sng">
                  <a:solidFill>
                    <a:srgbClr val="000000"/>
                  </a:solidFill>
                  <a:latin typeface="Arial Italics"/>
                  <a:ea typeface="Arial Italics"/>
                  <a:cs typeface="Arial Italics"/>
                  <a:sym typeface="Arial Italics"/>
                </a:rPr>
                <a:t>Random Forest Regressor (Best Performing Model) </a:t>
              </a:r>
            </a:p>
            <a:p>
              <a:pPr algn="l">
                <a:lnSpc>
                  <a:spcPts val="5039"/>
                </a:lnSpc>
              </a:pPr>
              <a:r>
                <a:rPr lang="en-US" sz="2799" b="1">
                  <a:solidFill>
                    <a:srgbClr val="000000"/>
                  </a:solidFill>
                  <a:latin typeface="Arial Bold"/>
                  <a:ea typeface="Arial Bold"/>
                  <a:cs typeface="Arial Bold"/>
                  <a:sym typeface="Arial Bold"/>
                </a:rPr>
                <a:t>Model Evaluation Metrics:</a:t>
              </a:r>
              <a:r>
                <a:rPr lang="en-US" sz="2799">
                  <a:solidFill>
                    <a:srgbClr val="000000"/>
                  </a:solidFill>
                  <a:latin typeface="Arial"/>
                  <a:ea typeface="Arial"/>
                  <a:cs typeface="Arial"/>
                  <a:sym typeface="Arial"/>
                </a:rPr>
                <a:t> R² Score, Mean Absolute Error (MAE), Mean Squared Error (MSE) </a:t>
              </a:r>
            </a:p>
            <a:p>
              <a:pPr algn="l">
                <a:lnSpc>
                  <a:spcPts val="5039"/>
                </a:lnSpc>
              </a:pPr>
              <a:r>
                <a:rPr lang="en-US" sz="2799" b="1">
                  <a:solidFill>
                    <a:srgbClr val="000000"/>
                  </a:solidFill>
                  <a:latin typeface="Arial Bold"/>
                  <a:ea typeface="Arial Bold"/>
                  <a:cs typeface="Arial Bold"/>
                  <a:sym typeface="Arial Bold"/>
                </a:rPr>
                <a:t>Data Processing:</a:t>
              </a:r>
              <a:r>
                <a:rPr lang="en-US" sz="2799">
                  <a:solidFill>
                    <a:srgbClr val="000000"/>
                  </a:solidFill>
                  <a:latin typeface="Arial"/>
                  <a:ea typeface="Arial"/>
                  <a:cs typeface="Arial"/>
                  <a:sym typeface="Arial"/>
                </a:rPr>
                <a:t> Handling missing values, normalization, feature engineering </a:t>
              </a:r>
            </a:p>
            <a:p>
              <a:pPr algn="l">
                <a:lnSpc>
                  <a:spcPts val="5039"/>
                </a:lnSpc>
              </a:pPr>
              <a:r>
                <a:rPr lang="en-US" sz="2799" b="1">
                  <a:solidFill>
                    <a:srgbClr val="000000"/>
                  </a:solidFill>
                  <a:latin typeface="Arial Bold"/>
                  <a:ea typeface="Arial Bold"/>
                  <a:cs typeface="Arial Bold"/>
                  <a:sym typeface="Arial Bold"/>
                </a:rPr>
                <a:t>Visualization Tools:</a:t>
              </a:r>
              <a:r>
                <a:rPr lang="en-US" sz="2799">
                  <a:solidFill>
                    <a:srgbClr val="000000"/>
                  </a:solidFill>
                  <a:latin typeface="Arial"/>
                  <a:ea typeface="Arial"/>
                  <a:cs typeface="Arial"/>
                  <a:sym typeface="Arial"/>
                </a:rPr>
                <a:t> Seaborn, Matplotlib for data insights </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402534" y="1521984"/>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Methodology </a:t>
              </a:r>
            </a:p>
          </p:txBody>
        </p:sp>
      </p:grpSp>
      <p:grpSp>
        <p:nvGrpSpPr>
          <p:cNvPr id="14" name="Group 14"/>
          <p:cNvGrpSpPr/>
          <p:nvPr/>
        </p:nvGrpSpPr>
        <p:grpSpPr>
          <a:xfrm>
            <a:off x="402534" y="2301240"/>
            <a:ext cx="17724816" cy="7985760"/>
            <a:chOff x="0" y="0"/>
            <a:chExt cx="23633088" cy="10647680"/>
          </a:xfrm>
        </p:grpSpPr>
        <p:sp>
          <p:nvSpPr>
            <p:cNvPr id="15" name="Freeform 15"/>
            <p:cNvSpPr/>
            <p:nvPr/>
          </p:nvSpPr>
          <p:spPr>
            <a:xfrm>
              <a:off x="0" y="0"/>
              <a:ext cx="23633088" cy="10647680"/>
            </a:xfrm>
            <a:custGeom>
              <a:avLst/>
              <a:gdLst/>
              <a:ahLst/>
              <a:cxnLst/>
              <a:rect l="l" t="t" r="r" b="b"/>
              <a:pathLst>
                <a:path w="23633088" h="10647680">
                  <a:moveTo>
                    <a:pt x="0" y="0"/>
                  </a:moveTo>
                  <a:lnTo>
                    <a:pt x="23633088" y="0"/>
                  </a:lnTo>
                  <a:lnTo>
                    <a:pt x="23633088" y="10647680"/>
                  </a:lnTo>
                  <a:lnTo>
                    <a:pt x="0" y="10647680"/>
                  </a:lnTo>
                  <a:close/>
                </a:path>
              </a:pathLst>
            </a:custGeom>
            <a:solidFill>
              <a:srgbClr val="000000">
                <a:alpha val="0"/>
              </a:srgbClr>
            </a:solidFill>
          </p:spPr>
        </p:sp>
        <p:sp>
          <p:nvSpPr>
            <p:cNvPr id="16" name="TextBox 16"/>
            <p:cNvSpPr txBox="1"/>
            <p:nvPr/>
          </p:nvSpPr>
          <p:spPr>
            <a:xfrm>
              <a:off x="0" y="-152400"/>
              <a:ext cx="23633088" cy="10800080"/>
            </a:xfrm>
            <a:prstGeom prst="rect">
              <a:avLst/>
            </a:prstGeom>
          </p:spPr>
          <p:txBody>
            <a:bodyPr lIns="0" tIns="0" rIns="0" bIns="0" rtlCol="0" anchor="ctr"/>
            <a:lstStyle/>
            <a:p>
              <a:pPr algn="l">
                <a:lnSpc>
                  <a:spcPts val="4500"/>
                </a:lnSpc>
              </a:pPr>
              <a:r>
                <a:rPr lang="en-US" sz="3000" b="1">
                  <a:solidFill>
                    <a:srgbClr val="000000"/>
                  </a:solidFill>
                  <a:latin typeface="Arial Bold"/>
                  <a:ea typeface="Arial Bold"/>
                  <a:cs typeface="Arial Bold"/>
                  <a:sym typeface="Arial Bold"/>
                </a:rPr>
                <a:t>Data Collection: </a:t>
              </a:r>
              <a:r>
                <a:rPr lang="en-US" sz="3000">
                  <a:solidFill>
                    <a:srgbClr val="000000"/>
                  </a:solidFill>
                  <a:latin typeface="Arial"/>
                  <a:ea typeface="Arial"/>
                  <a:cs typeface="Arial"/>
                  <a:sym typeface="Arial"/>
                </a:rPr>
                <a:t>The air quality dataset was loaded from a CSV file containing pollutant concentration levels along with AQI values. The dataset included key pollutants such as PM2.5, PM10, NO2, CO, SO2, NH3, O3, Benzene, Toluene, and Xylene. These pollutants were used as features for building the prediction model.</a:t>
              </a:r>
            </a:p>
            <a:p>
              <a:pPr algn="l">
                <a:lnSpc>
                  <a:spcPts val="4500"/>
                </a:lnSpc>
              </a:pPr>
              <a:endParaRPr lang="en-US" sz="3000">
                <a:solidFill>
                  <a:srgbClr val="000000"/>
                </a:solidFill>
                <a:latin typeface="Arial"/>
                <a:ea typeface="Arial"/>
                <a:cs typeface="Arial"/>
                <a:sym typeface="Arial"/>
              </a:endParaRPr>
            </a:p>
            <a:p>
              <a:pPr algn="l">
                <a:lnSpc>
                  <a:spcPts val="4500"/>
                </a:lnSpc>
              </a:pPr>
              <a:r>
                <a:rPr lang="en-US" sz="3000" b="1">
                  <a:solidFill>
                    <a:srgbClr val="000000"/>
                  </a:solidFill>
                  <a:latin typeface="Arial Bold"/>
                  <a:ea typeface="Arial Bold"/>
                  <a:cs typeface="Arial Bold"/>
                  <a:sym typeface="Arial Bold"/>
                </a:rPr>
                <a:t>Data Preprocessing: </a:t>
              </a:r>
              <a:r>
                <a:rPr lang="en-US" sz="3000">
                  <a:solidFill>
                    <a:srgbClr val="000000"/>
                  </a:solidFill>
                  <a:latin typeface="Arial"/>
                  <a:ea typeface="Arial"/>
                  <a:cs typeface="Arial"/>
                  <a:sym typeface="Arial"/>
                </a:rPr>
                <a:t>To ensure data quality, missing values were handled appropriately. Mean imputation was applied where feasible, while features with excessive missing data, such as Xylene (61.32% missing), were dropped. Duplicate entries were removed to avoid redundancy. </a:t>
              </a:r>
            </a:p>
            <a:p>
              <a:pPr algn="l">
                <a:lnSpc>
                  <a:spcPts val="4500"/>
                </a:lnSpc>
              </a:pPr>
              <a:endParaRPr lang="en-US" sz="3000">
                <a:solidFill>
                  <a:srgbClr val="000000"/>
                </a:solidFill>
                <a:latin typeface="Arial"/>
                <a:ea typeface="Arial"/>
                <a:cs typeface="Arial"/>
                <a:sym typeface="Arial"/>
              </a:endParaRPr>
            </a:p>
            <a:p>
              <a:pPr algn="l">
                <a:lnSpc>
                  <a:spcPts val="4500"/>
                </a:lnSpc>
              </a:pPr>
              <a:r>
                <a:rPr lang="en-US" sz="3000" b="1">
                  <a:solidFill>
                    <a:srgbClr val="000000"/>
                  </a:solidFill>
                  <a:latin typeface="Arial Bold"/>
                  <a:ea typeface="Arial Bold"/>
                  <a:cs typeface="Arial Bold"/>
                  <a:sym typeface="Arial Bold"/>
                </a:rPr>
                <a:t>Exploratory Data Analysis (EDA): </a:t>
              </a:r>
              <a:r>
                <a:rPr lang="en-US" sz="3000">
                  <a:solidFill>
                    <a:srgbClr val="000000"/>
                  </a:solidFill>
                  <a:latin typeface="Arial"/>
                  <a:ea typeface="Arial"/>
                  <a:cs typeface="Arial"/>
                  <a:sym typeface="Arial"/>
                </a:rPr>
                <a:t>EDA was conducted to understand the distribution of pollutants and their relationship with AQI. Histograms and boxplots helped visualize the spread and skewness of data, revealing that most pollutant levels were right-skewed. A correlation heatmap was used to identify the strongest contributors to AQI, with PM2.5 and PM10 emerging as the most significant factors affecting air quality.</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402534" y="1521984"/>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Methodology </a:t>
              </a:r>
            </a:p>
          </p:txBody>
        </p:sp>
      </p:grpSp>
      <p:grpSp>
        <p:nvGrpSpPr>
          <p:cNvPr id="14" name="Group 14"/>
          <p:cNvGrpSpPr/>
          <p:nvPr/>
        </p:nvGrpSpPr>
        <p:grpSpPr>
          <a:xfrm>
            <a:off x="402534" y="2392185"/>
            <a:ext cx="17724816" cy="7414260"/>
            <a:chOff x="0" y="0"/>
            <a:chExt cx="23633088" cy="9885680"/>
          </a:xfrm>
        </p:grpSpPr>
        <p:sp>
          <p:nvSpPr>
            <p:cNvPr id="15" name="Freeform 15"/>
            <p:cNvSpPr/>
            <p:nvPr/>
          </p:nvSpPr>
          <p:spPr>
            <a:xfrm>
              <a:off x="0" y="0"/>
              <a:ext cx="23633088" cy="9885680"/>
            </a:xfrm>
            <a:custGeom>
              <a:avLst/>
              <a:gdLst/>
              <a:ahLst/>
              <a:cxnLst/>
              <a:rect l="l" t="t" r="r" b="b"/>
              <a:pathLst>
                <a:path w="23633088" h="9885680">
                  <a:moveTo>
                    <a:pt x="0" y="0"/>
                  </a:moveTo>
                  <a:lnTo>
                    <a:pt x="23633088" y="0"/>
                  </a:lnTo>
                  <a:lnTo>
                    <a:pt x="23633088" y="9885680"/>
                  </a:lnTo>
                  <a:lnTo>
                    <a:pt x="0" y="9885680"/>
                  </a:lnTo>
                  <a:close/>
                </a:path>
              </a:pathLst>
            </a:custGeom>
            <a:solidFill>
              <a:srgbClr val="000000">
                <a:alpha val="0"/>
              </a:srgbClr>
            </a:solidFill>
          </p:spPr>
        </p:sp>
        <p:sp>
          <p:nvSpPr>
            <p:cNvPr id="16" name="TextBox 16"/>
            <p:cNvSpPr txBox="1"/>
            <p:nvPr/>
          </p:nvSpPr>
          <p:spPr>
            <a:xfrm>
              <a:off x="0" y="-152400"/>
              <a:ext cx="23633088" cy="10038080"/>
            </a:xfrm>
            <a:prstGeom prst="rect">
              <a:avLst/>
            </a:prstGeom>
          </p:spPr>
          <p:txBody>
            <a:bodyPr lIns="0" tIns="0" rIns="0" bIns="0" rtlCol="0" anchor="ctr"/>
            <a:lstStyle/>
            <a:p>
              <a:pPr algn="l">
                <a:lnSpc>
                  <a:spcPts val="4500"/>
                </a:lnSpc>
              </a:pPr>
              <a:r>
                <a:rPr lang="en-US" sz="3000" b="1">
                  <a:solidFill>
                    <a:srgbClr val="000000"/>
                  </a:solidFill>
                  <a:latin typeface="Arial Bold"/>
                  <a:ea typeface="Arial Bold"/>
                  <a:cs typeface="Arial Bold"/>
                  <a:sym typeface="Arial Bold"/>
                </a:rPr>
                <a:t>Feature Engineering: </a:t>
              </a:r>
              <a:r>
                <a:rPr lang="en-US" sz="3000">
                  <a:solidFill>
                    <a:srgbClr val="000000"/>
                  </a:solidFill>
                  <a:latin typeface="Arial"/>
                  <a:ea typeface="Arial"/>
                  <a:cs typeface="Arial"/>
                  <a:sym typeface="Arial"/>
                </a:rPr>
                <a:t>Key pollutants were selected based on correlation analysis to improve model performance. Since the dataset contained skewed data, StandardScaler was applied to normalize feature values. Outliers were detected and handled using the Interquartile Range (IQR) method to remove extreme values, ensuring that the model learned from a clean and well-structured dataset.</a:t>
              </a:r>
            </a:p>
            <a:p>
              <a:pPr algn="l">
                <a:lnSpc>
                  <a:spcPts val="4500"/>
                </a:lnSpc>
              </a:pPr>
              <a:endParaRPr lang="en-US" sz="3000">
                <a:solidFill>
                  <a:srgbClr val="000000"/>
                </a:solidFill>
                <a:latin typeface="Arial"/>
                <a:ea typeface="Arial"/>
                <a:cs typeface="Arial"/>
                <a:sym typeface="Arial"/>
              </a:endParaRPr>
            </a:p>
            <a:p>
              <a:pPr algn="l">
                <a:lnSpc>
                  <a:spcPts val="4500"/>
                </a:lnSpc>
              </a:pPr>
              <a:r>
                <a:rPr lang="en-US" sz="3000" b="1">
                  <a:solidFill>
                    <a:srgbClr val="000000"/>
                  </a:solidFill>
                  <a:latin typeface="Arial Bold"/>
                  <a:ea typeface="Arial Bold"/>
                  <a:cs typeface="Arial Bold"/>
                  <a:sym typeface="Arial Bold"/>
                </a:rPr>
                <a:t>Model Building: </a:t>
              </a:r>
              <a:r>
                <a:rPr lang="en-US" sz="3000">
                  <a:solidFill>
                    <a:srgbClr val="000000"/>
                  </a:solidFill>
                  <a:latin typeface="Arial"/>
                  <a:ea typeface="Arial"/>
                  <a:cs typeface="Arial"/>
                  <a:sym typeface="Arial"/>
                </a:rPr>
                <a:t>The dataset was split into 80% training and 20% testing to evaluate model performance effectively. Multiple machine learning models were trained, including Linear Regression, Decision Tree Regressor, K-Nearest Neighbors (KNN) Regressor, and Random Forest Regressor. Among these, the Random Forest Regressor provided the best accuracy due to its ability to handle non-linear relationships and feature importance effectively.</a:t>
              </a:r>
            </a:p>
            <a:p>
              <a:pPr algn="l">
                <a:lnSpc>
                  <a:spcPts val="4500"/>
                </a:lnSpc>
              </a:pPr>
              <a:endParaRPr lang="en-US" sz="3000">
                <a:solidFill>
                  <a:srgbClr val="000000"/>
                </a:solidFill>
                <a:latin typeface="Arial"/>
                <a:ea typeface="Arial"/>
                <a:cs typeface="Arial"/>
                <a:sym typeface="Arial"/>
              </a:endParaRPr>
            </a:p>
            <a:p>
              <a:pPr algn="l">
                <a:lnSpc>
                  <a:spcPts val="4500"/>
                </a:lnSpc>
              </a:pPr>
              <a:r>
                <a:rPr lang="en-US" sz="3000" b="1">
                  <a:solidFill>
                    <a:srgbClr val="000000"/>
                  </a:solidFill>
                  <a:latin typeface="Arial Bold"/>
                  <a:ea typeface="Arial Bold"/>
                  <a:cs typeface="Arial Bold"/>
                  <a:sym typeface="Arial Bold"/>
                </a:rPr>
                <a:t>Model Evaluation: </a:t>
              </a:r>
              <a:r>
                <a:rPr lang="en-US" sz="3000">
                  <a:solidFill>
                    <a:srgbClr val="000000"/>
                  </a:solidFill>
                  <a:latin typeface="Arial"/>
                  <a:ea typeface="Arial"/>
                  <a:cs typeface="Arial"/>
                  <a:sym typeface="Arial"/>
                </a:rPr>
                <a:t>Evaluated models using </a:t>
              </a:r>
              <a:r>
                <a:rPr lang="en-US" sz="3000" i="1">
                  <a:solidFill>
                    <a:srgbClr val="000000"/>
                  </a:solidFill>
                  <a:latin typeface="Arial Italics"/>
                  <a:ea typeface="Arial Italics"/>
                  <a:cs typeface="Arial Italics"/>
                  <a:sym typeface="Arial Italics"/>
                </a:rPr>
                <a:t>R² Score, MAE, and MSE. Random Forest</a:t>
              </a:r>
              <a:r>
                <a:rPr lang="en-US" sz="3000">
                  <a:solidFill>
                    <a:srgbClr val="000000"/>
                  </a:solidFill>
                  <a:latin typeface="Arial"/>
                  <a:ea typeface="Arial"/>
                  <a:cs typeface="Arial"/>
                  <a:sym typeface="Arial"/>
                </a:rPr>
                <a:t> performed the best due to its accuracy and ability to handle complex relationships.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382656" y="1581618"/>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Problem Statement:  </a:t>
              </a:r>
            </a:p>
          </p:txBody>
        </p:sp>
      </p:grpSp>
      <p:sp>
        <p:nvSpPr>
          <p:cNvPr id="14" name="TextBox 14"/>
          <p:cNvSpPr txBox="1"/>
          <p:nvPr/>
        </p:nvSpPr>
        <p:spPr>
          <a:xfrm>
            <a:off x="382656" y="2294852"/>
            <a:ext cx="17426714" cy="7620000"/>
          </a:xfrm>
          <a:prstGeom prst="rect">
            <a:avLst/>
          </a:prstGeom>
        </p:spPr>
        <p:txBody>
          <a:bodyPr lIns="0" tIns="0" rIns="0" bIns="0" rtlCol="0" anchor="t">
            <a:spAutoFit/>
          </a:bodyPr>
          <a:lstStyle/>
          <a:p>
            <a:pPr algn="l">
              <a:lnSpc>
                <a:spcPts val="3959"/>
              </a:lnSpc>
            </a:pPr>
            <a:r>
              <a:rPr lang="en-US" sz="3299" b="1">
                <a:solidFill>
                  <a:srgbClr val="000000"/>
                </a:solidFill>
                <a:latin typeface="Arial Bold"/>
                <a:ea typeface="Arial Bold"/>
                <a:cs typeface="Arial Bold"/>
                <a:sym typeface="Arial Bold"/>
              </a:rPr>
              <a:t>Identified Problem:</a:t>
            </a:r>
          </a:p>
          <a:p>
            <a:pPr marL="669289" lvl="1" indent="-334645" algn="l">
              <a:lnSpc>
                <a:spcPts val="3719"/>
              </a:lnSpc>
              <a:buFont typeface="Arial"/>
              <a:buChar char="•"/>
            </a:pPr>
            <a:r>
              <a:rPr lang="en-US" sz="3099">
                <a:solidFill>
                  <a:srgbClr val="000000"/>
                </a:solidFill>
                <a:latin typeface="Arial"/>
                <a:ea typeface="Arial"/>
                <a:cs typeface="Arial"/>
                <a:sym typeface="Arial"/>
              </a:rPr>
              <a:t>Air pollution is a major environmental concern impacting human health and ecosystems.</a:t>
            </a:r>
          </a:p>
          <a:p>
            <a:pPr marL="669289" lvl="1" indent="-334645" algn="l">
              <a:lnSpc>
                <a:spcPts val="3719"/>
              </a:lnSpc>
              <a:buFont typeface="Arial"/>
              <a:buChar char="•"/>
            </a:pPr>
            <a:r>
              <a:rPr lang="en-US" sz="3099">
                <a:solidFill>
                  <a:srgbClr val="000000"/>
                </a:solidFill>
                <a:latin typeface="Arial"/>
                <a:ea typeface="Arial"/>
                <a:cs typeface="Arial"/>
                <a:sym typeface="Arial"/>
              </a:rPr>
              <a:t>Poor air quality leads to respiratory diseases, cardiovascular issues, and environmental degradation.</a:t>
            </a:r>
          </a:p>
          <a:p>
            <a:pPr marL="669289" lvl="1" indent="-334645" algn="l">
              <a:lnSpc>
                <a:spcPts val="3719"/>
              </a:lnSpc>
              <a:buFont typeface="Arial"/>
              <a:buChar char="•"/>
            </a:pPr>
            <a:r>
              <a:rPr lang="en-US" sz="3099">
                <a:solidFill>
                  <a:srgbClr val="000000"/>
                </a:solidFill>
                <a:latin typeface="Arial"/>
                <a:ea typeface="Arial"/>
                <a:cs typeface="Arial"/>
                <a:sym typeface="Arial"/>
              </a:rPr>
              <a:t>Accurate AQI prediction helps in taking preventive measures and policy decisions.</a:t>
            </a:r>
          </a:p>
          <a:p>
            <a:pPr algn="l">
              <a:lnSpc>
                <a:spcPts val="3719"/>
              </a:lnSpc>
              <a:spcBef>
                <a:spcPct val="0"/>
              </a:spcBef>
            </a:pPr>
            <a:endParaRPr lang="en-US" sz="3099">
              <a:solidFill>
                <a:srgbClr val="000000"/>
              </a:solidFill>
              <a:latin typeface="Arial"/>
              <a:ea typeface="Arial"/>
              <a:cs typeface="Arial"/>
              <a:sym typeface="Arial"/>
            </a:endParaRPr>
          </a:p>
          <a:p>
            <a:pPr algn="l">
              <a:lnSpc>
                <a:spcPts val="3959"/>
              </a:lnSpc>
              <a:spcBef>
                <a:spcPct val="0"/>
              </a:spcBef>
            </a:pPr>
            <a:r>
              <a:rPr lang="en-US" sz="3299" b="1">
                <a:solidFill>
                  <a:srgbClr val="000000"/>
                </a:solidFill>
                <a:latin typeface="Arial Bold"/>
                <a:ea typeface="Arial Bold"/>
                <a:cs typeface="Arial Bold"/>
                <a:sym typeface="Arial Bold"/>
              </a:rPr>
              <a:t>Challenges in Data:</a:t>
            </a:r>
          </a:p>
          <a:p>
            <a:pPr marL="669289" lvl="1" indent="-334645" algn="l">
              <a:lnSpc>
                <a:spcPts val="3719"/>
              </a:lnSpc>
              <a:buFont typeface="Arial"/>
              <a:buChar char="•"/>
            </a:pPr>
            <a:r>
              <a:rPr lang="en-US" sz="3099">
                <a:solidFill>
                  <a:srgbClr val="000000"/>
                </a:solidFill>
                <a:latin typeface="Arial"/>
                <a:ea typeface="Arial"/>
                <a:cs typeface="Arial"/>
                <a:sym typeface="Arial"/>
              </a:rPr>
              <a:t>Missing values and inconsistencies in pollutant measurements.</a:t>
            </a:r>
          </a:p>
          <a:p>
            <a:pPr marL="669289" lvl="1" indent="-334645" algn="l">
              <a:lnSpc>
                <a:spcPts val="3719"/>
              </a:lnSpc>
              <a:buFont typeface="Arial"/>
              <a:buChar char="•"/>
            </a:pPr>
            <a:r>
              <a:rPr lang="en-US" sz="3099">
                <a:solidFill>
                  <a:srgbClr val="000000"/>
                </a:solidFill>
                <a:latin typeface="Arial"/>
                <a:ea typeface="Arial"/>
                <a:cs typeface="Arial"/>
                <a:sym typeface="Arial"/>
              </a:rPr>
              <a:t>Outliers affecting the reliability of predictions.</a:t>
            </a:r>
          </a:p>
          <a:p>
            <a:pPr marL="669289" lvl="1" indent="-334645" algn="l">
              <a:lnSpc>
                <a:spcPts val="3719"/>
              </a:lnSpc>
              <a:buFont typeface="Arial"/>
              <a:buChar char="•"/>
            </a:pPr>
            <a:r>
              <a:rPr lang="en-US" sz="3099">
                <a:solidFill>
                  <a:srgbClr val="000000"/>
                </a:solidFill>
                <a:latin typeface="Arial"/>
                <a:ea typeface="Arial"/>
                <a:cs typeface="Arial"/>
                <a:sym typeface="Arial"/>
              </a:rPr>
              <a:t>Complex relationships between pollutants and AQI.</a:t>
            </a:r>
          </a:p>
          <a:p>
            <a:pPr algn="l">
              <a:lnSpc>
                <a:spcPts val="3719"/>
              </a:lnSpc>
              <a:spcBef>
                <a:spcPct val="0"/>
              </a:spcBef>
            </a:pPr>
            <a:endParaRPr lang="en-US" sz="3099">
              <a:solidFill>
                <a:srgbClr val="000000"/>
              </a:solidFill>
              <a:latin typeface="Arial"/>
              <a:ea typeface="Arial"/>
              <a:cs typeface="Arial"/>
              <a:sym typeface="Arial"/>
            </a:endParaRPr>
          </a:p>
          <a:p>
            <a:pPr algn="l">
              <a:lnSpc>
                <a:spcPts val="3959"/>
              </a:lnSpc>
              <a:spcBef>
                <a:spcPct val="0"/>
              </a:spcBef>
            </a:pPr>
            <a:r>
              <a:rPr lang="en-US" sz="3299" b="1">
                <a:solidFill>
                  <a:srgbClr val="000000"/>
                </a:solidFill>
                <a:latin typeface="Arial Bold"/>
                <a:ea typeface="Arial Bold"/>
                <a:cs typeface="Arial Bold"/>
                <a:sym typeface="Arial Bold"/>
              </a:rPr>
              <a:t>Project Goal:</a:t>
            </a:r>
          </a:p>
          <a:p>
            <a:pPr marL="669289" lvl="1" indent="-334645" algn="l">
              <a:lnSpc>
                <a:spcPts val="3719"/>
              </a:lnSpc>
              <a:buFont typeface="Arial"/>
              <a:buChar char="•"/>
            </a:pPr>
            <a:r>
              <a:rPr lang="en-US" sz="3099">
                <a:solidFill>
                  <a:srgbClr val="000000"/>
                </a:solidFill>
                <a:latin typeface="Arial"/>
                <a:ea typeface="Arial"/>
                <a:cs typeface="Arial"/>
                <a:sym typeface="Arial"/>
              </a:rPr>
              <a:t>Develop a robust machine learning model to predict AQI.</a:t>
            </a:r>
          </a:p>
          <a:p>
            <a:pPr marL="669289" lvl="1" indent="-334645" algn="l">
              <a:lnSpc>
                <a:spcPts val="3719"/>
              </a:lnSpc>
              <a:buFont typeface="Arial"/>
              <a:buChar char="•"/>
            </a:pPr>
            <a:r>
              <a:rPr lang="en-US" sz="3099">
                <a:solidFill>
                  <a:srgbClr val="000000"/>
                </a:solidFill>
                <a:latin typeface="Arial"/>
                <a:ea typeface="Arial"/>
                <a:cs typeface="Arial"/>
                <a:sym typeface="Arial"/>
              </a:rPr>
              <a:t>Use pollutants like PM2.5, PM10, NO, NO2, CO, SO2, etc. as input features.</a:t>
            </a:r>
          </a:p>
          <a:p>
            <a:pPr marL="669289" lvl="1" indent="-334645" algn="l">
              <a:lnSpc>
                <a:spcPts val="3719"/>
              </a:lnSpc>
              <a:buFont typeface="Arial"/>
              <a:buChar char="•"/>
            </a:pPr>
            <a:r>
              <a:rPr lang="en-US" sz="3099">
                <a:solidFill>
                  <a:srgbClr val="000000"/>
                </a:solidFill>
                <a:latin typeface="Arial"/>
                <a:ea typeface="Arial"/>
                <a:cs typeface="Arial"/>
                <a:sym typeface="Arial"/>
              </a:rPr>
              <a:t>Provide accurate air quality forecasts to help authorities and individuals make informed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382656" y="1581618"/>
            <a:ext cx="9153939" cy="600165"/>
            <a:chOff x="0" y="0"/>
            <a:chExt cx="12205252" cy="800220"/>
          </a:xfrm>
        </p:grpSpPr>
        <p:sp>
          <p:nvSpPr>
            <p:cNvPr id="12" name="Freeform 12"/>
            <p:cNvSpPr/>
            <p:nvPr/>
          </p:nvSpPr>
          <p:spPr>
            <a:xfrm>
              <a:off x="0" y="0"/>
              <a:ext cx="12205252" cy="800220"/>
            </a:xfrm>
            <a:custGeom>
              <a:avLst/>
              <a:gdLst/>
              <a:ahLst/>
              <a:cxnLst/>
              <a:rect l="l" t="t" r="r" b="b"/>
              <a:pathLst>
                <a:path w="12205252" h="800220">
                  <a:moveTo>
                    <a:pt x="0" y="0"/>
                  </a:moveTo>
                  <a:lnTo>
                    <a:pt x="12205252" y="0"/>
                  </a:lnTo>
                  <a:lnTo>
                    <a:pt x="12205252" y="800220"/>
                  </a:lnTo>
                  <a:lnTo>
                    <a:pt x="0" y="800220"/>
                  </a:lnTo>
                  <a:close/>
                </a:path>
              </a:pathLst>
            </a:custGeom>
            <a:solidFill>
              <a:srgbClr val="000000">
                <a:alpha val="0"/>
              </a:srgbClr>
            </a:solidFill>
          </p:spPr>
        </p:sp>
        <p:sp>
          <p:nvSpPr>
            <p:cNvPr id="13" name="TextBox 13"/>
            <p:cNvSpPr txBox="1"/>
            <p:nvPr/>
          </p:nvSpPr>
          <p:spPr>
            <a:xfrm>
              <a:off x="0" y="-66675"/>
              <a:ext cx="12205252" cy="86689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Solution:  </a:t>
              </a:r>
            </a:p>
          </p:txBody>
        </p:sp>
      </p:grpSp>
      <p:sp>
        <p:nvSpPr>
          <p:cNvPr id="14" name="TextBox 14"/>
          <p:cNvSpPr txBox="1"/>
          <p:nvPr/>
        </p:nvSpPr>
        <p:spPr>
          <a:xfrm>
            <a:off x="383898" y="2171700"/>
            <a:ext cx="17904102" cy="7496175"/>
          </a:xfrm>
          <a:prstGeom prst="rect">
            <a:avLst/>
          </a:prstGeom>
        </p:spPr>
        <p:txBody>
          <a:bodyPr lIns="0" tIns="0" rIns="0" bIns="0" rtlCol="0" anchor="t">
            <a:spAutoFit/>
          </a:bodyPr>
          <a:lstStyle/>
          <a:p>
            <a:pPr algn="l">
              <a:lnSpc>
                <a:spcPts val="3360"/>
              </a:lnSpc>
            </a:pPr>
            <a:r>
              <a:rPr lang="en-US" sz="2800" b="1" dirty="0">
                <a:solidFill>
                  <a:srgbClr val="000000"/>
                </a:solidFill>
                <a:latin typeface="Arial Bold"/>
                <a:ea typeface="Arial Bold"/>
                <a:cs typeface="Arial Bold"/>
                <a:sym typeface="Arial Bold"/>
              </a:rPr>
              <a:t>1. Visualization for Data Understanding</a:t>
            </a:r>
          </a:p>
          <a:p>
            <a:pPr marL="582932" lvl="1" indent="-291466" algn="l">
              <a:lnSpc>
                <a:spcPts val="3240"/>
              </a:lnSpc>
              <a:buFont typeface="Arial"/>
              <a:buChar char="•"/>
            </a:pPr>
            <a:r>
              <a:rPr lang="en-US" sz="2700" dirty="0">
                <a:solidFill>
                  <a:srgbClr val="000000"/>
                </a:solidFill>
                <a:latin typeface="Arial"/>
                <a:ea typeface="Arial"/>
                <a:cs typeface="Arial"/>
                <a:sym typeface="Arial"/>
              </a:rPr>
              <a:t>Used histograms and boxplots to analyze pollutant distributions and detect </a:t>
            </a:r>
            <a:r>
              <a:rPr lang="en-US" sz="2700" dirty="0" err="1">
                <a:solidFill>
                  <a:srgbClr val="000000"/>
                </a:solidFill>
                <a:latin typeface="Arial"/>
                <a:ea typeface="Arial"/>
                <a:cs typeface="Arial"/>
                <a:sym typeface="Arial"/>
              </a:rPr>
              <a:t>skewness</a:t>
            </a:r>
            <a:r>
              <a:rPr lang="en-US" sz="2700" dirty="0">
                <a:solidFill>
                  <a:srgbClr val="000000"/>
                </a:solidFill>
                <a:latin typeface="Arial"/>
                <a:ea typeface="Arial"/>
                <a:cs typeface="Arial"/>
                <a:sym typeface="Arial"/>
              </a:rPr>
              <a:t>.</a:t>
            </a:r>
          </a:p>
          <a:p>
            <a:pPr marL="582932" lvl="1" indent="-291466" algn="l">
              <a:lnSpc>
                <a:spcPts val="3240"/>
              </a:lnSpc>
              <a:buFont typeface="Arial"/>
              <a:buChar char="•"/>
            </a:pPr>
            <a:r>
              <a:rPr lang="en-US" sz="2700" dirty="0">
                <a:solidFill>
                  <a:srgbClr val="000000"/>
                </a:solidFill>
                <a:latin typeface="Arial"/>
                <a:ea typeface="Arial"/>
                <a:cs typeface="Arial"/>
                <a:sym typeface="Arial"/>
              </a:rPr>
              <a:t>Generated correlation </a:t>
            </a:r>
            <a:r>
              <a:rPr lang="en-US" sz="2700" dirty="0" err="1">
                <a:solidFill>
                  <a:srgbClr val="000000"/>
                </a:solidFill>
                <a:latin typeface="Arial"/>
                <a:ea typeface="Arial"/>
                <a:cs typeface="Arial"/>
                <a:sym typeface="Arial"/>
              </a:rPr>
              <a:t>heatmaps</a:t>
            </a:r>
            <a:r>
              <a:rPr lang="en-US" sz="2700" dirty="0">
                <a:solidFill>
                  <a:srgbClr val="000000"/>
                </a:solidFill>
                <a:latin typeface="Arial"/>
                <a:ea typeface="Arial"/>
                <a:cs typeface="Arial"/>
                <a:sym typeface="Arial"/>
              </a:rPr>
              <a:t> to identify key pollutants impacting AQI.</a:t>
            </a:r>
          </a:p>
          <a:p>
            <a:pPr marL="582932" lvl="1" indent="-291466" algn="l">
              <a:lnSpc>
                <a:spcPts val="3240"/>
              </a:lnSpc>
              <a:buFont typeface="Arial"/>
              <a:buChar char="•"/>
            </a:pPr>
            <a:r>
              <a:rPr lang="en-US" sz="2700" dirty="0">
                <a:solidFill>
                  <a:srgbClr val="000000"/>
                </a:solidFill>
                <a:latin typeface="Arial"/>
                <a:ea typeface="Arial"/>
                <a:cs typeface="Arial"/>
                <a:sym typeface="Arial"/>
              </a:rPr>
              <a:t>Observed that most pollutant data was right-skewed, indicating the need for transformation.</a:t>
            </a:r>
          </a:p>
          <a:p>
            <a:pPr algn="l">
              <a:lnSpc>
                <a:spcPts val="3240"/>
              </a:lnSpc>
            </a:pPr>
            <a:endParaRPr lang="en-US" sz="2700" dirty="0">
              <a:solidFill>
                <a:srgbClr val="000000"/>
              </a:solidFill>
              <a:latin typeface="Arial"/>
              <a:ea typeface="Arial"/>
              <a:cs typeface="Arial"/>
              <a:sym typeface="Arial"/>
            </a:endParaRPr>
          </a:p>
          <a:p>
            <a:pPr algn="l">
              <a:lnSpc>
                <a:spcPts val="3480"/>
              </a:lnSpc>
            </a:pPr>
            <a:r>
              <a:rPr lang="en-US" sz="2900" b="1" dirty="0">
                <a:solidFill>
                  <a:srgbClr val="000000"/>
                </a:solidFill>
                <a:latin typeface="Arial Bold"/>
                <a:ea typeface="Arial Bold"/>
                <a:cs typeface="Arial Bold"/>
                <a:sym typeface="Arial Bold"/>
              </a:rPr>
              <a:t>2. Data Processing &amp; Feature Engineering</a:t>
            </a:r>
          </a:p>
          <a:p>
            <a:pPr marL="582932" lvl="1" indent="-291466" algn="l">
              <a:lnSpc>
                <a:spcPts val="3240"/>
              </a:lnSpc>
              <a:buFont typeface="Arial"/>
              <a:buChar char="•"/>
            </a:pPr>
            <a:r>
              <a:rPr lang="en-US" sz="2700" dirty="0">
                <a:solidFill>
                  <a:srgbClr val="000000"/>
                </a:solidFill>
                <a:latin typeface="Arial"/>
                <a:ea typeface="Arial"/>
                <a:cs typeface="Arial"/>
                <a:sym typeface="Arial"/>
              </a:rPr>
              <a:t>Outlier Detection &amp; Handling: Used Interquartile Range (IQR) method to remove extreme outliers.</a:t>
            </a:r>
          </a:p>
          <a:p>
            <a:pPr marL="582932" lvl="1" indent="-291466" algn="l">
              <a:lnSpc>
                <a:spcPts val="3240"/>
              </a:lnSpc>
              <a:buFont typeface="Arial"/>
              <a:buChar char="•"/>
            </a:pPr>
            <a:r>
              <a:rPr lang="en-US" sz="2700" dirty="0">
                <a:solidFill>
                  <a:srgbClr val="000000"/>
                </a:solidFill>
                <a:latin typeface="Arial"/>
                <a:ea typeface="Arial"/>
                <a:cs typeface="Arial"/>
                <a:sym typeface="Arial"/>
              </a:rPr>
              <a:t>Handling Missing Values: Applied mean imputation for missing pollutant values.</a:t>
            </a:r>
          </a:p>
          <a:p>
            <a:pPr marL="582932" lvl="1" indent="-291466" algn="l">
              <a:lnSpc>
                <a:spcPts val="3240"/>
              </a:lnSpc>
              <a:buFont typeface="Arial"/>
              <a:buChar char="•"/>
            </a:pPr>
            <a:r>
              <a:rPr lang="en-US" sz="2700" dirty="0">
                <a:solidFill>
                  <a:srgbClr val="000000"/>
                </a:solidFill>
                <a:latin typeface="Arial"/>
                <a:ea typeface="Arial"/>
                <a:cs typeface="Arial"/>
                <a:sym typeface="Arial"/>
              </a:rPr>
              <a:t>Feature Scaling &amp; Selection: Normalized data using </a:t>
            </a:r>
            <a:r>
              <a:rPr lang="en-US" sz="2700" dirty="0" err="1">
                <a:solidFill>
                  <a:srgbClr val="000000"/>
                </a:solidFill>
                <a:latin typeface="Arial"/>
                <a:ea typeface="Arial"/>
                <a:cs typeface="Arial"/>
                <a:sym typeface="Arial"/>
              </a:rPr>
              <a:t>StandardScaler</a:t>
            </a:r>
            <a:r>
              <a:rPr lang="en-US" sz="2700" dirty="0">
                <a:solidFill>
                  <a:srgbClr val="000000"/>
                </a:solidFill>
                <a:latin typeface="Arial"/>
                <a:ea typeface="Arial"/>
                <a:cs typeface="Arial"/>
                <a:sym typeface="Arial"/>
              </a:rPr>
              <a:t> to bring pollutants to a uniform scale.</a:t>
            </a:r>
          </a:p>
          <a:p>
            <a:pPr marL="582932" lvl="1" indent="-291466" algn="l">
              <a:lnSpc>
                <a:spcPts val="3240"/>
              </a:lnSpc>
              <a:buFont typeface="Arial"/>
              <a:buChar char="•"/>
            </a:pPr>
            <a:r>
              <a:rPr lang="en-US" sz="2700" dirty="0">
                <a:solidFill>
                  <a:srgbClr val="000000"/>
                </a:solidFill>
                <a:latin typeface="Arial"/>
                <a:ea typeface="Arial"/>
                <a:cs typeface="Arial"/>
                <a:sym typeface="Arial"/>
              </a:rPr>
              <a:t>Selected key features (PM2.5, PM10, NO2, CO, SO2, etc.) based on their correlation with AQI.</a:t>
            </a:r>
          </a:p>
          <a:p>
            <a:pPr algn="l">
              <a:lnSpc>
                <a:spcPts val="3240"/>
              </a:lnSpc>
            </a:pPr>
            <a:endParaRPr lang="en-US" sz="2700" dirty="0">
              <a:solidFill>
                <a:srgbClr val="000000"/>
              </a:solidFill>
              <a:latin typeface="Arial"/>
              <a:ea typeface="Arial"/>
              <a:cs typeface="Arial"/>
              <a:sym typeface="Arial"/>
            </a:endParaRPr>
          </a:p>
          <a:p>
            <a:pPr algn="l">
              <a:lnSpc>
                <a:spcPts val="3480"/>
              </a:lnSpc>
            </a:pPr>
            <a:r>
              <a:rPr lang="en-US" sz="2900" b="1" dirty="0">
                <a:solidFill>
                  <a:srgbClr val="000000"/>
                </a:solidFill>
                <a:latin typeface="Arial Bold"/>
                <a:ea typeface="Arial Bold"/>
                <a:cs typeface="Arial Bold"/>
                <a:sym typeface="Arial Bold"/>
              </a:rPr>
              <a:t>3. Model Training &amp; Evaluation</a:t>
            </a:r>
          </a:p>
          <a:p>
            <a:pPr marL="582932" lvl="1" indent="-291466" algn="l">
              <a:lnSpc>
                <a:spcPts val="3240"/>
              </a:lnSpc>
              <a:buFont typeface="Arial"/>
              <a:buChar char="•"/>
            </a:pPr>
            <a:r>
              <a:rPr lang="en-US" sz="2700" dirty="0">
                <a:solidFill>
                  <a:srgbClr val="000000"/>
                </a:solidFill>
                <a:latin typeface="Arial"/>
                <a:ea typeface="Arial"/>
                <a:cs typeface="Arial"/>
                <a:sym typeface="Arial"/>
              </a:rPr>
              <a:t>Trained multiple models: Linear Regression, Decision Tree, KNN, and Random Forest.</a:t>
            </a:r>
          </a:p>
          <a:p>
            <a:pPr marL="582932" lvl="1" indent="-291466" algn="l">
              <a:lnSpc>
                <a:spcPts val="3240"/>
              </a:lnSpc>
              <a:buFont typeface="Arial"/>
              <a:buChar char="•"/>
            </a:pPr>
            <a:r>
              <a:rPr lang="en-US" sz="2700" dirty="0">
                <a:solidFill>
                  <a:srgbClr val="000000"/>
                </a:solidFill>
                <a:latin typeface="Arial"/>
                <a:ea typeface="Arial"/>
                <a:cs typeface="Arial"/>
                <a:sym typeface="Arial"/>
              </a:rPr>
              <a:t>Best Model: Random Forest </a:t>
            </a:r>
            <a:r>
              <a:rPr lang="en-US" sz="2700" dirty="0" err="1">
                <a:solidFill>
                  <a:srgbClr val="000000"/>
                </a:solidFill>
                <a:latin typeface="Arial"/>
                <a:ea typeface="Arial"/>
                <a:cs typeface="Arial"/>
                <a:sym typeface="Arial"/>
              </a:rPr>
              <a:t>Regressor</a:t>
            </a:r>
            <a:r>
              <a:rPr lang="en-US" sz="2700" dirty="0">
                <a:solidFill>
                  <a:srgbClr val="000000"/>
                </a:solidFill>
                <a:latin typeface="Arial"/>
                <a:ea typeface="Arial"/>
                <a:cs typeface="Arial"/>
                <a:sym typeface="Arial"/>
              </a:rPr>
              <a:t> achieved the highest accuracy due to its ability to handle non-linear relationships.</a:t>
            </a:r>
          </a:p>
          <a:p>
            <a:pPr marL="582932" lvl="1" indent="-291466" algn="l">
              <a:lnSpc>
                <a:spcPts val="3240"/>
              </a:lnSpc>
              <a:buFont typeface="Arial"/>
              <a:buChar char="•"/>
            </a:pPr>
            <a:r>
              <a:rPr lang="en-US" sz="2700" dirty="0">
                <a:solidFill>
                  <a:srgbClr val="000000"/>
                </a:solidFill>
                <a:latin typeface="Arial"/>
                <a:ea typeface="Arial"/>
                <a:cs typeface="Arial"/>
                <a:sym typeface="Arial"/>
              </a:rPr>
              <a:t>Model Performance Metrics: Evaluated using R² Score, MAE, and MSE to ensure reliable predictions.</a:t>
            </a:r>
          </a:p>
          <a:p>
            <a:pPr marL="582932" lvl="1" indent="-291466" algn="l">
              <a:lnSpc>
                <a:spcPts val="3240"/>
              </a:lnSpc>
              <a:buFont typeface="Arial"/>
              <a:buChar char="•"/>
            </a:pPr>
            <a:r>
              <a:rPr lang="en-US" sz="2700" dirty="0">
                <a:solidFill>
                  <a:srgbClr val="000000"/>
                </a:solidFill>
                <a:latin typeface="Arial"/>
                <a:ea typeface="Arial"/>
                <a:cs typeface="Arial"/>
                <a:sym typeface="Arial"/>
              </a:rPr>
              <a:t>Final Insights: The model successfully predicts AQI, helping in real-time air quality forecasting and decision-making.</a:t>
            </a:r>
          </a:p>
        </p:txBody>
      </p:sp>
      <p:sp>
        <p:nvSpPr>
          <p:cNvPr id="15" name="TextBox 15"/>
          <p:cNvSpPr txBox="1"/>
          <p:nvPr/>
        </p:nvSpPr>
        <p:spPr>
          <a:xfrm>
            <a:off x="382656" y="9667875"/>
            <a:ext cx="13104744" cy="461665"/>
          </a:xfrm>
          <a:prstGeom prst="rect">
            <a:avLst/>
          </a:prstGeom>
        </p:spPr>
        <p:txBody>
          <a:bodyPr wrap="square" lIns="0" tIns="0" rIns="0" bIns="0" rtlCol="0" anchor="t">
            <a:spAutoFit/>
          </a:bodyPr>
          <a:lstStyle/>
          <a:p>
            <a:pPr algn="ctr">
              <a:lnSpc>
                <a:spcPts val="3600"/>
              </a:lnSpc>
              <a:spcBef>
                <a:spcPct val="0"/>
              </a:spcBef>
            </a:pPr>
            <a:r>
              <a:rPr lang="en-US" sz="3000" b="1" dirty="0" err="1" smtClean="0">
                <a:solidFill>
                  <a:srgbClr val="000000"/>
                </a:solidFill>
                <a:latin typeface="Arial Bold"/>
                <a:ea typeface="Arial Bold"/>
                <a:cs typeface="Arial Bold"/>
                <a:sym typeface="Arial Bold"/>
              </a:rPr>
              <a:t>Github</a:t>
            </a:r>
            <a:r>
              <a:rPr lang="en-US" sz="3000" b="1" dirty="0" smtClean="0">
                <a:solidFill>
                  <a:srgbClr val="000000"/>
                </a:solidFill>
                <a:latin typeface="Arial Bold"/>
                <a:ea typeface="Arial Bold"/>
                <a:cs typeface="Arial Bold"/>
                <a:sym typeface="Arial Bold"/>
              </a:rPr>
              <a:t>: </a:t>
            </a:r>
            <a:r>
              <a:rPr lang="en-US" sz="3000" b="1" u="sng" dirty="0">
                <a:solidFill>
                  <a:srgbClr val="0000FF"/>
                </a:solidFill>
                <a:latin typeface="Arial Bold"/>
                <a:ea typeface="Arial Bold"/>
                <a:cs typeface="Arial Bold"/>
                <a:sym typeface="Arial Bold"/>
              </a:rPr>
              <a:t>https://github.com/Mayur3sh007/AICTExEDUNET-AQI-Predictor</a:t>
            </a:r>
            <a:endParaRPr lang="en-US" sz="3000" b="1" u="sng" dirty="0">
              <a:solidFill>
                <a:srgbClr val="0000FF"/>
              </a:solidFill>
              <a:latin typeface="Arial Bold"/>
              <a:ea typeface="Arial Bold"/>
              <a:cs typeface="Arial Bold"/>
              <a:sym typeface="Arial 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0" y="1097907"/>
            <a:ext cx="9153939" cy="556260"/>
            <a:chOff x="0" y="0"/>
            <a:chExt cx="12205252" cy="741680"/>
          </a:xfrm>
        </p:grpSpPr>
        <p:sp>
          <p:nvSpPr>
            <p:cNvPr id="12" name="Freeform 12"/>
            <p:cNvSpPr/>
            <p:nvPr/>
          </p:nvSpPr>
          <p:spPr>
            <a:xfrm>
              <a:off x="0" y="0"/>
              <a:ext cx="12205252" cy="741680"/>
            </a:xfrm>
            <a:custGeom>
              <a:avLst/>
              <a:gdLst/>
              <a:ahLst/>
              <a:cxnLst/>
              <a:rect l="l" t="t" r="r" b="b"/>
              <a:pathLst>
                <a:path w="12205252" h="741680">
                  <a:moveTo>
                    <a:pt x="0" y="0"/>
                  </a:moveTo>
                  <a:lnTo>
                    <a:pt x="12205252" y="0"/>
                  </a:lnTo>
                  <a:lnTo>
                    <a:pt x="12205252" y="741680"/>
                  </a:lnTo>
                  <a:lnTo>
                    <a:pt x="0" y="741680"/>
                  </a:lnTo>
                  <a:close/>
                </a:path>
              </a:pathLst>
            </a:custGeom>
            <a:solidFill>
              <a:srgbClr val="000000">
                <a:alpha val="0"/>
              </a:srgbClr>
            </a:solidFill>
          </p:spPr>
        </p:sp>
        <p:sp>
          <p:nvSpPr>
            <p:cNvPr id="13" name="TextBox 13"/>
            <p:cNvSpPr txBox="1"/>
            <p:nvPr/>
          </p:nvSpPr>
          <p:spPr>
            <a:xfrm>
              <a:off x="0" y="-66675"/>
              <a:ext cx="12205252" cy="80835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Screenshot of Output:  </a:t>
              </a:r>
            </a:p>
          </p:txBody>
        </p:sp>
      </p:grpSp>
      <p:grpSp>
        <p:nvGrpSpPr>
          <p:cNvPr id="14" name="Group 14"/>
          <p:cNvGrpSpPr/>
          <p:nvPr/>
        </p:nvGrpSpPr>
        <p:grpSpPr>
          <a:xfrm>
            <a:off x="2627985" y="2514279"/>
            <a:ext cx="11749013" cy="7613955"/>
            <a:chOff x="0" y="0"/>
            <a:chExt cx="1254223" cy="812800"/>
          </a:xfrm>
        </p:grpSpPr>
        <p:sp>
          <p:nvSpPr>
            <p:cNvPr id="15" name="Freeform 15"/>
            <p:cNvSpPr/>
            <p:nvPr/>
          </p:nvSpPr>
          <p:spPr>
            <a:xfrm>
              <a:off x="0" y="0"/>
              <a:ext cx="1254223" cy="812800"/>
            </a:xfrm>
            <a:custGeom>
              <a:avLst/>
              <a:gdLst/>
              <a:ahLst/>
              <a:cxnLst/>
              <a:rect l="l" t="t" r="r" b="b"/>
              <a:pathLst>
                <a:path w="1254223" h="812800">
                  <a:moveTo>
                    <a:pt x="0" y="0"/>
                  </a:moveTo>
                  <a:lnTo>
                    <a:pt x="1254223" y="0"/>
                  </a:lnTo>
                  <a:lnTo>
                    <a:pt x="1254223" y="812800"/>
                  </a:lnTo>
                  <a:lnTo>
                    <a:pt x="0" y="812800"/>
                  </a:lnTo>
                  <a:close/>
                </a:path>
              </a:pathLst>
            </a:custGeom>
            <a:blipFill>
              <a:blip r:embed="rId4"/>
              <a:stretch>
                <a:fillRect t="-4104" b="-4104"/>
              </a:stretch>
            </a:blipFill>
          </p:spPr>
        </p:sp>
      </p:grpSp>
      <p:sp>
        <p:nvSpPr>
          <p:cNvPr id="16" name="TextBox 16"/>
          <p:cNvSpPr txBox="1"/>
          <p:nvPr/>
        </p:nvSpPr>
        <p:spPr>
          <a:xfrm>
            <a:off x="4647069" y="1558917"/>
            <a:ext cx="8383131" cy="936154"/>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Distribution of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close up of a sign  Description automatically generated"/>
          <p:cNvSpPr/>
          <p:nvPr/>
        </p:nvSpPr>
        <p:spPr>
          <a:xfrm>
            <a:off x="15109032" y="117003"/>
            <a:ext cx="2700338" cy="863271"/>
          </a:xfrm>
          <a:custGeom>
            <a:avLst/>
            <a:gdLst/>
            <a:ahLst/>
            <a:cxnLst/>
            <a:rect l="l" t="t" r="r" b="b"/>
            <a:pathLst>
              <a:path w="2700338" h="863271">
                <a:moveTo>
                  <a:pt x="0" y="0"/>
                </a:moveTo>
                <a:lnTo>
                  <a:pt x="2700338" y="0"/>
                </a:lnTo>
                <a:lnTo>
                  <a:pt x="2700338" y="863271"/>
                </a:lnTo>
                <a:lnTo>
                  <a:pt x="0" y="863271"/>
                </a:lnTo>
                <a:lnTo>
                  <a:pt x="0" y="0"/>
                </a:lnTo>
                <a:close/>
              </a:path>
            </a:pathLst>
          </a:custGeom>
          <a:blipFill>
            <a:blip r:embed="rId2"/>
            <a:stretch>
              <a:fillRect b="-4568"/>
            </a:stretch>
          </a:blipFill>
        </p:spPr>
      </p:sp>
      <p:grpSp>
        <p:nvGrpSpPr>
          <p:cNvPr id="3" name="Group 3"/>
          <p:cNvGrpSpPr/>
          <p:nvPr/>
        </p:nvGrpSpPr>
        <p:grpSpPr>
          <a:xfrm>
            <a:off x="-19048" y="-19050"/>
            <a:ext cx="14782800" cy="1114545"/>
            <a:chOff x="0" y="0"/>
            <a:chExt cx="19710400" cy="1486060"/>
          </a:xfrm>
        </p:grpSpPr>
        <p:sp>
          <p:nvSpPr>
            <p:cNvPr id="4" name="Freeform 4"/>
            <p:cNvSpPr/>
            <p:nvPr/>
          </p:nvSpPr>
          <p:spPr>
            <a:xfrm>
              <a:off x="25400" y="25400"/>
              <a:ext cx="19659600" cy="1435227"/>
            </a:xfrm>
            <a:custGeom>
              <a:avLst/>
              <a:gdLst/>
              <a:ahLst/>
              <a:cxnLst/>
              <a:rect l="l" t="t" r="r" b="b"/>
              <a:pathLst>
                <a:path w="19659600" h="1435227">
                  <a:moveTo>
                    <a:pt x="0" y="0"/>
                  </a:moveTo>
                  <a:lnTo>
                    <a:pt x="19659600" y="0"/>
                  </a:lnTo>
                  <a:lnTo>
                    <a:pt x="19659600" y="1435227"/>
                  </a:lnTo>
                  <a:lnTo>
                    <a:pt x="0" y="1435227"/>
                  </a:lnTo>
                  <a:close/>
                </a:path>
              </a:pathLst>
            </a:custGeom>
            <a:solidFill>
              <a:srgbClr val="213264"/>
            </a:solidFill>
          </p:spPr>
        </p:sp>
        <p:sp>
          <p:nvSpPr>
            <p:cNvPr id="5" name="Freeform 5"/>
            <p:cNvSpPr/>
            <p:nvPr/>
          </p:nvSpPr>
          <p:spPr>
            <a:xfrm>
              <a:off x="0" y="0"/>
              <a:ext cx="19710400" cy="1486027"/>
            </a:xfrm>
            <a:custGeom>
              <a:avLst/>
              <a:gdLst/>
              <a:ahLst/>
              <a:cxnLst/>
              <a:rect l="l" t="t" r="r" b="b"/>
              <a:pathLst>
                <a:path w="19710400" h="1486027">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id="6" name="Group 6"/>
          <p:cNvGrpSpPr/>
          <p:nvPr/>
        </p:nvGrpSpPr>
        <p:grpSpPr>
          <a:xfrm>
            <a:off x="14833450" y="-628"/>
            <a:ext cx="168424" cy="1098536"/>
            <a:chOff x="0" y="0"/>
            <a:chExt cx="224566" cy="1464714"/>
          </a:xfrm>
        </p:grpSpPr>
        <p:sp>
          <p:nvSpPr>
            <p:cNvPr id="7" name="Freeform 7"/>
            <p:cNvSpPr/>
            <p:nvPr/>
          </p:nvSpPr>
          <p:spPr>
            <a:xfrm>
              <a:off x="0" y="0"/>
              <a:ext cx="224536" cy="1464691"/>
            </a:xfrm>
            <a:custGeom>
              <a:avLst/>
              <a:gdLst/>
              <a:ahLst/>
              <a:cxnLst/>
              <a:rect l="l" t="t" r="r" b="b"/>
              <a:pathLst>
                <a:path w="224536" h="1464691">
                  <a:moveTo>
                    <a:pt x="0" y="0"/>
                  </a:moveTo>
                  <a:lnTo>
                    <a:pt x="224536" y="0"/>
                  </a:lnTo>
                  <a:lnTo>
                    <a:pt x="224536" y="1464691"/>
                  </a:lnTo>
                  <a:lnTo>
                    <a:pt x="0" y="1464691"/>
                  </a:lnTo>
                  <a:close/>
                </a:path>
              </a:pathLst>
            </a:custGeom>
            <a:solidFill>
              <a:srgbClr val="7FBA00"/>
            </a:solidFill>
          </p:spPr>
        </p:sp>
      </p:grpSp>
      <p:sp>
        <p:nvSpPr>
          <p:cNvPr id="8" name="Freeform 8" descr="A blue and white background  Description automatically generated with medium confidence"/>
          <p:cNvSpPr/>
          <p:nvPr/>
        </p:nvSpPr>
        <p:spPr>
          <a:xfrm>
            <a:off x="0" y="-19050"/>
            <a:ext cx="14758988" cy="1085852"/>
          </a:xfrm>
          <a:custGeom>
            <a:avLst/>
            <a:gdLst/>
            <a:ahLst/>
            <a:cxnLst/>
            <a:rect l="l" t="t" r="r" b="b"/>
            <a:pathLst>
              <a:path w="14758988" h="1085852">
                <a:moveTo>
                  <a:pt x="0" y="0"/>
                </a:moveTo>
                <a:lnTo>
                  <a:pt x="14758988" y="0"/>
                </a:lnTo>
                <a:lnTo>
                  <a:pt x="14758988" y="1085852"/>
                </a:lnTo>
                <a:lnTo>
                  <a:pt x="0" y="1085852"/>
                </a:lnTo>
                <a:lnTo>
                  <a:pt x="0" y="0"/>
                </a:lnTo>
                <a:close/>
              </a:path>
            </a:pathLst>
          </a:custGeom>
          <a:blipFill>
            <a:blip r:embed="rId3">
              <a:alphaModFix amt="16000"/>
            </a:blip>
            <a:stretch>
              <a:fillRect t="-213488" r="-1645" b="-549997"/>
            </a:stretch>
          </a:blipFill>
        </p:spPr>
      </p:sp>
      <p:grpSp>
        <p:nvGrpSpPr>
          <p:cNvPr id="9" name="Group 9"/>
          <p:cNvGrpSpPr/>
          <p:nvPr/>
        </p:nvGrpSpPr>
        <p:grpSpPr>
          <a:xfrm>
            <a:off x="17887950" y="-628"/>
            <a:ext cx="400050" cy="1098536"/>
            <a:chOff x="0" y="0"/>
            <a:chExt cx="533400" cy="1464714"/>
          </a:xfrm>
        </p:grpSpPr>
        <p:sp>
          <p:nvSpPr>
            <p:cNvPr id="10" name="Freeform 10"/>
            <p:cNvSpPr/>
            <p:nvPr/>
          </p:nvSpPr>
          <p:spPr>
            <a:xfrm>
              <a:off x="0" y="0"/>
              <a:ext cx="533400" cy="1464691"/>
            </a:xfrm>
            <a:custGeom>
              <a:avLst/>
              <a:gdLst/>
              <a:ahLst/>
              <a:cxnLst/>
              <a:rect l="l" t="t" r="r" b="b"/>
              <a:pathLst>
                <a:path w="533400" h="1464691">
                  <a:moveTo>
                    <a:pt x="0" y="0"/>
                  </a:moveTo>
                  <a:lnTo>
                    <a:pt x="533400" y="0"/>
                  </a:lnTo>
                  <a:lnTo>
                    <a:pt x="533400" y="1464691"/>
                  </a:lnTo>
                  <a:lnTo>
                    <a:pt x="0" y="1464691"/>
                  </a:lnTo>
                  <a:close/>
                </a:path>
              </a:pathLst>
            </a:custGeom>
            <a:solidFill>
              <a:srgbClr val="FED500"/>
            </a:solidFill>
          </p:spPr>
        </p:sp>
      </p:grpSp>
      <p:grpSp>
        <p:nvGrpSpPr>
          <p:cNvPr id="11" name="Group 11"/>
          <p:cNvGrpSpPr/>
          <p:nvPr/>
        </p:nvGrpSpPr>
        <p:grpSpPr>
          <a:xfrm>
            <a:off x="0" y="1097907"/>
            <a:ext cx="9153939" cy="556260"/>
            <a:chOff x="0" y="0"/>
            <a:chExt cx="12205252" cy="741680"/>
          </a:xfrm>
        </p:grpSpPr>
        <p:sp>
          <p:nvSpPr>
            <p:cNvPr id="12" name="Freeform 12"/>
            <p:cNvSpPr/>
            <p:nvPr/>
          </p:nvSpPr>
          <p:spPr>
            <a:xfrm>
              <a:off x="0" y="0"/>
              <a:ext cx="12205252" cy="741680"/>
            </a:xfrm>
            <a:custGeom>
              <a:avLst/>
              <a:gdLst/>
              <a:ahLst/>
              <a:cxnLst/>
              <a:rect l="l" t="t" r="r" b="b"/>
              <a:pathLst>
                <a:path w="12205252" h="741680">
                  <a:moveTo>
                    <a:pt x="0" y="0"/>
                  </a:moveTo>
                  <a:lnTo>
                    <a:pt x="12205252" y="0"/>
                  </a:lnTo>
                  <a:lnTo>
                    <a:pt x="12205252" y="741680"/>
                  </a:lnTo>
                  <a:lnTo>
                    <a:pt x="0" y="741680"/>
                  </a:lnTo>
                  <a:close/>
                </a:path>
              </a:pathLst>
            </a:custGeom>
            <a:solidFill>
              <a:srgbClr val="000000">
                <a:alpha val="0"/>
              </a:srgbClr>
            </a:solidFill>
          </p:spPr>
        </p:sp>
        <p:sp>
          <p:nvSpPr>
            <p:cNvPr id="13" name="TextBox 13"/>
            <p:cNvSpPr txBox="1"/>
            <p:nvPr/>
          </p:nvSpPr>
          <p:spPr>
            <a:xfrm>
              <a:off x="0" y="-66675"/>
              <a:ext cx="12205252" cy="808355"/>
            </a:xfrm>
            <a:prstGeom prst="rect">
              <a:avLst/>
            </a:prstGeom>
          </p:spPr>
          <p:txBody>
            <a:bodyPr lIns="0" tIns="0" rIns="0" bIns="0" rtlCol="0" anchor="t"/>
            <a:lstStyle/>
            <a:p>
              <a:pPr algn="l">
                <a:lnSpc>
                  <a:spcPts val="3600"/>
                </a:lnSpc>
              </a:pPr>
              <a:r>
                <a:rPr lang="en-US" sz="3000" b="1">
                  <a:solidFill>
                    <a:srgbClr val="213163"/>
                  </a:solidFill>
                  <a:latin typeface="Arial Bold"/>
                  <a:ea typeface="Arial Bold"/>
                  <a:cs typeface="Arial Bold"/>
                  <a:sym typeface="Arial Bold"/>
                </a:rPr>
                <a:t>Screenshot of Output:  </a:t>
              </a:r>
            </a:p>
          </p:txBody>
        </p:sp>
      </p:grpSp>
      <p:grpSp>
        <p:nvGrpSpPr>
          <p:cNvPr id="14" name="Group 14"/>
          <p:cNvGrpSpPr/>
          <p:nvPr/>
        </p:nvGrpSpPr>
        <p:grpSpPr>
          <a:xfrm>
            <a:off x="2906863" y="2233533"/>
            <a:ext cx="12474275" cy="7613955"/>
            <a:chOff x="0" y="0"/>
            <a:chExt cx="1331646" cy="812800"/>
          </a:xfrm>
        </p:grpSpPr>
        <p:sp>
          <p:nvSpPr>
            <p:cNvPr id="15" name="Freeform 15"/>
            <p:cNvSpPr/>
            <p:nvPr/>
          </p:nvSpPr>
          <p:spPr>
            <a:xfrm>
              <a:off x="0" y="0"/>
              <a:ext cx="1331646" cy="812800"/>
            </a:xfrm>
            <a:custGeom>
              <a:avLst/>
              <a:gdLst/>
              <a:ahLst/>
              <a:cxnLst/>
              <a:rect l="l" t="t" r="r" b="b"/>
              <a:pathLst>
                <a:path w="1331646" h="812800">
                  <a:moveTo>
                    <a:pt x="0" y="0"/>
                  </a:moveTo>
                  <a:lnTo>
                    <a:pt x="1331646" y="0"/>
                  </a:lnTo>
                  <a:lnTo>
                    <a:pt x="1331646" y="812800"/>
                  </a:lnTo>
                  <a:lnTo>
                    <a:pt x="0" y="812800"/>
                  </a:lnTo>
                  <a:close/>
                </a:path>
              </a:pathLst>
            </a:custGeom>
            <a:blipFill>
              <a:blip r:embed="rId4"/>
              <a:stretch>
                <a:fillRect l="-1184" r="-1184"/>
              </a:stretch>
            </a:blipFill>
          </p:spPr>
        </p:sp>
      </p:grpSp>
      <p:sp>
        <p:nvSpPr>
          <p:cNvPr id="16" name="TextBox 16"/>
          <p:cNvSpPr txBox="1"/>
          <p:nvPr/>
        </p:nvSpPr>
        <p:spPr>
          <a:xfrm>
            <a:off x="5539740" y="1393229"/>
            <a:ext cx="5925503"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Correlation Matrix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1016</Words>
  <Application>Microsoft Office PowerPoint</Application>
  <PresentationFormat>Custom</PresentationFormat>
  <Paragraphs>99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Canva Sans Bold</vt:lpstr>
      <vt:lpstr>Calibri</vt:lpstr>
      <vt:lpstr>Arial Italics</vt:lpstr>
      <vt:lpstr>Arial</vt:lpstr>
      <vt:lpstr>Arial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AICTE_PPT.pptx</dc:title>
  <cp:lastModifiedBy>Admin</cp:lastModifiedBy>
  <cp:revision>3</cp:revision>
  <dcterms:created xsi:type="dcterms:W3CDTF">2006-08-16T00:00:00Z</dcterms:created>
  <dcterms:modified xsi:type="dcterms:W3CDTF">2025-03-13T07:23:31Z</dcterms:modified>
  <dc:identifier>DAGhivMhaKY</dc:identifier>
</cp:coreProperties>
</file>