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sldIdLst>
    <p:sldId id="264" r:id="rId5"/>
    <p:sldId id="313" r:id="rId6"/>
    <p:sldId id="323" r:id="rId7"/>
    <p:sldId id="324" r:id="rId8"/>
    <p:sldId id="325" r:id="rId9"/>
    <p:sldId id="314" r:id="rId10"/>
    <p:sldId id="315" r:id="rId11"/>
    <p:sldId id="317" r:id="rId12"/>
    <p:sldId id="318" r:id="rId13"/>
    <p:sldId id="319" r:id="rId14"/>
    <p:sldId id="320" r:id="rId15"/>
    <p:sldId id="321" r:id="rId16"/>
    <p:sldId id="316"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6/10/2024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6/10/2024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6/10/2024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631199" y="2091263"/>
            <a:ext cx="8908464" cy="2590800"/>
          </a:xfrm>
        </p:spPr>
        <p:txBody>
          <a:bodyPr>
            <a:normAutofit fontScale="90000"/>
          </a:bodyPr>
          <a:lstStyle/>
          <a:p>
            <a:r>
              <a:rPr lang="en-US" sz="6800" dirty="0">
                <a:solidFill>
                  <a:srgbClr val="00B0F0"/>
                </a:solidFill>
                <a:latin typeface="Times New Roman" panose="02020603050405020304" pitchFamily="18" charset="0"/>
                <a:cs typeface="Times New Roman" panose="02020603050405020304" pitchFamily="18" charset="0"/>
              </a:rPr>
              <a:t>Difference</a:t>
            </a:r>
            <a:r>
              <a:rPr lang="en-US" sz="6800" dirty="0">
                <a:solidFill>
                  <a:srgbClr val="00B0F0"/>
                </a:solidFill>
              </a:rPr>
              <a:t> </a:t>
            </a:r>
            <a:r>
              <a:rPr lang="en-US" sz="6800" dirty="0">
                <a:solidFill>
                  <a:srgbClr val="00B0F0"/>
                </a:solidFill>
                <a:latin typeface="Times New Roman" panose="02020603050405020304" pitchFamily="18" charset="0"/>
                <a:cs typeface="Times New Roman" panose="02020603050405020304" pitchFamily="18" charset="0"/>
              </a:rPr>
              <a:t>between</a:t>
            </a:r>
            <a:r>
              <a:rPr lang="en-US" sz="6800" dirty="0">
                <a:solidFill>
                  <a:srgbClr val="00B0F0"/>
                </a:solidFill>
              </a:rPr>
              <a:t> </a:t>
            </a:r>
            <a:r>
              <a:rPr lang="en-US" sz="6800" dirty="0" err="1">
                <a:solidFill>
                  <a:srgbClr val="00B0F0"/>
                </a:solidFill>
                <a:latin typeface="Times New Roman" panose="02020603050405020304" pitchFamily="18" charset="0"/>
                <a:cs typeface="Times New Roman" panose="02020603050405020304" pitchFamily="18" charset="0"/>
              </a:rPr>
              <a:t>erp</a:t>
            </a:r>
            <a:r>
              <a:rPr lang="en-US" sz="6800" dirty="0">
                <a:solidFill>
                  <a:srgbClr val="00B0F0"/>
                </a:solidFill>
                <a:latin typeface="Times New Roman" panose="02020603050405020304" pitchFamily="18" charset="0"/>
                <a:cs typeface="Times New Roman" panose="02020603050405020304" pitchFamily="18" charset="0"/>
              </a:rPr>
              <a:t> and </a:t>
            </a:r>
            <a:r>
              <a:rPr lang="en-US" sz="6800" dirty="0" err="1">
                <a:solidFill>
                  <a:srgbClr val="00B0F0"/>
                </a:solidFill>
                <a:latin typeface="Times New Roman" panose="02020603050405020304" pitchFamily="18" charset="0"/>
                <a:cs typeface="Times New Roman" panose="02020603050405020304" pitchFamily="18" charset="0"/>
              </a:rPr>
              <a:t>crm</a:t>
            </a:r>
            <a:endParaRPr lang="en-US" sz="6800" dirty="0">
              <a:solidFill>
                <a:srgbClr val="00B0F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fontScale="92500"/>
          </a:bodyPr>
          <a:lstStyle/>
          <a:p>
            <a:pPr>
              <a:spcAft>
                <a:spcPts val="600"/>
              </a:spcAft>
            </a:pPr>
            <a:r>
              <a:rPr lang="en-US" dirty="0"/>
              <a:t>                                                                                                        By 76</a:t>
            </a:r>
            <a:r>
              <a:rPr lang="en-US" baseline="30000" dirty="0"/>
              <a:t>th</a:t>
            </a:r>
            <a:r>
              <a:rPr lang="en-US" dirty="0"/>
              <a:t> Batch</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9051A-8381-44E6-AE1E-36AD50DD5940}"/>
              </a:ext>
            </a:extLst>
          </p:cNvPr>
          <p:cNvSpPr txBox="1"/>
          <p:nvPr/>
        </p:nvSpPr>
        <p:spPr>
          <a:xfrm>
            <a:off x="796490" y="665558"/>
            <a:ext cx="8848024" cy="4524315"/>
          </a:xfrm>
          <a:prstGeom prst="rect">
            <a:avLst/>
          </a:prstGeom>
          <a:noFill/>
        </p:spPr>
        <p:txBody>
          <a:bodyPr wrap="square">
            <a:spAutoFit/>
          </a:bodyPr>
          <a:lstStyle/>
          <a:p>
            <a:pPr algn="just"/>
            <a:r>
              <a:rPr lang="en-US" sz="2400" b="1" dirty="0"/>
              <a:t>Follow-up:</a:t>
            </a:r>
          </a:p>
          <a:p>
            <a:pPr algn="just"/>
            <a:endParaRPr lang="en-US" sz="2400" b="1" dirty="0"/>
          </a:p>
          <a:p>
            <a:pPr algn="just"/>
            <a:r>
              <a:rPr lang="en-US" sz="2400" dirty="0"/>
              <a:t> The CRM can automatically send a follow-up email to Sarah thanking her for the visit and showcasing similar jackets online, or offer a discount on her next purchase.</a:t>
            </a:r>
          </a:p>
          <a:p>
            <a:endParaRPr lang="en-US" sz="2400" dirty="0"/>
          </a:p>
          <a:p>
            <a:endParaRPr lang="en-US" sz="2400" dirty="0"/>
          </a:p>
          <a:p>
            <a:pPr algn="just"/>
            <a:r>
              <a:rPr lang="en-US" sz="2400" b="1" dirty="0"/>
              <a:t>Targeted marketing:</a:t>
            </a:r>
          </a:p>
          <a:p>
            <a:pPr algn="just"/>
            <a:endParaRPr lang="en-US" sz="2400" b="1" dirty="0"/>
          </a:p>
          <a:p>
            <a:pPr algn="just"/>
            <a:r>
              <a:rPr lang="en-US" sz="2400" dirty="0"/>
              <a:t> Based on Sarah's profile and interaction history, XYZ Clothing can send her targeted marketing emails about upcoming sales or new arrivals in her preferred style.</a:t>
            </a:r>
            <a:endParaRPr lang="en-IN" sz="2400" dirty="0"/>
          </a:p>
        </p:txBody>
      </p:sp>
    </p:spTree>
    <p:extLst>
      <p:ext uri="{BB962C8B-B14F-4D97-AF65-F5344CB8AC3E}">
        <p14:creationId xmlns:p14="http://schemas.microsoft.com/office/powerpoint/2010/main" val="338946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2A2D2-E08E-4A2C-8AF9-A8AEA46C95F6}"/>
              </a:ext>
            </a:extLst>
          </p:cNvPr>
          <p:cNvSpPr txBox="1"/>
          <p:nvPr/>
        </p:nvSpPr>
        <p:spPr>
          <a:xfrm>
            <a:off x="750771" y="1030749"/>
            <a:ext cx="10664791" cy="4154984"/>
          </a:xfrm>
          <a:prstGeom prst="rect">
            <a:avLst/>
          </a:prstGeom>
          <a:noFill/>
        </p:spPr>
        <p:txBody>
          <a:bodyPr wrap="square">
            <a:spAutoFit/>
          </a:bodyPr>
          <a:lstStyle/>
          <a:p>
            <a:pPr algn="just"/>
            <a:r>
              <a:rPr lang="en-US" sz="2400" b="1" dirty="0"/>
              <a:t>Benefits for XYZ Clothing:</a:t>
            </a:r>
          </a:p>
          <a:p>
            <a:pPr algn="just"/>
            <a:endParaRPr lang="en-US" sz="2400" dirty="0"/>
          </a:p>
          <a:p>
            <a:pPr algn="just">
              <a:buFont typeface="Arial" panose="020B0604020202020204" pitchFamily="34" charset="0"/>
              <a:buChar char="•"/>
            </a:pPr>
            <a:r>
              <a:rPr lang="en-US" sz="2400" dirty="0"/>
              <a:t> Improved customer service through personalized recommendations.</a:t>
            </a:r>
          </a:p>
          <a:p>
            <a:pPr algn="just"/>
            <a:endParaRPr lang="en-US" sz="2400" dirty="0"/>
          </a:p>
          <a:p>
            <a:pPr algn="just">
              <a:buFont typeface="Arial" panose="020B0604020202020204" pitchFamily="34" charset="0"/>
              <a:buChar char="•"/>
            </a:pPr>
            <a:r>
              <a:rPr lang="en-US" sz="2400" dirty="0"/>
              <a:t>Increased sales opportunities by following up with interested customers.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Better customer understanding through recorded interactions and preferences.</a:t>
            </a:r>
          </a:p>
          <a:p>
            <a:pPr algn="just"/>
            <a:endParaRPr lang="en-US" sz="2400" dirty="0"/>
          </a:p>
          <a:p>
            <a:pPr algn="just">
              <a:buFont typeface="Arial" panose="020B0604020202020204" pitchFamily="34" charset="0"/>
              <a:buChar char="•"/>
            </a:pPr>
            <a:r>
              <a:rPr lang="en-US" sz="2400" dirty="0"/>
              <a:t>Targeted marketing campaigns that resonate with specific customer segments.</a:t>
            </a:r>
          </a:p>
        </p:txBody>
      </p:sp>
    </p:spTree>
    <p:extLst>
      <p:ext uri="{BB962C8B-B14F-4D97-AF65-F5344CB8AC3E}">
        <p14:creationId xmlns:p14="http://schemas.microsoft.com/office/powerpoint/2010/main" val="219680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03670E-BD2B-4A5F-B6BB-695206F8A356}"/>
              </a:ext>
            </a:extLst>
          </p:cNvPr>
          <p:cNvSpPr txBox="1"/>
          <p:nvPr/>
        </p:nvSpPr>
        <p:spPr>
          <a:xfrm>
            <a:off x="786864" y="804579"/>
            <a:ext cx="8491889" cy="4524315"/>
          </a:xfrm>
          <a:prstGeom prst="rect">
            <a:avLst/>
          </a:prstGeom>
          <a:noFill/>
        </p:spPr>
        <p:txBody>
          <a:bodyPr wrap="square">
            <a:spAutoFit/>
          </a:bodyPr>
          <a:lstStyle/>
          <a:p>
            <a:pPr algn="just"/>
            <a:r>
              <a:rPr lang="en-US" sz="2400" b="1" dirty="0"/>
              <a:t>Benefits for Customer:</a:t>
            </a:r>
          </a:p>
          <a:p>
            <a:pPr algn="just"/>
            <a:endParaRPr lang="en-US" sz="2400" dirty="0"/>
          </a:p>
          <a:p>
            <a:pPr algn="just">
              <a:buFont typeface="Arial" panose="020B0604020202020204" pitchFamily="34" charset="0"/>
              <a:buChar char="•"/>
            </a:pPr>
            <a:r>
              <a:rPr lang="en-US" sz="2400" dirty="0"/>
              <a:t>Faster and more efficient shopping experience with a knowledgeable associate.</a:t>
            </a:r>
          </a:p>
          <a:p>
            <a:pPr algn="just"/>
            <a:endParaRPr lang="en-US" sz="2400" dirty="0"/>
          </a:p>
          <a:p>
            <a:pPr algn="just">
              <a:buFont typeface="Arial" panose="020B0604020202020204" pitchFamily="34" charset="0"/>
              <a:buChar char="•"/>
            </a:pPr>
            <a:r>
              <a:rPr lang="en-US" sz="2400" dirty="0"/>
              <a:t>Receives relevant product recommendations based on her preferences.</a:t>
            </a:r>
          </a:p>
          <a:p>
            <a:pPr algn="just"/>
            <a:endParaRPr lang="en-US" sz="2400" dirty="0"/>
          </a:p>
          <a:p>
            <a:pPr algn="just">
              <a:buFont typeface="Arial" panose="020B0604020202020204" pitchFamily="34" charset="0"/>
              <a:buChar char="•"/>
            </a:pPr>
            <a:r>
              <a:rPr lang="en-US" sz="2400" dirty="0"/>
              <a:t>Convenient follow-up email with additional options to consider.</a:t>
            </a:r>
          </a:p>
          <a:p>
            <a:pPr algn="just"/>
            <a:endParaRPr lang="en-US" sz="2400" dirty="0"/>
          </a:p>
          <a:p>
            <a:pPr algn="just">
              <a:buFont typeface="Arial" panose="020B0604020202020204" pitchFamily="34" charset="0"/>
              <a:buChar char="•"/>
            </a:pPr>
            <a:r>
              <a:rPr lang="en-US" sz="2400" dirty="0"/>
              <a:t>Sees targeted marketing that aligns with her interests.</a:t>
            </a:r>
          </a:p>
        </p:txBody>
      </p:sp>
    </p:spTree>
    <p:extLst>
      <p:ext uri="{BB962C8B-B14F-4D97-AF65-F5344CB8AC3E}">
        <p14:creationId xmlns:p14="http://schemas.microsoft.com/office/powerpoint/2010/main" val="390361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9C0C-6261-4D39-BEBD-428C5539B2C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14F35E1-2325-4AED-8987-8812EBA6DF9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https://www.geeksforgeeks.org/differences-between-erp-and-crm/</a:t>
            </a:r>
          </a:p>
        </p:txBody>
      </p:sp>
    </p:spTree>
    <p:extLst>
      <p:ext uri="{BB962C8B-B14F-4D97-AF65-F5344CB8AC3E}">
        <p14:creationId xmlns:p14="http://schemas.microsoft.com/office/powerpoint/2010/main" val="197540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DCC7-86B6-4CFB-AA66-86FCF780E59F}"/>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C84CF544-10A6-412A-8946-949D37DAABFC}"/>
              </a:ext>
            </a:extLst>
          </p:cNvPr>
          <p:cNvSpPr txBox="1"/>
          <p:nvPr/>
        </p:nvSpPr>
        <p:spPr>
          <a:xfrm>
            <a:off x="1066799" y="2369229"/>
            <a:ext cx="9184105" cy="1200329"/>
          </a:xfrm>
          <a:prstGeom prst="rect">
            <a:avLst/>
          </a:prstGeom>
          <a:noFill/>
        </p:spPr>
        <p:txBody>
          <a:bodyPr wrap="square">
            <a:spAutoFit/>
          </a:bodyPr>
          <a:lstStyle/>
          <a:p>
            <a:pPr algn="just"/>
            <a:r>
              <a:rPr lang="en-US" sz="2400" dirty="0"/>
              <a:t>Overall, effective contact management in CRM helps XYZ Clothing build stronger relationships with customers like Sarah, leading to increased sales and customer satisfaction.</a:t>
            </a:r>
            <a:endParaRPr lang="en-IN" sz="2400" dirty="0"/>
          </a:p>
        </p:txBody>
      </p:sp>
    </p:spTree>
    <p:extLst>
      <p:ext uri="{BB962C8B-B14F-4D97-AF65-F5344CB8AC3E}">
        <p14:creationId xmlns:p14="http://schemas.microsoft.com/office/powerpoint/2010/main" val="339096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EF56-9C3B-42C3-ADE8-5FE875DB42A8}"/>
              </a:ext>
            </a:extLst>
          </p:cNvPr>
          <p:cNvSpPr>
            <a:spLocks noGrp="1"/>
          </p:cNvSpPr>
          <p:nvPr>
            <p:ph type="title"/>
          </p:nvPr>
        </p:nvSpPr>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Customer</a:t>
            </a:r>
            <a:r>
              <a:rPr lang="en-IN" b="1" i="0" dirty="0">
                <a:solidFill>
                  <a:srgbClr val="273239"/>
                </a:solidFill>
                <a:effectLst/>
                <a:latin typeface="Nunito"/>
              </a:rPr>
              <a:t> </a:t>
            </a:r>
            <a:r>
              <a:rPr lang="en-IN" b="1" i="0" dirty="0">
                <a:solidFill>
                  <a:srgbClr val="273239"/>
                </a:solidFill>
                <a:effectLst/>
                <a:latin typeface="Times New Roman" panose="02020603050405020304" pitchFamily="18" charset="0"/>
                <a:cs typeface="Times New Roman" panose="02020603050405020304" pitchFamily="18" charset="0"/>
              </a:rPr>
              <a:t>Relationship Management (CRM)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FDAD4D-7DE5-4A3B-83DA-A4E688DD4D9B}"/>
              </a:ext>
            </a:extLst>
          </p:cNvPr>
          <p:cNvSpPr>
            <a:spLocks noGrp="1"/>
          </p:cNvSpPr>
          <p:nvPr>
            <p:ph idx="1"/>
          </p:nvPr>
        </p:nvSpPr>
        <p:spPr>
          <a:xfrm>
            <a:off x="1066800" y="2103120"/>
            <a:ext cx="10058400" cy="4112286"/>
          </a:xfrm>
        </p:spPr>
        <p:txBody>
          <a:bodyPr>
            <a:normAutofit fontScale="55000" lnSpcReduction="20000"/>
          </a:bodyPr>
          <a:lstStyle/>
          <a:p>
            <a:pPr algn="l" fontAlgn="base"/>
            <a:r>
              <a:rPr lang="en-US" sz="3600" b="1" i="0" dirty="0">
                <a:solidFill>
                  <a:schemeClr val="tx1">
                    <a:lumMod val="75000"/>
                    <a:lumOff val="25000"/>
                  </a:schemeClr>
                </a:solidFill>
                <a:effectLst/>
                <a:latin typeface="Nunito"/>
              </a:rPr>
              <a:t>Customer Relationship Management (CRM) :</a:t>
            </a:r>
            <a:br>
              <a:rPr lang="en-US" sz="3600" b="0" i="0" dirty="0">
                <a:solidFill>
                  <a:schemeClr val="tx1">
                    <a:lumMod val="75000"/>
                    <a:lumOff val="25000"/>
                  </a:schemeClr>
                </a:solidFill>
                <a:effectLst/>
                <a:latin typeface="Nunito"/>
              </a:rPr>
            </a:br>
            <a:r>
              <a:rPr lang="en-US" sz="3600" b="0" i="0" dirty="0">
                <a:solidFill>
                  <a:schemeClr val="tx1">
                    <a:lumMod val="75000"/>
                    <a:lumOff val="25000"/>
                  </a:schemeClr>
                </a:solidFill>
                <a:effectLst/>
                <a:latin typeface="Nunito"/>
              </a:rPr>
              <a:t>CRM stands for Customer Relationship Management, which is a software that helps the organization to get in touch with the customer and future potential customers. This CRM software manages the customer service, automates and synchronize the sales. The motive of developing such application are to nourish and entertain the prospect leads which helps the business to increase in its sales and overall performance.</a:t>
            </a:r>
            <a:br>
              <a:rPr lang="en-US" sz="3600" b="0" i="0" dirty="0">
                <a:solidFill>
                  <a:schemeClr val="tx1">
                    <a:lumMod val="75000"/>
                    <a:lumOff val="25000"/>
                  </a:schemeClr>
                </a:solidFill>
                <a:effectLst/>
                <a:latin typeface="Nunito"/>
              </a:rPr>
            </a:br>
            <a:r>
              <a:rPr lang="en-US" sz="3600" b="0" i="0" u="sng" dirty="0">
                <a:solidFill>
                  <a:srgbClr val="FF0000"/>
                </a:solidFill>
                <a:effectLst/>
                <a:latin typeface="Nunito"/>
              </a:rPr>
              <a:t>Following are some key features of CRM :</a:t>
            </a:r>
          </a:p>
          <a:p>
            <a:pPr algn="l" fontAlgn="base">
              <a:buFont typeface="Arial" panose="020B0604020202020204" pitchFamily="34" charset="0"/>
              <a:buChar char="•"/>
            </a:pPr>
            <a:r>
              <a:rPr lang="en-US" sz="3600" b="0" i="0" dirty="0">
                <a:solidFill>
                  <a:schemeClr val="tx1">
                    <a:lumMod val="75000"/>
                    <a:lumOff val="25000"/>
                  </a:schemeClr>
                </a:solidFill>
                <a:effectLst/>
                <a:latin typeface="Nunito"/>
              </a:rPr>
              <a:t>This software is used to integrate all the customer services at one place.</a:t>
            </a:r>
          </a:p>
          <a:p>
            <a:pPr algn="l" fontAlgn="base">
              <a:buFont typeface="Arial" panose="020B0604020202020204" pitchFamily="34" charset="0"/>
              <a:buChar char="•"/>
            </a:pPr>
            <a:r>
              <a:rPr lang="en-US" sz="3600" b="0" i="0" dirty="0">
                <a:solidFill>
                  <a:schemeClr val="tx1">
                    <a:lumMod val="75000"/>
                    <a:lumOff val="25000"/>
                  </a:schemeClr>
                </a:solidFill>
                <a:effectLst/>
                <a:latin typeface="Nunito"/>
              </a:rPr>
              <a:t>This is used to manage and track the functions of the organization.</a:t>
            </a:r>
          </a:p>
          <a:p>
            <a:pPr algn="l" fontAlgn="base">
              <a:buFont typeface="Arial" panose="020B0604020202020204" pitchFamily="34" charset="0"/>
              <a:buChar char="•"/>
            </a:pPr>
            <a:r>
              <a:rPr lang="en-US" sz="3600" b="0" i="0" dirty="0">
                <a:solidFill>
                  <a:schemeClr val="tx1">
                    <a:lumMod val="75000"/>
                    <a:lumOff val="25000"/>
                  </a:schemeClr>
                </a:solidFill>
                <a:effectLst/>
                <a:latin typeface="Nunito"/>
              </a:rPr>
              <a:t>It helps in increasing the performance of sales.</a:t>
            </a:r>
          </a:p>
          <a:p>
            <a:pPr algn="l" fontAlgn="base">
              <a:buFont typeface="Arial" panose="020B0604020202020204" pitchFamily="34" charset="0"/>
              <a:buChar char="•"/>
            </a:pPr>
            <a:r>
              <a:rPr lang="en-US" sz="3600" b="0" i="0" dirty="0">
                <a:solidFill>
                  <a:schemeClr val="tx1">
                    <a:lumMod val="75000"/>
                    <a:lumOff val="25000"/>
                  </a:schemeClr>
                </a:solidFill>
                <a:effectLst/>
                <a:latin typeface="Nunito"/>
              </a:rPr>
              <a:t>Primarily focused on customer.</a:t>
            </a:r>
          </a:p>
          <a:p>
            <a:br>
              <a:rPr lang="en-US" sz="1800" dirty="0">
                <a:solidFill>
                  <a:schemeClr val="tx1">
                    <a:lumMod val="75000"/>
                    <a:lumOff val="25000"/>
                  </a:schemeClr>
                </a:solidFill>
              </a:rPr>
            </a:br>
            <a:endParaRPr lang="en-IN" sz="1800" dirty="0">
              <a:solidFill>
                <a:schemeClr val="tx1">
                  <a:lumMod val="75000"/>
                  <a:lumOff val="25000"/>
                </a:schemeClr>
              </a:solidFill>
            </a:endParaRPr>
          </a:p>
        </p:txBody>
      </p:sp>
    </p:spTree>
    <p:extLst>
      <p:ext uri="{BB962C8B-B14F-4D97-AF65-F5344CB8AC3E}">
        <p14:creationId xmlns:p14="http://schemas.microsoft.com/office/powerpoint/2010/main" val="202480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7BEE-5117-4BFE-9E34-810ABABA8F76}"/>
              </a:ext>
            </a:extLst>
          </p:cNvPr>
          <p:cNvSpPr>
            <a:spLocks noGrp="1"/>
          </p:cNvSpPr>
          <p:nvPr>
            <p:ph type="title"/>
          </p:nvPr>
        </p:nvSpPr>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Customer</a:t>
            </a:r>
            <a:r>
              <a:rPr lang="en-IN" b="1" i="0" dirty="0">
                <a:solidFill>
                  <a:srgbClr val="273239"/>
                </a:solidFill>
                <a:effectLst/>
                <a:latin typeface="Nunito"/>
              </a:rPr>
              <a:t> </a:t>
            </a:r>
            <a:r>
              <a:rPr lang="en-IN" b="1" i="0" dirty="0">
                <a:solidFill>
                  <a:srgbClr val="273239"/>
                </a:solidFill>
                <a:effectLst/>
                <a:latin typeface="Times New Roman" panose="02020603050405020304" pitchFamily="18" charset="0"/>
                <a:cs typeface="Times New Roman" panose="02020603050405020304" pitchFamily="18" charset="0"/>
              </a:rPr>
              <a:t>Relationship Management (CRM)</a:t>
            </a:r>
            <a:endParaRPr lang="en-IN" dirty="0"/>
          </a:p>
        </p:txBody>
      </p:sp>
      <p:sp>
        <p:nvSpPr>
          <p:cNvPr id="3" name="Content Placeholder 2">
            <a:extLst>
              <a:ext uri="{FF2B5EF4-FFF2-40B4-BE49-F238E27FC236}">
                <a16:creationId xmlns:a16="http://schemas.microsoft.com/office/drawing/2014/main" id="{2004DE9B-CD0E-4683-8944-CA1788444266}"/>
              </a:ext>
            </a:extLst>
          </p:cNvPr>
          <p:cNvSpPr>
            <a:spLocks noGrp="1"/>
          </p:cNvSpPr>
          <p:nvPr>
            <p:ph idx="1"/>
          </p:nvPr>
        </p:nvSpPr>
        <p:spPr>
          <a:xfrm>
            <a:off x="1066800" y="2918995"/>
            <a:ext cx="10058400" cy="3849624"/>
          </a:xfrm>
        </p:spPr>
        <p:txBody>
          <a:bodyPr>
            <a:normAutofit/>
          </a:bodyPr>
          <a:lstStyle/>
          <a:p>
            <a:r>
              <a:rPr lang="en-US" sz="2400" b="0" i="0" dirty="0">
                <a:solidFill>
                  <a:srgbClr val="383B40"/>
                </a:solidFill>
                <a:effectLst/>
                <a:latin typeface="Droid Sans"/>
              </a:rPr>
              <a:t>The customer relationship management (CRM) software market is projected to grow from $50.3 billion in 2021 to $103.5 billion in 2027, at a compound annual growth rate (CAGR) of 13.0% during the forecast period.</a:t>
            </a:r>
          </a:p>
          <a:p>
            <a:endParaRPr lang="en-US" sz="2400" dirty="0">
              <a:solidFill>
                <a:srgbClr val="383B40"/>
              </a:solidFill>
              <a:latin typeface="Droid Sans"/>
            </a:endParaRPr>
          </a:p>
          <a:p>
            <a:endParaRPr lang="en-IN" sz="2400" dirty="0"/>
          </a:p>
        </p:txBody>
      </p:sp>
    </p:spTree>
    <p:extLst>
      <p:ext uri="{BB962C8B-B14F-4D97-AF65-F5344CB8AC3E}">
        <p14:creationId xmlns:p14="http://schemas.microsoft.com/office/powerpoint/2010/main" val="419718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5C17-C537-4BFD-A99F-8C6649E191A3}"/>
              </a:ext>
            </a:extLst>
          </p:cNvPr>
          <p:cNvSpPr>
            <a:spLocks noGrp="1"/>
          </p:cNvSpPr>
          <p:nvPr>
            <p:ph type="title"/>
          </p:nvPr>
        </p:nvSpPr>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Customer</a:t>
            </a:r>
            <a:r>
              <a:rPr lang="en-IN" b="1" i="0" dirty="0">
                <a:solidFill>
                  <a:srgbClr val="273239"/>
                </a:solidFill>
                <a:effectLst/>
                <a:latin typeface="Nunito"/>
              </a:rPr>
              <a:t> </a:t>
            </a:r>
            <a:r>
              <a:rPr lang="en-IN" b="1" i="0" dirty="0">
                <a:solidFill>
                  <a:srgbClr val="273239"/>
                </a:solidFill>
                <a:effectLst/>
                <a:latin typeface="Times New Roman" panose="02020603050405020304" pitchFamily="18" charset="0"/>
                <a:cs typeface="Times New Roman" panose="02020603050405020304" pitchFamily="18" charset="0"/>
              </a:rPr>
              <a:t>Relationship Management (CRM)</a:t>
            </a:r>
            <a:endParaRPr lang="en-IN" dirty="0"/>
          </a:p>
        </p:txBody>
      </p:sp>
      <p:sp>
        <p:nvSpPr>
          <p:cNvPr id="3" name="Content Placeholder 2">
            <a:extLst>
              <a:ext uri="{FF2B5EF4-FFF2-40B4-BE49-F238E27FC236}">
                <a16:creationId xmlns:a16="http://schemas.microsoft.com/office/drawing/2014/main" id="{298CED8B-C28A-4E8F-AD63-F1AA71E5C273}"/>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07B078B1-9835-4E0D-8DA5-7666A64D4048}"/>
              </a:ext>
            </a:extLst>
          </p:cNvPr>
          <p:cNvSpPr txBox="1"/>
          <p:nvPr/>
        </p:nvSpPr>
        <p:spPr>
          <a:xfrm>
            <a:off x="1203158" y="2554243"/>
            <a:ext cx="7941644" cy="2677656"/>
          </a:xfrm>
          <a:prstGeom prst="rect">
            <a:avLst/>
          </a:prstGeom>
          <a:noFill/>
        </p:spPr>
        <p:txBody>
          <a:bodyPr wrap="square">
            <a:spAutoFit/>
          </a:bodyPr>
          <a:lstStyle/>
          <a:p>
            <a:pPr algn="l">
              <a:buFont typeface="Arial" panose="020B0604020202020204" pitchFamily="34" charset="0"/>
              <a:buChar char="•"/>
            </a:pPr>
            <a:r>
              <a:rPr lang="en-US" sz="2400" b="0" i="0" dirty="0">
                <a:solidFill>
                  <a:srgbClr val="383B40"/>
                </a:solidFill>
                <a:effectLst/>
                <a:latin typeface="Times New Roman" panose="02020603050405020304" pitchFamily="18" charset="0"/>
                <a:cs typeface="Times New Roman" panose="02020603050405020304" pitchFamily="18" charset="0"/>
              </a:rPr>
              <a:t>Key companies in the market includes:</a:t>
            </a:r>
          </a:p>
          <a:p>
            <a:pPr algn="l"/>
            <a:endParaRPr lang="en-US" sz="2400" b="0" i="0" dirty="0">
              <a:solidFill>
                <a:srgbClr val="383B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83B40"/>
                </a:solidFill>
                <a:effectLst/>
                <a:latin typeface="Times New Roman" panose="02020603050405020304" pitchFamily="18" charset="0"/>
                <a:cs typeface="Times New Roman" panose="02020603050405020304" pitchFamily="18" charset="0"/>
              </a:rPr>
              <a:t>SAP</a:t>
            </a:r>
            <a:r>
              <a:rPr lang="en-US" sz="2400" dirty="0">
                <a:solidFill>
                  <a:srgbClr val="383B40"/>
                </a:solidFill>
                <a:latin typeface="Times New Roman" panose="02020603050405020304" pitchFamily="18" charset="0"/>
                <a:cs typeface="Times New Roman" panose="02020603050405020304" pitchFamily="18" charset="0"/>
              </a:rPr>
              <a:t> </a:t>
            </a:r>
            <a:r>
              <a:rPr lang="en-US" sz="2400" b="0" i="0" dirty="0">
                <a:solidFill>
                  <a:srgbClr val="383B40"/>
                </a:solidFill>
                <a:effectLst/>
                <a:latin typeface="Times New Roman" panose="02020603050405020304" pitchFamily="18" charset="0"/>
                <a:cs typeface="Times New Roman" panose="02020603050405020304" pitchFamily="18" charset="0"/>
              </a:rPr>
              <a:t>SE.</a:t>
            </a:r>
          </a:p>
          <a:p>
            <a:pPr algn="l">
              <a:buFont typeface="Arial" panose="020B0604020202020204" pitchFamily="34" charset="0"/>
              <a:buChar char="•"/>
            </a:pPr>
            <a:r>
              <a:rPr lang="en-US" sz="2400" b="0" i="0" dirty="0">
                <a:solidFill>
                  <a:srgbClr val="383B40"/>
                </a:solidFill>
                <a:effectLst/>
                <a:latin typeface="Times New Roman" panose="02020603050405020304" pitchFamily="18" charset="0"/>
                <a:cs typeface="Times New Roman" panose="02020603050405020304" pitchFamily="18" charset="0"/>
              </a:rPr>
              <a:t>ServiceNow</a:t>
            </a:r>
            <a:r>
              <a:rPr lang="en-US" sz="2400" dirty="0">
                <a:solidFill>
                  <a:srgbClr val="383B40"/>
                </a:solidFill>
                <a:latin typeface="Times New Roman" panose="02020603050405020304" pitchFamily="18" charset="0"/>
                <a:cs typeface="Times New Roman" panose="02020603050405020304" pitchFamily="18" charset="0"/>
              </a:rPr>
              <a:t>.</a:t>
            </a:r>
            <a:endParaRPr lang="en-US" sz="2400" b="0" i="0" dirty="0">
              <a:solidFill>
                <a:srgbClr val="383B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83B40"/>
                </a:solidFill>
                <a:effectLst/>
                <a:latin typeface="Times New Roman" panose="02020603050405020304" pitchFamily="18" charset="0"/>
                <a:cs typeface="Times New Roman" panose="02020603050405020304" pitchFamily="18" charset="0"/>
              </a:rPr>
              <a:t>Verint Systems Inc.</a:t>
            </a:r>
          </a:p>
          <a:p>
            <a:pPr algn="l">
              <a:buFont typeface="Arial" panose="020B0604020202020204" pitchFamily="34" charset="0"/>
              <a:buChar char="•"/>
            </a:pPr>
            <a:r>
              <a:rPr lang="en-US" sz="2400" b="0" i="0" dirty="0">
                <a:solidFill>
                  <a:srgbClr val="383B40"/>
                </a:solidFill>
                <a:effectLst/>
                <a:latin typeface="Times New Roman" panose="02020603050405020304" pitchFamily="18" charset="0"/>
                <a:cs typeface="Times New Roman" panose="02020603050405020304" pitchFamily="18" charset="0"/>
              </a:rPr>
              <a:t>Zendesk.</a:t>
            </a:r>
          </a:p>
          <a:p>
            <a:pPr algn="l">
              <a:buFont typeface="Arial" panose="020B0604020202020204" pitchFamily="34" charset="0"/>
              <a:buChar char="•"/>
            </a:pPr>
            <a:r>
              <a:rPr lang="en-US" sz="2400" b="0" i="0" dirty="0" err="1">
                <a:solidFill>
                  <a:srgbClr val="383B40"/>
                </a:solidFill>
                <a:effectLst/>
                <a:latin typeface="Times New Roman" panose="02020603050405020304" pitchFamily="18" charset="0"/>
                <a:cs typeface="Times New Roman" panose="02020603050405020304" pitchFamily="18" charset="0"/>
              </a:rPr>
              <a:t>Zoho</a:t>
            </a:r>
            <a:r>
              <a:rPr lang="en-US" sz="2400" b="0" i="0" dirty="0">
                <a:solidFill>
                  <a:srgbClr val="383B40"/>
                </a:solidFill>
                <a:effectLst/>
                <a:latin typeface="Times New Roman" panose="02020603050405020304" pitchFamily="18" charset="0"/>
                <a:cs typeface="Times New Roman" panose="02020603050405020304" pitchFamily="18" charset="0"/>
              </a:rPr>
              <a:t> Corporation Pvt. Ltd.</a:t>
            </a:r>
          </a:p>
        </p:txBody>
      </p:sp>
    </p:spTree>
    <p:extLst>
      <p:ext uri="{BB962C8B-B14F-4D97-AF65-F5344CB8AC3E}">
        <p14:creationId xmlns:p14="http://schemas.microsoft.com/office/powerpoint/2010/main" val="108395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9EE75-1900-4DC6-8B01-987F0D2BA123}"/>
              </a:ext>
            </a:extLst>
          </p:cNvPr>
          <p:cNvSpPr>
            <a:spLocks noGrp="1"/>
          </p:cNvSpPr>
          <p:nvPr>
            <p:ph type="title"/>
          </p:nvPr>
        </p:nvSpPr>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Customer</a:t>
            </a:r>
            <a:r>
              <a:rPr lang="en-IN" b="1" i="0" dirty="0">
                <a:solidFill>
                  <a:srgbClr val="273239"/>
                </a:solidFill>
                <a:effectLst/>
                <a:latin typeface="Nunito"/>
              </a:rPr>
              <a:t> </a:t>
            </a:r>
            <a:r>
              <a:rPr lang="en-IN" b="1" i="0" dirty="0">
                <a:solidFill>
                  <a:srgbClr val="273239"/>
                </a:solidFill>
                <a:effectLst/>
                <a:latin typeface="Times New Roman" panose="02020603050405020304" pitchFamily="18" charset="0"/>
                <a:cs typeface="Times New Roman" panose="02020603050405020304" pitchFamily="18" charset="0"/>
              </a:rPr>
              <a:t>Relationship Management (CRM)</a:t>
            </a:r>
            <a:endParaRPr lang="en-IN" dirty="0"/>
          </a:p>
        </p:txBody>
      </p:sp>
      <p:sp>
        <p:nvSpPr>
          <p:cNvPr id="3" name="Content Placeholder 2">
            <a:extLst>
              <a:ext uri="{FF2B5EF4-FFF2-40B4-BE49-F238E27FC236}">
                <a16:creationId xmlns:a16="http://schemas.microsoft.com/office/drawing/2014/main" id="{F76D1DAF-9F69-4CA0-895B-DA3A8B27FFBE}"/>
              </a:ext>
            </a:extLst>
          </p:cNvPr>
          <p:cNvSpPr>
            <a:spLocks noGrp="1"/>
          </p:cNvSpPr>
          <p:nvPr>
            <p:ph idx="1"/>
          </p:nvPr>
        </p:nvSpPr>
        <p:spPr/>
        <p:txBody>
          <a:bodyPr>
            <a:normAutofit lnSpcReduction="10000"/>
          </a:bodyPr>
          <a:lstStyle/>
          <a:p>
            <a:pPr algn="l"/>
            <a:r>
              <a:rPr lang="en-US" b="1" i="0" dirty="0">
                <a:solidFill>
                  <a:srgbClr val="000000"/>
                </a:solidFill>
                <a:effectLst/>
                <a:latin typeface="Inter"/>
              </a:rPr>
              <a:t>Why do you need CRM Software?</a:t>
            </a:r>
          </a:p>
          <a:p>
            <a:pPr algn="l"/>
            <a:r>
              <a:rPr lang="en-US" b="0" i="0" dirty="0">
                <a:solidFill>
                  <a:srgbClr val="001233"/>
                </a:solidFill>
                <a:effectLst/>
                <a:latin typeface="Inter"/>
              </a:rPr>
              <a:t>Business without CRM in 2022 means facing a war with no weapons. CRM includes strategies, techniques, tools, and technologies to communicate and keep up with your customers' needs effectively. </a:t>
            </a:r>
          </a:p>
          <a:p>
            <a:pPr algn="l"/>
            <a:r>
              <a:rPr lang="en-US" b="0" i="0" dirty="0">
                <a:solidFill>
                  <a:srgbClr val="001233"/>
                </a:solidFill>
                <a:effectLst/>
                <a:latin typeface="Inter"/>
              </a:rPr>
              <a:t>As stated by CRM Magazine, most American businesses with over 10 employees use CRM software. Also, proper implementation of CRM software has improved conversion rates and return on investments. </a:t>
            </a:r>
          </a:p>
          <a:p>
            <a:pPr algn="l"/>
            <a:r>
              <a:rPr lang="en-US" b="0" i="0" dirty="0">
                <a:solidFill>
                  <a:srgbClr val="001233"/>
                </a:solidFill>
                <a:effectLst/>
                <a:latin typeface="Inter"/>
              </a:rPr>
              <a:t>CRM Software makes your business, be it small or large, simpler and with improved outcomes. It does not just act as a contact database but a cost-reducing and timesaving catalyst for enhanced customer service, increased productivity, increased sales, and customer loyalty. </a:t>
            </a:r>
          </a:p>
          <a:p>
            <a:pPr algn="l"/>
            <a:r>
              <a:rPr lang="en-US" b="0" i="0" dirty="0">
                <a:solidFill>
                  <a:srgbClr val="001233"/>
                </a:solidFill>
                <a:effectLst/>
                <a:latin typeface="Inter"/>
              </a:rPr>
              <a:t>Employing CRM software companies brings more transparency to your organization, identifies gridlocks in your business through analytics, helps make strategic business solutions, and increases profits. </a:t>
            </a:r>
          </a:p>
          <a:p>
            <a:pPr algn="l"/>
            <a:r>
              <a:rPr lang="en-US" b="0" i="0" dirty="0">
                <a:solidFill>
                  <a:srgbClr val="001233"/>
                </a:solidFill>
                <a:effectLst/>
                <a:latin typeface="Inter"/>
              </a:rPr>
              <a:t>The CRM provider that you would want to choose will depend on many factors. Consider what aspects of your business you would like a CRM provider to improve. It also depends on your business's operational process and workflows, the type of software you would want to integrate, the number of users, etc. </a:t>
            </a:r>
          </a:p>
          <a:p>
            <a:endParaRPr lang="en-IN" dirty="0"/>
          </a:p>
        </p:txBody>
      </p:sp>
    </p:spTree>
    <p:extLst>
      <p:ext uri="{BB962C8B-B14F-4D97-AF65-F5344CB8AC3E}">
        <p14:creationId xmlns:p14="http://schemas.microsoft.com/office/powerpoint/2010/main" val="417955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F748-1422-40A6-B160-8E3ECDDF425E}"/>
              </a:ext>
            </a:extLst>
          </p:cNvPr>
          <p:cNvSpPr>
            <a:spLocks noGrp="1"/>
          </p:cNvSpPr>
          <p:nvPr>
            <p:ph type="title"/>
          </p:nvPr>
        </p:nvSpPr>
        <p:spPr>
          <a:xfrm>
            <a:off x="1066800" y="632969"/>
            <a:ext cx="10058400" cy="1371600"/>
          </a:xfrm>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Enterprise</a:t>
            </a:r>
            <a:r>
              <a:rPr lang="en-IN" b="1" i="0" dirty="0">
                <a:solidFill>
                  <a:srgbClr val="273239"/>
                </a:solidFill>
                <a:effectLst/>
                <a:latin typeface="Nunito"/>
              </a:rPr>
              <a:t> </a:t>
            </a:r>
            <a:r>
              <a:rPr lang="en-IN" b="1" i="0" dirty="0">
                <a:solidFill>
                  <a:srgbClr val="273239"/>
                </a:solidFill>
                <a:effectLst/>
                <a:latin typeface="Times New Roman" panose="02020603050405020304" pitchFamily="18" charset="0"/>
                <a:cs typeface="Times New Roman" panose="02020603050405020304" pitchFamily="18" charset="0"/>
              </a:rPr>
              <a:t>Resource Planning (ERP)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0F2218-3BB1-4BA7-8587-9F88E116C24B}"/>
              </a:ext>
            </a:extLst>
          </p:cNvPr>
          <p:cNvSpPr>
            <a:spLocks noGrp="1"/>
          </p:cNvSpPr>
          <p:nvPr>
            <p:ph idx="1"/>
          </p:nvPr>
        </p:nvSpPr>
        <p:spPr/>
        <p:txBody>
          <a:bodyPr>
            <a:normAutofit fontScale="77500" lnSpcReduction="20000"/>
          </a:bodyPr>
          <a:lstStyle/>
          <a:p>
            <a:pPr algn="l" fontAlgn="base"/>
            <a:r>
              <a:rPr lang="en-US" sz="2600" b="1" i="0" dirty="0">
                <a:solidFill>
                  <a:schemeClr val="tx1">
                    <a:lumMod val="75000"/>
                    <a:lumOff val="25000"/>
                  </a:schemeClr>
                </a:solidFill>
                <a:effectLst/>
                <a:latin typeface="Nunito"/>
              </a:rPr>
              <a:t>Enterprise Resource Planning (ERP) :</a:t>
            </a:r>
            <a:br>
              <a:rPr lang="en-US" sz="2600" b="0" i="0" dirty="0">
                <a:solidFill>
                  <a:schemeClr val="tx1">
                    <a:lumMod val="75000"/>
                    <a:lumOff val="25000"/>
                  </a:schemeClr>
                </a:solidFill>
                <a:effectLst/>
                <a:latin typeface="Nunito"/>
              </a:rPr>
            </a:br>
            <a:r>
              <a:rPr lang="en-US" sz="2600" b="0" i="0" dirty="0">
                <a:solidFill>
                  <a:schemeClr val="tx1">
                    <a:lumMod val="75000"/>
                    <a:lumOff val="25000"/>
                  </a:schemeClr>
                </a:solidFill>
                <a:effectLst/>
                <a:latin typeface="Nunito"/>
              </a:rPr>
              <a:t>ERP stands for Enterprise Resource Planning, which is a software designed to ease an organization’s day to day functions from logistics to managerial. It helps in maintaining a balance with the key functions of business that includes human resource, order management, accounting, and more. This software acts as a centralized system to streamline all the processes and information flow within an entire organization.</a:t>
            </a:r>
            <a:br>
              <a:rPr lang="en-US" sz="2600" b="0" i="0" dirty="0">
                <a:solidFill>
                  <a:schemeClr val="tx1">
                    <a:lumMod val="75000"/>
                    <a:lumOff val="25000"/>
                  </a:schemeClr>
                </a:solidFill>
                <a:effectLst/>
                <a:latin typeface="Nunito"/>
              </a:rPr>
            </a:br>
            <a:r>
              <a:rPr lang="en-US" sz="2600" b="0" i="0" u="sng" dirty="0">
                <a:solidFill>
                  <a:srgbClr val="FF0000"/>
                </a:solidFill>
                <a:effectLst/>
                <a:latin typeface="Nunito"/>
              </a:rPr>
              <a:t>Following are some key features of ERP :</a:t>
            </a:r>
          </a:p>
          <a:p>
            <a:pPr algn="l" fontAlgn="base">
              <a:buFont typeface="Arial" panose="020B0604020202020204" pitchFamily="34" charset="0"/>
              <a:buChar char="•"/>
            </a:pPr>
            <a:r>
              <a:rPr lang="en-US" sz="2600" b="0" i="0" dirty="0">
                <a:solidFill>
                  <a:schemeClr val="tx1">
                    <a:lumMod val="75000"/>
                    <a:lumOff val="25000"/>
                  </a:schemeClr>
                </a:solidFill>
                <a:effectLst/>
                <a:latin typeface="Nunito"/>
              </a:rPr>
              <a:t>This software is used to integrate all the services which are needed to run the company.</a:t>
            </a:r>
          </a:p>
          <a:p>
            <a:pPr algn="l" fontAlgn="base">
              <a:buFont typeface="Arial" panose="020B0604020202020204" pitchFamily="34" charset="0"/>
              <a:buChar char="•"/>
            </a:pPr>
            <a:r>
              <a:rPr lang="en-US" sz="2600" b="0" i="0" dirty="0">
                <a:solidFill>
                  <a:schemeClr val="tx1">
                    <a:lumMod val="75000"/>
                    <a:lumOff val="25000"/>
                  </a:schemeClr>
                </a:solidFill>
                <a:effectLst/>
                <a:latin typeface="Nunito"/>
              </a:rPr>
              <a:t>These applications are web-based and can be accessed through every interface.</a:t>
            </a:r>
          </a:p>
          <a:p>
            <a:pPr algn="l" fontAlgn="base">
              <a:buFont typeface="Arial" panose="020B0604020202020204" pitchFamily="34" charset="0"/>
              <a:buChar char="•"/>
            </a:pPr>
            <a:r>
              <a:rPr lang="en-US" sz="2600" b="0" i="0" dirty="0">
                <a:solidFill>
                  <a:schemeClr val="tx1">
                    <a:lumMod val="75000"/>
                    <a:lumOff val="25000"/>
                  </a:schemeClr>
                </a:solidFill>
                <a:effectLst/>
                <a:latin typeface="Nunito"/>
              </a:rPr>
              <a:t>ERP software is responsible to monitor the growth of the organization.</a:t>
            </a:r>
          </a:p>
          <a:p>
            <a:pPr algn="l" fontAlgn="base">
              <a:buFont typeface="Arial" panose="020B0604020202020204" pitchFamily="34" charset="0"/>
              <a:buChar char="•"/>
            </a:pPr>
            <a:r>
              <a:rPr lang="en-US" sz="2600" b="0" i="0" dirty="0">
                <a:solidFill>
                  <a:schemeClr val="tx1">
                    <a:lumMod val="75000"/>
                    <a:lumOff val="25000"/>
                  </a:schemeClr>
                </a:solidFill>
                <a:effectLst/>
                <a:latin typeface="Nunito"/>
              </a:rPr>
              <a:t>These applications are used to manage the resources into an organization.</a:t>
            </a:r>
          </a:p>
          <a:p>
            <a:endParaRPr lang="en-IN" dirty="0"/>
          </a:p>
        </p:txBody>
      </p:sp>
    </p:spTree>
    <p:extLst>
      <p:ext uri="{BB962C8B-B14F-4D97-AF65-F5344CB8AC3E}">
        <p14:creationId xmlns:p14="http://schemas.microsoft.com/office/powerpoint/2010/main" val="21071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1775-638D-45C5-9A72-73E318339DE9}"/>
              </a:ext>
            </a:extLst>
          </p:cNvPr>
          <p:cNvSpPr>
            <a:spLocks noGrp="1"/>
          </p:cNvSpPr>
          <p:nvPr>
            <p:ph type="title"/>
          </p:nvPr>
        </p:nvSpPr>
        <p:spPr>
          <a:xfrm>
            <a:off x="1066800" y="469339"/>
            <a:ext cx="10058400" cy="416185"/>
          </a:xfrm>
        </p:spPr>
        <p:txBody>
          <a:bodyPr>
            <a:normAutofit fontScale="90000"/>
          </a:bodyPr>
          <a:lstStyle/>
          <a:p>
            <a:r>
              <a:rPr lang="en-US" b="1" i="0" dirty="0">
                <a:solidFill>
                  <a:srgbClr val="273239"/>
                </a:solidFill>
                <a:effectLst/>
                <a:latin typeface="Times New Roman" panose="02020603050405020304" pitchFamily="18" charset="0"/>
                <a:cs typeface="Times New Roman" panose="02020603050405020304" pitchFamily="18" charset="0"/>
              </a:rPr>
              <a:t>Differences</a:t>
            </a:r>
            <a:r>
              <a:rPr lang="en-US" b="1" i="0" dirty="0">
                <a:solidFill>
                  <a:srgbClr val="273239"/>
                </a:solidFill>
                <a:effectLst/>
                <a:latin typeface="Nunito"/>
              </a:rPr>
              <a:t> between ERP and CRM :</a:t>
            </a:r>
            <a:endParaRPr lang="en-IN" dirty="0"/>
          </a:p>
        </p:txBody>
      </p:sp>
      <p:graphicFrame>
        <p:nvGraphicFramePr>
          <p:cNvPr id="11" name="Table 11">
            <a:extLst>
              <a:ext uri="{FF2B5EF4-FFF2-40B4-BE49-F238E27FC236}">
                <a16:creationId xmlns:a16="http://schemas.microsoft.com/office/drawing/2014/main" id="{C277178D-5D9B-4563-8ED9-26199EFFC6C1}"/>
              </a:ext>
            </a:extLst>
          </p:cNvPr>
          <p:cNvGraphicFramePr>
            <a:graphicFrameLocks noGrp="1"/>
          </p:cNvGraphicFramePr>
          <p:nvPr>
            <p:ph idx="1"/>
            <p:extLst>
              <p:ext uri="{D42A27DB-BD31-4B8C-83A1-F6EECF244321}">
                <p14:modId xmlns:p14="http://schemas.microsoft.com/office/powerpoint/2010/main" val="214660619"/>
              </p:ext>
            </p:extLst>
          </p:nvPr>
        </p:nvGraphicFramePr>
        <p:xfrm>
          <a:off x="768416" y="986857"/>
          <a:ext cx="10655167" cy="5702442"/>
        </p:xfrm>
        <a:graphic>
          <a:graphicData uri="http://schemas.openxmlformats.org/drawingml/2006/table">
            <a:tbl>
              <a:tblPr firstRow="1" bandRow="1">
                <a:tableStyleId>{5C22544A-7EE6-4342-B048-85BDC9FD1C3A}</a:tableStyleId>
              </a:tblPr>
              <a:tblGrid>
                <a:gridCol w="1320266">
                  <a:extLst>
                    <a:ext uri="{9D8B030D-6E8A-4147-A177-3AD203B41FA5}">
                      <a16:colId xmlns:a16="http://schemas.microsoft.com/office/drawing/2014/main" val="347066638"/>
                    </a:ext>
                  </a:extLst>
                </a:gridCol>
                <a:gridCol w="5783179">
                  <a:extLst>
                    <a:ext uri="{9D8B030D-6E8A-4147-A177-3AD203B41FA5}">
                      <a16:colId xmlns:a16="http://schemas.microsoft.com/office/drawing/2014/main" val="1967361626"/>
                    </a:ext>
                  </a:extLst>
                </a:gridCol>
                <a:gridCol w="3551722">
                  <a:extLst>
                    <a:ext uri="{9D8B030D-6E8A-4147-A177-3AD203B41FA5}">
                      <a16:colId xmlns:a16="http://schemas.microsoft.com/office/drawing/2014/main" val="376231142"/>
                    </a:ext>
                  </a:extLst>
                </a:gridCol>
              </a:tblGrid>
              <a:tr h="351236">
                <a:tc>
                  <a:txBody>
                    <a:bodyPr/>
                    <a:lstStyle/>
                    <a:p>
                      <a:pPr algn="ctr"/>
                      <a:r>
                        <a:rPr lang="en-IN" dirty="0"/>
                        <a:t>SR.NO</a:t>
                      </a:r>
                    </a:p>
                  </a:txBody>
                  <a:tcPr/>
                </a:tc>
                <a:tc>
                  <a:txBody>
                    <a:bodyPr/>
                    <a:lstStyle/>
                    <a:p>
                      <a:pPr algn="ctr"/>
                      <a:r>
                        <a:rPr lang="en-IN" sz="1800" b="1" i="0" kern="1200" dirty="0">
                          <a:solidFill>
                            <a:schemeClr val="lt1"/>
                          </a:solidFill>
                          <a:effectLst/>
                          <a:latin typeface="+mn-lt"/>
                          <a:ea typeface="+mn-ea"/>
                          <a:cs typeface="+mn-cs"/>
                        </a:rPr>
                        <a:t>ERP</a:t>
                      </a:r>
                      <a:endParaRPr lang="en-IN" dirty="0"/>
                    </a:p>
                  </a:txBody>
                  <a:tcPr/>
                </a:tc>
                <a:tc>
                  <a:txBody>
                    <a:bodyPr/>
                    <a:lstStyle/>
                    <a:p>
                      <a:pPr algn="ctr"/>
                      <a:r>
                        <a:rPr lang="en-IN" sz="1800" b="1" i="0" kern="1200" dirty="0">
                          <a:solidFill>
                            <a:schemeClr val="lt1"/>
                          </a:solidFill>
                          <a:effectLst/>
                          <a:latin typeface="+mn-lt"/>
                          <a:ea typeface="+mn-ea"/>
                          <a:cs typeface="+mn-cs"/>
                        </a:rPr>
                        <a:t>CRM</a:t>
                      </a:r>
                      <a:endParaRPr lang="en-IN" dirty="0"/>
                    </a:p>
                  </a:txBody>
                  <a:tcPr/>
                </a:tc>
                <a:extLst>
                  <a:ext uri="{0D108BD9-81ED-4DB2-BD59-A6C34878D82A}">
                    <a16:rowId xmlns:a16="http://schemas.microsoft.com/office/drawing/2014/main" val="375769053"/>
                  </a:ext>
                </a:extLst>
              </a:tr>
              <a:tr h="1141516">
                <a:tc>
                  <a:txBody>
                    <a:bodyPr/>
                    <a:lstStyle/>
                    <a:p>
                      <a:r>
                        <a:rPr lang="en-IN" dirty="0"/>
                        <a:t>1.</a:t>
                      </a:r>
                    </a:p>
                  </a:txBody>
                  <a:tcPr/>
                </a:tc>
                <a:tc>
                  <a:txBody>
                    <a:bodyPr/>
                    <a:lstStyle/>
                    <a:p>
                      <a:r>
                        <a:rPr lang="en-US" sz="1800" b="0" i="0" kern="1200" dirty="0">
                          <a:solidFill>
                            <a:schemeClr val="dk1"/>
                          </a:solidFill>
                          <a:effectLst/>
                          <a:latin typeface="+mn-lt"/>
                          <a:ea typeface="+mn-ea"/>
                          <a:cs typeface="+mn-cs"/>
                        </a:rPr>
                        <a:t>ERP are the software solutions that helps organizations to manage their business processes.</a:t>
                      </a:r>
                      <a:endParaRPr lang="en-IN" dirty="0"/>
                    </a:p>
                  </a:txBody>
                  <a:tcPr/>
                </a:tc>
                <a:tc>
                  <a:txBody>
                    <a:bodyPr/>
                    <a:lstStyle/>
                    <a:p>
                      <a:r>
                        <a:rPr lang="en-US" sz="1800" b="0" i="0" kern="1200" dirty="0">
                          <a:solidFill>
                            <a:schemeClr val="dk1"/>
                          </a:solidFill>
                          <a:effectLst/>
                          <a:latin typeface="+mn-lt"/>
                          <a:ea typeface="+mn-ea"/>
                          <a:cs typeface="+mn-cs"/>
                        </a:rPr>
                        <a:t>CRM is the software that automates the customer communication with the organization.</a:t>
                      </a:r>
                      <a:endParaRPr lang="en-IN" dirty="0"/>
                    </a:p>
                  </a:txBody>
                  <a:tcPr/>
                </a:tc>
                <a:extLst>
                  <a:ext uri="{0D108BD9-81ED-4DB2-BD59-A6C34878D82A}">
                    <a16:rowId xmlns:a16="http://schemas.microsoft.com/office/drawing/2014/main" val="3108741265"/>
                  </a:ext>
                </a:extLst>
              </a:tr>
              <a:tr h="878089">
                <a:tc>
                  <a:txBody>
                    <a:bodyPr/>
                    <a:lstStyle/>
                    <a:p>
                      <a:r>
                        <a:rPr lang="en-IN" dirty="0"/>
                        <a:t>2.</a:t>
                      </a:r>
                    </a:p>
                  </a:txBody>
                  <a:tcPr/>
                </a:tc>
                <a:tc>
                  <a:txBody>
                    <a:bodyPr/>
                    <a:lstStyle/>
                    <a:p>
                      <a:r>
                        <a:rPr lang="en-US" sz="1800" b="0" i="0" kern="1200" dirty="0">
                          <a:solidFill>
                            <a:schemeClr val="dk1"/>
                          </a:solidFill>
                          <a:effectLst/>
                          <a:latin typeface="+mn-lt"/>
                          <a:ea typeface="+mn-ea"/>
                          <a:cs typeface="+mn-cs"/>
                        </a:rPr>
                        <a:t>It is a centralized system that streamline all the processes.</a:t>
                      </a:r>
                      <a:endParaRPr lang="en-IN" dirty="0"/>
                    </a:p>
                  </a:txBody>
                  <a:tcPr/>
                </a:tc>
                <a:tc>
                  <a:txBody>
                    <a:bodyPr/>
                    <a:lstStyle/>
                    <a:p>
                      <a:r>
                        <a:rPr lang="en-US" sz="1800" b="0" i="0" kern="1200" dirty="0">
                          <a:solidFill>
                            <a:schemeClr val="dk1"/>
                          </a:solidFill>
                          <a:effectLst/>
                          <a:latin typeface="+mn-lt"/>
                          <a:ea typeface="+mn-ea"/>
                          <a:cs typeface="+mn-cs"/>
                        </a:rPr>
                        <a:t>CRM is the single platform for turning customers into a potential client.</a:t>
                      </a:r>
                      <a:endParaRPr lang="en-IN" dirty="0"/>
                    </a:p>
                  </a:txBody>
                  <a:tcPr/>
                </a:tc>
                <a:extLst>
                  <a:ext uri="{0D108BD9-81ED-4DB2-BD59-A6C34878D82A}">
                    <a16:rowId xmlns:a16="http://schemas.microsoft.com/office/drawing/2014/main" val="3252933726"/>
                  </a:ext>
                </a:extLst>
              </a:tr>
              <a:tr h="351236">
                <a:tc>
                  <a:txBody>
                    <a:bodyPr/>
                    <a:lstStyle/>
                    <a:p>
                      <a:r>
                        <a:rPr lang="en-IN" dirty="0"/>
                        <a:t>3.</a:t>
                      </a:r>
                    </a:p>
                  </a:txBody>
                  <a:tcPr/>
                </a:tc>
                <a:tc>
                  <a:txBody>
                    <a:bodyPr/>
                    <a:lstStyle/>
                    <a:p>
                      <a:r>
                        <a:rPr lang="en-US" sz="1800" b="0" i="0" kern="1200" dirty="0">
                          <a:solidFill>
                            <a:schemeClr val="dk1"/>
                          </a:solidFill>
                          <a:effectLst/>
                          <a:latin typeface="+mn-lt"/>
                          <a:ea typeface="+mn-ea"/>
                          <a:cs typeface="+mn-cs"/>
                        </a:rPr>
                        <a:t>ERP is termed as the super set of SAP.</a:t>
                      </a:r>
                      <a:endParaRPr lang="en-IN" dirty="0"/>
                    </a:p>
                  </a:txBody>
                  <a:tcPr/>
                </a:tc>
                <a:tc>
                  <a:txBody>
                    <a:bodyPr/>
                    <a:lstStyle/>
                    <a:p>
                      <a:r>
                        <a:rPr lang="en-US" sz="1800" b="0" i="0" kern="1200" dirty="0">
                          <a:solidFill>
                            <a:schemeClr val="dk1"/>
                          </a:solidFill>
                          <a:effectLst/>
                          <a:latin typeface="+mn-lt"/>
                          <a:ea typeface="+mn-ea"/>
                          <a:cs typeface="+mn-cs"/>
                        </a:rPr>
                        <a:t>It is the subset of SAP</a:t>
                      </a:r>
                      <a:endParaRPr lang="en-IN" dirty="0"/>
                    </a:p>
                  </a:txBody>
                  <a:tcPr/>
                </a:tc>
                <a:extLst>
                  <a:ext uri="{0D108BD9-81ED-4DB2-BD59-A6C34878D82A}">
                    <a16:rowId xmlns:a16="http://schemas.microsoft.com/office/drawing/2014/main" val="1237742368"/>
                  </a:ext>
                </a:extLst>
              </a:tr>
              <a:tr h="434166">
                <a:tc>
                  <a:txBody>
                    <a:bodyPr/>
                    <a:lstStyle/>
                    <a:p>
                      <a:r>
                        <a:rPr lang="en-IN" dirty="0"/>
                        <a:t>4.</a:t>
                      </a:r>
                    </a:p>
                  </a:txBody>
                  <a:tcPr/>
                </a:tc>
                <a:tc>
                  <a:txBody>
                    <a:bodyPr/>
                    <a:lstStyle/>
                    <a:p>
                      <a:pPr algn="l" fontAlgn="ctr"/>
                      <a:r>
                        <a:rPr lang="en-US" sz="1800" b="0" dirty="0">
                          <a:effectLst/>
                        </a:rPr>
                        <a:t> ERP is a web-based application.</a:t>
                      </a:r>
                    </a:p>
                  </a:txBody>
                  <a:tcPr marL="63500" marR="63500" marT="88900" marB="88900" anchor="ctr"/>
                </a:tc>
                <a:tc>
                  <a:txBody>
                    <a:bodyPr/>
                    <a:lstStyle/>
                    <a:p>
                      <a:r>
                        <a:rPr lang="en-US" sz="1800" b="0" i="0" kern="1200" dirty="0">
                          <a:solidFill>
                            <a:schemeClr val="dk1"/>
                          </a:solidFill>
                          <a:effectLst/>
                          <a:latin typeface="+mn-lt"/>
                          <a:ea typeface="+mn-ea"/>
                          <a:cs typeface="+mn-cs"/>
                        </a:rPr>
                        <a:t>CRM is a web based solution.</a:t>
                      </a:r>
                      <a:endParaRPr lang="en-IN" dirty="0"/>
                    </a:p>
                  </a:txBody>
                  <a:tcPr/>
                </a:tc>
                <a:extLst>
                  <a:ext uri="{0D108BD9-81ED-4DB2-BD59-A6C34878D82A}">
                    <a16:rowId xmlns:a16="http://schemas.microsoft.com/office/drawing/2014/main" val="3604928757"/>
                  </a:ext>
                </a:extLst>
              </a:tr>
              <a:tr h="878089">
                <a:tc>
                  <a:txBody>
                    <a:bodyPr/>
                    <a:lstStyle/>
                    <a:p>
                      <a:r>
                        <a:rPr lang="en-IN" dirty="0"/>
                        <a:t>5.</a:t>
                      </a:r>
                    </a:p>
                  </a:txBody>
                  <a:tcPr/>
                </a:tc>
                <a:tc>
                  <a:txBody>
                    <a:bodyPr/>
                    <a:lstStyle/>
                    <a:p>
                      <a:r>
                        <a:rPr lang="en-US" sz="1800" b="0" i="0" kern="1200" dirty="0">
                          <a:solidFill>
                            <a:schemeClr val="dk1"/>
                          </a:solidFill>
                          <a:effectLst/>
                          <a:latin typeface="+mn-lt"/>
                          <a:ea typeface="+mn-ea"/>
                          <a:cs typeface="+mn-cs"/>
                        </a:rPr>
                        <a:t>ERP systems are more focused about the organization growth and cost reduction.</a:t>
                      </a:r>
                      <a:endParaRPr lang="en-IN" dirty="0"/>
                    </a:p>
                  </a:txBody>
                  <a:tcPr/>
                </a:tc>
                <a:tc>
                  <a:txBody>
                    <a:bodyPr/>
                    <a:lstStyle/>
                    <a:p>
                      <a:r>
                        <a:rPr lang="en-US" sz="1800" b="0" i="0" kern="1200" dirty="0">
                          <a:solidFill>
                            <a:schemeClr val="dk1"/>
                          </a:solidFill>
                          <a:effectLst/>
                          <a:latin typeface="+mn-lt"/>
                          <a:ea typeface="+mn-ea"/>
                          <a:cs typeface="+mn-cs"/>
                        </a:rPr>
                        <a:t>ERP systems are more focused about the organization growth and cost reduction.</a:t>
                      </a:r>
                      <a:endParaRPr lang="en-IN" dirty="0"/>
                    </a:p>
                  </a:txBody>
                  <a:tcPr/>
                </a:tc>
                <a:extLst>
                  <a:ext uri="{0D108BD9-81ED-4DB2-BD59-A6C34878D82A}">
                    <a16:rowId xmlns:a16="http://schemas.microsoft.com/office/drawing/2014/main" val="4183922617"/>
                  </a:ext>
                </a:extLst>
              </a:tr>
              <a:tr h="614662">
                <a:tc>
                  <a:txBody>
                    <a:bodyPr/>
                    <a:lstStyle/>
                    <a:p>
                      <a:r>
                        <a:rPr lang="en-IN" dirty="0"/>
                        <a:t>6.</a:t>
                      </a:r>
                    </a:p>
                  </a:txBody>
                  <a:tcPr/>
                </a:tc>
                <a:tc>
                  <a:txBody>
                    <a:bodyPr/>
                    <a:lstStyle/>
                    <a:p>
                      <a:r>
                        <a:rPr lang="en-US" sz="1800" b="0" i="0" kern="1200" dirty="0">
                          <a:solidFill>
                            <a:schemeClr val="dk1"/>
                          </a:solidFill>
                          <a:effectLst/>
                          <a:latin typeface="+mn-lt"/>
                          <a:ea typeface="+mn-ea"/>
                          <a:cs typeface="+mn-cs"/>
                        </a:rPr>
                        <a:t>They support the back office activities.</a:t>
                      </a:r>
                      <a:endParaRPr lang="en-IN" dirty="0"/>
                    </a:p>
                  </a:txBody>
                  <a:tcPr/>
                </a:tc>
                <a:tc>
                  <a:txBody>
                    <a:bodyPr/>
                    <a:lstStyle/>
                    <a:p>
                      <a:r>
                        <a:rPr lang="en-US" sz="1800" b="0" i="0" kern="1200" dirty="0">
                          <a:solidFill>
                            <a:schemeClr val="dk1"/>
                          </a:solidFill>
                          <a:effectLst/>
                          <a:latin typeface="+mn-lt"/>
                          <a:ea typeface="+mn-ea"/>
                          <a:cs typeface="+mn-cs"/>
                        </a:rPr>
                        <a:t>They support the front office activities.</a:t>
                      </a:r>
                      <a:endParaRPr lang="en-IN" dirty="0"/>
                    </a:p>
                  </a:txBody>
                  <a:tcPr/>
                </a:tc>
                <a:extLst>
                  <a:ext uri="{0D108BD9-81ED-4DB2-BD59-A6C34878D82A}">
                    <a16:rowId xmlns:a16="http://schemas.microsoft.com/office/drawing/2014/main" val="488189188"/>
                  </a:ext>
                </a:extLst>
              </a:tr>
              <a:tr h="861202">
                <a:tc>
                  <a:txBody>
                    <a:bodyPr/>
                    <a:lstStyle/>
                    <a:p>
                      <a:r>
                        <a:rPr lang="en-IN" dirty="0"/>
                        <a:t>7.</a:t>
                      </a:r>
                    </a:p>
                  </a:txBody>
                  <a:tcPr/>
                </a:tc>
                <a:tc>
                  <a:txBody>
                    <a:bodyPr/>
                    <a:lstStyle/>
                    <a:p>
                      <a:r>
                        <a:rPr lang="en-IN" sz="1800" b="0" i="0" kern="1200" dirty="0">
                          <a:solidFill>
                            <a:schemeClr val="dk1"/>
                          </a:solidFill>
                          <a:effectLst/>
                          <a:latin typeface="+mn-lt"/>
                          <a:ea typeface="+mn-ea"/>
                          <a:cs typeface="+mn-cs"/>
                        </a:rPr>
                        <a:t>Examples – NetSuite ERP, Scoro, AcTouch, etc.</a:t>
                      </a:r>
                      <a:endParaRPr lang="en-IN" dirty="0"/>
                    </a:p>
                  </a:txBody>
                  <a:tcPr/>
                </a:tc>
                <a:tc>
                  <a:txBody>
                    <a:bodyPr/>
                    <a:lstStyle/>
                    <a:p>
                      <a:r>
                        <a:rPr lang="en-IN" sz="1800" b="0" i="0" kern="1200" dirty="0">
                          <a:solidFill>
                            <a:schemeClr val="dk1"/>
                          </a:solidFill>
                          <a:effectLst/>
                          <a:latin typeface="+mn-lt"/>
                          <a:ea typeface="+mn-ea"/>
                          <a:cs typeface="+mn-cs"/>
                        </a:rPr>
                        <a:t>Examples – Salesforce CRM, HubSpot CRM, Zoho CRM, etc.</a:t>
                      </a:r>
                      <a:endParaRPr lang="en-IN" dirty="0"/>
                    </a:p>
                  </a:txBody>
                  <a:tcPr/>
                </a:tc>
                <a:extLst>
                  <a:ext uri="{0D108BD9-81ED-4DB2-BD59-A6C34878D82A}">
                    <a16:rowId xmlns:a16="http://schemas.microsoft.com/office/drawing/2014/main" val="2944914225"/>
                  </a:ext>
                </a:extLst>
              </a:tr>
            </a:tbl>
          </a:graphicData>
        </a:graphic>
      </p:graphicFrame>
    </p:spTree>
    <p:extLst>
      <p:ext uri="{BB962C8B-B14F-4D97-AF65-F5344CB8AC3E}">
        <p14:creationId xmlns:p14="http://schemas.microsoft.com/office/powerpoint/2010/main" val="282541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BDE32-E708-4C6F-9C87-A69C33A87EBA}"/>
              </a:ext>
            </a:extLst>
          </p:cNvPr>
          <p:cNvSpPr txBox="1"/>
          <p:nvPr/>
        </p:nvSpPr>
        <p:spPr>
          <a:xfrm>
            <a:off x="661737" y="632936"/>
            <a:ext cx="9877926" cy="4893647"/>
          </a:xfrm>
          <a:prstGeom prst="rect">
            <a:avLst/>
          </a:prstGeom>
          <a:noFill/>
        </p:spPr>
        <p:txBody>
          <a:bodyPr wrap="square">
            <a:spAutoFit/>
          </a:bodyPr>
          <a:lstStyle/>
          <a:p>
            <a:r>
              <a:rPr lang="en-US" sz="2400" dirty="0"/>
              <a:t>Imagine a company called "XYZ Clothing" that uses a CRM system with strong contact management features. Here's how it might work:</a:t>
            </a:r>
          </a:p>
          <a:p>
            <a:endParaRPr lang="en-US" sz="2400" dirty="0"/>
          </a:p>
          <a:p>
            <a:r>
              <a:rPr lang="en-US" sz="2400" b="1" dirty="0"/>
              <a:t>Scenario:</a:t>
            </a:r>
            <a:r>
              <a:rPr lang="en-US" sz="2400" dirty="0"/>
              <a:t> </a:t>
            </a:r>
          </a:p>
          <a:p>
            <a:r>
              <a:rPr lang="en-US" sz="2400" dirty="0"/>
              <a:t>A customer named Sarah walks into an XYZ Clothing store looking for a new jacket.</a:t>
            </a:r>
          </a:p>
          <a:p>
            <a:endParaRPr lang="en-US" sz="2400" dirty="0"/>
          </a:p>
          <a:p>
            <a:endParaRPr lang="en-US" sz="2400" dirty="0"/>
          </a:p>
          <a:p>
            <a:r>
              <a:rPr lang="en-US" sz="2400" b="1" dirty="0"/>
              <a:t>Sales Associate captures information:</a:t>
            </a:r>
          </a:p>
          <a:p>
            <a:pPr algn="just"/>
            <a:r>
              <a:rPr lang="en-US" sz="2400" dirty="0"/>
              <a:t> The sales associate uses a tablet to access the CRM system. They find Sarah's profile (if she's a returning customer) or create a new one. They capture details like her name, email address, and any preferences she mentions (e.g., jacket style, material).</a:t>
            </a:r>
          </a:p>
        </p:txBody>
      </p:sp>
    </p:spTree>
    <p:extLst>
      <p:ext uri="{BB962C8B-B14F-4D97-AF65-F5344CB8AC3E}">
        <p14:creationId xmlns:p14="http://schemas.microsoft.com/office/powerpoint/2010/main" val="368547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EFD3D-F3D4-47E5-95A6-AEA09E62DB57}"/>
              </a:ext>
            </a:extLst>
          </p:cNvPr>
          <p:cNvSpPr txBox="1"/>
          <p:nvPr/>
        </p:nvSpPr>
        <p:spPr>
          <a:xfrm>
            <a:off x="709862" y="794432"/>
            <a:ext cx="9849051" cy="4154984"/>
          </a:xfrm>
          <a:prstGeom prst="rect">
            <a:avLst/>
          </a:prstGeom>
          <a:noFill/>
        </p:spPr>
        <p:txBody>
          <a:bodyPr wrap="square">
            <a:spAutoFit/>
          </a:bodyPr>
          <a:lstStyle/>
          <a:p>
            <a:r>
              <a:rPr lang="en-US" sz="2400" b="1" dirty="0"/>
              <a:t>Personalized service:</a:t>
            </a:r>
          </a:p>
          <a:p>
            <a:endParaRPr lang="en-US" sz="2400" b="1" dirty="0"/>
          </a:p>
          <a:p>
            <a:r>
              <a:rPr lang="en-US" sz="2400" dirty="0"/>
              <a:t> With Sarah's profile, the associate can see her past purchases (if any). This allows them to recommend jackets based on her taste and budget.</a:t>
            </a:r>
          </a:p>
          <a:p>
            <a:endParaRPr lang="en-US" sz="2400" dirty="0"/>
          </a:p>
          <a:p>
            <a:endParaRPr lang="en-US" sz="2400" dirty="0"/>
          </a:p>
          <a:p>
            <a:r>
              <a:rPr lang="en-US" sz="2400" b="1" dirty="0"/>
              <a:t>Interaction history recorded:</a:t>
            </a:r>
            <a:r>
              <a:rPr lang="en-US" sz="2400" dirty="0"/>
              <a:t> </a:t>
            </a:r>
          </a:p>
          <a:p>
            <a:endParaRPr lang="en-US" sz="2400" dirty="0"/>
          </a:p>
          <a:p>
            <a:r>
              <a:rPr lang="en-US" sz="2400" dirty="0"/>
              <a:t>After the interaction, the associate logs a note in the CRM about the jackets Sarah tried on and her feedback.</a:t>
            </a:r>
            <a:endParaRPr lang="en-IN" sz="2400" dirty="0"/>
          </a:p>
        </p:txBody>
      </p:sp>
    </p:spTree>
    <p:extLst>
      <p:ext uri="{BB962C8B-B14F-4D97-AF65-F5344CB8AC3E}">
        <p14:creationId xmlns:p14="http://schemas.microsoft.com/office/powerpoint/2010/main" val="385360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{F990C6EC-89EA-4AC5-B4B8-54F4E53B4D15}tf11531919_win32</Template>
  <TotalTime>0</TotalTime>
  <Words>1101</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Next LT Pro</vt:lpstr>
      <vt:lpstr>Avenir Next LT Pro Light</vt:lpstr>
      <vt:lpstr>Calibri</vt:lpstr>
      <vt:lpstr>Droid Sans</vt:lpstr>
      <vt:lpstr>Garamond</vt:lpstr>
      <vt:lpstr>Inter</vt:lpstr>
      <vt:lpstr>Nunito</vt:lpstr>
      <vt:lpstr>Times New Roman</vt:lpstr>
      <vt:lpstr>SavonVTI</vt:lpstr>
      <vt:lpstr>Difference between erp and crm</vt:lpstr>
      <vt:lpstr>Customer Relationship Management (CRM)</vt:lpstr>
      <vt:lpstr>Customer Relationship Management (CRM)</vt:lpstr>
      <vt:lpstr>Customer Relationship Management (CRM)</vt:lpstr>
      <vt:lpstr>Customer Relationship Management (CRM)</vt:lpstr>
      <vt:lpstr>Enterprise Resource Planning (ERP)</vt:lpstr>
      <vt:lpstr>Differences between ERP and CRM :</vt:lpstr>
      <vt:lpstr>PowerPoint Presentation</vt:lpstr>
      <vt:lpstr>PowerPoint Presentation</vt:lpstr>
      <vt:lpstr>PowerPoint Presentation</vt:lpstr>
      <vt:lpstr>PowerPoint Presentation</vt:lpstr>
      <vt:lpstr>PowerPoint Presentation</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2024-05-26T11:50:51Z</dcterms:created>
  <dcterms:modified xsi:type="dcterms:W3CDTF">2024-06-10T04:41:24Z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