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256" r:id="rId2"/>
    <p:sldId id="271" r:id="rId3"/>
    <p:sldId id="284" r:id="rId4"/>
    <p:sldId id="322" r:id="rId5"/>
    <p:sldId id="286" r:id="rId6"/>
    <p:sldId id="283" r:id="rId7"/>
    <p:sldId id="285" r:id="rId8"/>
    <p:sldId id="312" r:id="rId9"/>
    <p:sldId id="281" r:id="rId10"/>
    <p:sldId id="328" r:id="rId11"/>
    <p:sldId id="323" r:id="rId12"/>
    <p:sldId id="327" r:id="rId13"/>
    <p:sldId id="324" r:id="rId14"/>
    <p:sldId id="279" r:id="rId15"/>
    <p:sldId id="329" r:id="rId16"/>
    <p:sldId id="314" r:id="rId17"/>
    <p:sldId id="287" r:id="rId18"/>
    <p:sldId id="330" r:id="rId19"/>
    <p:sldId id="340" r:id="rId20"/>
    <p:sldId id="342" r:id="rId21"/>
    <p:sldId id="345" r:id="rId22"/>
    <p:sldId id="343" r:id="rId23"/>
    <p:sldId id="344" r:id="rId24"/>
    <p:sldId id="331" r:id="rId25"/>
    <p:sldId id="333" r:id="rId26"/>
    <p:sldId id="334" r:id="rId27"/>
    <p:sldId id="332" r:id="rId28"/>
    <p:sldId id="339" r:id="rId29"/>
    <p:sldId id="335" r:id="rId30"/>
    <p:sldId id="298" r:id="rId31"/>
    <p:sldId id="336" r:id="rId32"/>
    <p:sldId id="337" r:id="rId33"/>
    <p:sldId id="338" r:id="rId34"/>
    <p:sldId id="288" r:id="rId35"/>
    <p:sldId id="289" r:id="rId36"/>
    <p:sldId id="305" r:id="rId37"/>
    <p:sldId id="315" r:id="rId38"/>
    <p:sldId id="316" r:id="rId39"/>
    <p:sldId id="317" r:id="rId40"/>
    <p:sldId id="318" r:id="rId41"/>
    <p:sldId id="320" r:id="rId42"/>
    <p:sldId id="319" r:id="rId43"/>
    <p:sldId id="321" r:id="rId44"/>
    <p:sldId id="290" r:id="rId45"/>
    <p:sldId id="291" r:id="rId46"/>
    <p:sldId id="292" r:id="rId47"/>
    <p:sldId id="293" r:id="rId48"/>
    <p:sldId id="294" r:id="rId49"/>
    <p:sldId id="275" r:id="rId50"/>
    <p:sldId id="295" r:id="rId51"/>
    <p:sldId id="296" r:id="rId52"/>
    <p:sldId id="308" r:id="rId53"/>
    <p:sldId id="307" r:id="rId54"/>
    <p:sldId id="309" r:id="rId55"/>
    <p:sldId id="310"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74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842" autoAdjust="0"/>
  </p:normalViewPr>
  <p:slideViewPr>
    <p:cSldViewPr snapToGrid="0">
      <p:cViewPr varScale="1">
        <p:scale>
          <a:sx n="67" d="100"/>
          <a:sy n="67" d="100"/>
        </p:scale>
        <p:origin x="6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DA58FC3-4DFD-48DA-9AC1-CE32F843A505}"/>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000000"/>
              </a:solidFill>
              <a:uFillTx/>
              <a:latin typeface="Calibri"/>
            </a:endParaRPr>
          </a:p>
        </p:txBody>
      </p:sp>
      <p:sp>
        <p:nvSpPr>
          <p:cNvPr id="3" name="Date Placeholder 2">
            <a:extLst>
              <a:ext uri="{FF2B5EF4-FFF2-40B4-BE49-F238E27FC236}">
                <a16:creationId xmlns:a16="http://schemas.microsoft.com/office/drawing/2014/main" id="{13BE8643-BF24-4FB1-B439-B3244BA469BE}"/>
              </a:ext>
            </a:extLst>
          </p:cNvPr>
          <p:cNvSpPr txBox="1">
            <a:spLocks noGrp="1"/>
          </p:cNvSpPr>
          <p:nvPr>
            <p:ph type="dt" sz="quarter"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D8FDA0F-C057-462C-9E42-693B81DED614}" type="datetime1">
              <a:rPr lang="en-US"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6/21/2020</a:t>
            </a:fld>
            <a:endParaRPr lang="en-US" sz="1200" b="0" i="0" u="none" strike="noStrike" kern="1200" cap="none" spc="0" baseline="0">
              <a:solidFill>
                <a:srgbClr val="000000"/>
              </a:solidFill>
              <a:uFillTx/>
              <a:latin typeface="Calibri"/>
            </a:endParaRPr>
          </a:p>
        </p:txBody>
      </p:sp>
      <p:sp>
        <p:nvSpPr>
          <p:cNvPr id="4" name="Footer Placeholder 3">
            <a:extLst>
              <a:ext uri="{FF2B5EF4-FFF2-40B4-BE49-F238E27FC236}">
                <a16:creationId xmlns:a16="http://schemas.microsoft.com/office/drawing/2014/main" id="{F3370524-F478-422C-A11A-258EE099EA9B}"/>
              </a:ext>
            </a:extLst>
          </p:cNvPr>
          <p:cNvSpPr txBox="1">
            <a:spLocks noGrp="1"/>
          </p:cNvSpPr>
          <p:nvPr>
            <p:ph type="ftr" sz="quarter" idx="2"/>
          </p:nvPr>
        </p:nvSpPr>
        <p:spPr>
          <a:xfrm>
            <a:off x="0"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000000"/>
              </a:solidFill>
              <a:uFillTx/>
              <a:latin typeface="Calibri"/>
            </a:endParaRPr>
          </a:p>
        </p:txBody>
      </p:sp>
      <p:sp>
        <p:nvSpPr>
          <p:cNvPr id="5" name="Slide Number Placeholder 4">
            <a:extLst>
              <a:ext uri="{FF2B5EF4-FFF2-40B4-BE49-F238E27FC236}">
                <a16:creationId xmlns:a16="http://schemas.microsoft.com/office/drawing/2014/main" id="{D0E736D6-11FC-4346-9E85-BCDBDB9560FE}"/>
              </a:ext>
            </a:extLst>
          </p:cNvPr>
          <p:cNvSpPr txBox="1">
            <a:spLocks noGrp="1"/>
          </p:cNvSpPr>
          <p:nvPr>
            <p:ph type="sldNum" sz="quarter" idx="3"/>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5F260F9-12C2-4F3A-8A51-AE30D75AA560}" type="slidenum">
              <a:t>‹#›</a:t>
            </a:fld>
            <a:endParaRPr lang="en-U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0868341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7C4D4F4-ADCE-4A8D-87CD-5A0B2BBC0411}"/>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3" name="Date Placeholder 2">
            <a:extLst>
              <a:ext uri="{FF2B5EF4-FFF2-40B4-BE49-F238E27FC236}">
                <a16:creationId xmlns:a16="http://schemas.microsoft.com/office/drawing/2014/main" id="{B3DD0663-25FD-48A3-9495-D6D561EBD5A4}"/>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D686B603-55CB-4805-933E-D3DB1D5AC992}" type="datetime1">
              <a:rPr lang="en-US"/>
              <a:pPr lvl="0"/>
              <a:t>6/21/2020</a:t>
            </a:fld>
            <a:endParaRPr lang="en-US"/>
          </a:p>
        </p:txBody>
      </p:sp>
      <p:sp>
        <p:nvSpPr>
          <p:cNvPr id="4" name="Slide Image Placeholder 3">
            <a:extLst>
              <a:ext uri="{FF2B5EF4-FFF2-40B4-BE49-F238E27FC236}">
                <a16:creationId xmlns:a16="http://schemas.microsoft.com/office/drawing/2014/main" id="{A2A1F4B8-592A-4054-AE78-7D1D85083810}"/>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0378EE41-4A75-4B04-BB32-388D39FBACC2}"/>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EE89B429-3A6A-4C62-932E-CBC1A3F558CB}"/>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7" name="Slide Number Placeholder 6">
            <a:extLst>
              <a:ext uri="{FF2B5EF4-FFF2-40B4-BE49-F238E27FC236}">
                <a16:creationId xmlns:a16="http://schemas.microsoft.com/office/drawing/2014/main" id="{11B579FD-53C8-40A6-93D7-1B4BFCC2D9EF}"/>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FC81726C-EEE3-483D-AF28-D0713FBD99EC}" type="slidenum">
              <a:t>‹#›</a:t>
            </a:fld>
            <a:endParaRPr lang="en-US"/>
          </a:p>
        </p:txBody>
      </p:sp>
    </p:spTree>
    <p:extLst>
      <p:ext uri="{BB962C8B-B14F-4D97-AF65-F5344CB8AC3E}">
        <p14:creationId xmlns:p14="http://schemas.microsoft.com/office/powerpoint/2010/main" val="40446224"/>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cwe.mitre.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www.cert.org/"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sonarqube.org/latest/user-guide/clean-as-you-code/"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ocs.sonarqube.org/latest/user-guide/clean-as-you-code/"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ocs.sonarqube.org/latest/user-guide/clean-as-you-code/"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sonarqube.org/latest/user-guide/clean-as-you-code/"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8" Type="http://schemas.openxmlformats.org/officeDocument/2006/relationships/hyperlink" Target="https://image.slidesharecdn.com/artifactorysvjug-100329074437-phpapp02/95/repository-management-with-jfrog-artifactory-24-728.jpg?cb=1269848709" TargetMode="External"/><Relationship Id="rId3" Type="http://schemas.openxmlformats.org/officeDocument/2006/relationships/hyperlink" Target="https://image.slidesharecdn.com/artifactorysvjug-100329074437-phpapp02/95/repository-management-with-jfrog-artifactory-19-728.jpg?cb=1269848709" TargetMode="External"/><Relationship Id="rId7" Type="http://schemas.openxmlformats.org/officeDocument/2006/relationships/hyperlink" Target="https://image.slidesharecdn.com/artifactorysvjug-100329074437-phpapp02/95/repository-management-with-jfrog-artifactory-23-728.jpg?cb=1269848709" TargetMode="External"/><Relationship Id="rId2" Type="http://schemas.openxmlformats.org/officeDocument/2006/relationships/slide" Target="../slides/slide49.xml"/><Relationship Id="rId1" Type="http://schemas.openxmlformats.org/officeDocument/2006/relationships/notesMaster" Target="../notesMasters/notesMaster1.xml"/><Relationship Id="rId6" Type="http://schemas.openxmlformats.org/officeDocument/2006/relationships/hyperlink" Target="https://image.slidesharecdn.com/artifactorysvjug-100329074437-phpapp02/95/repository-management-with-jfrog-artifactory-22-728.jpg?cb=1269848709" TargetMode="External"/><Relationship Id="rId5" Type="http://schemas.openxmlformats.org/officeDocument/2006/relationships/hyperlink" Target="https://image.slidesharecdn.com/artifactorysvjug-100329074437-phpapp02/95/repository-management-with-jfrog-artifactory-21-728.jpg?cb=1269848709" TargetMode="External"/><Relationship Id="rId4" Type="http://schemas.openxmlformats.org/officeDocument/2006/relationships/hyperlink" Target="https://image.slidesharecdn.com/artifactorysvjug-100329074437-phpapp02/95/repository-management-with-jfrog-artifactory-20-728.jpg?cb=1269848709" TargetMode="External"/></Relationships>
</file>

<file path=ppt/notesSlides/_rels/notesSlide31.xml.rels><?xml version="1.0" encoding="UTF-8" standalone="yes"?>
<Relationships xmlns="http://schemas.openxmlformats.org/package/2006/relationships"><Relationship Id="rId8" Type="http://schemas.openxmlformats.org/officeDocument/2006/relationships/hyperlink" Target="https://image.slidesharecdn.com/artifactorysvjug-100329074437-phpapp02/95/repository-management-with-jfrog-artifactory-24-728.jpg?cb=1269848709" TargetMode="External"/><Relationship Id="rId3" Type="http://schemas.openxmlformats.org/officeDocument/2006/relationships/hyperlink" Target="https://image.slidesharecdn.com/artifactorysvjug-100329074437-phpapp02/95/repository-management-with-jfrog-artifactory-19-728.jpg?cb=1269848709" TargetMode="External"/><Relationship Id="rId7" Type="http://schemas.openxmlformats.org/officeDocument/2006/relationships/hyperlink" Target="https://image.slidesharecdn.com/artifactorysvjug-100329074437-phpapp02/95/repository-management-with-jfrog-artifactory-23-728.jpg?cb=1269848709" TargetMode="External"/><Relationship Id="rId2" Type="http://schemas.openxmlformats.org/officeDocument/2006/relationships/slide" Target="../slides/slide50.xml"/><Relationship Id="rId1" Type="http://schemas.openxmlformats.org/officeDocument/2006/relationships/notesMaster" Target="../notesMasters/notesMaster1.xml"/><Relationship Id="rId6" Type="http://schemas.openxmlformats.org/officeDocument/2006/relationships/hyperlink" Target="https://image.slidesharecdn.com/artifactorysvjug-100329074437-phpapp02/95/repository-management-with-jfrog-artifactory-22-728.jpg?cb=1269848709" TargetMode="External"/><Relationship Id="rId5" Type="http://schemas.openxmlformats.org/officeDocument/2006/relationships/hyperlink" Target="https://image.slidesharecdn.com/artifactorysvjug-100329074437-phpapp02/95/repository-management-with-jfrog-artifactory-21-728.jpg?cb=1269848709" TargetMode="External"/><Relationship Id="rId4" Type="http://schemas.openxmlformats.org/officeDocument/2006/relationships/hyperlink" Target="https://image.slidesharecdn.com/artifactorysvjug-100329074437-phpapp02/95/repository-management-with-jfrog-artifactory-20-728.jpg?cb=1269848709"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07A071-658D-4A10-B3C6-4B6F5B4EE51B}"/>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0C19246-2BE9-4AAB-8239-502002D4DC00}"/>
              </a:ext>
            </a:extLst>
          </p:cNvPr>
          <p:cNvSpPr txBox="1">
            <a:spLocks noGrp="1"/>
          </p:cNvSpPr>
          <p:nvPr>
            <p:ph type="body" sz="quarter" idx="1"/>
          </p:nvPr>
        </p:nvSpPr>
        <p:spPr/>
        <p:txBody>
          <a:bodyPr/>
          <a:lstStyle/>
          <a:p>
            <a:endParaRPr lang="en-IN"/>
          </a:p>
        </p:txBody>
      </p:sp>
      <p:sp>
        <p:nvSpPr>
          <p:cNvPr id="4" name="Slide Number Placeholder 3">
            <a:extLst>
              <a:ext uri="{FF2B5EF4-FFF2-40B4-BE49-F238E27FC236}">
                <a16:creationId xmlns:a16="http://schemas.microsoft.com/office/drawing/2014/main" id="{C2F0AF55-EC0F-4781-95BD-485E6BBBDFFF}"/>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C56305E-452C-43A4-AC1F-3BE7990DA472}" type="slidenum">
              <a:t>1</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Issues associated with maintainability are named “code smells” in our products.</a:t>
            </a:r>
            <a:endParaRPr lang="en-IN" dirty="0"/>
          </a:p>
        </p:txBody>
      </p:sp>
      <p:sp>
        <p:nvSpPr>
          <p:cNvPr id="4" name="Slide Number Placeholder 3"/>
          <p:cNvSpPr>
            <a:spLocks noGrp="1"/>
          </p:cNvSpPr>
          <p:nvPr>
            <p:ph type="sldNum" sz="quarter" idx="5"/>
          </p:nvPr>
        </p:nvSpPr>
        <p:spPr/>
        <p:txBody>
          <a:bodyPr/>
          <a:lstStyle/>
          <a:p>
            <a:pPr lvl="0"/>
            <a:fld id="{FC81726C-EEE3-483D-AF28-D0713FBD99EC}" type="slidenum">
              <a:rPr lang="en-IN" smtClean="0"/>
              <a:t>11</a:t>
            </a:fld>
            <a:endParaRPr lang="en-IN"/>
          </a:p>
        </p:txBody>
      </p:sp>
    </p:spTree>
    <p:extLst>
      <p:ext uri="{BB962C8B-B14F-4D97-AF65-F5344CB8AC3E}">
        <p14:creationId xmlns:p14="http://schemas.microsoft.com/office/powerpoint/2010/main" val="4257564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This is commonly referred to as potential bugs or as code that will not have the expected behavior at runtime.</a:t>
            </a:r>
          </a:p>
          <a:p>
            <a:r>
              <a:rPr lang="en-US" dirty="0"/>
              <a:t>This category of issues groups everything that has to do with operational risks or unexpected behavior at runtime. It generally takes the form of critical programming errors that could cause a business disruption.</a:t>
            </a:r>
          </a:p>
          <a:p>
            <a:r>
              <a:rPr lang="en-US" dirty="0"/>
              <a:t>Some of these issues will lie in a simple lack of compliance with best practices, but most will be detected by deep analysis of the code and symbolic execution of the code to understand the state of variables at any given point in the program.</a:t>
            </a:r>
          </a:p>
          <a:p>
            <a:endParaRPr lang="en-IN" dirty="0"/>
          </a:p>
        </p:txBody>
      </p:sp>
      <p:sp>
        <p:nvSpPr>
          <p:cNvPr id="4" name="Slide Number Placeholder 3"/>
          <p:cNvSpPr>
            <a:spLocks noGrp="1"/>
          </p:cNvSpPr>
          <p:nvPr>
            <p:ph type="sldNum" sz="quarter" idx="5"/>
          </p:nvPr>
        </p:nvSpPr>
        <p:spPr/>
        <p:txBody>
          <a:bodyPr/>
          <a:lstStyle/>
          <a:p>
            <a:pPr lvl="0"/>
            <a:fld id="{FC81726C-EEE3-483D-AF28-D0713FBD99EC}" type="slidenum">
              <a:rPr lang="en-IN" smtClean="0"/>
              <a:t>12</a:t>
            </a:fld>
            <a:endParaRPr lang="en-IN"/>
          </a:p>
        </p:txBody>
      </p:sp>
    </p:spTree>
    <p:extLst>
      <p:ext uri="{BB962C8B-B14F-4D97-AF65-F5344CB8AC3E}">
        <p14:creationId xmlns:p14="http://schemas.microsoft.com/office/powerpoint/2010/main" val="73133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Security Issue</a:t>
            </a:r>
          </a:p>
          <a:p>
            <a:r>
              <a:rPr lang="en-US" dirty="0"/>
              <a:t>This is commonly referred to as vulnerabilities or flaws in programs that can lead to use of the application in a different way than it was designed for.</a:t>
            </a:r>
          </a:p>
          <a:p>
            <a:r>
              <a:rPr lang="en-US" dirty="0"/>
              <a:t>This category of issues groups everything that has to do with a program having flaws that can be exploited to make it behave differently from what it was designed for. Security vulnerabilities such as SQL injection or cross-site scripting can result from poor coding and architectural practices. These issues are well documented in lists maintained by </a:t>
            </a:r>
            <a:r>
              <a:rPr lang="en-US" dirty="0">
                <a:hlinkClick r:id="rId3"/>
              </a:rPr>
              <a:t>CWE</a:t>
            </a:r>
            <a:r>
              <a:rPr lang="en-US" dirty="0"/>
              <a:t> and </a:t>
            </a:r>
            <a:r>
              <a:rPr lang="en-US" dirty="0">
                <a:hlinkClick r:id="rId4"/>
              </a:rPr>
              <a:t>CERT</a:t>
            </a:r>
            <a:endParaRPr lang="en-US" dirty="0"/>
          </a:p>
          <a:p>
            <a:endParaRPr lang="en-IN" dirty="0"/>
          </a:p>
        </p:txBody>
      </p:sp>
      <p:sp>
        <p:nvSpPr>
          <p:cNvPr id="4" name="Slide Number Placeholder 3"/>
          <p:cNvSpPr>
            <a:spLocks noGrp="1"/>
          </p:cNvSpPr>
          <p:nvPr>
            <p:ph type="sldNum" sz="quarter" idx="5"/>
          </p:nvPr>
        </p:nvSpPr>
        <p:spPr/>
        <p:txBody>
          <a:bodyPr/>
          <a:lstStyle/>
          <a:p>
            <a:pPr lvl="0"/>
            <a:fld id="{FC81726C-EEE3-483D-AF28-D0713FBD99EC}" type="slidenum">
              <a:rPr lang="en-IN" smtClean="0"/>
              <a:t>13</a:t>
            </a:fld>
            <a:endParaRPr lang="en-IN"/>
          </a:p>
        </p:txBody>
      </p:sp>
    </p:spTree>
    <p:extLst>
      <p:ext uri="{BB962C8B-B14F-4D97-AF65-F5344CB8AC3E}">
        <p14:creationId xmlns:p14="http://schemas.microsoft.com/office/powerpoint/2010/main" val="2513926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75401B-7D09-452A-B4A5-2498E9018A6E}"/>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780F73F-E110-486D-9278-9EEA5FC36312}"/>
              </a:ext>
            </a:extLst>
          </p:cNvPr>
          <p:cNvSpPr txBox="1">
            <a:spLocks noGrp="1"/>
          </p:cNvSpPr>
          <p:nvPr>
            <p:ph type="body" sz="quarter" idx="1"/>
          </p:nvPr>
        </p:nvSpPr>
        <p:spPr/>
        <p:txBody>
          <a:bodyPr/>
          <a:lstStyle/>
          <a:p>
            <a:pPr rtl="0" eaLnBrk="1" fontAlgn="ctr" latinLnBrk="0" hangingPunct="1"/>
            <a:r>
              <a:rPr lang="en-IN" sz="1200" b="0" i="0" u="none" strike="noStrike" kern="1200" cap="none" spc="0" baseline="0" dirty="0">
                <a:solidFill>
                  <a:srgbClr val="000000"/>
                </a:solidFill>
                <a:effectLst/>
                <a:uFillTx/>
                <a:latin typeface="Calibri"/>
              </a:rPr>
              <a:t>Analyzer</a:t>
            </a:r>
          </a:p>
          <a:p>
            <a:pPr rtl="0" eaLnBrk="1" fontAlgn="ctr" latinLnBrk="0" hangingPunct="1"/>
            <a:r>
              <a:rPr lang="en-US" sz="1200" b="0" i="0" u="none" strike="noStrike" kern="1200" cap="none" spc="0" baseline="0" dirty="0">
                <a:solidFill>
                  <a:srgbClr val="000000"/>
                </a:solidFill>
                <a:effectLst/>
                <a:uFillTx/>
                <a:latin typeface="Calibri"/>
              </a:rPr>
              <a:t>A client application that analyzes the source code to compute </a:t>
            </a:r>
            <a:r>
              <a:rPr lang="en-US" sz="1200" b="1" i="0" u="none" strike="noStrike" kern="1200" cap="none" spc="0" baseline="0" dirty="0">
                <a:solidFill>
                  <a:srgbClr val="000000"/>
                </a:solidFill>
                <a:effectLst/>
                <a:uFillTx/>
                <a:latin typeface="Calibri"/>
              </a:rPr>
              <a:t>snapshots</a:t>
            </a:r>
            <a:r>
              <a:rPr lang="en-US" sz="1200" b="0" i="0" u="none" strike="noStrike" kern="1200" cap="none" spc="0" baseline="0" dirty="0">
                <a:solidFill>
                  <a:srgbClr val="000000"/>
                </a:solidFill>
                <a:effectLst/>
                <a:uFillTx/>
                <a:latin typeface="Calibri"/>
              </a:rPr>
              <a:t>.</a:t>
            </a:r>
            <a:endParaRPr lang="en-IN" sz="1200" b="0" i="0" u="none" strike="noStrike" kern="1200" cap="none" spc="0" baseline="0" dirty="0">
              <a:solidFill>
                <a:srgbClr val="000000"/>
              </a:solidFill>
              <a:effectLst/>
              <a:uFillTx/>
              <a:latin typeface="Calibri"/>
            </a:endParaRPr>
          </a:p>
          <a:p>
            <a:pPr rtl="0" eaLnBrk="1" fontAlgn="ctr" latinLnBrk="0" hangingPunct="1"/>
            <a:r>
              <a:rPr lang="en-IN" sz="1200" b="0" i="0" u="none" strike="noStrike" kern="1200" cap="none" spc="0" baseline="0" dirty="0">
                <a:solidFill>
                  <a:srgbClr val="000000"/>
                </a:solidFill>
                <a:effectLst/>
                <a:uFillTx/>
                <a:latin typeface="Calibri"/>
              </a:rPr>
              <a:t>Database</a:t>
            </a:r>
          </a:p>
          <a:p>
            <a:pPr rtl="0" eaLnBrk="1" fontAlgn="ctr" latinLnBrk="0" hangingPunct="1"/>
            <a:r>
              <a:rPr lang="en-IN" sz="1200" b="0" i="0" u="none" strike="noStrike" kern="1200" cap="none" spc="0" baseline="0" dirty="0">
                <a:solidFill>
                  <a:srgbClr val="000000"/>
                </a:solidFill>
                <a:effectLst/>
                <a:uFillTx/>
                <a:latin typeface="Calibri"/>
              </a:rPr>
              <a:t>Stores configuration and </a:t>
            </a:r>
            <a:r>
              <a:rPr lang="en-IN" sz="1200" b="1" i="0" u="none" strike="noStrike" kern="1200" cap="none" spc="0" baseline="0" dirty="0">
                <a:solidFill>
                  <a:srgbClr val="000000"/>
                </a:solidFill>
                <a:effectLst/>
                <a:uFillTx/>
                <a:latin typeface="Calibri"/>
              </a:rPr>
              <a:t>snapshots</a:t>
            </a:r>
            <a:endParaRPr lang="en-IN" sz="1200" b="0" i="0" u="none" strike="noStrike" kern="1200" cap="none" spc="0" baseline="0" dirty="0">
              <a:solidFill>
                <a:srgbClr val="000000"/>
              </a:solidFill>
              <a:effectLst/>
              <a:uFillTx/>
              <a:latin typeface="Calibri"/>
            </a:endParaRPr>
          </a:p>
          <a:p>
            <a:pPr rtl="0" eaLnBrk="1" fontAlgn="ctr" latinLnBrk="0" hangingPunct="1"/>
            <a:r>
              <a:rPr lang="en-IN" sz="1200" b="0" i="0" u="none" strike="noStrike" kern="1200" cap="none" spc="0" baseline="0" dirty="0">
                <a:solidFill>
                  <a:srgbClr val="000000"/>
                </a:solidFill>
                <a:effectLst/>
                <a:uFillTx/>
                <a:latin typeface="Calibri"/>
              </a:rPr>
              <a:t>Server</a:t>
            </a:r>
          </a:p>
          <a:p>
            <a:pPr rtl="0" eaLnBrk="1" fontAlgn="ctr" latinLnBrk="0" hangingPunct="1"/>
            <a:r>
              <a:rPr lang="en-US" sz="1200" b="0" i="0" u="none" strike="noStrike" kern="1200" cap="none" spc="0" baseline="0" dirty="0">
                <a:solidFill>
                  <a:srgbClr val="000000"/>
                </a:solidFill>
                <a:effectLst/>
                <a:uFillTx/>
                <a:latin typeface="Calibri"/>
              </a:rPr>
              <a:t>Web interface that is used to browse </a:t>
            </a:r>
            <a:r>
              <a:rPr lang="en-US" sz="1200" b="1" i="0" u="none" strike="noStrike" kern="1200" cap="none" spc="0" baseline="0" dirty="0">
                <a:solidFill>
                  <a:srgbClr val="000000"/>
                </a:solidFill>
                <a:effectLst/>
                <a:uFillTx/>
                <a:latin typeface="Calibri"/>
              </a:rPr>
              <a:t>snapshot</a:t>
            </a:r>
            <a:r>
              <a:rPr lang="en-US" sz="1200" b="0" i="0" u="none" strike="noStrike" kern="1200" cap="none" spc="0" baseline="0" dirty="0">
                <a:solidFill>
                  <a:srgbClr val="000000"/>
                </a:solidFill>
                <a:effectLst/>
                <a:uFillTx/>
                <a:latin typeface="Calibri"/>
              </a:rPr>
              <a:t> data and make configuration changes</a:t>
            </a:r>
          </a:p>
          <a:p>
            <a:pPr rtl="0" eaLnBrk="1" fontAlgn="ctr" latinLnBrk="0" hangingPunct="1"/>
            <a:endParaRPr lang="en-US" sz="1200" b="0" i="0" u="none" strike="noStrike" kern="1200" cap="none" spc="0" baseline="0" dirty="0">
              <a:solidFill>
                <a:srgbClr val="000000"/>
              </a:solidFill>
              <a:effectLst/>
              <a:uFillTx/>
              <a:latin typeface="Calibri"/>
            </a:endParaRPr>
          </a:p>
          <a:p>
            <a:pPr rtl="0" eaLnBrk="1" fontAlgn="ctr" latinLnBrk="0" hangingPunct="1"/>
            <a:endParaRPr lang="en-US" sz="1200" b="0" i="0" u="none" strike="noStrike" kern="1200" cap="none" spc="0" baseline="0" dirty="0">
              <a:solidFill>
                <a:srgbClr val="000000"/>
              </a:solidFill>
              <a:effectLst/>
              <a:uFillTx/>
              <a:latin typeface="Calibri"/>
            </a:endParaRPr>
          </a:p>
          <a:p>
            <a:pPr rtl="0" eaLnBrk="1" fontAlgn="ctr" latinLnBrk="0" hangingPunct="1"/>
            <a:endParaRPr lang="en-US" sz="1200" b="0" i="0" u="none" strike="noStrike" kern="1200" cap="none" spc="0" baseline="0" dirty="0">
              <a:solidFill>
                <a:srgbClr val="000000"/>
              </a:solidFill>
              <a:effectLst/>
              <a:uFillTx/>
              <a:latin typeface="Calibri"/>
            </a:endParaRPr>
          </a:p>
          <a:p>
            <a:pPr rtl="0" eaLnBrk="1" fontAlgn="ctr" latinLnBrk="0" hangingPunct="1"/>
            <a:endParaRPr lang="en-IN" sz="1200" b="0" i="0" u="none" strike="noStrike" kern="1200" cap="none" spc="0" baseline="0" dirty="0">
              <a:solidFill>
                <a:srgbClr val="000000"/>
              </a:solidFill>
              <a:effectLst/>
              <a:uFillTx/>
              <a:latin typeface="Calibri"/>
            </a:endParaRPr>
          </a:p>
          <a:p>
            <a:pPr lvl="0"/>
            <a:endParaRPr lang="en-IN" dirty="0"/>
          </a:p>
          <a:p>
            <a:pPr lvl="0"/>
            <a:endParaRPr lang="en-IN" dirty="0"/>
          </a:p>
          <a:p>
            <a:pPr lvl="0"/>
            <a:endParaRPr lang="en-IN" dirty="0"/>
          </a:p>
          <a:p>
            <a:pPr lvl="0"/>
            <a:endParaRPr lang="en-IN" dirty="0"/>
          </a:p>
        </p:txBody>
      </p:sp>
      <p:sp>
        <p:nvSpPr>
          <p:cNvPr id="4" name="Slide Number Placeholder 3">
            <a:extLst>
              <a:ext uri="{FF2B5EF4-FFF2-40B4-BE49-F238E27FC236}">
                <a16:creationId xmlns:a16="http://schemas.microsoft.com/office/drawing/2014/main" id="{7F71DD8D-A699-4CCC-88D3-2CAA34528BE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8AC4E01-E1EF-4EF8-9685-D74733F371B2}" type="slidenum">
              <a:t>14</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lvl="0"/>
            <a:fld id="{FC81726C-EEE3-483D-AF28-D0713FBD99EC}" type="slidenum">
              <a:rPr lang="en-IN" smtClean="0"/>
              <a:t>16</a:t>
            </a:fld>
            <a:endParaRPr lang="en-IN"/>
          </a:p>
        </p:txBody>
      </p:sp>
    </p:spTree>
    <p:extLst>
      <p:ext uri="{BB962C8B-B14F-4D97-AF65-F5344CB8AC3E}">
        <p14:creationId xmlns:p14="http://schemas.microsoft.com/office/powerpoint/2010/main" val="2114839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15DDF4-6710-40C7-ADC6-34B90FB2358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212528B0-1C07-4EFF-809D-94FBEA1D2D38}"/>
              </a:ext>
            </a:extLst>
          </p:cNvPr>
          <p:cNvSpPr txBox="1">
            <a:spLocks noGrp="1"/>
          </p:cNvSpPr>
          <p:nvPr>
            <p:ph type="body" sz="quarter" idx="1"/>
          </p:nvPr>
        </p:nvSpPr>
        <p:spPr/>
        <p:txBody>
          <a:bodyPr/>
          <a:lstStyle/>
          <a:p>
            <a:pPr lvl="0"/>
            <a:r>
              <a:rPr lang="en-IN" dirty="0"/>
              <a:t>Repository  - &gt; s a central system for storing and managing files where they can be accessed and updated by any number of authenticate users</a:t>
            </a:r>
          </a:p>
          <a:p>
            <a:pPr lvl="0"/>
            <a:endParaRPr lang="en-IN" dirty="0"/>
          </a:p>
          <a:p>
            <a:pPr lvl="0"/>
            <a:r>
              <a:rPr lang="en-IN" dirty="0"/>
              <a:t>Local -&gt; contain upload and control locally.</a:t>
            </a:r>
          </a:p>
          <a:p>
            <a:pPr lvl="0"/>
            <a:endParaRPr lang="en-IN" dirty="0"/>
          </a:p>
          <a:p>
            <a:pPr lvl="0"/>
            <a:r>
              <a:rPr lang="en-IN" dirty="0"/>
              <a:t>Remote Repository -&gt; Cache artifacts from cloud</a:t>
            </a:r>
          </a:p>
          <a:p>
            <a:pPr lvl="0"/>
            <a:endParaRPr lang="en-IN" dirty="0"/>
          </a:p>
          <a:p>
            <a:pPr lvl="0"/>
            <a:r>
              <a:rPr lang="en-IN" dirty="0"/>
              <a:t>Virtual  -&gt;  Aggregate </a:t>
            </a:r>
          </a:p>
          <a:p>
            <a:pPr lvl="0"/>
            <a:endParaRPr lang="en-IN" dirty="0"/>
          </a:p>
          <a:p>
            <a:pPr lvl="0"/>
            <a:endParaRPr lang="en-IN" dirty="0"/>
          </a:p>
          <a:p>
            <a:pPr lvl="0"/>
            <a:endParaRPr lang="en-IN" dirty="0"/>
          </a:p>
          <a:p>
            <a:pPr lvl="0"/>
            <a:endParaRPr lang="en-IN" dirty="0"/>
          </a:p>
          <a:p>
            <a:pPr lvl="0"/>
            <a:endParaRPr lang="en-IN" dirty="0"/>
          </a:p>
          <a:p>
            <a:pPr lvl="0"/>
            <a:endParaRPr lang="en-IN" dirty="0"/>
          </a:p>
          <a:p>
            <a:pPr lvl="0"/>
            <a:endParaRPr lang="en-IN" dirty="0"/>
          </a:p>
          <a:p>
            <a:pPr lvl="0"/>
            <a:r>
              <a:rPr lang="en-IN" dirty="0"/>
              <a:t>Artifactory offers a universal solution supporting all major package formats including Maven, Gradle, Docker, Vagrant, Debian, YUM, P2, Ivy, NuGet, PHP, NPM, </a:t>
            </a:r>
            <a:r>
              <a:rPr lang="en-IN" dirty="0" err="1"/>
              <a:t>RubyGems</a:t>
            </a:r>
            <a:r>
              <a:rPr lang="en-IN" dirty="0"/>
              <a:t>, </a:t>
            </a:r>
            <a:r>
              <a:rPr lang="en-IN" dirty="0" err="1"/>
              <a:t>PyPI</a:t>
            </a:r>
            <a:r>
              <a:rPr lang="en-IN" dirty="0"/>
              <a:t>, Bower, </a:t>
            </a:r>
            <a:r>
              <a:rPr lang="en-IN" dirty="0" err="1"/>
              <a:t>CocoaPods</a:t>
            </a:r>
            <a:r>
              <a:rPr lang="en-IN" dirty="0"/>
              <a:t>, </a:t>
            </a:r>
            <a:r>
              <a:rPr lang="en-IN" dirty="0" err="1"/>
              <a:t>GitLFS</a:t>
            </a:r>
            <a:r>
              <a:rPr lang="en-IN" dirty="0"/>
              <a:t>, </a:t>
            </a:r>
            <a:r>
              <a:rPr lang="en-IN" dirty="0" err="1"/>
              <a:t>Opkg</a:t>
            </a:r>
            <a:r>
              <a:rPr lang="en-IN" dirty="0"/>
              <a:t>, SBT and more</a:t>
            </a:r>
          </a:p>
          <a:p>
            <a:pPr lvl="0"/>
            <a:endParaRPr lang="en-IN" dirty="0"/>
          </a:p>
          <a:p>
            <a:pPr lvl="0"/>
            <a:r>
              <a:rPr lang="en-US" dirty="0"/>
              <a:t>Through a set of plugins, Artifactory is tightly integrated with all major build tools and CI servers including Maven, Gradle, Ivy/Ant Jenkins, Team City, Bamboo and TFS</a:t>
            </a:r>
          </a:p>
          <a:p>
            <a:pPr lvl="0"/>
            <a:endParaRPr lang="en-US" dirty="0"/>
          </a:p>
          <a:p>
            <a:pPr lvl="0"/>
            <a:endParaRPr lang="en-US" dirty="0"/>
          </a:p>
          <a:p>
            <a:pPr lvl="0"/>
            <a:r>
              <a:rPr lang="en-US" dirty="0"/>
              <a:t>Artifactory provides full metadata for all major package formats for both </a:t>
            </a:r>
            <a:r>
              <a:rPr lang="en-US" dirty="0" err="1"/>
              <a:t>ar-tifacts</a:t>
            </a:r>
            <a:r>
              <a:rPr lang="en-US" dirty="0"/>
              <a:t> and folders. These include metadata that originates with the package itself, custom metadata added by users such as searchable properties and metadata that is automatically generated by tools such as build information</a:t>
            </a:r>
          </a:p>
          <a:p>
            <a:pPr lvl="0"/>
            <a:endParaRPr lang="en-US" dirty="0"/>
          </a:p>
          <a:p>
            <a:pPr lvl="0"/>
            <a:endParaRPr lang="en-US" dirty="0"/>
          </a:p>
          <a:p>
            <a:pPr lvl="0"/>
            <a:r>
              <a:rPr lang="en-US" dirty="0"/>
              <a:t>High Availability Full active/active HA solution with live failover and non-disruptive production upgrades.</a:t>
            </a:r>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p:txBody>
      </p:sp>
      <p:sp>
        <p:nvSpPr>
          <p:cNvPr id="4" name="Slide Number Placeholder 3">
            <a:extLst>
              <a:ext uri="{FF2B5EF4-FFF2-40B4-BE49-F238E27FC236}">
                <a16:creationId xmlns:a16="http://schemas.microsoft.com/office/drawing/2014/main" id="{4E5EE356-FAA9-4C67-8437-46828A16BE0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494DC15-8645-4DEB-AA93-B25E09556B61}" type="slidenum">
              <a:t>17</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8797EF-E671-43EC-80CB-B7787A2C675D}"/>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41115E4-2227-43E6-A55F-2228BC80CCF1}"/>
              </a:ext>
            </a:extLst>
          </p:cNvPr>
          <p:cNvSpPr txBox="1">
            <a:spLocks noGrp="1"/>
          </p:cNvSpPr>
          <p:nvPr>
            <p:ph type="body" sz="quarter" idx="1"/>
          </p:nvPr>
        </p:nvSpPr>
        <p:spPr/>
        <p:txBody>
          <a:bodyPr/>
          <a:lstStyle/>
          <a:p>
            <a:pPr lvl="0"/>
            <a:r>
              <a:rPr lang="en-IN" b="1" dirty="0"/>
              <a:t>Administration &gt; Configuration &gt; General Settings</a:t>
            </a:r>
            <a:endParaRPr lang="en-IN" dirty="0"/>
          </a:p>
        </p:txBody>
      </p:sp>
      <p:sp>
        <p:nvSpPr>
          <p:cNvPr id="4" name="Slide Number Placeholder 3">
            <a:extLst>
              <a:ext uri="{FF2B5EF4-FFF2-40B4-BE49-F238E27FC236}">
                <a16:creationId xmlns:a16="http://schemas.microsoft.com/office/drawing/2014/main" id="{248AF1DA-A354-41D9-977D-526397AFA0A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2BF791C-8C4F-44C0-9EEC-19E4569C3DE7}" type="slidenum">
              <a:t>34</a:t>
            </a:fld>
            <a:endParaRPr lang="en-U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47735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100785-CD15-4BC1-8BFA-8B04546E437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E1F8156-C48E-4338-AD0A-69073177E196}"/>
              </a:ext>
            </a:extLst>
          </p:cNvPr>
          <p:cNvSpPr txBox="1">
            <a:spLocks noGrp="1"/>
          </p:cNvSpPr>
          <p:nvPr>
            <p:ph type="body" sz="quarter" idx="1"/>
          </p:nvPr>
        </p:nvSpPr>
        <p:spPr/>
        <p:txBody>
          <a:bodyPr/>
          <a:lstStyle/>
          <a:p>
            <a:pPr lvl="0"/>
            <a:r>
              <a:rPr lang="en-US"/>
              <a:t>Risks  -&gt;  Don’t know what is written, what vulnerabilities exists in it.</a:t>
            </a:r>
          </a:p>
          <a:p>
            <a:pPr lvl="0"/>
            <a:r>
              <a:rPr lang="en-US"/>
              <a:t>                Liability issues</a:t>
            </a:r>
          </a:p>
          <a:p>
            <a:pPr lvl="0"/>
            <a:r>
              <a:rPr lang="en-US"/>
              <a:t>               </a:t>
            </a:r>
            <a:endParaRPr lang="en-IN"/>
          </a:p>
        </p:txBody>
      </p:sp>
      <p:sp>
        <p:nvSpPr>
          <p:cNvPr id="4" name="Slide Number Placeholder 3">
            <a:extLst>
              <a:ext uri="{FF2B5EF4-FFF2-40B4-BE49-F238E27FC236}">
                <a16:creationId xmlns:a16="http://schemas.microsoft.com/office/drawing/2014/main" id="{B74C929E-5DD1-49BB-A143-5DFEEB8247A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D92188D-96AC-4694-A52F-FCD69EFF5379}" type="slidenum">
              <a:t>35</a:t>
            </a:fld>
            <a:endParaRPr lang="en-U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711852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lvl="0"/>
            <a:fld id="{FC81726C-EEE3-483D-AF28-D0713FBD99EC}" type="slidenum">
              <a:rPr lang="en-IN" smtClean="0"/>
              <a:t>37</a:t>
            </a:fld>
            <a:endParaRPr lang="en-IN"/>
          </a:p>
        </p:txBody>
      </p:sp>
    </p:spTree>
    <p:extLst>
      <p:ext uri="{BB962C8B-B14F-4D97-AF65-F5344CB8AC3E}">
        <p14:creationId xmlns:p14="http://schemas.microsoft.com/office/powerpoint/2010/main" val="3667076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100785-CD15-4BC1-8BFA-8B04546E437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E1F8156-C48E-4338-AD0A-69073177E196}"/>
              </a:ext>
            </a:extLst>
          </p:cNvPr>
          <p:cNvSpPr txBox="1">
            <a:spLocks noGrp="1"/>
          </p:cNvSpPr>
          <p:nvPr>
            <p:ph type="body" sz="quarter" idx="1"/>
          </p:nvPr>
        </p:nvSpPr>
        <p:spPr/>
        <p:txBody>
          <a:bodyPr/>
          <a:lstStyle/>
          <a:p>
            <a:pPr lvl="0"/>
            <a:r>
              <a:rPr lang="en-US"/>
              <a:t>Risks  -&gt;  Don’t know what is written, what vulnerabilities exists in it.</a:t>
            </a:r>
          </a:p>
          <a:p>
            <a:pPr lvl="0"/>
            <a:r>
              <a:rPr lang="en-US"/>
              <a:t>                Liability issues</a:t>
            </a:r>
          </a:p>
          <a:p>
            <a:pPr lvl="0"/>
            <a:r>
              <a:rPr lang="en-US"/>
              <a:t>               </a:t>
            </a:r>
            <a:endParaRPr lang="en-IN"/>
          </a:p>
        </p:txBody>
      </p:sp>
      <p:sp>
        <p:nvSpPr>
          <p:cNvPr id="4" name="Slide Number Placeholder 3">
            <a:extLst>
              <a:ext uri="{FF2B5EF4-FFF2-40B4-BE49-F238E27FC236}">
                <a16:creationId xmlns:a16="http://schemas.microsoft.com/office/drawing/2014/main" id="{B74C929E-5DD1-49BB-A143-5DFEEB8247A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D92188D-96AC-4694-A52F-FCD69EFF5379}" type="slidenum">
              <a:t>38</a:t>
            </a:fld>
            <a:endParaRPr lang="en-U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227884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B8B825-1789-4134-A1A6-C079B6BD2FE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351B9FC-51F2-4DC3-86E0-08FCFC006FE3}"/>
              </a:ext>
            </a:extLst>
          </p:cNvPr>
          <p:cNvSpPr txBox="1">
            <a:spLocks noGrp="1"/>
          </p:cNvSpPr>
          <p:nvPr>
            <p:ph type="body" sz="quarter" idx="1"/>
          </p:nvPr>
        </p:nvSpPr>
        <p:spPr/>
        <p:txBody>
          <a:bodyPr/>
          <a:lstStyle/>
          <a:p>
            <a:endParaRPr lang="en-IN"/>
          </a:p>
        </p:txBody>
      </p:sp>
      <p:sp>
        <p:nvSpPr>
          <p:cNvPr id="4" name="Slide Number Placeholder 3">
            <a:extLst>
              <a:ext uri="{FF2B5EF4-FFF2-40B4-BE49-F238E27FC236}">
                <a16:creationId xmlns:a16="http://schemas.microsoft.com/office/drawing/2014/main" id="{91C3DEB4-540F-411D-92AC-2C8A3860703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B899894-51A0-4D39-A578-D1037245752A}" type="slidenum">
              <a:t>2</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100785-CD15-4BC1-8BFA-8B04546E437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E1F8156-C48E-4338-AD0A-69073177E196}"/>
              </a:ext>
            </a:extLst>
          </p:cNvPr>
          <p:cNvSpPr txBox="1">
            <a:spLocks noGrp="1"/>
          </p:cNvSpPr>
          <p:nvPr>
            <p:ph type="body" sz="quarter" idx="1"/>
          </p:nvPr>
        </p:nvSpPr>
        <p:spPr/>
        <p:txBody>
          <a:bodyPr/>
          <a:lstStyle/>
          <a:p>
            <a:pPr lvl="0"/>
            <a:r>
              <a:rPr lang="en-US"/>
              <a:t>Risks  -&gt;  Don’t know what is written, what vulnerabilities exists in it.</a:t>
            </a:r>
          </a:p>
          <a:p>
            <a:pPr lvl="0"/>
            <a:r>
              <a:rPr lang="en-US"/>
              <a:t>                Liability issues</a:t>
            </a:r>
          </a:p>
          <a:p>
            <a:pPr lvl="0"/>
            <a:r>
              <a:rPr lang="en-US"/>
              <a:t>               </a:t>
            </a:r>
            <a:endParaRPr lang="en-IN"/>
          </a:p>
        </p:txBody>
      </p:sp>
      <p:sp>
        <p:nvSpPr>
          <p:cNvPr id="4" name="Slide Number Placeholder 3">
            <a:extLst>
              <a:ext uri="{FF2B5EF4-FFF2-40B4-BE49-F238E27FC236}">
                <a16:creationId xmlns:a16="http://schemas.microsoft.com/office/drawing/2014/main" id="{B74C929E-5DD1-49BB-A143-5DFEEB8247A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D92188D-96AC-4694-A52F-FCD69EFF5379}" type="slidenum">
              <a:t>39</a:t>
            </a:fld>
            <a:endParaRPr lang="en-U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8607731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100785-CD15-4BC1-8BFA-8B04546E437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E1F8156-C48E-4338-AD0A-69073177E196}"/>
              </a:ext>
            </a:extLst>
          </p:cNvPr>
          <p:cNvSpPr txBox="1">
            <a:spLocks noGrp="1"/>
          </p:cNvSpPr>
          <p:nvPr>
            <p:ph type="body" sz="quarter" idx="1"/>
          </p:nvPr>
        </p:nvSpPr>
        <p:spPr/>
        <p:txBody>
          <a:bodyPr/>
          <a:lstStyle/>
          <a:p>
            <a:pPr lvl="0"/>
            <a:endParaRPr lang="en-IN" dirty="0"/>
          </a:p>
        </p:txBody>
      </p:sp>
      <p:sp>
        <p:nvSpPr>
          <p:cNvPr id="4" name="Slide Number Placeholder 3">
            <a:extLst>
              <a:ext uri="{FF2B5EF4-FFF2-40B4-BE49-F238E27FC236}">
                <a16:creationId xmlns:a16="http://schemas.microsoft.com/office/drawing/2014/main" id="{B74C929E-5DD1-49BB-A143-5DFEEB8247A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D92188D-96AC-4694-A52F-FCD69EFF5379}" type="slidenum">
              <a:t>40</a:t>
            </a:fld>
            <a:endParaRPr lang="en-U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7962449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100785-CD15-4BC1-8BFA-8B04546E437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E1F8156-C48E-4338-AD0A-69073177E196}"/>
              </a:ext>
            </a:extLst>
          </p:cNvPr>
          <p:cNvSpPr txBox="1">
            <a:spLocks noGrp="1"/>
          </p:cNvSpPr>
          <p:nvPr>
            <p:ph type="body" sz="quarter" idx="1"/>
          </p:nvPr>
        </p:nvSpPr>
        <p:spPr/>
        <p:txBody>
          <a:bodyPr/>
          <a:lstStyle/>
          <a:p>
            <a:pPr lvl="0"/>
            <a:endParaRPr lang="en-IN" dirty="0"/>
          </a:p>
        </p:txBody>
      </p:sp>
      <p:sp>
        <p:nvSpPr>
          <p:cNvPr id="4" name="Slide Number Placeholder 3">
            <a:extLst>
              <a:ext uri="{FF2B5EF4-FFF2-40B4-BE49-F238E27FC236}">
                <a16:creationId xmlns:a16="http://schemas.microsoft.com/office/drawing/2014/main" id="{B74C929E-5DD1-49BB-A143-5DFEEB8247A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D92188D-96AC-4694-A52F-FCD69EFF5379}" type="slidenum">
              <a:t>41</a:t>
            </a:fld>
            <a:endParaRPr lang="en-U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8262322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100785-CD15-4BC1-8BFA-8B04546E437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E1F8156-C48E-4338-AD0A-69073177E196}"/>
              </a:ext>
            </a:extLst>
          </p:cNvPr>
          <p:cNvSpPr txBox="1">
            <a:spLocks noGrp="1"/>
          </p:cNvSpPr>
          <p:nvPr>
            <p:ph type="body" sz="quarter" idx="1"/>
          </p:nvPr>
        </p:nvSpPr>
        <p:spPr/>
        <p:txBody>
          <a:bodyPr/>
          <a:lstStyle/>
          <a:p>
            <a:pPr lvl="0"/>
            <a:endParaRPr lang="en-IN" dirty="0"/>
          </a:p>
        </p:txBody>
      </p:sp>
      <p:sp>
        <p:nvSpPr>
          <p:cNvPr id="4" name="Slide Number Placeholder 3">
            <a:extLst>
              <a:ext uri="{FF2B5EF4-FFF2-40B4-BE49-F238E27FC236}">
                <a16:creationId xmlns:a16="http://schemas.microsoft.com/office/drawing/2014/main" id="{B74C929E-5DD1-49BB-A143-5DFEEB8247A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D92188D-96AC-4694-A52F-FCD69EFF5379}" type="slidenum">
              <a:t>42</a:t>
            </a:fld>
            <a:endParaRPr lang="en-U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40727202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100785-CD15-4BC1-8BFA-8B04546E437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E1F8156-C48E-4338-AD0A-69073177E196}"/>
              </a:ext>
            </a:extLst>
          </p:cNvPr>
          <p:cNvSpPr txBox="1">
            <a:spLocks noGrp="1"/>
          </p:cNvSpPr>
          <p:nvPr>
            <p:ph type="body" sz="quarter" idx="1"/>
          </p:nvPr>
        </p:nvSpPr>
        <p:spPr/>
        <p:txBody>
          <a:bodyPr/>
          <a:lstStyle/>
          <a:p>
            <a:pPr lvl="0"/>
            <a:endParaRPr lang="en-IN" dirty="0"/>
          </a:p>
        </p:txBody>
      </p:sp>
      <p:sp>
        <p:nvSpPr>
          <p:cNvPr id="4" name="Slide Number Placeholder 3">
            <a:extLst>
              <a:ext uri="{FF2B5EF4-FFF2-40B4-BE49-F238E27FC236}">
                <a16:creationId xmlns:a16="http://schemas.microsoft.com/office/drawing/2014/main" id="{B74C929E-5DD1-49BB-A143-5DFEEB8247A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D92188D-96AC-4694-A52F-FCD69EFF5379}" type="slidenum">
              <a:t>43</a:t>
            </a:fld>
            <a:endParaRPr lang="en-U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0763341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1272C8-F24C-4C0D-BB12-BD24401CEBC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589A3A5-BE50-463E-AE81-961251E0FFB0}"/>
              </a:ext>
            </a:extLst>
          </p:cNvPr>
          <p:cNvSpPr txBox="1">
            <a:spLocks noGrp="1"/>
          </p:cNvSpPr>
          <p:nvPr>
            <p:ph type="body" sz="quarter" idx="1"/>
          </p:nvPr>
        </p:nvSpPr>
        <p:spPr/>
        <p:txBody>
          <a:bodyPr/>
          <a:lstStyle/>
          <a:p>
            <a:r>
              <a:rPr lang="en-US" dirty="0"/>
              <a:t>The Project </a:t>
            </a:r>
            <a:r>
              <a:rPr lang="en-US" dirty="0" err="1"/>
              <a:t>Hompepage</a:t>
            </a:r>
            <a:r>
              <a:rPr lang="en-US" dirty="0"/>
              <a:t> is the entry point of any project showing:</a:t>
            </a:r>
          </a:p>
          <a:p>
            <a:r>
              <a:rPr lang="en-US" dirty="0"/>
              <a:t>the </a:t>
            </a:r>
            <a:r>
              <a:rPr lang="en-US" dirty="0" err="1"/>
              <a:t>releasability</a:t>
            </a:r>
            <a:r>
              <a:rPr lang="en-US" dirty="0"/>
              <a:t> status of the project</a:t>
            </a:r>
          </a:p>
          <a:p>
            <a:r>
              <a:rPr lang="en-US" dirty="0"/>
              <a:t>the current state of its quality</a:t>
            </a:r>
          </a:p>
          <a:p>
            <a:r>
              <a:rPr lang="en-US" dirty="0"/>
              <a:t>the quality of what has been produced since the beginning of its </a:t>
            </a:r>
            <a:r>
              <a:rPr lang="en-US" dirty="0">
                <a:hlinkClick r:id="rId3"/>
              </a:rPr>
              <a:t>New Code Period</a:t>
            </a:r>
            <a:r>
              <a:rPr lang="en-US" dirty="0"/>
              <a:t>.</a:t>
            </a:r>
          </a:p>
          <a:p>
            <a:endParaRPr lang="en-US" dirty="0"/>
          </a:p>
          <a:p>
            <a:endParaRPr lang="en-US" dirty="0"/>
          </a:p>
          <a:p>
            <a:r>
              <a:rPr lang="en-US" dirty="0"/>
              <a:t>The project space page shows a high-level summary of critical metrics, both current values and their New Code Period values.</a:t>
            </a:r>
          </a:p>
          <a:p>
            <a:endParaRPr lang="en-US" dirty="0"/>
          </a:p>
          <a:p>
            <a:endParaRPr lang="en-US" dirty="0"/>
          </a:p>
        </p:txBody>
      </p:sp>
      <p:sp>
        <p:nvSpPr>
          <p:cNvPr id="4" name="Slide Number Placeholder 3">
            <a:extLst>
              <a:ext uri="{FF2B5EF4-FFF2-40B4-BE49-F238E27FC236}">
                <a16:creationId xmlns:a16="http://schemas.microsoft.com/office/drawing/2014/main" id="{404C5E2F-9045-4011-AC1C-2C5927E559C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BAD2DF8-D3EF-4B41-9DEA-CAF76FDFC49E}" type="slidenum">
              <a:t>44</a:t>
            </a:fld>
            <a:endParaRPr lang="en-U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69386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1272C8-F24C-4C0D-BB12-BD24401CEBC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589A3A5-BE50-463E-AE81-961251E0FFB0}"/>
              </a:ext>
            </a:extLst>
          </p:cNvPr>
          <p:cNvSpPr txBox="1">
            <a:spLocks noGrp="1"/>
          </p:cNvSpPr>
          <p:nvPr>
            <p:ph type="body" sz="quarter" idx="1"/>
          </p:nvPr>
        </p:nvSpPr>
        <p:spPr/>
        <p:txBody>
          <a:bodyPr/>
          <a:lstStyle/>
          <a:p>
            <a:r>
              <a:rPr lang="en-US" dirty="0"/>
              <a:t>The Project </a:t>
            </a:r>
            <a:r>
              <a:rPr lang="en-US" dirty="0" err="1"/>
              <a:t>Hompepage</a:t>
            </a:r>
            <a:r>
              <a:rPr lang="en-US" dirty="0"/>
              <a:t> is the entry point of any project showing:</a:t>
            </a:r>
          </a:p>
          <a:p>
            <a:r>
              <a:rPr lang="en-US" dirty="0"/>
              <a:t>the </a:t>
            </a:r>
            <a:r>
              <a:rPr lang="en-US" dirty="0" err="1"/>
              <a:t>releasability</a:t>
            </a:r>
            <a:r>
              <a:rPr lang="en-US" dirty="0"/>
              <a:t> status of the project</a:t>
            </a:r>
          </a:p>
          <a:p>
            <a:r>
              <a:rPr lang="en-US" dirty="0"/>
              <a:t>the current state of its quality</a:t>
            </a:r>
          </a:p>
          <a:p>
            <a:r>
              <a:rPr lang="en-US" dirty="0"/>
              <a:t>the quality of what has been produced since the beginning of its </a:t>
            </a:r>
            <a:r>
              <a:rPr lang="en-US" dirty="0">
                <a:hlinkClick r:id="rId3"/>
              </a:rPr>
              <a:t>New Code Period</a:t>
            </a:r>
            <a:r>
              <a:rPr lang="en-US" dirty="0"/>
              <a:t>.</a:t>
            </a:r>
          </a:p>
          <a:p>
            <a:endParaRPr lang="en-US" dirty="0"/>
          </a:p>
          <a:p>
            <a:endParaRPr lang="en-US" dirty="0"/>
          </a:p>
          <a:p>
            <a:r>
              <a:rPr lang="en-US" dirty="0"/>
              <a:t>The project space page shows a high-level summary of critical metrics, both current values and their New Code Period values.</a:t>
            </a:r>
          </a:p>
          <a:p>
            <a:endParaRPr lang="en-US" dirty="0"/>
          </a:p>
          <a:p>
            <a:endParaRPr lang="en-US" dirty="0"/>
          </a:p>
        </p:txBody>
      </p:sp>
      <p:sp>
        <p:nvSpPr>
          <p:cNvPr id="4" name="Slide Number Placeholder 3">
            <a:extLst>
              <a:ext uri="{FF2B5EF4-FFF2-40B4-BE49-F238E27FC236}">
                <a16:creationId xmlns:a16="http://schemas.microsoft.com/office/drawing/2014/main" id="{404C5E2F-9045-4011-AC1C-2C5927E559C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BAD2DF8-D3EF-4B41-9DEA-CAF76FDFC49E}" type="slidenum">
              <a:t>45</a:t>
            </a:fld>
            <a:endParaRPr lang="en-U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5875809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1272C8-F24C-4C0D-BB12-BD24401CEBC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589A3A5-BE50-463E-AE81-961251E0FFB0}"/>
              </a:ext>
            </a:extLst>
          </p:cNvPr>
          <p:cNvSpPr txBox="1">
            <a:spLocks noGrp="1"/>
          </p:cNvSpPr>
          <p:nvPr>
            <p:ph type="body" sz="quarter" idx="1"/>
          </p:nvPr>
        </p:nvSpPr>
        <p:spPr/>
        <p:txBody>
          <a:bodyPr/>
          <a:lstStyle/>
          <a:p>
            <a:r>
              <a:rPr lang="en-US" dirty="0"/>
              <a:t>The Project </a:t>
            </a:r>
            <a:r>
              <a:rPr lang="en-US" dirty="0" err="1"/>
              <a:t>Hompepage</a:t>
            </a:r>
            <a:r>
              <a:rPr lang="en-US" dirty="0"/>
              <a:t> is the entry point of any project showing:</a:t>
            </a:r>
          </a:p>
          <a:p>
            <a:r>
              <a:rPr lang="en-US" dirty="0"/>
              <a:t>the </a:t>
            </a:r>
            <a:r>
              <a:rPr lang="en-US" dirty="0" err="1"/>
              <a:t>releasability</a:t>
            </a:r>
            <a:r>
              <a:rPr lang="en-US" dirty="0"/>
              <a:t> status of the project</a:t>
            </a:r>
          </a:p>
          <a:p>
            <a:r>
              <a:rPr lang="en-US" dirty="0"/>
              <a:t>the current state of its quality</a:t>
            </a:r>
          </a:p>
          <a:p>
            <a:r>
              <a:rPr lang="en-US" dirty="0"/>
              <a:t>the quality of what has been produced since the beginning of its </a:t>
            </a:r>
            <a:r>
              <a:rPr lang="en-US" dirty="0">
                <a:hlinkClick r:id="rId3"/>
              </a:rPr>
              <a:t>New Code Period</a:t>
            </a:r>
            <a:r>
              <a:rPr lang="en-US" dirty="0"/>
              <a:t>.</a:t>
            </a:r>
          </a:p>
          <a:p>
            <a:endParaRPr lang="en-US" dirty="0"/>
          </a:p>
          <a:p>
            <a:endParaRPr lang="en-US" dirty="0"/>
          </a:p>
          <a:p>
            <a:r>
              <a:rPr lang="en-US" dirty="0"/>
              <a:t>The project space page shows a high-level summary of critical metrics, both current values and their New Code Period values.</a:t>
            </a:r>
          </a:p>
          <a:p>
            <a:endParaRPr lang="en-US" dirty="0"/>
          </a:p>
          <a:p>
            <a:endParaRPr lang="en-US" dirty="0"/>
          </a:p>
        </p:txBody>
      </p:sp>
      <p:sp>
        <p:nvSpPr>
          <p:cNvPr id="4" name="Slide Number Placeholder 3">
            <a:extLst>
              <a:ext uri="{FF2B5EF4-FFF2-40B4-BE49-F238E27FC236}">
                <a16:creationId xmlns:a16="http://schemas.microsoft.com/office/drawing/2014/main" id="{404C5E2F-9045-4011-AC1C-2C5927E559C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BAD2DF8-D3EF-4B41-9DEA-CAF76FDFC49E}" type="slidenum">
              <a:t>46</a:t>
            </a:fld>
            <a:endParaRPr lang="en-U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2945769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1272C8-F24C-4C0D-BB12-BD24401CEBC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589A3A5-BE50-463E-AE81-961251E0FFB0}"/>
              </a:ext>
            </a:extLst>
          </p:cNvPr>
          <p:cNvSpPr txBox="1">
            <a:spLocks noGrp="1"/>
          </p:cNvSpPr>
          <p:nvPr>
            <p:ph type="body" sz="quarter" idx="1"/>
          </p:nvPr>
        </p:nvSpPr>
        <p:spPr/>
        <p:txBody>
          <a:bodyPr/>
          <a:lstStyle/>
          <a:p>
            <a:r>
              <a:rPr lang="en-US" dirty="0"/>
              <a:t>The Project </a:t>
            </a:r>
            <a:r>
              <a:rPr lang="en-US" dirty="0" err="1"/>
              <a:t>Hompepage</a:t>
            </a:r>
            <a:r>
              <a:rPr lang="en-US" dirty="0"/>
              <a:t> is the entry point of any project showing:</a:t>
            </a:r>
          </a:p>
          <a:p>
            <a:r>
              <a:rPr lang="en-US" dirty="0"/>
              <a:t>the </a:t>
            </a:r>
            <a:r>
              <a:rPr lang="en-US" dirty="0" err="1"/>
              <a:t>releasability</a:t>
            </a:r>
            <a:r>
              <a:rPr lang="en-US" dirty="0"/>
              <a:t> status of the project</a:t>
            </a:r>
          </a:p>
          <a:p>
            <a:r>
              <a:rPr lang="en-US" dirty="0"/>
              <a:t>the current state of its quality</a:t>
            </a:r>
          </a:p>
          <a:p>
            <a:r>
              <a:rPr lang="en-US" dirty="0"/>
              <a:t>the quality of what has been produced since the beginning of its </a:t>
            </a:r>
            <a:r>
              <a:rPr lang="en-US" dirty="0">
                <a:hlinkClick r:id="rId3"/>
              </a:rPr>
              <a:t>New Code Period</a:t>
            </a:r>
            <a:r>
              <a:rPr lang="en-US" dirty="0"/>
              <a:t>.</a:t>
            </a:r>
          </a:p>
          <a:p>
            <a:endParaRPr lang="en-US" dirty="0"/>
          </a:p>
          <a:p>
            <a:endParaRPr lang="en-US" dirty="0"/>
          </a:p>
          <a:p>
            <a:r>
              <a:rPr lang="en-US" dirty="0"/>
              <a:t>The project space page shows a high-level summary of critical metrics, both current values and their New Code Period values.</a:t>
            </a:r>
          </a:p>
          <a:p>
            <a:endParaRPr lang="en-US" dirty="0"/>
          </a:p>
          <a:p>
            <a:endParaRPr lang="en-US" dirty="0"/>
          </a:p>
        </p:txBody>
      </p:sp>
      <p:sp>
        <p:nvSpPr>
          <p:cNvPr id="4" name="Slide Number Placeholder 3">
            <a:extLst>
              <a:ext uri="{FF2B5EF4-FFF2-40B4-BE49-F238E27FC236}">
                <a16:creationId xmlns:a16="http://schemas.microsoft.com/office/drawing/2014/main" id="{404C5E2F-9045-4011-AC1C-2C5927E559C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BAD2DF8-D3EF-4B41-9DEA-CAF76FDFC49E}" type="slidenum">
              <a:t>47</a:t>
            </a:fld>
            <a:endParaRPr lang="en-U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3527358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kern="0" dirty="0">
                <a:solidFill>
                  <a:srgbClr val="0070C0"/>
                </a:solidFill>
                <a:latin typeface="Segoe UI Semibold" pitchFamily="34"/>
                <a:cs typeface="Segoe UI Semibold" pitchFamily="34"/>
              </a:rPr>
              <a:t>Reviewing Security Hotspots gives you the opportunity to detect vulnerabilities and ensure issues are fixed before merging pull requests or releasing your branch.</a:t>
            </a:r>
          </a:p>
          <a:p>
            <a:endParaRPr lang="en-IN" b="0" dirty="0"/>
          </a:p>
          <a:p>
            <a:r>
              <a:rPr lang="en-US" b="0" kern="0" dirty="0">
                <a:solidFill>
                  <a:srgbClr val="0070C0"/>
                </a:solidFill>
                <a:latin typeface="Segoe UI Semibold" pitchFamily="34"/>
                <a:cs typeface="Segoe UI Semibold" pitchFamily="34"/>
              </a:rPr>
              <a:t>SonarQube explains why your code was identified as a Security Hotspot and the link between your Security Hotspots and well-known attacks or weaknesses such as SQL Injection, Weak Cryptography, or Authentication. This helps you to know when you're working on security-sensitive code and to avoid creating Vulnerabilities.</a:t>
            </a:r>
            <a:endParaRPr lang="en-IN" b="0" dirty="0"/>
          </a:p>
        </p:txBody>
      </p:sp>
      <p:sp>
        <p:nvSpPr>
          <p:cNvPr id="4" name="Slide Number Placeholder 3"/>
          <p:cNvSpPr>
            <a:spLocks noGrp="1"/>
          </p:cNvSpPr>
          <p:nvPr>
            <p:ph type="sldNum" sz="quarter" idx="5"/>
          </p:nvPr>
        </p:nvSpPr>
        <p:spPr/>
        <p:txBody>
          <a:bodyPr/>
          <a:lstStyle/>
          <a:p>
            <a:pPr lvl="0"/>
            <a:fld id="{FC81726C-EEE3-483D-AF28-D0713FBD99EC}" type="slidenum">
              <a:rPr lang="en-IN" smtClean="0"/>
              <a:t>48</a:t>
            </a:fld>
            <a:endParaRPr lang="en-IN"/>
          </a:p>
        </p:txBody>
      </p:sp>
    </p:spTree>
    <p:extLst>
      <p:ext uri="{BB962C8B-B14F-4D97-AF65-F5344CB8AC3E}">
        <p14:creationId xmlns:p14="http://schemas.microsoft.com/office/powerpoint/2010/main" val="3655136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89CF30-BBBB-4595-946E-58E2CBAE165E}"/>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5DA7507C-E91B-4F39-BB14-AF6F8AD8B451}"/>
              </a:ext>
            </a:extLst>
          </p:cNvPr>
          <p:cNvSpPr txBox="1">
            <a:spLocks noGrp="1"/>
          </p:cNvSpPr>
          <p:nvPr>
            <p:ph type="body" sz="quarter" idx="1"/>
          </p:nvPr>
        </p:nvSpPr>
        <p:spPr/>
        <p:txBody>
          <a:bodyPr/>
          <a:lstStyle/>
          <a:p>
            <a:pPr lvl="0"/>
            <a:r>
              <a:rPr lang="en-US" dirty="0"/>
              <a:t>Continuous Inspection / ... but how? • </a:t>
            </a:r>
          </a:p>
          <a:p>
            <a:pPr lvl="0"/>
            <a:endParaRPr lang="en-US" dirty="0"/>
          </a:p>
          <a:p>
            <a:pPr lvl="0"/>
            <a:r>
              <a:rPr lang="en-US" dirty="0"/>
              <a:t>On-the-fly: Fix issues before they exist. </a:t>
            </a:r>
          </a:p>
          <a:p>
            <a:pPr lvl="0"/>
            <a:endParaRPr lang="en-US" dirty="0"/>
          </a:p>
          <a:p>
            <a:pPr lvl="0"/>
            <a:r>
              <a:rPr lang="en-US" dirty="0"/>
              <a:t>• Integration: </a:t>
            </a:r>
            <a:r>
              <a:rPr lang="en-US" dirty="0" err="1"/>
              <a:t>Analyse</a:t>
            </a:r>
            <a:r>
              <a:rPr lang="en-US" dirty="0"/>
              <a:t> on the CI / DevOps pipeline. </a:t>
            </a:r>
          </a:p>
          <a:p>
            <a:pPr lvl="0"/>
            <a:endParaRPr lang="en-US" dirty="0"/>
          </a:p>
          <a:p>
            <a:pPr lvl="0"/>
            <a:r>
              <a:rPr lang="en-US" dirty="0"/>
              <a:t>• Quality Gates: Reject if not ok. </a:t>
            </a:r>
          </a:p>
          <a:p>
            <a:pPr lvl="0"/>
            <a:endParaRPr lang="en-US" dirty="0"/>
          </a:p>
          <a:p>
            <a:pPr lvl="0"/>
            <a:r>
              <a:rPr lang="en-US" dirty="0"/>
              <a:t>• Track issues: Track the issues on new code (who committed the issue?) </a:t>
            </a:r>
          </a:p>
          <a:p>
            <a:pPr lvl="0"/>
            <a:endParaRPr lang="en-IN" dirty="0"/>
          </a:p>
          <a:p>
            <a:pPr lvl="0"/>
            <a:endParaRPr lang="en-IN" dirty="0"/>
          </a:p>
          <a:p>
            <a:pPr lvl="0"/>
            <a:r>
              <a:rPr lang="en-US" dirty="0"/>
              <a:t>The value of continuous inspection is to find the issues while it is easy and cheap to fix. </a:t>
            </a:r>
          </a:p>
          <a:p>
            <a:pPr lvl="0"/>
            <a:endParaRPr lang="en-US" dirty="0"/>
          </a:p>
          <a:p>
            <a:pPr lvl="0"/>
            <a:endParaRPr lang="en-US" dirty="0"/>
          </a:p>
          <a:p>
            <a:pPr lvl="0"/>
            <a:r>
              <a:rPr lang="en-US" dirty="0"/>
              <a:t>Continuous Inspection / • </a:t>
            </a:r>
          </a:p>
          <a:p>
            <a:pPr lvl="0"/>
            <a:endParaRPr lang="en-US" dirty="0"/>
          </a:p>
          <a:p>
            <a:pPr lvl="0"/>
            <a:r>
              <a:rPr lang="en-US" dirty="0"/>
              <a:t>A new approach to code quality management • </a:t>
            </a:r>
          </a:p>
          <a:p>
            <a:pPr lvl="0"/>
            <a:r>
              <a:rPr lang="en-US" dirty="0"/>
              <a:t>Code quality as a part of Software Development Life Cycle (SDLC) </a:t>
            </a:r>
          </a:p>
          <a:p>
            <a:pPr lvl="0"/>
            <a:endParaRPr lang="en-US" dirty="0"/>
          </a:p>
          <a:p>
            <a:pPr lvl="0"/>
            <a:r>
              <a:rPr lang="en-US" dirty="0"/>
              <a:t>• A clear view of software quality for all stakeholders </a:t>
            </a:r>
          </a:p>
          <a:p>
            <a:pPr lvl="0"/>
            <a:r>
              <a:rPr lang="en-US" dirty="0"/>
              <a:t>• Continuous feedback about software quality </a:t>
            </a:r>
          </a:p>
          <a:p>
            <a:pPr lvl="0"/>
            <a:r>
              <a:rPr lang="en-US" dirty="0"/>
              <a:t>• Obtaining the ability of better software development practices </a:t>
            </a:r>
          </a:p>
          <a:p>
            <a:pPr lvl="0"/>
            <a:endParaRPr lang="en-IN" dirty="0"/>
          </a:p>
        </p:txBody>
      </p:sp>
      <p:sp>
        <p:nvSpPr>
          <p:cNvPr id="4" name="Slide Number Placeholder 3">
            <a:extLst>
              <a:ext uri="{FF2B5EF4-FFF2-40B4-BE49-F238E27FC236}">
                <a16:creationId xmlns:a16="http://schemas.microsoft.com/office/drawing/2014/main" id="{AB366D64-8838-4910-A83B-BB208E6A1C4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C325563-8C3F-4AFA-BD05-6FD4F9F9FEF0}" type="slidenum">
              <a:t>3</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5C37C3-80DA-4A25-AA97-7410BCA9841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872D636-5039-4EFE-A0B4-CAC5D56CBBCE}"/>
              </a:ext>
            </a:extLst>
          </p:cNvPr>
          <p:cNvSpPr txBox="1">
            <a:spLocks noGrp="1"/>
          </p:cNvSpPr>
          <p:nvPr>
            <p:ph type="body" sz="quarter" idx="1"/>
          </p:nvPr>
        </p:nvSpPr>
        <p:spPr/>
        <p:txBody>
          <a:bodyPr/>
          <a:lstStyle/>
          <a:p>
            <a:pPr lvl="0"/>
            <a:r>
              <a:rPr lang="en-US" dirty="0">
                <a:hlinkClick r:id="rId3" tooltip="Checksum for uploaded artifacts&#10;     ★ No way to verify upl..."/>
              </a:rPr>
              <a:t>. </a:t>
            </a:r>
            <a:r>
              <a:rPr lang="en-US" dirty="0"/>
              <a:t>Checksum for uploaded artifacts ★ No way to verify uploaded artifacts ★ Maven approach: • The repository is passive • All calculations done on client • Repository to accept and store client checksum ★ Artifactory • Compare client checksum with the one calculated on the repository • If in conﬂict return 409 until a good checksum is found • This behavior is conﬁgurable 19 </a:t>
            </a:r>
            <a:r>
              <a:rPr lang="en-US" dirty="0">
                <a:hlinkClick r:id="rId4" tooltip="Locking&#10;     ★ Artifactory applies RWLocks on all items&#10;   ..."/>
              </a:rPr>
              <a:t>20. </a:t>
            </a:r>
            <a:r>
              <a:rPr lang="en-US" dirty="0"/>
              <a:t>Locking ★ Artifactory applies </a:t>
            </a:r>
            <a:r>
              <a:rPr lang="en-US" dirty="0" err="1"/>
              <a:t>RWLocks</a:t>
            </a:r>
            <a:r>
              <a:rPr lang="en-US" dirty="0"/>
              <a:t> on all items ★ Avoid concurrent writes &amp; dirty reads ★ Spans to metadata as well - cannot create metadata conﬂicts ★ Built-in utility for debugging lock contention in runtime (zero overhead) 20 </a:t>
            </a:r>
            <a:r>
              <a:rPr lang="en-US" dirty="0">
                <a:hlinkClick r:id="rId5" tooltip="POM cleanup&#10;     ★ Many common third party POMs contain rem..."/>
              </a:rPr>
              <a:t>21. </a:t>
            </a:r>
            <a:r>
              <a:rPr lang="en-US" dirty="0"/>
              <a:t>POM cleanup ★ Many common third party POMs contain remote repository references making controlled resolution a nightmare ★ Global mirroring is not a solution • Forces a uniﬁed repository for releases/snapshots/plugins ★ Artifactory can facade POMs through a Virtual Repository • Can conﬁgure remote repo references to be removed • Original POM is intact 21 </a:t>
            </a:r>
            <a:r>
              <a:rPr lang="en-US" dirty="0">
                <a:hlinkClick r:id="rId6" tooltip="Metadata backed into the core&#10;     ★ Every repository eleme..."/>
              </a:rPr>
              <a:t>22. </a:t>
            </a:r>
            <a:r>
              <a:rPr lang="en-US" dirty="0"/>
              <a:t>Metadata backed into the core ★ Every repository element can hold metadata deﬁnitions • Both ﬁles and folders ★ Metadata is any XML document • Can be queried using XPath • All exposed via UI and REST API ★ Properties tagging • Similar to SVN props • Internally stored as XML • “Strongly typed” props can be deﬁned via UI ‣ Open/closed lists, multi-select, single-select etc. • Applied via UI or REST • Also on deploy time with zero build tool tweaking! 22 </a:t>
            </a:r>
            <a:r>
              <a:rPr lang="en-US" dirty="0">
                <a:hlinkClick r:id="rId7" tooltip="Smart staging and promotion&#10;     ★ Repository has two main ..."/>
              </a:rPr>
              <a:t>23. </a:t>
            </a:r>
            <a:r>
              <a:rPr lang="en-US" dirty="0"/>
              <a:t>Smart staging and promotion ★ Repository has two main roles • Proxy remote artifacts • Host deployed artifacts ‣ Artifacts (should) come from CI server ★ Promotion of artifacts starts with a build ★ The Binaries Repository &amp; the CI Server are always interconnected 23 </a:t>
            </a:r>
            <a:r>
              <a:rPr lang="en-US" dirty="0">
                <a:hlinkClick r:id="rId8" tooltip="Search-based management&#10;     ★ Makes bulk artifact manageme..."/>
              </a:rPr>
              <a:t>24. </a:t>
            </a:r>
            <a:r>
              <a:rPr lang="en-US" dirty="0"/>
              <a:t>Search-based management ★ Makes bulk artifact management a lot easier ★ Shopping-cart of artifacts ★ Fill-up the cart by searching and saving the search results - any search type! ★ Do other searches and add/subtract the results from the original ★ Can tweak the result manually • E.g. remove sources ★ Once done move/promote/copy/export the result ★ Does not enforce narrow concepts to support only speciﬁc limited use cases • E.g. promotion </a:t>
            </a:r>
            <a:endParaRPr lang="en-IN" dirty="0"/>
          </a:p>
        </p:txBody>
      </p:sp>
      <p:sp>
        <p:nvSpPr>
          <p:cNvPr id="4" name="Slide Number Placeholder 3">
            <a:extLst>
              <a:ext uri="{FF2B5EF4-FFF2-40B4-BE49-F238E27FC236}">
                <a16:creationId xmlns:a16="http://schemas.microsoft.com/office/drawing/2014/main" id="{AF0B5E6E-0B24-4FAF-9783-27CC0D0A7D5D}"/>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0003161-BEB9-4FCC-A392-4A5B53DE9E06}" type="slidenum">
              <a:t>49</a:t>
            </a:fld>
            <a:endParaRPr lang="en-U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1044348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5C37C3-80DA-4A25-AA97-7410BCA9841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872D636-5039-4EFE-A0B4-CAC5D56CBBCE}"/>
              </a:ext>
            </a:extLst>
          </p:cNvPr>
          <p:cNvSpPr txBox="1">
            <a:spLocks noGrp="1"/>
          </p:cNvSpPr>
          <p:nvPr>
            <p:ph type="body" sz="quarter" idx="1"/>
          </p:nvPr>
        </p:nvSpPr>
        <p:spPr/>
        <p:txBody>
          <a:bodyPr/>
          <a:lstStyle/>
          <a:p>
            <a:pPr lvl="0"/>
            <a:r>
              <a:rPr lang="en-US" dirty="0">
                <a:hlinkClick r:id="rId3" tooltip="Checksum for uploaded artifacts&#10;     ★ No way to verify upl..."/>
              </a:rPr>
              <a:t>. </a:t>
            </a:r>
            <a:r>
              <a:rPr lang="en-US" dirty="0"/>
              <a:t>Checksum for uploaded artifacts ★ No way to verify uploaded artifacts ★ Maven approach: • The repository is passive • All calculations done on client • Repository to accept and store client checksum ★ Artifactory • Compare client checksum with the one calculated on the repository • If in conﬂict return 409 until a good checksum is found • This behavior is conﬁgurable 19 </a:t>
            </a:r>
            <a:r>
              <a:rPr lang="en-US" dirty="0">
                <a:hlinkClick r:id="rId4" tooltip="Locking&#10;     ★ Artifactory applies RWLocks on all items&#10;   ..."/>
              </a:rPr>
              <a:t>20. </a:t>
            </a:r>
            <a:r>
              <a:rPr lang="en-US" dirty="0"/>
              <a:t>Locking ★ Artifactory applies </a:t>
            </a:r>
            <a:r>
              <a:rPr lang="en-US" dirty="0" err="1"/>
              <a:t>RWLocks</a:t>
            </a:r>
            <a:r>
              <a:rPr lang="en-US" dirty="0"/>
              <a:t> on all items ★ Avoid concurrent writes &amp; dirty reads ★ Spans to metadata as well - cannot create metadata conﬂicts ★ Built-in utility for debugging lock contention in runtime (zero overhead) 20 </a:t>
            </a:r>
            <a:r>
              <a:rPr lang="en-US" dirty="0">
                <a:hlinkClick r:id="rId5" tooltip="POM cleanup&#10;     ★ Many common third party POMs contain rem..."/>
              </a:rPr>
              <a:t>21. </a:t>
            </a:r>
            <a:r>
              <a:rPr lang="en-US" dirty="0"/>
              <a:t>POM cleanup ★ Many common third party POMs contain remote repository references making controlled resolution a nightmare ★ Global mirroring is not a solution • Forces a uniﬁed repository for releases/snapshots/plugins ★ Artifactory can facade POMs through a Virtual Repository • Can conﬁgure remote repo references to be removed • Original POM is intact 21 </a:t>
            </a:r>
            <a:r>
              <a:rPr lang="en-US" dirty="0">
                <a:hlinkClick r:id="rId6" tooltip="Metadata backed into the core&#10;     ★ Every repository eleme..."/>
              </a:rPr>
              <a:t>22. </a:t>
            </a:r>
            <a:r>
              <a:rPr lang="en-US" dirty="0"/>
              <a:t>Metadata backed into the core ★ Every repository element can hold metadata deﬁnitions • Both ﬁles and folders ★ Metadata is any XML document • Can be queried using XPath • All exposed via UI and REST API ★ Properties tagging • Similar to SVN props • Internally stored as XML • “Strongly typed” props can be deﬁned via UI ‣ Open/closed lists, multi-select, single-select etc. • Applied via UI or REST • Also on deploy time with zero build tool tweaking! 22 </a:t>
            </a:r>
            <a:r>
              <a:rPr lang="en-US" dirty="0">
                <a:hlinkClick r:id="rId7" tooltip="Smart staging and promotion&#10;     ★ Repository has two main ..."/>
              </a:rPr>
              <a:t>23. </a:t>
            </a:r>
            <a:r>
              <a:rPr lang="en-US" dirty="0"/>
              <a:t>Smart staging and promotion ★ Repository has two main roles • Proxy remote artifacts • Host deployed artifacts ‣ Artifacts (should) come from CI server ★ Promotion of artifacts starts with a build ★ The Binaries Repository &amp; the CI Server are always interconnected 23 </a:t>
            </a:r>
            <a:r>
              <a:rPr lang="en-US" dirty="0">
                <a:hlinkClick r:id="rId8" tooltip="Search-based management&#10;     ★ Makes bulk artifact manageme..."/>
              </a:rPr>
              <a:t>24. </a:t>
            </a:r>
            <a:r>
              <a:rPr lang="en-US" dirty="0"/>
              <a:t>Search-based management ★ Makes bulk artifact management a lot easier ★ Shopping-cart of artifacts ★ Fill-up the cart by searching and saving the search results - any search type! ★ Do other searches and add/subtract the results from the original ★ Can tweak the result manually • E.g. remove sources ★ Once done move/promote/copy/export the result ★ Does not enforce narrow concepts to support only speciﬁc limited use cases • E.g. promotion </a:t>
            </a:r>
            <a:endParaRPr lang="en-IN" dirty="0"/>
          </a:p>
        </p:txBody>
      </p:sp>
      <p:sp>
        <p:nvSpPr>
          <p:cNvPr id="4" name="Slide Number Placeholder 3">
            <a:extLst>
              <a:ext uri="{FF2B5EF4-FFF2-40B4-BE49-F238E27FC236}">
                <a16:creationId xmlns:a16="http://schemas.microsoft.com/office/drawing/2014/main" id="{AF0B5E6E-0B24-4FAF-9783-27CC0D0A7D5D}"/>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0003161-BEB9-4FCC-A392-4A5B53DE9E06}" type="slidenum">
              <a:t>50</a:t>
            </a:fld>
            <a:endParaRPr lang="en-U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7631166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5C37C3-80DA-4A25-AA97-7410BCA9841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872D636-5039-4EFE-A0B4-CAC5D56CBBCE}"/>
              </a:ext>
            </a:extLst>
          </p:cNvPr>
          <p:cNvSpPr txBox="1">
            <a:spLocks noGrp="1"/>
          </p:cNvSpPr>
          <p:nvPr>
            <p:ph type="body" sz="quarter" idx="1"/>
          </p:nvPr>
        </p:nvSpPr>
        <p:spPr/>
        <p:txBody>
          <a:bodyPr/>
          <a:lstStyle/>
          <a:p>
            <a:pPr lvl="0"/>
            <a:endParaRPr lang="en-US" dirty="0"/>
          </a:p>
          <a:p>
            <a:pPr lvl="0"/>
            <a:endParaRPr lang="en-IN" dirty="0"/>
          </a:p>
          <a:p>
            <a:pPr lvl="0"/>
            <a:endParaRPr lang="en-IN" dirty="0"/>
          </a:p>
          <a:p>
            <a:pPr lvl="0"/>
            <a:endParaRPr lang="en-IN" dirty="0"/>
          </a:p>
          <a:p>
            <a:pPr lvl="0"/>
            <a:r>
              <a:rPr lang="en-US" dirty="0"/>
              <a:t>The idea is that the rule will flag anything suspicious, and leave it to the human security auditor to cull the false positives and sent the real issues for remediation.</a:t>
            </a:r>
            <a:endParaRPr lang="en-IN" dirty="0"/>
          </a:p>
        </p:txBody>
      </p:sp>
      <p:sp>
        <p:nvSpPr>
          <p:cNvPr id="4" name="Slide Number Placeholder 3">
            <a:extLst>
              <a:ext uri="{FF2B5EF4-FFF2-40B4-BE49-F238E27FC236}">
                <a16:creationId xmlns:a16="http://schemas.microsoft.com/office/drawing/2014/main" id="{AF0B5E6E-0B24-4FAF-9783-27CC0D0A7D5D}"/>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0003161-BEB9-4FCC-A392-4A5B53DE9E06}" type="slidenum">
              <a:t>51</a:t>
            </a:fld>
            <a:endParaRPr lang="en-U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42059893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Vulnerabilities are points in the code which are open to attack. </a:t>
            </a:r>
          </a:p>
          <a:p>
            <a:r>
              <a:rPr lang="en-US" dirty="0"/>
              <a:t>Security Hotspots highlight security-sensitive pieces of code that need to be manually reviewed to ensure the sensitive piece of code is being used in the safest manner. </a:t>
            </a:r>
          </a:p>
          <a:p>
            <a:endParaRPr lang="en-US" dirty="0"/>
          </a:p>
          <a:p>
            <a:r>
              <a:rPr lang="en-US" dirty="0"/>
              <a:t>Security hotspots also help educate developers on security issues. </a:t>
            </a:r>
            <a:endParaRPr lang="en-IN" dirty="0"/>
          </a:p>
        </p:txBody>
      </p:sp>
      <p:sp>
        <p:nvSpPr>
          <p:cNvPr id="4" name="Slide Number Placeholder 3"/>
          <p:cNvSpPr>
            <a:spLocks noGrp="1"/>
          </p:cNvSpPr>
          <p:nvPr>
            <p:ph type="sldNum" sz="quarter" idx="5"/>
          </p:nvPr>
        </p:nvSpPr>
        <p:spPr/>
        <p:txBody>
          <a:bodyPr/>
          <a:lstStyle/>
          <a:p>
            <a:pPr lvl="0"/>
            <a:fld id="{FC81726C-EEE3-483D-AF28-D0713FBD99EC}" type="slidenum">
              <a:rPr lang="en-IN" smtClean="0"/>
              <a:t>52</a:t>
            </a:fld>
            <a:endParaRPr lang="en-IN"/>
          </a:p>
        </p:txBody>
      </p:sp>
    </p:spTree>
    <p:extLst>
      <p:ext uri="{BB962C8B-B14F-4D97-AF65-F5344CB8AC3E}">
        <p14:creationId xmlns:p14="http://schemas.microsoft.com/office/powerpoint/2010/main" val="32328027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lvl="0"/>
            <a:fld id="{FC81726C-EEE3-483D-AF28-D0713FBD99EC}" type="slidenum">
              <a:rPr lang="en-IN" smtClean="0"/>
              <a:t>53</a:t>
            </a:fld>
            <a:endParaRPr lang="en-IN"/>
          </a:p>
        </p:txBody>
      </p:sp>
    </p:spTree>
    <p:extLst>
      <p:ext uri="{BB962C8B-B14F-4D97-AF65-F5344CB8AC3E}">
        <p14:creationId xmlns:p14="http://schemas.microsoft.com/office/powerpoint/2010/main" val="2726548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89CF30-BBBB-4595-946E-58E2CBAE165E}"/>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5DA7507C-E91B-4F39-BB14-AF6F8AD8B451}"/>
              </a:ext>
            </a:extLst>
          </p:cNvPr>
          <p:cNvSpPr txBox="1">
            <a:spLocks noGrp="1"/>
          </p:cNvSpPr>
          <p:nvPr>
            <p:ph type="body" sz="quarter" idx="1"/>
          </p:nvPr>
        </p:nvSpPr>
        <p:spPr/>
        <p:txBody>
          <a:bodyPr/>
          <a:lstStyle/>
          <a:p>
            <a:pPr lvl="0"/>
            <a:r>
              <a:rPr lang="en-US" dirty="0"/>
              <a:t>Continuous Inspection / ... but how? • </a:t>
            </a:r>
          </a:p>
          <a:p>
            <a:pPr lvl="0"/>
            <a:endParaRPr lang="en-US" dirty="0"/>
          </a:p>
          <a:p>
            <a:pPr lvl="0"/>
            <a:r>
              <a:rPr lang="en-US" dirty="0"/>
              <a:t>On-the-fly: Fix issues before they exist. </a:t>
            </a:r>
          </a:p>
          <a:p>
            <a:pPr lvl="0"/>
            <a:endParaRPr lang="en-US" dirty="0"/>
          </a:p>
          <a:p>
            <a:pPr lvl="0"/>
            <a:r>
              <a:rPr lang="en-US" dirty="0"/>
              <a:t>• Integration: </a:t>
            </a:r>
            <a:r>
              <a:rPr lang="en-US" dirty="0" err="1"/>
              <a:t>Analyse</a:t>
            </a:r>
            <a:r>
              <a:rPr lang="en-US" dirty="0"/>
              <a:t> on the CI / DevOps pipeline. </a:t>
            </a:r>
          </a:p>
          <a:p>
            <a:pPr lvl="0"/>
            <a:endParaRPr lang="en-US" dirty="0"/>
          </a:p>
          <a:p>
            <a:pPr lvl="0"/>
            <a:r>
              <a:rPr lang="en-US" dirty="0"/>
              <a:t>• Quality Gates: Reject if not ok. </a:t>
            </a:r>
          </a:p>
          <a:p>
            <a:pPr lvl="0"/>
            <a:endParaRPr lang="en-US" dirty="0"/>
          </a:p>
          <a:p>
            <a:pPr lvl="0"/>
            <a:r>
              <a:rPr lang="en-US" dirty="0"/>
              <a:t>• Track issues: Track the issues on new code (who committed the issue?) </a:t>
            </a:r>
          </a:p>
          <a:p>
            <a:pPr lvl="0"/>
            <a:endParaRPr lang="en-IN" dirty="0"/>
          </a:p>
          <a:p>
            <a:pPr lvl="0"/>
            <a:endParaRPr lang="en-IN" dirty="0"/>
          </a:p>
          <a:p>
            <a:pPr lvl="0"/>
            <a:r>
              <a:rPr lang="en-US" dirty="0"/>
              <a:t>The value of continuous inspection is to find the issues while it is easy and cheap to fix. </a:t>
            </a:r>
          </a:p>
          <a:p>
            <a:pPr lvl="0"/>
            <a:endParaRPr lang="en-US" dirty="0"/>
          </a:p>
          <a:p>
            <a:pPr lvl="0"/>
            <a:endParaRPr lang="en-US" dirty="0"/>
          </a:p>
          <a:p>
            <a:pPr lvl="0"/>
            <a:r>
              <a:rPr lang="en-US" dirty="0"/>
              <a:t>Continuous Inspection / • </a:t>
            </a:r>
          </a:p>
          <a:p>
            <a:pPr lvl="0"/>
            <a:endParaRPr lang="en-US" dirty="0"/>
          </a:p>
          <a:p>
            <a:pPr lvl="0"/>
            <a:r>
              <a:rPr lang="en-US" dirty="0"/>
              <a:t>A new approach to code quality management • </a:t>
            </a:r>
          </a:p>
          <a:p>
            <a:pPr lvl="0"/>
            <a:r>
              <a:rPr lang="en-US" dirty="0"/>
              <a:t>Code quality as a part of Software Development Life Cycle (SDLC) </a:t>
            </a:r>
          </a:p>
          <a:p>
            <a:pPr lvl="0"/>
            <a:endParaRPr lang="en-US" dirty="0"/>
          </a:p>
          <a:p>
            <a:pPr lvl="0"/>
            <a:r>
              <a:rPr lang="en-US" dirty="0"/>
              <a:t>• A clear view of software quality for all stakeholders </a:t>
            </a:r>
          </a:p>
          <a:p>
            <a:pPr lvl="0"/>
            <a:r>
              <a:rPr lang="en-US" dirty="0"/>
              <a:t>• Continuous feedback about software quality </a:t>
            </a:r>
          </a:p>
          <a:p>
            <a:pPr lvl="0"/>
            <a:r>
              <a:rPr lang="en-US" dirty="0"/>
              <a:t>• Obtaining the ability of better software development practices </a:t>
            </a:r>
          </a:p>
          <a:p>
            <a:pPr lvl="0"/>
            <a:endParaRPr lang="en-IN" dirty="0"/>
          </a:p>
        </p:txBody>
      </p:sp>
      <p:sp>
        <p:nvSpPr>
          <p:cNvPr id="4" name="Slide Number Placeholder 3">
            <a:extLst>
              <a:ext uri="{FF2B5EF4-FFF2-40B4-BE49-F238E27FC236}">
                <a16:creationId xmlns:a16="http://schemas.microsoft.com/office/drawing/2014/main" id="{AB366D64-8838-4910-A83B-BB208E6A1C4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C325563-8C3F-4AFA-BD05-6FD4F9F9FEF0}" type="slidenum">
              <a:t>4</a:t>
            </a:fld>
            <a:endParaRPr lang="en-U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311065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2FE8C2-9808-48AE-8E20-2CE7614B797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7B9D704-443D-4538-9EAE-98977298BCB3}"/>
              </a:ext>
            </a:extLst>
          </p:cNvPr>
          <p:cNvSpPr txBox="1">
            <a:spLocks noGrp="1"/>
          </p:cNvSpPr>
          <p:nvPr>
            <p:ph type="body" sz="quarter" idx="1"/>
          </p:nvPr>
        </p:nvSpPr>
        <p:spPr/>
        <p:txBody>
          <a:bodyPr/>
          <a:lstStyle/>
          <a:p>
            <a:pPr lvl="0"/>
            <a:endParaRPr lang="en-IN" dirty="0"/>
          </a:p>
        </p:txBody>
      </p:sp>
      <p:sp>
        <p:nvSpPr>
          <p:cNvPr id="4" name="Slide Number Placeholder 3">
            <a:extLst>
              <a:ext uri="{FF2B5EF4-FFF2-40B4-BE49-F238E27FC236}">
                <a16:creationId xmlns:a16="http://schemas.microsoft.com/office/drawing/2014/main" id="{108AA033-DE5F-4BEA-A188-929583FCEDCF}"/>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A74EFD6-B625-4A24-A38F-95C144EBECB1}" type="slidenum">
              <a:t>5</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67647E-2EDC-4F4E-84DA-2CEB73DBA76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5D380CFC-B13D-403A-9018-7D2FB20668EC}"/>
              </a:ext>
            </a:extLst>
          </p:cNvPr>
          <p:cNvSpPr txBox="1">
            <a:spLocks noGrp="1"/>
          </p:cNvSpPr>
          <p:nvPr>
            <p:ph type="body" sz="quarter" idx="1"/>
          </p:nvPr>
        </p:nvSpPr>
        <p:spPr/>
        <p:txBody>
          <a:bodyPr/>
          <a:lstStyle/>
          <a:p>
            <a:endParaRPr lang="en-IN"/>
          </a:p>
        </p:txBody>
      </p:sp>
      <p:sp>
        <p:nvSpPr>
          <p:cNvPr id="4" name="Slide Number Placeholder 3">
            <a:extLst>
              <a:ext uri="{FF2B5EF4-FFF2-40B4-BE49-F238E27FC236}">
                <a16:creationId xmlns:a16="http://schemas.microsoft.com/office/drawing/2014/main" id="{95C95D80-BB7D-4E35-850E-EB9939DC0CD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FBA2238-B0E1-4687-8314-DF469F5ACD74}" type="slidenum">
              <a:t>6</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Static Analysis -  Evaluating Code without executing it using some industry metrics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IN" dirty="0"/>
          </a:p>
        </p:txBody>
      </p:sp>
      <p:sp>
        <p:nvSpPr>
          <p:cNvPr id="4" name="Slide Number Placeholder 3"/>
          <p:cNvSpPr>
            <a:spLocks noGrp="1"/>
          </p:cNvSpPr>
          <p:nvPr>
            <p:ph type="sldNum" sz="quarter" idx="5"/>
          </p:nvPr>
        </p:nvSpPr>
        <p:spPr/>
        <p:txBody>
          <a:bodyPr/>
          <a:lstStyle/>
          <a:p>
            <a:pPr lvl="0"/>
            <a:fld id="{FC81726C-EEE3-483D-AF28-D0713FBD99EC}" type="slidenum">
              <a:rPr lang="en-IN" smtClean="0"/>
              <a:t>7</a:t>
            </a:fld>
            <a:endParaRPr lang="en-IN"/>
          </a:p>
        </p:txBody>
      </p:sp>
    </p:spTree>
    <p:extLst>
      <p:ext uri="{BB962C8B-B14F-4D97-AF65-F5344CB8AC3E}">
        <p14:creationId xmlns:p14="http://schemas.microsoft.com/office/powerpoint/2010/main" val="1121027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Drill down to code to see the issue</a:t>
            </a:r>
          </a:p>
          <a:p>
            <a:endParaRPr lang="en-IN" dirty="0"/>
          </a:p>
        </p:txBody>
      </p:sp>
      <p:sp>
        <p:nvSpPr>
          <p:cNvPr id="4" name="Slide Number Placeholder 3"/>
          <p:cNvSpPr>
            <a:spLocks noGrp="1"/>
          </p:cNvSpPr>
          <p:nvPr>
            <p:ph type="sldNum" sz="quarter" idx="5"/>
          </p:nvPr>
        </p:nvSpPr>
        <p:spPr/>
        <p:txBody>
          <a:bodyPr/>
          <a:lstStyle/>
          <a:p>
            <a:pPr lvl="0"/>
            <a:fld id="{FC81726C-EEE3-483D-AF28-D0713FBD99EC}" type="slidenum">
              <a:rPr lang="en-IN" smtClean="0"/>
              <a:t>8</a:t>
            </a:fld>
            <a:endParaRPr lang="en-IN"/>
          </a:p>
        </p:txBody>
      </p:sp>
    </p:spTree>
    <p:extLst>
      <p:ext uri="{BB962C8B-B14F-4D97-AF65-F5344CB8AC3E}">
        <p14:creationId xmlns:p14="http://schemas.microsoft.com/office/powerpoint/2010/main" val="2485716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66309B-B77A-44AD-9BE5-5C75573132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C2DF402E-B554-43BF-813A-3E7D0BF95906}"/>
              </a:ext>
            </a:extLst>
          </p:cNvPr>
          <p:cNvSpPr txBox="1">
            <a:spLocks noGrp="1"/>
          </p:cNvSpPr>
          <p:nvPr>
            <p:ph type="body" sz="quarter" idx="1"/>
          </p:nvPr>
        </p:nvSpPr>
        <p:spPr/>
        <p:txBody>
          <a:bodyPr/>
          <a:lstStyle/>
          <a:p>
            <a:pPr lvl="0"/>
            <a:r>
              <a:rPr lang="en-US"/>
              <a:t>Checksum-based storage </a:t>
            </a:r>
          </a:p>
          <a:p>
            <a:pPr lvl="0"/>
            <a:endParaRPr lang="en-US"/>
          </a:p>
          <a:p>
            <a:pPr lvl="0"/>
            <a:r>
              <a:rPr lang="en-US"/>
              <a:t>★ Many identical artifacts are produced and stored numerous times in the repositories • </a:t>
            </a:r>
          </a:p>
          <a:p>
            <a:pPr lvl="0"/>
            <a:r>
              <a:rPr lang="en-US"/>
              <a:t>Unique snapshots that are exactly the same between subsequent builds • </a:t>
            </a:r>
          </a:p>
          <a:p>
            <a:pPr lvl="0"/>
            <a:r>
              <a:rPr lang="en-US"/>
              <a:t>Other artifacts that are copied ‣ </a:t>
            </a:r>
          </a:p>
          <a:p>
            <a:pPr lvl="0"/>
            <a:r>
              <a:rPr lang="en-US"/>
              <a:t>Mainly needed for more natural security control </a:t>
            </a:r>
          </a:p>
          <a:p>
            <a:pPr lvl="0"/>
            <a:endParaRPr lang="en-US"/>
          </a:p>
          <a:p>
            <a:pPr lvl="0"/>
            <a:r>
              <a:rPr lang="en-US"/>
              <a:t>★ Artifactory uses a checksum-based storage </a:t>
            </a:r>
          </a:p>
          <a:p>
            <a:pPr lvl="0"/>
            <a:r>
              <a:rPr lang="en-US"/>
              <a:t>★ Identical artifacts are stored on the server exactly once! • No matter how many references are there </a:t>
            </a:r>
          </a:p>
          <a:p>
            <a:pPr lvl="0"/>
            <a:r>
              <a:rPr lang="en-US"/>
              <a:t>★ Copy and move are very cheap • Pointer operations </a:t>
            </a:r>
          </a:p>
          <a:p>
            <a:pPr lvl="0"/>
            <a:endParaRPr lang="en-US"/>
          </a:p>
          <a:p>
            <a:pPr lvl="0"/>
            <a:endParaRPr lang="en-US"/>
          </a:p>
          <a:p>
            <a:pPr lvl="0"/>
            <a:endParaRPr lang="en-IN"/>
          </a:p>
          <a:p>
            <a:pPr lvl="0"/>
            <a:endParaRPr lang="en-IN"/>
          </a:p>
          <a:p>
            <a:pPr lvl="0"/>
            <a:endParaRPr lang="en-US"/>
          </a:p>
          <a:p>
            <a:pPr lvl="0"/>
            <a:endParaRPr lang="en-US"/>
          </a:p>
          <a:p>
            <a:pPr lvl="0"/>
            <a:endParaRPr lang="en-US"/>
          </a:p>
          <a:p>
            <a:pPr lvl="0"/>
            <a:endParaRPr lang="en-US"/>
          </a:p>
          <a:p>
            <a:pPr lvl="0"/>
            <a:endParaRPr lang="en-US"/>
          </a:p>
          <a:p>
            <a:pPr lvl="0"/>
            <a:r>
              <a:rPr lang="en-US"/>
              <a:t>Concurrent downloads/ request bursts ★ </a:t>
            </a:r>
          </a:p>
          <a:p>
            <a:pPr lvl="0"/>
            <a:r>
              <a:rPr lang="en-US"/>
              <a:t>New snapshot dependency available/ POM updated with a new dependency version </a:t>
            </a:r>
          </a:p>
          <a:p>
            <a:pPr lvl="0"/>
            <a:r>
              <a:rPr lang="en-US"/>
              <a:t>Dependency can be as big as hundreds of megs • </a:t>
            </a:r>
          </a:p>
          <a:p>
            <a:pPr lvl="0"/>
            <a:endParaRPr lang="en-US"/>
          </a:p>
          <a:p>
            <a:pPr lvl="0"/>
            <a:r>
              <a:rPr lang="en-US"/>
              <a:t>Assemblies ★ All clients download at once • Network blockage (DOSing) </a:t>
            </a:r>
          </a:p>
          <a:p>
            <a:pPr lvl="0"/>
            <a:r>
              <a:rPr lang="en-US"/>
              <a:t>★ Artifactory will identify this • Queue all incoming request until the ﬁrst one ﬁnishes • Others will get the cached </a:t>
            </a:r>
            <a:endParaRPr lang="en-IN"/>
          </a:p>
          <a:p>
            <a:pPr lvl="0"/>
            <a:endParaRPr lang="en-IN"/>
          </a:p>
        </p:txBody>
      </p:sp>
      <p:sp>
        <p:nvSpPr>
          <p:cNvPr id="4" name="Slide Number Placeholder 3">
            <a:extLst>
              <a:ext uri="{FF2B5EF4-FFF2-40B4-BE49-F238E27FC236}">
                <a16:creationId xmlns:a16="http://schemas.microsoft.com/office/drawing/2014/main" id="{9BFF9906-12D4-4803-A9A0-B5C54205BC4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2E2D802-03DE-408B-B716-1017306BFCA8}" type="slidenum">
              <a:t>9</a:t>
            </a:fld>
            <a:endParaRPr lang="en-US" sz="1200" b="0" i="0" u="none" strike="noStrike" kern="1200" cap="none" spc="0" baseline="0">
              <a:solidFill>
                <a:srgbClr val="000000"/>
              </a:solidFill>
              <a:uFillTx/>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43232E5-C253-48BC-AC14-2949B0355709}"/>
              </a:ext>
            </a:extLst>
          </p:cNvPr>
          <p:cNvSpPr/>
          <p:nvPr/>
        </p:nvSpPr>
        <p:spPr>
          <a:xfrm>
            <a:off x="254953" y="262780"/>
            <a:ext cx="11682100" cy="6332430"/>
          </a:xfrm>
          <a:prstGeom prst="rect">
            <a:avLst/>
          </a:pr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3" name="Title 1">
            <a:extLst>
              <a:ext uri="{FF2B5EF4-FFF2-40B4-BE49-F238E27FC236}">
                <a16:creationId xmlns:a16="http://schemas.microsoft.com/office/drawing/2014/main" id="{EAC6AECF-7A5B-45C4-8F30-F3054695F8A4}"/>
              </a:ext>
            </a:extLst>
          </p:cNvPr>
          <p:cNvSpPr txBox="1">
            <a:spLocks noGrp="1"/>
          </p:cNvSpPr>
          <p:nvPr>
            <p:ph type="title"/>
          </p:nvPr>
        </p:nvSpPr>
        <p:spPr/>
        <p:txBody>
          <a:bodyPr/>
          <a:lstStyle>
            <a:lvl1pPr>
              <a:defRPr/>
            </a:lvl1pPr>
          </a:lstStyle>
          <a:p>
            <a:pPr lvl="0"/>
            <a:r>
              <a:rPr lang="en-US"/>
              <a:t>Click to edit Master title style</a:t>
            </a:r>
          </a:p>
        </p:txBody>
      </p:sp>
    </p:spTree>
    <p:extLst>
      <p:ext uri="{BB962C8B-B14F-4D97-AF65-F5344CB8AC3E}">
        <p14:creationId xmlns:p14="http://schemas.microsoft.com/office/powerpoint/2010/main" val="600574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D570669F-73F7-46F8-9DDB-50D870BBCAB9}"/>
              </a:ext>
            </a:extLst>
          </p:cNvPr>
          <p:cNvSpPr/>
          <p:nvPr/>
        </p:nvSpPr>
        <p:spPr>
          <a:xfrm>
            <a:off x="256032" y="265176"/>
            <a:ext cx="11683051" cy="6332430"/>
          </a:xfrm>
          <a:prstGeom prst="rect">
            <a:avLst/>
          </a:prstGeom>
          <a:solidFill>
            <a:srgbClr val="F5F5F5"/>
          </a:solidFill>
          <a:ln cap="flat">
            <a:noFill/>
            <a:prstDash val="solid"/>
          </a:ln>
        </p:spPr>
        <p:txBody>
          <a:bodyPr vert="horz" wrap="square" lIns="91440" tIns="45720" rIns="91440" bIns="45720" anchor="b"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cxnSp>
        <p:nvCxnSpPr>
          <p:cNvPr id="3" name="Straight Connector 11">
            <a:extLst>
              <a:ext uri="{FF2B5EF4-FFF2-40B4-BE49-F238E27FC236}">
                <a16:creationId xmlns:a16="http://schemas.microsoft.com/office/drawing/2014/main" id="{892834BF-55FB-48FB-9A66-18B33782F756}"/>
              </a:ext>
            </a:extLst>
          </p:cNvPr>
          <p:cNvCxnSpPr/>
          <p:nvPr/>
        </p:nvCxnSpPr>
        <p:spPr>
          <a:xfrm>
            <a:off x="604436" y="1196391"/>
            <a:ext cx="10983133" cy="0"/>
          </a:xfrm>
          <a:prstGeom prst="straightConnector1">
            <a:avLst/>
          </a:prstGeom>
          <a:noFill/>
          <a:ln w="25402" cap="flat">
            <a:solidFill>
              <a:srgbClr val="D24726"/>
            </a:solidFill>
            <a:prstDash val="solid"/>
            <a:miter/>
          </a:ln>
        </p:spPr>
      </p:cxnSp>
      <p:sp>
        <p:nvSpPr>
          <p:cNvPr id="4" name="Title 3">
            <a:extLst>
              <a:ext uri="{FF2B5EF4-FFF2-40B4-BE49-F238E27FC236}">
                <a16:creationId xmlns:a16="http://schemas.microsoft.com/office/drawing/2014/main" id="{D0D72CD0-8B5C-4AA2-9D61-1AC534B1EE4A}"/>
              </a:ext>
            </a:extLst>
          </p:cNvPr>
          <p:cNvSpPr txBox="1">
            <a:spLocks noGrp="1"/>
          </p:cNvSpPr>
          <p:nvPr>
            <p:ph type="title"/>
          </p:nvPr>
        </p:nvSpPr>
        <p:spPr>
          <a:xfrm>
            <a:off x="521208" y="448056"/>
            <a:ext cx="6877120" cy="640080"/>
          </a:xfrm>
        </p:spPr>
        <p:txBody>
          <a:bodyPr/>
          <a:lstStyle>
            <a:lvl1pPr>
              <a:defRPr>
                <a:solidFill>
                  <a:srgbClr val="3B3838"/>
                </a:solidFill>
              </a:defRPr>
            </a:lvl1pPr>
          </a:lstStyle>
          <a:p>
            <a:pPr lvl="0"/>
            <a:r>
              <a:rPr lang="en-US"/>
              <a:t>Click to edit Master title style</a:t>
            </a:r>
          </a:p>
        </p:txBody>
      </p:sp>
      <p:sp>
        <p:nvSpPr>
          <p:cNvPr id="5" name="Content Placeholder 2">
            <a:extLst>
              <a:ext uri="{FF2B5EF4-FFF2-40B4-BE49-F238E27FC236}">
                <a16:creationId xmlns:a16="http://schemas.microsoft.com/office/drawing/2014/main" id="{85FDE58D-14E8-4BCB-A22B-941013041032}"/>
              </a:ext>
            </a:extLst>
          </p:cNvPr>
          <p:cNvSpPr txBox="1">
            <a:spLocks noGrp="1"/>
          </p:cNvSpPr>
          <p:nvPr>
            <p:ph idx="4294967295"/>
          </p:nvPr>
        </p:nvSpPr>
        <p:spPr/>
        <p:txBody>
          <a:bodyPr/>
          <a:lstStyle>
            <a:lvl1pPr>
              <a:defRPr>
                <a:solidFill>
                  <a:srgbClr val="404040"/>
                </a:solidFill>
              </a:defRPr>
            </a:lvl1pPr>
            <a:lvl2pPr marL="0" indent="0">
              <a:buNone/>
              <a:defRPr>
                <a:solidFill>
                  <a:srgbClr val="404040"/>
                </a:solidFill>
              </a:defRPr>
            </a:lvl2pPr>
            <a:lvl3pPr marL="0" indent="0">
              <a:buNone/>
              <a:defRPr>
                <a:solidFill>
                  <a:srgbClr val="404040"/>
                </a:solidFill>
              </a:defRPr>
            </a:lvl3pPr>
            <a:lvl4pPr marL="0" indent="0">
              <a:buNone/>
              <a:defRPr>
                <a:solidFill>
                  <a:srgbClr val="404040"/>
                </a:solidFill>
              </a:defRPr>
            </a:lvl4pPr>
            <a:lvl5pPr marL="0" indent="0">
              <a:buNone/>
              <a:defRPr>
                <a:solidFill>
                  <a:srgbClr val="40404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a:extLst>
              <a:ext uri="{FF2B5EF4-FFF2-40B4-BE49-F238E27FC236}">
                <a16:creationId xmlns:a16="http://schemas.microsoft.com/office/drawing/2014/main" id="{CF9D6D18-5425-4140-9A69-D4CD82ACC3FB}"/>
              </a:ext>
            </a:extLst>
          </p:cNvPr>
          <p:cNvSpPr txBox="1">
            <a:spLocks noGrp="1"/>
          </p:cNvSpPr>
          <p:nvPr>
            <p:ph type="dt" sz="half" idx="7"/>
          </p:nvPr>
        </p:nvSpPr>
        <p:spPr/>
        <p:txBody>
          <a:bodyPr/>
          <a:lstStyle>
            <a:lvl1pPr>
              <a:defRPr/>
            </a:lvl1pPr>
          </a:lstStyle>
          <a:p>
            <a:pPr lvl="0"/>
            <a:fld id="{A711F989-D53B-4F3C-9FB6-47351B76AA99}" type="datetime1">
              <a:rPr lang="en-US"/>
              <a:pPr lvl="0"/>
              <a:t>6/21/2020</a:t>
            </a:fld>
            <a:endParaRPr lang="en-US"/>
          </a:p>
        </p:txBody>
      </p:sp>
      <p:sp>
        <p:nvSpPr>
          <p:cNvPr id="7" name="Footer Placeholder 4">
            <a:extLst>
              <a:ext uri="{FF2B5EF4-FFF2-40B4-BE49-F238E27FC236}">
                <a16:creationId xmlns:a16="http://schemas.microsoft.com/office/drawing/2014/main" id="{C19E1B71-4F91-4B64-ABED-9632F4A89557}"/>
              </a:ext>
            </a:extLst>
          </p:cNvPr>
          <p:cNvSpPr txBox="1">
            <a:spLocks noGrp="1"/>
          </p:cNvSpPr>
          <p:nvPr>
            <p:ph type="ftr" sz="quarter" idx="9"/>
          </p:nvPr>
        </p:nvSpPr>
        <p:spPr/>
        <p:txBody>
          <a:bodyPr/>
          <a:lstStyle>
            <a:lvl1pPr>
              <a:defRPr/>
            </a:lvl1pPr>
          </a:lstStyle>
          <a:p>
            <a:pPr lvl="0"/>
            <a:endParaRPr lang="en-US"/>
          </a:p>
        </p:txBody>
      </p:sp>
      <p:sp>
        <p:nvSpPr>
          <p:cNvPr id="8" name="Slide Number Placeholder 5">
            <a:extLst>
              <a:ext uri="{FF2B5EF4-FFF2-40B4-BE49-F238E27FC236}">
                <a16:creationId xmlns:a16="http://schemas.microsoft.com/office/drawing/2014/main" id="{C256BFCA-07BC-4D2F-BBE0-9618925D2CA9}"/>
              </a:ext>
            </a:extLst>
          </p:cNvPr>
          <p:cNvSpPr txBox="1">
            <a:spLocks noGrp="1"/>
          </p:cNvSpPr>
          <p:nvPr>
            <p:ph type="sldNum" sz="quarter" idx="8"/>
          </p:nvPr>
        </p:nvSpPr>
        <p:spPr>
          <a:xfrm>
            <a:off x="8371926" y="6203947"/>
            <a:ext cx="3276596" cy="365129"/>
          </a:xfrm>
        </p:spPr>
        <p:txBody>
          <a:bodyPr/>
          <a:lstStyle>
            <a:lvl1pPr>
              <a:defRPr/>
            </a:lvl1pPr>
          </a:lstStyle>
          <a:p>
            <a:pPr lvl="0"/>
            <a:fld id="{9B391672-EE62-4D78-A910-5296274B66B3}" type="slidenum">
              <a:t>‹#›</a:t>
            </a:fld>
            <a:endParaRPr lang="en-US"/>
          </a:p>
        </p:txBody>
      </p:sp>
    </p:spTree>
    <p:extLst>
      <p:ext uri="{BB962C8B-B14F-4D97-AF65-F5344CB8AC3E}">
        <p14:creationId xmlns:p14="http://schemas.microsoft.com/office/powerpoint/2010/main" val="244961445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EC6136CE-E75F-43BE-AFDB-B706F9971698}"/>
              </a:ext>
            </a:extLst>
          </p:cNvPr>
          <p:cNvSpPr/>
          <p:nvPr/>
        </p:nvSpPr>
        <p:spPr>
          <a:xfrm>
            <a:off x="254953" y="262780"/>
            <a:ext cx="11683051" cy="6332430"/>
          </a:xfrm>
          <a:prstGeom prst="rect">
            <a:avLst/>
          </a:prstGeom>
          <a:solidFill>
            <a:srgbClr val="F5F5F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3" name="Rectangle 9">
            <a:extLst>
              <a:ext uri="{FF2B5EF4-FFF2-40B4-BE49-F238E27FC236}">
                <a16:creationId xmlns:a16="http://schemas.microsoft.com/office/drawing/2014/main" id="{5D59138E-3E6E-4238-8826-3D8FF58B7BD2}"/>
              </a:ext>
            </a:extLst>
          </p:cNvPr>
          <p:cNvSpPr/>
          <p:nvPr/>
        </p:nvSpPr>
        <p:spPr>
          <a:xfrm>
            <a:off x="254953" y="262780"/>
            <a:ext cx="11682100" cy="2072643"/>
          </a:xfrm>
          <a:prstGeom prst="rect">
            <a:avLst/>
          </a:pr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4" name="Title 1">
            <a:extLst>
              <a:ext uri="{FF2B5EF4-FFF2-40B4-BE49-F238E27FC236}">
                <a16:creationId xmlns:a16="http://schemas.microsoft.com/office/drawing/2014/main" id="{17984336-8A79-4CA7-9A29-77E4E3D90D89}"/>
              </a:ext>
            </a:extLst>
          </p:cNvPr>
          <p:cNvSpPr txBox="1">
            <a:spLocks noGrp="1"/>
          </p:cNvSpPr>
          <p:nvPr>
            <p:ph type="title"/>
          </p:nvPr>
        </p:nvSpPr>
        <p:spPr>
          <a:xfrm>
            <a:off x="521208" y="1536192"/>
            <a:ext cx="6876288" cy="640080"/>
          </a:xfrm>
        </p:spPr>
        <p:txBody>
          <a:bodyPr/>
          <a:lstStyle>
            <a:lvl1pPr>
              <a:defRPr sz="3600">
                <a:solidFill>
                  <a:srgbClr val="FFFFFF"/>
                </a:solidFill>
              </a:defRPr>
            </a:lvl1pPr>
          </a:lstStyle>
          <a:p>
            <a:pPr lvl="0"/>
            <a:r>
              <a:rPr lang="en-US"/>
              <a:t>Click to edit Master title style</a:t>
            </a:r>
          </a:p>
        </p:txBody>
      </p:sp>
      <p:sp>
        <p:nvSpPr>
          <p:cNvPr id="5" name="Content Placeholder 6">
            <a:extLst>
              <a:ext uri="{FF2B5EF4-FFF2-40B4-BE49-F238E27FC236}">
                <a16:creationId xmlns:a16="http://schemas.microsoft.com/office/drawing/2014/main" id="{FA0095C4-2157-4E74-8A01-12C57295CD30}"/>
              </a:ext>
            </a:extLst>
          </p:cNvPr>
          <p:cNvSpPr txBox="1">
            <a:spLocks noGrp="1"/>
          </p:cNvSpPr>
          <p:nvPr>
            <p:ph idx="4294967295"/>
          </p:nvPr>
        </p:nvSpPr>
        <p:spPr>
          <a:xfrm>
            <a:off x="539496" y="2560320"/>
            <a:ext cx="9445752" cy="3977639"/>
          </a:xfrm>
        </p:spPr>
        <p:txBody>
          <a:bodyPr/>
          <a:lstStyle>
            <a:lvl1pPr>
              <a:defRPr sz="2400">
                <a:solidFill>
                  <a:srgbClr val="404040"/>
                </a:solidFill>
                <a:latin typeface="Segoe UI Light"/>
              </a:defRPr>
            </a:lvl1pPr>
            <a:lvl2pPr marL="0" indent="0">
              <a:buNone/>
              <a:defRPr>
                <a:solidFill>
                  <a:srgbClr val="404040"/>
                </a:solidFill>
              </a:defRPr>
            </a:lvl2pPr>
            <a:lvl3pPr marL="0" indent="0">
              <a:buNone/>
              <a:defRPr>
                <a:solidFill>
                  <a:srgbClr val="404040"/>
                </a:solidFill>
              </a:defRPr>
            </a:lvl3pPr>
            <a:lvl4pPr marL="0" indent="0">
              <a:buNone/>
              <a:defRPr>
                <a:solidFill>
                  <a:srgbClr val="404040"/>
                </a:solidFill>
              </a:defRPr>
            </a:lvl4pPr>
            <a:lvl5pPr marL="0" indent="0">
              <a:buNone/>
              <a:defRPr>
                <a:solidFill>
                  <a:srgbClr val="40404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210098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45976955-8A3F-4416-8D82-DE267DD2B46F}"/>
              </a:ext>
            </a:extLst>
          </p:cNvPr>
          <p:cNvSpPr/>
          <p:nvPr/>
        </p:nvSpPr>
        <p:spPr>
          <a:xfrm>
            <a:off x="256032" y="265176"/>
            <a:ext cx="11683051" cy="6332430"/>
          </a:xfrm>
          <a:prstGeom prst="rect">
            <a:avLst/>
          </a:prstGeom>
          <a:solidFill>
            <a:srgbClr val="F5F5F5"/>
          </a:solidFill>
          <a:ln cap="flat">
            <a:noFill/>
            <a:prstDash val="solid"/>
          </a:ln>
        </p:spPr>
        <p:txBody>
          <a:bodyPr vert="horz" wrap="square" lIns="91440" tIns="45720" rIns="91440" bIns="45720" anchor="b"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3" name="Title Placeholder 1">
            <a:extLst>
              <a:ext uri="{FF2B5EF4-FFF2-40B4-BE49-F238E27FC236}">
                <a16:creationId xmlns:a16="http://schemas.microsoft.com/office/drawing/2014/main" id="{98BCB2DD-4B52-4415-817A-39ECA8B20F26}"/>
              </a:ext>
            </a:extLst>
          </p:cNvPr>
          <p:cNvSpPr txBox="1">
            <a:spLocks noGrp="1"/>
          </p:cNvSpPr>
          <p:nvPr>
            <p:ph type="title"/>
          </p:nvPr>
        </p:nvSpPr>
        <p:spPr>
          <a:xfrm>
            <a:off x="521208" y="448056"/>
            <a:ext cx="6876288" cy="640080"/>
          </a:xfrm>
          <a:prstGeom prst="rect">
            <a:avLst/>
          </a:prstGeom>
          <a:noFill/>
          <a:ln>
            <a:noFill/>
          </a:ln>
        </p:spPr>
        <p:txBody>
          <a:bodyPr vert="horz" wrap="square" lIns="91440" tIns="45720" rIns="91440" bIns="45720" anchor="b" anchorCtr="0" compatLnSpc="1">
            <a:normAutofit/>
          </a:bodyPr>
          <a:lstStyle/>
          <a:p>
            <a:pPr lvl="0"/>
            <a:r>
              <a:rPr lang="en-US"/>
              <a:t>Click to edit Master title style</a:t>
            </a:r>
          </a:p>
        </p:txBody>
      </p:sp>
      <p:sp>
        <p:nvSpPr>
          <p:cNvPr id="4" name="Text Placeholder 2">
            <a:extLst>
              <a:ext uri="{FF2B5EF4-FFF2-40B4-BE49-F238E27FC236}">
                <a16:creationId xmlns:a16="http://schemas.microsoft.com/office/drawing/2014/main" id="{732690D2-EB00-4259-844E-5C4C7CCD2866}"/>
              </a:ext>
            </a:extLst>
          </p:cNvPr>
          <p:cNvSpPr txBox="1">
            <a:spLocks noGrp="1"/>
          </p:cNvSpPr>
          <p:nvPr>
            <p:ph type="body" idx="1"/>
          </p:nvPr>
        </p:nvSpPr>
        <p:spPr>
          <a:xfrm>
            <a:off x="539496" y="1435608"/>
            <a:ext cx="4416552" cy="3977639"/>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C729CAD3-AA77-4E17-B717-114489A70784}"/>
              </a:ext>
            </a:extLst>
          </p:cNvPr>
          <p:cNvSpPr txBox="1">
            <a:spLocks noGrp="1"/>
          </p:cNvSpPr>
          <p:nvPr>
            <p:ph type="dt" sz="half" idx="2"/>
          </p:nvPr>
        </p:nvSpPr>
        <p:spPr>
          <a:xfrm>
            <a:off x="539496" y="6203947"/>
            <a:ext cx="3276596"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595959"/>
                </a:solidFill>
                <a:uFillTx/>
                <a:latin typeface="Segoe UI"/>
              </a:defRPr>
            </a:lvl1pPr>
          </a:lstStyle>
          <a:p>
            <a:pPr lvl="0"/>
            <a:fld id="{A412F981-4524-4A45-895D-D95534350587}" type="datetime1">
              <a:rPr lang="en-US"/>
              <a:pPr lvl="0"/>
              <a:t>6/21/2020</a:t>
            </a:fld>
            <a:endParaRPr lang="en-US"/>
          </a:p>
        </p:txBody>
      </p:sp>
      <p:sp>
        <p:nvSpPr>
          <p:cNvPr id="6" name="Footer Placeholder 4">
            <a:extLst>
              <a:ext uri="{FF2B5EF4-FFF2-40B4-BE49-F238E27FC236}">
                <a16:creationId xmlns:a16="http://schemas.microsoft.com/office/drawing/2014/main" id="{5D717A9C-66E2-4AAB-B2ED-BF6EB2302D5B}"/>
              </a:ext>
            </a:extLst>
          </p:cNvPr>
          <p:cNvSpPr txBox="1">
            <a:spLocks noGrp="1"/>
          </p:cNvSpPr>
          <p:nvPr>
            <p:ph type="ftr" sz="quarter" idx="3"/>
          </p:nvPr>
        </p:nvSpPr>
        <p:spPr>
          <a:xfrm>
            <a:off x="4648196" y="6203947"/>
            <a:ext cx="2895603"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595959"/>
                </a:solidFill>
                <a:uFillTx/>
                <a:latin typeface="Segoe UI"/>
              </a:defRPr>
            </a:lvl1pPr>
          </a:lstStyle>
          <a:p>
            <a:pPr lvl="0"/>
            <a:endParaRPr lang="en-US"/>
          </a:p>
        </p:txBody>
      </p:sp>
      <p:sp>
        <p:nvSpPr>
          <p:cNvPr id="7" name="Slide Number Placeholder 5">
            <a:extLst>
              <a:ext uri="{FF2B5EF4-FFF2-40B4-BE49-F238E27FC236}">
                <a16:creationId xmlns:a16="http://schemas.microsoft.com/office/drawing/2014/main" id="{BBCF9DB9-DD9E-4882-96F0-2D8D3B9C15A4}"/>
              </a:ext>
            </a:extLst>
          </p:cNvPr>
          <p:cNvSpPr txBox="1">
            <a:spLocks noGrp="1"/>
          </p:cNvSpPr>
          <p:nvPr>
            <p:ph type="sldNum" sz="quarter" idx="4"/>
          </p:nvPr>
        </p:nvSpPr>
        <p:spPr>
          <a:xfrm>
            <a:off x="8375904" y="6203947"/>
            <a:ext cx="3276596"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595959"/>
                </a:solidFill>
                <a:uFillTx/>
                <a:latin typeface="Segoe UI"/>
              </a:defRPr>
            </a:lvl1pPr>
          </a:lstStyle>
          <a:p>
            <a:pPr lvl="0"/>
            <a:fld id="{88F7E1CE-7025-4516-A3F1-96ABCFF8E595}" type="slidenum">
              <a:t>‹#›</a:t>
            </a:fld>
            <a:endParaRPr lang="en-US"/>
          </a:p>
        </p:txBody>
      </p:sp>
      <p:cxnSp>
        <p:nvCxnSpPr>
          <p:cNvPr id="8" name="Straight Connector 7">
            <a:extLst>
              <a:ext uri="{FF2B5EF4-FFF2-40B4-BE49-F238E27FC236}">
                <a16:creationId xmlns:a16="http://schemas.microsoft.com/office/drawing/2014/main" id="{F86B23BA-09A5-42AC-A878-F9E82BA66D9D}"/>
              </a:ext>
            </a:extLst>
          </p:cNvPr>
          <p:cNvCxnSpPr/>
          <p:nvPr/>
        </p:nvCxnSpPr>
        <p:spPr>
          <a:xfrm>
            <a:off x="604436" y="1196391"/>
            <a:ext cx="10983133" cy="0"/>
          </a:xfrm>
          <a:prstGeom prst="straightConnector1">
            <a:avLst/>
          </a:prstGeom>
          <a:noFill/>
          <a:ln w="25402" cap="flat">
            <a:solidFill>
              <a:srgbClr val="D24726"/>
            </a:solidFill>
            <a:prstDash val="solid"/>
            <a:miter/>
          </a:ln>
        </p:spPr>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marL="0" marR="0" lvl="0" indent="0" algn="l" defTabSz="914400" rtl="0" fontAlgn="auto" hangingPunct="1">
        <a:lnSpc>
          <a:spcPct val="100000"/>
        </a:lnSpc>
        <a:spcBef>
          <a:spcPts val="0"/>
        </a:spcBef>
        <a:spcAft>
          <a:spcPts val="0"/>
        </a:spcAft>
        <a:buNone/>
        <a:tabLst/>
        <a:defRPr lang="en-US" sz="2800" b="0" i="0" u="none" strike="noStrike" kern="1200" cap="none" spc="0" baseline="0">
          <a:solidFill>
            <a:srgbClr val="000000"/>
          </a:solidFill>
          <a:uFillTx/>
          <a:latin typeface="Segoe UI Light"/>
        </a:defRPr>
      </a:lvl1pPr>
    </p:titleStyle>
    <p:bodyStyle>
      <a:lvl1pPr marL="0" marR="0" lvl="0" indent="0" algn="l" defTabSz="914400" rtl="0" fontAlgn="auto" hangingPunct="1">
        <a:lnSpc>
          <a:spcPct val="150000"/>
        </a:lnSpc>
        <a:spcBef>
          <a:spcPts val="1000"/>
        </a:spcBef>
        <a:spcAft>
          <a:spcPts val="1200"/>
        </a:spcAft>
        <a:buNone/>
        <a:tabLst/>
        <a:defRPr lang="en-US" sz="1200" b="0" i="0" u="none" strike="noStrike" kern="1200" cap="none" spc="0" baseline="0">
          <a:solidFill>
            <a:srgbClr val="000000"/>
          </a:solidFill>
          <a:uFillTx/>
          <a:latin typeface="Segoe UI"/>
        </a:defRPr>
      </a:lvl1pPr>
      <a:lvl2pPr marL="228600" marR="0" lvl="1" indent="-228600" algn="l" defTabSz="914400" rtl="0" fontAlgn="auto" hangingPunct="1">
        <a:lnSpc>
          <a:spcPct val="150000"/>
        </a:lnSpc>
        <a:spcBef>
          <a:spcPts val="1000"/>
        </a:spcBef>
        <a:spcAft>
          <a:spcPts val="1200"/>
        </a:spcAft>
        <a:buSzPct val="100000"/>
        <a:buFont typeface="Arial" pitchFamily="34"/>
        <a:buChar char="•"/>
        <a:tabLst/>
        <a:defRPr lang="en-US" sz="1200" b="0" i="0" u="none" strike="noStrike" kern="1200" cap="none" spc="0" baseline="0">
          <a:solidFill>
            <a:srgbClr val="000000"/>
          </a:solidFill>
          <a:uFillTx/>
          <a:latin typeface="Segoe UI"/>
        </a:defRPr>
      </a:lvl2pPr>
      <a:lvl3pPr marL="685800" marR="0" lvl="2" indent="-228600" algn="l" defTabSz="914400" rtl="0" fontAlgn="auto" hangingPunct="1">
        <a:lnSpc>
          <a:spcPct val="150000"/>
        </a:lnSpc>
        <a:spcBef>
          <a:spcPts val="1000"/>
        </a:spcBef>
        <a:spcAft>
          <a:spcPts val="1200"/>
        </a:spcAft>
        <a:buSzPct val="100000"/>
        <a:buFont typeface="Arial" pitchFamily="34"/>
        <a:buChar char="•"/>
        <a:tabLst/>
        <a:defRPr lang="en-US" sz="1200" b="0" i="0" u="none" strike="noStrike" kern="1200" cap="none" spc="0" baseline="0">
          <a:solidFill>
            <a:srgbClr val="000000"/>
          </a:solidFill>
          <a:uFillTx/>
          <a:latin typeface="Segoe UI"/>
        </a:defRPr>
      </a:lvl3pPr>
      <a:lvl4pPr marL="1143000" marR="0" lvl="3" indent="-228600" algn="l" defTabSz="914400" rtl="0" fontAlgn="auto" hangingPunct="1">
        <a:lnSpc>
          <a:spcPct val="150000"/>
        </a:lnSpc>
        <a:spcBef>
          <a:spcPts val="1000"/>
        </a:spcBef>
        <a:spcAft>
          <a:spcPts val="1200"/>
        </a:spcAft>
        <a:buSzPct val="100000"/>
        <a:buFont typeface="Arial" pitchFamily="34"/>
        <a:buChar char="•"/>
        <a:tabLst/>
        <a:defRPr lang="en-US" sz="1200" b="0" i="0" u="none" strike="noStrike" kern="1200" cap="none" spc="0" baseline="0">
          <a:solidFill>
            <a:srgbClr val="000000"/>
          </a:solidFill>
          <a:uFillTx/>
          <a:latin typeface="Segoe UI"/>
        </a:defRPr>
      </a:lvl4pPr>
      <a:lvl5pPr marL="1600200" marR="0" lvl="4" indent="-228600" algn="l" defTabSz="914400" rtl="0" fontAlgn="auto" hangingPunct="1">
        <a:lnSpc>
          <a:spcPct val="150000"/>
        </a:lnSpc>
        <a:spcBef>
          <a:spcPts val="1000"/>
        </a:spcBef>
        <a:spcAft>
          <a:spcPts val="1200"/>
        </a:spcAft>
        <a:buSzPct val="100000"/>
        <a:buFont typeface="Arial" pitchFamily="34"/>
        <a:buChar char="•"/>
        <a:tabLst/>
        <a:defRPr lang="en-US" sz="1200" b="0" i="0" u="none" strike="noStrike" kern="1200" cap="none" spc="0" baseline="0">
          <a:solidFill>
            <a:srgbClr val="000000"/>
          </a:solidFill>
          <a:uFillTx/>
          <a:latin typeface="Segoe U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cwe.mitre.org/compatible/questionnaires/33.html" TargetMode="External"/><Relationship Id="rId2" Type="http://schemas.openxmlformats.org/officeDocument/2006/relationships/hyperlink" Target="https://cwe.mitre.org/" TargetMode="External"/><Relationship Id="rId1" Type="http://schemas.openxmlformats.org/officeDocument/2006/relationships/slideLayout" Target="../slideLayouts/slideLayout2.xml"/><Relationship Id="rId5" Type="http://schemas.openxmlformats.org/officeDocument/2006/relationships/hyperlink" Target="https://www.owasp.org/index.php/Top_10-2017_Top_10" TargetMode="External"/><Relationship Id="rId4" Type="http://schemas.openxmlformats.org/officeDocument/2006/relationships/hyperlink" Target="https://www.sans.org/top25-software-error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ocs.sonarqube.org/latest/user-guide/rule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www.sans.org/"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owasp.org/index.php/Top_10-2017_Top_10"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pattFill prst="pct5">
          <a:fgClr>
            <a:srgbClr val="FFFFFF"/>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500FF02-CD96-4EAC-AC4D-6FB29BC30DA4}"/>
              </a:ext>
            </a:extLst>
          </p:cNvPr>
          <p:cNvSpPr txBox="1">
            <a:spLocks noGrp="1"/>
          </p:cNvSpPr>
          <p:nvPr>
            <p:ph type="body" idx="4294967295"/>
          </p:nvPr>
        </p:nvSpPr>
        <p:spPr/>
        <p:txBody>
          <a:bodyPr/>
          <a:lstStyle/>
          <a:p>
            <a:pPr lvl="0"/>
            <a:endParaRPr lang="en-US" sz="2400" dirty="0">
              <a:solidFill>
                <a:srgbClr val="70AD47"/>
              </a:solidFill>
              <a:latin typeface="Segoe UI Light"/>
            </a:endParaRPr>
          </a:p>
          <a:p>
            <a:pPr lvl="0"/>
            <a:endParaRPr lang="en-US" sz="2400" dirty="0">
              <a:solidFill>
                <a:srgbClr val="70AD47"/>
              </a:solidFill>
              <a:latin typeface="Segoe UI Light"/>
            </a:endParaRPr>
          </a:p>
          <a:p>
            <a:pPr lvl="0"/>
            <a:endParaRPr lang="en-US" sz="2400" dirty="0">
              <a:solidFill>
                <a:srgbClr val="70AD47"/>
              </a:solidFill>
              <a:latin typeface="Segoe UI Light"/>
            </a:endParaRPr>
          </a:p>
          <a:p>
            <a:pPr lvl="0"/>
            <a:endParaRPr lang="en-US" sz="2400" dirty="0">
              <a:solidFill>
                <a:srgbClr val="70AD47"/>
              </a:solidFill>
              <a:latin typeface="Segoe UI Light"/>
            </a:endParaRPr>
          </a:p>
        </p:txBody>
      </p:sp>
      <p:pic>
        <p:nvPicPr>
          <p:cNvPr id="7" name="Picture 6">
            <a:extLst>
              <a:ext uri="{FF2B5EF4-FFF2-40B4-BE49-F238E27FC236}">
                <a16:creationId xmlns:a16="http://schemas.microsoft.com/office/drawing/2014/main" id="{495A3F9A-6196-4E15-9F4A-0073683E41DE}"/>
              </a:ext>
            </a:extLst>
          </p:cNvPr>
          <p:cNvPicPr>
            <a:picLocks noChangeAspect="1"/>
          </p:cNvPicPr>
          <p:nvPr/>
        </p:nvPicPr>
        <p:blipFill>
          <a:blip r:embed="rId3"/>
          <a:stretch>
            <a:fillRect/>
          </a:stretch>
        </p:blipFill>
        <p:spPr>
          <a:xfrm>
            <a:off x="3820963" y="2850787"/>
            <a:ext cx="3414991" cy="136076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5F319-6104-4937-93AB-E1BB7B4D799A}"/>
              </a:ext>
            </a:extLst>
          </p:cNvPr>
          <p:cNvSpPr>
            <a:spLocks noGrp="1"/>
          </p:cNvSpPr>
          <p:nvPr>
            <p:ph type="title"/>
          </p:nvPr>
        </p:nvSpPr>
        <p:spPr/>
        <p:txBody>
          <a:bodyPr/>
          <a:lstStyle/>
          <a:p>
            <a:r>
              <a:rPr lang="en-US" kern="0" dirty="0">
                <a:solidFill>
                  <a:srgbClr val="0070C0"/>
                </a:solidFill>
                <a:latin typeface="Segoe UI Semibold" pitchFamily="34"/>
                <a:cs typeface="Segoe UI Semibold" pitchFamily="34"/>
              </a:rPr>
              <a:t>Technical Debt</a:t>
            </a:r>
            <a:endParaRPr lang="en-IN" dirty="0"/>
          </a:p>
        </p:txBody>
      </p:sp>
      <p:sp>
        <p:nvSpPr>
          <p:cNvPr id="4" name="TextBox 3">
            <a:extLst>
              <a:ext uri="{FF2B5EF4-FFF2-40B4-BE49-F238E27FC236}">
                <a16:creationId xmlns:a16="http://schemas.microsoft.com/office/drawing/2014/main" id="{C7529933-FA25-45C7-9715-3950C003CAB7}"/>
              </a:ext>
            </a:extLst>
          </p:cNvPr>
          <p:cNvSpPr txBox="1"/>
          <p:nvPr/>
        </p:nvSpPr>
        <p:spPr>
          <a:xfrm>
            <a:off x="2201773" y="2719137"/>
            <a:ext cx="6123569" cy="1296679"/>
          </a:xfrm>
          <a:prstGeom prst="rect">
            <a:avLst/>
          </a:prstGeom>
          <a:noFill/>
        </p:spPr>
        <p:txBody>
          <a:bodyPr wrap="square" rtlCol="0">
            <a:spAutoFit/>
          </a:bodyPr>
          <a:lstStyle/>
          <a:p>
            <a:pPr>
              <a:lnSpc>
                <a:spcPct val="150000"/>
              </a:lnSpc>
            </a:pPr>
            <a:r>
              <a:rPr lang="en-US" b="1" dirty="0">
                <a:solidFill>
                  <a:schemeClr val="accent1"/>
                </a:solidFill>
                <a:latin typeface="Segoe UI Semibold" panose="020B0702040204020203" pitchFamily="34" charset="0"/>
                <a:cs typeface="Segoe UI Semibold" panose="020B0702040204020203" pitchFamily="34" charset="0"/>
              </a:rPr>
              <a:t>“If the debt grows large enough, eventually the company will sped more on servicing its debt than it invests in increasing the value of its other assets”</a:t>
            </a:r>
            <a:endParaRPr lang="en-IN" b="1" dirty="0">
              <a:solidFill>
                <a:schemeClr val="accent1"/>
              </a:solidFill>
              <a:latin typeface="Segoe UI Semibold" panose="020B0702040204020203" pitchFamily="34" charset="0"/>
              <a:cs typeface="Segoe UI Semibold" panose="020B0702040204020203" pitchFamily="34" charset="0"/>
            </a:endParaRPr>
          </a:p>
        </p:txBody>
      </p:sp>
      <p:pic>
        <p:nvPicPr>
          <p:cNvPr id="5" name="Picture 4">
            <a:extLst>
              <a:ext uri="{FF2B5EF4-FFF2-40B4-BE49-F238E27FC236}">
                <a16:creationId xmlns:a16="http://schemas.microsoft.com/office/drawing/2014/main" id="{F7410438-926F-4122-89B4-D4A6061F288D}"/>
              </a:ext>
            </a:extLst>
          </p:cNvPr>
          <p:cNvPicPr>
            <a:picLocks noChangeAspect="1"/>
          </p:cNvPicPr>
          <p:nvPr/>
        </p:nvPicPr>
        <p:blipFill>
          <a:blip r:embed="rId2"/>
          <a:stretch>
            <a:fillRect/>
          </a:stretch>
        </p:blipFill>
        <p:spPr>
          <a:xfrm>
            <a:off x="5696442" y="4433861"/>
            <a:ext cx="2628900" cy="962025"/>
          </a:xfrm>
          <a:prstGeom prst="rect">
            <a:avLst/>
          </a:prstGeom>
        </p:spPr>
      </p:pic>
    </p:spTree>
    <p:extLst>
      <p:ext uri="{BB962C8B-B14F-4D97-AF65-F5344CB8AC3E}">
        <p14:creationId xmlns:p14="http://schemas.microsoft.com/office/powerpoint/2010/main" val="319446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BE855-7E8F-4021-BBFC-38C964EA3DD0}"/>
              </a:ext>
            </a:extLst>
          </p:cNvPr>
          <p:cNvSpPr>
            <a:spLocks noGrp="1"/>
          </p:cNvSpPr>
          <p:nvPr>
            <p:ph type="title"/>
          </p:nvPr>
        </p:nvSpPr>
        <p:spPr/>
        <p:txBody>
          <a:bodyPr/>
          <a:lstStyle/>
          <a:p>
            <a:r>
              <a:rPr lang="en-US" kern="0" dirty="0">
                <a:solidFill>
                  <a:srgbClr val="0070C0"/>
                </a:solidFill>
                <a:latin typeface="Segoe UI Semibold" pitchFamily="34"/>
                <a:cs typeface="Segoe UI Semibold" pitchFamily="34"/>
              </a:rPr>
              <a:t>Technical Debt</a:t>
            </a:r>
            <a:endParaRPr lang="en-IN" kern="0" dirty="0">
              <a:solidFill>
                <a:srgbClr val="0070C0"/>
              </a:solidFill>
              <a:latin typeface="Segoe UI Semibold" pitchFamily="34"/>
              <a:cs typeface="Segoe UI Semibold" pitchFamily="34"/>
            </a:endParaRPr>
          </a:p>
        </p:txBody>
      </p:sp>
      <p:pic>
        <p:nvPicPr>
          <p:cNvPr id="3" name="Picture 2">
            <a:extLst>
              <a:ext uri="{FF2B5EF4-FFF2-40B4-BE49-F238E27FC236}">
                <a16:creationId xmlns:a16="http://schemas.microsoft.com/office/drawing/2014/main" id="{A5C84843-B15D-42AE-BE83-7EE88E18F34E}"/>
              </a:ext>
            </a:extLst>
          </p:cNvPr>
          <p:cNvPicPr>
            <a:picLocks noChangeAspect="1"/>
          </p:cNvPicPr>
          <p:nvPr/>
        </p:nvPicPr>
        <p:blipFill>
          <a:blip r:embed="rId3"/>
          <a:stretch>
            <a:fillRect/>
          </a:stretch>
        </p:blipFill>
        <p:spPr>
          <a:xfrm>
            <a:off x="3833686" y="4016401"/>
            <a:ext cx="4848225" cy="781050"/>
          </a:xfrm>
          <a:prstGeom prst="rect">
            <a:avLst/>
          </a:prstGeom>
        </p:spPr>
      </p:pic>
      <p:pic>
        <p:nvPicPr>
          <p:cNvPr id="5" name="Picture 4">
            <a:extLst>
              <a:ext uri="{FF2B5EF4-FFF2-40B4-BE49-F238E27FC236}">
                <a16:creationId xmlns:a16="http://schemas.microsoft.com/office/drawing/2014/main" id="{06F79F42-21FA-4D4D-8FDB-2CDB4DA8F5EF}"/>
              </a:ext>
            </a:extLst>
          </p:cNvPr>
          <p:cNvPicPr>
            <a:picLocks noChangeAspect="1"/>
          </p:cNvPicPr>
          <p:nvPr/>
        </p:nvPicPr>
        <p:blipFill>
          <a:blip r:embed="rId4"/>
          <a:stretch>
            <a:fillRect/>
          </a:stretch>
        </p:blipFill>
        <p:spPr>
          <a:xfrm>
            <a:off x="5252040" y="2633772"/>
            <a:ext cx="1381125" cy="971550"/>
          </a:xfrm>
          <a:prstGeom prst="rect">
            <a:avLst/>
          </a:prstGeom>
        </p:spPr>
      </p:pic>
    </p:spTree>
    <p:extLst>
      <p:ext uri="{BB962C8B-B14F-4D97-AF65-F5344CB8AC3E}">
        <p14:creationId xmlns:p14="http://schemas.microsoft.com/office/powerpoint/2010/main" val="2653880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2EC3-E3B1-4654-A9F3-A53211E01B9E}"/>
              </a:ext>
            </a:extLst>
          </p:cNvPr>
          <p:cNvSpPr>
            <a:spLocks noGrp="1"/>
          </p:cNvSpPr>
          <p:nvPr>
            <p:ph type="title"/>
          </p:nvPr>
        </p:nvSpPr>
        <p:spPr/>
        <p:txBody>
          <a:bodyPr/>
          <a:lstStyle/>
          <a:p>
            <a:r>
              <a:rPr lang="en-US" kern="0" dirty="0">
                <a:solidFill>
                  <a:srgbClr val="0070C0"/>
                </a:solidFill>
                <a:latin typeface="Segoe UI Semibold" pitchFamily="34"/>
                <a:cs typeface="Segoe UI Semibold" pitchFamily="34"/>
              </a:rPr>
              <a:t>Technical Debt</a:t>
            </a:r>
            <a:endParaRPr lang="en-IN" dirty="0"/>
          </a:p>
        </p:txBody>
      </p:sp>
      <p:pic>
        <p:nvPicPr>
          <p:cNvPr id="5" name="Picture 4">
            <a:extLst>
              <a:ext uri="{FF2B5EF4-FFF2-40B4-BE49-F238E27FC236}">
                <a16:creationId xmlns:a16="http://schemas.microsoft.com/office/drawing/2014/main" id="{05AFBA19-557E-4315-9F52-A187F97C6918}"/>
              </a:ext>
            </a:extLst>
          </p:cNvPr>
          <p:cNvPicPr>
            <a:picLocks noChangeAspect="1"/>
          </p:cNvPicPr>
          <p:nvPr/>
        </p:nvPicPr>
        <p:blipFill>
          <a:blip r:embed="rId3"/>
          <a:stretch>
            <a:fillRect/>
          </a:stretch>
        </p:blipFill>
        <p:spPr>
          <a:xfrm>
            <a:off x="1303262" y="2392281"/>
            <a:ext cx="2276475" cy="533400"/>
          </a:xfrm>
          <a:prstGeom prst="rect">
            <a:avLst/>
          </a:prstGeom>
        </p:spPr>
      </p:pic>
      <p:pic>
        <p:nvPicPr>
          <p:cNvPr id="6" name="Picture 5">
            <a:extLst>
              <a:ext uri="{FF2B5EF4-FFF2-40B4-BE49-F238E27FC236}">
                <a16:creationId xmlns:a16="http://schemas.microsoft.com/office/drawing/2014/main" id="{B5B1ADF2-F58B-4681-88A2-4BD142D437D4}"/>
              </a:ext>
            </a:extLst>
          </p:cNvPr>
          <p:cNvPicPr>
            <a:picLocks noChangeAspect="1"/>
          </p:cNvPicPr>
          <p:nvPr/>
        </p:nvPicPr>
        <p:blipFill>
          <a:blip r:embed="rId4"/>
          <a:stretch>
            <a:fillRect/>
          </a:stretch>
        </p:blipFill>
        <p:spPr>
          <a:xfrm>
            <a:off x="3417211" y="2399552"/>
            <a:ext cx="1266825" cy="542925"/>
          </a:xfrm>
          <a:prstGeom prst="rect">
            <a:avLst/>
          </a:prstGeom>
        </p:spPr>
      </p:pic>
      <p:sp>
        <p:nvSpPr>
          <p:cNvPr id="7" name="TextBox 6">
            <a:extLst>
              <a:ext uri="{FF2B5EF4-FFF2-40B4-BE49-F238E27FC236}">
                <a16:creationId xmlns:a16="http://schemas.microsoft.com/office/drawing/2014/main" id="{46751806-7BC4-477C-B10C-E2819D1EFF9A}"/>
              </a:ext>
            </a:extLst>
          </p:cNvPr>
          <p:cNvSpPr txBox="1"/>
          <p:nvPr/>
        </p:nvSpPr>
        <p:spPr>
          <a:xfrm>
            <a:off x="577512" y="3621506"/>
            <a:ext cx="11554327" cy="456215"/>
          </a:xfrm>
          <a:prstGeom prst="rect">
            <a:avLst/>
          </a:prstGeom>
          <a:noFill/>
        </p:spPr>
        <p:txBody>
          <a:bodyPr wrap="square" rtlCol="0">
            <a:spAutoFit/>
          </a:bodyPr>
          <a:lstStyle/>
          <a:p>
            <a:pPr>
              <a:lnSpc>
                <a:spcPct val="150000"/>
              </a:lnSpc>
            </a:pPr>
            <a:r>
              <a:rPr lang="en-US" b="1" dirty="0">
                <a:solidFill>
                  <a:schemeClr val="accent1"/>
                </a:solidFill>
                <a:latin typeface="Segoe UI Semibold" panose="020B0702040204020203" pitchFamily="34" charset="0"/>
                <a:cs typeface="Segoe UI Semibold" panose="020B0702040204020203" pitchFamily="34" charset="0"/>
              </a:rPr>
              <a:t>Potential bugs or as code that will not have the expected behavior at runtime.</a:t>
            </a:r>
            <a:endParaRPr lang="en-IN" b="1" dirty="0">
              <a:solidFill>
                <a:schemeClr val="accent1"/>
              </a:solidFill>
              <a:latin typeface="Segoe UI Semibold" panose="020B0702040204020203" pitchFamily="34" charset="0"/>
              <a:cs typeface="Segoe UI Semibold" panose="020B0702040204020203" pitchFamily="34" charset="0"/>
            </a:endParaRPr>
          </a:p>
        </p:txBody>
      </p:sp>
      <p:pic>
        <p:nvPicPr>
          <p:cNvPr id="8" name="Picture 7">
            <a:extLst>
              <a:ext uri="{FF2B5EF4-FFF2-40B4-BE49-F238E27FC236}">
                <a16:creationId xmlns:a16="http://schemas.microsoft.com/office/drawing/2014/main" id="{61866B50-EE6E-4F2F-8BF3-C27738BEBA7C}"/>
              </a:ext>
            </a:extLst>
          </p:cNvPr>
          <p:cNvPicPr>
            <a:picLocks noChangeAspect="1"/>
          </p:cNvPicPr>
          <p:nvPr/>
        </p:nvPicPr>
        <p:blipFill>
          <a:blip r:embed="rId5"/>
          <a:stretch>
            <a:fillRect/>
          </a:stretch>
        </p:blipFill>
        <p:spPr>
          <a:xfrm>
            <a:off x="5150559" y="1580539"/>
            <a:ext cx="1921307" cy="1848461"/>
          </a:xfrm>
          <a:prstGeom prst="rect">
            <a:avLst/>
          </a:prstGeom>
        </p:spPr>
      </p:pic>
    </p:spTree>
    <p:extLst>
      <p:ext uri="{BB962C8B-B14F-4D97-AF65-F5344CB8AC3E}">
        <p14:creationId xmlns:p14="http://schemas.microsoft.com/office/powerpoint/2010/main" val="3397713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6205E-57E2-437B-AA0E-70ADAB6D38F1}"/>
              </a:ext>
            </a:extLst>
          </p:cNvPr>
          <p:cNvSpPr>
            <a:spLocks noGrp="1"/>
          </p:cNvSpPr>
          <p:nvPr>
            <p:ph type="title"/>
          </p:nvPr>
        </p:nvSpPr>
        <p:spPr/>
        <p:txBody>
          <a:bodyPr/>
          <a:lstStyle/>
          <a:p>
            <a:r>
              <a:rPr lang="en-US" kern="0" dirty="0">
                <a:solidFill>
                  <a:srgbClr val="0070C0"/>
                </a:solidFill>
                <a:latin typeface="Segoe UI Semibold" pitchFamily="34"/>
                <a:cs typeface="Segoe UI Semibold" pitchFamily="34"/>
              </a:rPr>
              <a:t>Technical Debt</a:t>
            </a:r>
            <a:endParaRPr lang="en-IN" dirty="0"/>
          </a:p>
        </p:txBody>
      </p:sp>
      <p:pic>
        <p:nvPicPr>
          <p:cNvPr id="3" name="Picture 2">
            <a:extLst>
              <a:ext uri="{FF2B5EF4-FFF2-40B4-BE49-F238E27FC236}">
                <a16:creationId xmlns:a16="http://schemas.microsoft.com/office/drawing/2014/main" id="{09113686-D394-4AEA-94A6-37D123B598E1}"/>
              </a:ext>
            </a:extLst>
          </p:cNvPr>
          <p:cNvPicPr>
            <a:picLocks noChangeAspect="1"/>
          </p:cNvPicPr>
          <p:nvPr/>
        </p:nvPicPr>
        <p:blipFill>
          <a:blip r:embed="rId3"/>
          <a:stretch>
            <a:fillRect/>
          </a:stretch>
        </p:blipFill>
        <p:spPr>
          <a:xfrm>
            <a:off x="1574636" y="2487027"/>
            <a:ext cx="2762250" cy="704850"/>
          </a:xfrm>
          <a:prstGeom prst="rect">
            <a:avLst/>
          </a:prstGeom>
        </p:spPr>
      </p:pic>
      <p:pic>
        <p:nvPicPr>
          <p:cNvPr id="4" name="Picture 3">
            <a:extLst>
              <a:ext uri="{FF2B5EF4-FFF2-40B4-BE49-F238E27FC236}">
                <a16:creationId xmlns:a16="http://schemas.microsoft.com/office/drawing/2014/main" id="{EA28A580-96A1-4F0D-8757-3602475EF057}"/>
              </a:ext>
            </a:extLst>
          </p:cNvPr>
          <p:cNvPicPr>
            <a:picLocks noChangeAspect="1"/>
          </p:cNvPicPr>
          <p:nvPr/>
        </p:nvPicPr>
        <p:blipFill>
          <a:blip r:embed="rId4"/>
          <a:stretch>
            <a:fillRect/>
          </a:stretch>
        </p:blipFill>
        <p:spPr>
          <a:xfrm>
            <a:off x="4623888" y="1942849"/>
            <a:ext cx="1429804" cy="1486151"/>
          </a:xfrm>
          <a:prstGeom prst="rect">
            <a:avLst/>
          </a:prstGeom>
        </p:spPr>
      </p:pic>
      <p:sp>
        <p:nvSpPr>
          <p:cNvPr id="5" name="TextBox 4">
            <a:extLst>
              <a:ext uri="{FF2B5EF4-FFF2-40B4-BE49-F238E27FC236}">
                <a16:creationId xmlns:a16="http://schemas.microsoft.com/office/drawing/2014/main" id="{0306066E-B8FA-4EC5-85A4-834525140E00}"/>
              </a:ext>
            </a:extLst>
          </p:cNvPr>
          <p:cNvSpPr txBox="1"/>
          <p:nvPr/>
        </p:nvSpPr>
        <p:spPr>
          <a:xfrm>
            <a:off x="1610723" y="3910263"/>
            <a:ext cx="9145505" cy="464871"/>
          </a:xfrm>
          <a:prstGeom prst="rect">
            <a:avLst/>
          </a:prstGeom>
          <a:noFill/>
        </p:spPr>
        <p:txBody>
          <a:bodyPr wrap="square" rtlCol="0">
            <a:spAutoFit/>
          </a:bodyPr>
          <a:lstStyle/>
          <a:p>
            <a:pPr>
              <a:lnSpc>
                <a:spcPct val="150000"/>
              </a:lnSpc>
            </a:pPr>
            <a:r>
              <a:rPr lang="en-US" b="1" dirty="0">
                <a:solidFill>
                  <a:schemeClr val="accent1"/>
                </a:solidFill>
                <a:latin typeface="Segoe UI Semibold" panose="020B0702040204020203" pitchFamily="34" charset="0"/>
                <a:cs typeface="Segoe UI Semibold" panose="020B0702040204020203" pitchFamily="34" charset="0"/>
              </a:rPr>
              <a:t>Referred to as vulnerabilities or flaws in a program</a:t>
            </a:r>
            <a:endParaRPr lang="en-IN" b="1" dirty="0">
              <a:solidFill>
                <a:schemeClr val="accent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664126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24">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436584F1-994E-43A3-A1C0-7270734DE23B}"/>
              </a:ext>
            </a:extLst>
          </p:cNvPr>
          <p:cNvSpPr txBox="1">
            <a:spLocks noGrp="1"/>
          </p:cNvSpPr>
          <p:nvPr>
            <p:ph type="title"/>
          </p:nvPr>
        </p:nvSpPr>
        <p:spPr/>
        <p:txBody>
          <a:bodyPr>
            <a:normAutofit/>
          </a:bodyPr>
          <a:lstStyle/>
          <a:p>
            <a:r>
              <a:rPr lang="en-US" kern="0" dirty="0">
                <a:solidFill>
                  <a:srgbClr val="0070C0"/>
                </a:solidFill>
                <a:latin typeface="Segoe UI Semibold" pitchFamily="34"/>
                <a:cs typeface="Segoe UI Semibold" pitchFamily="34"/>
              </a:rPr>
              <a:t>Sonarqube</a:t>
            </a:r>
            <a:r>
              <a:rPr lang="en-US" sz="2400" kern="0" dirty="0">
                <a:solidFill>
                  <a:srgbClr val="D24726"/>
                </a:solidFill>
                <a:latin typeface="Segoe UI Semibold" pitchFamily="34"/>
                <a:cs typeface="Segoe UI Semibold" pitchFamily="34"/>
              </a:rPr>
              <a:t> </a:t>
            </a:r>
            <a:r>
              <a:rPr lang="en-US" kern="0" dirty="0">
                <a:solidFill>
                  <a:srgbClr val="0070C0"/>
                </a:solidFill>
                <a:latin typeface="Segoe UI Semibold" pitchFamily="34"/>
                <a:cs typeface="Segoe UI Semibold" pitchFamily="34"/>
              </a:rPr>
              <a:t>- </a:t>
            </a:r>
            <a:r>
              <a:rPr lang="en-IN" kern="0" dirty="0">
                <a:solidFill>
                  <a:srgbClr val="0070C0"/>
                </a:solidFill>
                <a:latin typeface="Segoe UI Semibold" pitchFamily="34"/>
                <a:cs typeface="Segoe UI Semibold" pitchFamily="34"/>
              </a:rPr>
              <a:t>Architecture</a:t>
            </a:r>
            <a:endParaRPr lang="en-US" kern="0" dirty="0">
              <a:solidFill>
                <a:srgbClr val="0070C0"/>
              </a:solidFill>
              <a:latin typeface="Segoe UI Semibold" pitchFamily="34"/>
              <a:cs typeface="Segoe UI Semibold" pitchFamily="34"/>
            </a:endParaRPr>
          </a:p>
        </p:txBody>
      </p:sp>
      <p:pic>
        <p:nvPicPr>
          <p:cNvPr id="20" name="Picture 19">
            <a:extLst>
              <a:ext uri="{FF2B5EF4-FFF2-40B4-BE49-F238E27FC236}">
                <a16:creationId xmlns:a16="http://schemas.microsoft.com/office/drawing/2014/main" id="{0BEFDDE8-7760-4F3B-A59E-822A3C121E32}"/>
              </a:ext>
            </a:extLst>
          </p:cNvPr>
          <p:cNvPicPr>
            <a:picLocks noChangeAspect="1"/>
          </p:cNvPicPr>
          <p:nvPr/>
        </p:nvPicPr>
        <p:blipFill>
          <a:blip r:embed="rId3"/>
          <a:stretch>
            <a:fillRect/>
          </a:stretch>
        </p:blipFill>
        <p:spPr>
          <a:xfrm>
            <a:off x="327764" y="1968340"/>
            <a:ext cx="11536472" cy="349751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DA860-3838-44BE-B49D-FB0B0020F337}"/>
              </a:ext>
            </a:extLst>
          </p:cNvPr>
          <p:cNvSpPr>
            <a:spLocks noGrp="1"/>
          </p:cNvSpPr>
          <p:nvPr>
            <p:ph type="title"/>
          </p:nvPr>
        </p:nvSpPr>
        <p:spPr>
          <a:xfrm>
            <a:off x="521208" y="448056"/>
            <a:ext cx="9118092" cy="640080"/>
          </a:xfrm>
        </p:spPr>
        <p:txBody>
          <a:bodyPr>
            <a:normAutofit/>
          </a:bodyPr>
          <a:lstStyle/>
          <a:p>
            <a:r>
              <a:rPr lang="en-US" kern="0" dirty="0">
                <a:solidFill>
                  <a:srgbClr val="0070C0"/>
                </a:solidFill>
                <a:latin typeface="Segoe UI Semibold" pitchFamily="34"/>
                <a:cs typeface="Segoe UI Semibold" pitchFamily="34"/>
              </a:rPr>
              <a:t>Installation - </a:t>
            </a:r>
            <a:r>
              <a:rPr lang="en-US" b="1" dirty="0">
                <a:solidFill>
                  <a:schemeClr val="accent1"/>
                </a:solidFill>
                <a:latin typeface="Segoe UI Semibold" panose="020B0702040204020203" pitchFamily="34" charset="0"/>
                <a:cs typeface="Segoe UI Semibold" panose="020B0702040204020203" pitchFamily="34" charset="0"/>
              </a:rPr>
              <a:t>System Requirements</a:t>
            </a:r>
            <a:endParaRPr lang="en-IN" kern="0" dirty="0">
              <a:solidFill>
                <a:srgbClr val="0070C0"/>
              </a:solidFill>
              <a:latin typeface="Segoe UI Semibold" pitchFamily="34"/>
              <a:cs typeface="Segoe UI Semibold" pitchFamily="34"/>
            </a:endParaRPr>
          </a:p>
        </p:txBody>
      </p:sp>
      <p:sp>
        <p:nvSpPr>
          <p:cNvPr id="4" name="TextBox 3">
            <a:extLst>
              <a:ext uri="{FF2B5EF4-FFF2-40B4-BE49-F238E27FC236}">
                <a16:creationId xmlns:a16="http://schemas.microsoft.com/office/drawing/2014/main" id="{6D3CEB5D-50B6-41EE-8EA7-B7AB3D5123D4}"/>
              </a:ext>
            </a:extLst>
          </p:cNvPr>
          <p:cNvSpPr txBox="1"/>
          <p:nvPr/>
        </p:nvSpPr>
        <p:spPr>
          <a:xfrm>
            <a:off x="733425" y="2238375"/>
            <a:ext cx="10791825" cy="784830"/>
          </a:xfrm>
          <a:prstGeom prst="rect">
            <a:avLst/>
          </a:prstGeom>
          <a:noFill/>
        </p:spPr>
        <p:txBody>
          <a:bodyPr wrap="square" rtlCol="0">
            <a:spAutoFit/>
          </a:bodyPr>
          <a:lstStyle/>
          <a:p>
            <a:pPr>
              <a:lnSpc>
                <a:spcPct val="150000"/>
              </a:lnSpc>
            </a:pPr>
            <a:r>
              <a:rPr lang="en-IN" b="1" dirty="0">
                <a:solidFill>
                  <a:schemeClr val="accent1"/>
                </a:solidFill>
                <a:latin typeface="Segoe UI" panose="020B0502040204020203" pitchFamily="34" charset="0"/>
                <a:cs typeface="Segoe UI" panose="020B0502040204020203" pitchFamily="34" charset="0"/>
              </a:rPr>
              <a:t>Hardware Requirements</a:t>
            </a:r>
            <a:endParaRPr lang="en-US" dirty="0">
              <a:latin typeface="Segoe UI" panose="020B0502040204020203" pitchFamily="34" charset="0"/>
              <a:cs typeface="Segoe UI" panose="020B0502040204020203" pitchFamily="34" charset="0"/>
            </a:endParaRPr>
          </a:p>
          <a:p>
            <a:endParaRPr lang="en-IN" dirty="0"/>
          </a:p>
        </p:txBody>
      </p:sp>
      <p:sp>
        <p:nvSpPr>
          <p:cNvPr id="6" name="TextBox 5">
            <a:extLst>
              <a:ext uri="{FF2B5EF4-FFF2-40B4-BE49-F238E27FC236}">
                <a16:creationId xmlns:a16="http://schemas.microsoft.com/office/drawing/2014/main" id="{AB61A385-5B5F-46DE-94A0-82B85153A08F}"/>
              </a:ext>
            </a:extLst>
          </p:cNvPr>
          <p:cNvSpPr txBox="1"/>
          <p:nvPr/>
        </p:nvSpPr>
        <p:spPr>
          <a:xfrm>
            <a:off x="733425" y="4171950"/>
            <a:ext cx="10153650" cy="615553"/>
          </a:xfrm>
          <a:prstGeom prst="rect">
            <a:avLst/>
          </a:prstGeom>
          <a:noFill/>
        </p:spPr>
        <p:txBody>
          <a:bodyPr wrap="square" rtlCol="0">
            <a:spAutoFit/>
          </a:bodyPr>
          <a:lstStyle/>
          <a:p>
            <a:r>
              <a:rPr lang="en-US" sz="1600" dirty="0">
                <a:solidFill>
                  <a:schemeClr val="accent1"/>
                </a:solidFill>
                <a:latin typeface="Segoe UI Semibold" panose="020B0702040204020203" pitchFamily="34" charset="0"/>
                <a:cs typeface="Segoe UI Semibold" panose="020B0702040204020203" pitchFamily="34" charset="0"/>
              </a:rPr>
              <a:t>	</a:t>
            </a:r>
          </a:p>
          <a:p>
            <a:r>
              <a:rPr lang="en-US" sz="1600" dirty="0">
                <a:solidFill>
                  <a:schemeClr val="accent1"/>
                </a:solidFill>
                <a:latin typeface="Segoe UI Semibold" panose="020B0702040204020203" pitchFamily="34" charset="0"/>
                <a:cs typeface="Segoe UI Semibold" panose="020B0702040204020203" pitchFamily="34" charset="0"/>
              </a:rPr>
              <a:t>	</a:t>
            </a:r>
            <a:r>
              <a:rPr lang="en-US" b="1" dirty="0">
                <a:solidFill>
                  <a:schemeClr val="accent1"/>
                </a:solidFill>
                <a:latin typeface="Segoe UI" panose="020B0502040204020203" pitchFamily="34" charset="0"/>
                <a:cs typeface="Segoe UI" panose="020B0502040204020203" pitchFamily="34" charset="0"/>
              </a:rPr>
              <a:t>Hard drives that have excellent read &amp; write performance</a:t>
            </a:r>
            <a:endParaRPr lang="en-IN" b="1" dirty="0">
              <a:solidFill>
                <a:schemeClr val="accent1"/>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76CCB65F-DD85-427F-B304-0C1610F753BC}"/>
              </a:ext>
            </a:extLst>
          </p:cNvPr>
          <p:cNvSpPr txBox="1"/>
          <p:nvPr/>
        </p:nvSpPr>
        <p:spPr>
          <a:xfrm>
            <a:off x="1657350" y="3562350"/>
            <a:ext cx="7715250" cy="646331"/>
          </a:xfrm>
          <a:prstGeom prst="rect">
            <a:avLst/>
          </a:prstGeom>
          <a:noFill/>
        </p:spPr>
        <p:txBody>
          <a:bodyPr wrap="square" rtlCol="0">
            <a:spAutoFit/>
          </a:bodyPr>
          <a:lstStyle/>
          <a:p>
            <a:r>
              <a:rPr lang="en-US" b="1" dirty="0">
                <a:solidFill>
                  <a:schemeClr val="accent1"/>
                </a:solidFill>
                <a:latin typeface="Segoe UI" panose="020B0502040204020203" pitchFamily="34" charset="0"/>
                <a:cs typeface="Segoe UI" panose="020B0502040204020203" pitchFamily="34" charset="0"/>
              </a:rPr>
              <a:t>2GB of RAM to run efficiently and 1GB of free RAM for the OS</a:t>
            </a:r>
            <a:endParaRPr lang="en-IN" b="1" dirty="0">
              <a:solidFill>
                <a:schemeClr val="accent1"/>
              </a:solidFill>
              <a:latin typeface="Segoe UI" panose="020B0502040204020203" pitchFamily="34" charset="0"/>
              <a:cs typeface="Segoe UI" panose="020B0502040204020203" pitchFamily="34" charset="0"/>
            </a:endParaRPr>
          </a:p>
          <a:p>
            <a:endParaRPr lang="en-IN" dirty="0"/>
          </a:p>
        </p:txBody>
      </p:sp>
    </p:spTree>
    <p:extLst>
      <p:ext uri="{BB962C8B-B14F-4D97-AF65-F5344CB8AC3E}">
        <p14:creationId xmlns:p14="http://schemas.microsoft.com/office/powerpoint/2010/main" val="3099797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0EDFD-B7FA-44EC-B911-F2DFFF046BA7}"/>
              </a:ext>
            </a:extLst>
          </p:cNvPr>
          <p:cNvSpPr>
            <a:spLocks noGrp="1"/>
          </p:cNvSpPr>
          <p:nvPr>
            <p:ph type="title"/>
          </p:nvPr>
        </p:nvSpPr>
        <p:spPr/>
        <p:txBody>
          <a:bodyPr/>
          <a:lstStyle/>
          <a:p>
            <a:r>
              <a:rPr lang="en-IN" kern="0" dirty="0">
                <a:solidFill>
                  <a:srgbClr val="0070C0"/>
                </a:solidFill>
                <a:latin typeface="Segoe UI Semibold" pitchFamily="34"/>
                <a:cs typeface="Segoe UI Semibold" pitchFamily="34"/>
              </a:rPr>
              <a:t>SonarQube</a:t>
            </a:r>
            <a:r>
              <a:rPr lang="en-IN" b="1" dirty="0"/>
              <a:t> </a:t>
            </a:r>
            <a:r>
              <a:rPr lang="en-IN" kern="0" dirty="0">
                <a:solidFill>
                  <a:srgbClr val="0070C0"/>
                </a:solidFill>
                <a:latin typeface="Segoe UI Semibold" pitchFamily="34"/>
                <a:cs typeface="Segoe UI Semibold" pitchFamily="34"/>
              </a:rPr>
              <a:t>Installation</a:t>
            </a:r>
          </a:p>
        </p:txBody>
      </p:sp>
      <p:grpSp>
        <p:nvGrpSpPr>
          <p:cNvPr id="5" name="Group 12" descr="Small circle with number 1 inside  indicating step 1">
            <a:extLst>
              <a:ext uri="{FF2B5EF4-FFF2-40B4-BE49-F238E27FC236}">
                <a16:creationId xmlns:a16="http://schemas.microsoft.com/office/drawing/2014/main" id="{E7687434-792A-4B94-8D1B-0BC960938851}"/>
              </a:ext>
            </a:extLst>
          </p:cNvPr>
          <p:cNvGrpSpPr/>
          <p:nvPr/>
        </p:nvGrpSpPr>
        <p:grpSpPr>
          <a:xfrm>
            <a:off x="1059766" y="3312564"/>
            <a:ext cx="330622" cy="249004"/>
            <a:chOff x="558725" y="1917999"/>
            <a:chExt cx="558177" cy="483230"/>
          </a:xfrm>
        </p:grpSpPr>
        <p:sp>
          <p:nvSpPr>
            <p:cNvPr id="6" name="Oval 13" descr="Small circle">
              <a:extLst>
                <a:ext uri="{FF2B5EF4-FFF2-40B4-BE49-F238E27FC236}">
                  <a16:creationId xmlns:a16="http://schemas.microsoft.com/office/drawing/2014/main" id="{3A161B36-4DE7-4C52-A160-28C219234CE0}"/>
                </a:ext>
              </a:extLst>
            </p:cNvPr>
            <p:cNvSpPr/>
            <p:nvPr/>
          </p:nvSpPr>
          <p:spPr>
            <a:xfrm>
              <a:off x="630369" y="1917999"/>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7" name="TextBox 14" descr="Number 1">
              <a:extLst>
                <a:ext uri="{FF2B5EF4-FFF2-40B4-BE49-F238E27FC236}">
                  <a16:creationId xmlns:a16="http://schemas.microsoft.com/office/drawing/2014/main" id="{DC9B2567-0C7F-4C91-A2E9-A25174782785}"/>
                </a:ext>
              </a:extLst>
            </p:cNvPr>
            <p:cNvSpPr txBox="1"/>
            <p:nvPr/>
          </p:nvSpPr>
          <p:spPr>
            <a:xfrm>
              <a:off x="558725" y="1934284"/>
              <a:ext cx="558177" cy="46694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Segoe UI Semibold" pitchFamily="34"/>
                <a:cs typeface="Segoe UI Semibold" pitchFamily="34"/>
              </a:endParaRPr>
            </a:p>
          </p:txBody>
        </p:sp>
      </p:grpSp>
      <p:sp>
        <p:nvSpPr>
          <p:cNvPr id="8" name="Content Placeholder 17">
            <a:extLst>
              <a:ext uri="{FF2B5EF4-FFF2-40B4-BE49-F238E27FC236}">
                <a16:creationId xmlns:a16="http://schemas.microsoft.com/office/drawing/2014/main" id="{1D1B0D08-965F-4535-A7B3-C923761AA329}"/>
              </a:ext>
            </a:extLst>
          </p:cNvPr>
          <p:cNvSpPr txBox="1"/>
          <p:nvPr/>
        </p:nvSpPr>
        <p:spPr>
          <a:xfrm>
            <a:off x="1315233" y="3199438"/>
            <a:ext cx="5131491" cy="913997"/>
          </a:xfrm>
          <a:prstGeom prst="rect">
            <a:avLst/>
          </a:prstGeom>
          <a:noFill/>
          <a:ln cap="flat">
            <a:noFill/>
          </a:ln>
        </p:spPr>
        <p:txBody>
          <a:bodyPr vert="horz" wrap="square" lIns="91440" tIns="45720" rIns="91440" bIns="45720" anchor="t" anchorCtr="0" compatLnSpc="1">
            <a:normAutofit/>
          </a:bodyPr>
          <a:lstStyle/>
          <a:p>
            <a:r>
              <a:rPr lang="en-US" b="1" dirty="0"/>
              <a:t> </a:t>
            </a:r>
            <a:r>
              <a:rPr lang="en-IN" b="1" dirty="0"/>
              <a:t> </a:t>
            </a:r>
            <a:r>
              <a:rPr lang="en-IN" kern="0" dirty="0">
                <a:solidFill>
                  <a:srgbClr val="0070C0"/>
                </a:solidFill>
                <a:latin typeface="Segoe UI Semibold" pitchFamily="34"/>
                <a:cs typeface="Segoe UI Semibold" pitchFamily="34"/>
              </a:rPr>
              <a:t>JDK 1.8</a:t>
            </a:r>
          </a:p>
        </p:txBody>
      </p:sp>
      <p:grpSp>
        <p:nvGrpSpPr>
          <p:cNvPr id="9" name="Group 12" descr="Small circle with number 1 inside  indicating step 1">
            <a:extLst>
              <a:ext uri="{FF2B5EF4-FFF2-40B4-BE49-F238E27FC236}">
                <a16:creationId xmlns:a16="http://schemas.microsoft.com/office/drawing/2014/main" id="{30EB4B12-A486-4592-BF1D-7212F620D639}"/>
              </a:ext>
            </a:extLst>
          </p:cNvPr>
          <p:cNvGrpSpPr/>
          <p:nvPr/>
        </p:nvGrpSpPr>
        <p:grpSpPr>
          <a:xfrm>
            <a:off x="1036802" y="3929077"/>
            <a:ext cx="330622" cy="249004"/>
            <a:chOff x="558725" y="1917999"/>
            <a:chExt cx="558177" cy="483230"/>
          </a:xfrm>
        </p:grpSpPr>
        <p:sp>
          <p:nvSpPr>
            <p:cNvPr id="10" name="Oval 13" descr="Small circle">
              <a:extLst>
                <a:ext uri="{FF2B5EF4-FFF2-40B4-BE49-F238E27FC236}">
                  <a16:creationId xmlns:a16="http://schemas.microsoft.com/office/drawing/2014/main" id="{14F8FA8F-6DD5-4149-ACD2-3D9A3DFC5FD7}"/>
                </a:ext>
              </a:extLst>
            </p:cNvPr>
            <p:cNvSpPr/>
            <p:nvPr/>
          </p:nvSpPr>
          <p:spPr>
            <a:xfrm>
              <a:off x="630369" y="1917999"/>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11" name="TextBox 14" descr="Number 1">
              <a:extLst>
                <a:ext uri="{FF2B5EF4-FFF2-40B4-BE49-F238E27FC236}">
                  <a16:creationId xmlns:a16="http://schemas.microsoft.com/office/drawing/2014/main" id="{ACCB2E01-F6F1-4A7E-8A6E-B15DBC26DD22}"/>
                </a:ext>
              </a:extLst>
            </p:cNvPr>
            <p:cNvSpPr txBox="1"/>
            <p:nvPr/>
          </p:nvSpPr>
          <p:spPr>
            <a:xfrm>
              <a:off x="558725" y="1934284"/>
              <a:ext cx="558177" cy="46694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Segoe UI Semibold" pitchFamily="34"/>
                <a:cs typeface="Segoe UI Semibold" pitchFamily="34"/>
              </a:endParaRPr>
            </a:p>
          </p:txBody>
        </p:sp>
      </p:grpSp>
      <p:sp>
        <p:nvSpPr>
          <p:cNvPr id="12" name="Content Placeholder 17">
            <a:extLst>
              <a:ext uri="{FF2B5EF4-FFF2-40B4-BE49-F238E27FC236}">
                <a16:creationId xmlns:a16="http://schemas.microsoft.com/office/drawing/2014/main" id="{997A7291-CCA2-4BFC-92B9-F2839236B619}"/>
              </a:ext>
            </a:extLst>
          </p:cNvPr>
          <p:cNvSpPr txBox="1"/>
          <p:nvPr/>
        </p:nvSpPr>
        <p:spPr>
          <a:xfrm>
            <a:off x="1393807" y="3835001"/>
            <a:ext cx="5029953" cy="913997"/>
          </a:xfrm>
          <a:prstGeom prst="rect">
            <a:avLst/>
          </a:prstGeom>
          <a:noFill/>
          <a:ln cap="flat">
            <a:noFill/>
          </a:ln>
        </p:spPr>
        <p:txBody>
          <a:bodyPr vert="horz" wrap="square" lIns="91440" tIns="45720" rIns="91440" bIns="45720" anchor="t" anchorCtr="0" compatLnSpc="1">
            <a:normAutofit/>
          </a:bodyPr>
          <a:lstStyle>
            <a:defPPr>
              <a:defRPr lang="en-US"/>
            </a:defPPr>
            <a:lvl1pPr>
              <a:defRPr b="1"/>
            </a:lvl1pPr>
          </a:lstStyle>
          <a:p>
            <a:r>
              <a:rPr lang="en-US" kern="0" dirty="0">
                <a:solidFill>
                  <a:srgbClr val="0070C0"/>
                </a:solidFill>
                <a:latin typeface="Segoe UI Semibold" pitchFamily="34"/>
                <a:cs typeface="Segoe UI Semibold" pitchFamily="34"/>
              </a:rPr>
              <a:t>MySQL   5.7</a:t>
            </a:r>
            <a:endParaRPr lang="en-IN" kern="0" dirty="0">
              <a:solidFill>
                <a:srgbClr val="0070C0"/>
              </a:solidFill>
              <a:latin typeface="Segoe UI Semibold" pitchFamily="34"/>
              <a:cs typeface="Segoe UI Semibold" pitchFamily="34"/>
            </a:endParaRPr>
          </a:p>
        </p:txBody>
      </p:sp>
      <p:grpSp>
        <p:nvGrpSpPr>
          <p:cNvPr id="13" name="Group 12" descr="Small circle with number 1 inside  indicating step 1">
            <a:extLst>
              <a:ext uri="{FF2B5EF4-FFF2-40B4-BE49-F238E27FC236}">
                <a16:creationId xmlns:a16="http://schemas.microsoft.com/office/drawing/2014/main" id="{F8794412-089F-4A36-BE14-1EAA4301EA4C}"/>
              </a:ext>
            </a:extLst>
          </p:cNvPr>
          <p:cNvGrpSpPr/>
          <p:nvPr/>
        </p:nvGrpSpPr>
        <p:grpSpPr>
          <a:xfrm>
            <a:off x="1051416" y="4602740"/>
            <a:ext cx="330622" cy="249004"/>
            <a:chOff x="558725" y="1917999"/>
            <a:chExt cx="558177" cy="483230"/>
          </a:xfrm>
        </p:grpSpPr>
        <p:sp>
          <p:nvSpPr>
            <p:cNvPr id="14" name="Oval 13" descr="Small circle">
              <a:extLst>
                <a:ext uri="{FF2B5EF4-FFF2-40B4-BE49-F238E27FC236}">
                  <a16:creationId xmlns:a16="http://schemas.microsoft.com/office/drawing/2014/main" id="{53D09798-E9C2-4331-A316-DC59B23E4A01}"/>
                </a:ext>
              </a:extLst>
            </p:cNvPr>
            <p:cNvSpPr/>
            <p:nvPr/>
          </p:nvSpPr>
          <p:spPr>
            <a:xfrm>
              <a:off x="630369" y="1917999"/>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15" name="TextBox 14" descr="Number 1">
              <a:extLst>
                <a:ext uri="{FF2B5EF4-FFF2-40B4-BE49-F238E27FC236}">
                  <a16:creationId xmlns:a16="http://schemas.microsoft.com/office/drawing/2014/main" id="{12926D84-028D-4D11-9AD0-4533A934BC37}"/>
                </a:ext>
              </a:extLst>
            </p:cNvPr>
            <p:cNvSpPr txBox="1"/>
            <p:nvPr/>
          </p:nvSpPr>
          <p:spPr>
            <a:xfrm>
              <a:off x="558725" y="1934284"/>
              <a:ext cx="558177" cy="46694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Segoe UI Semibold" pitchFamily="34"/>
                <a:cs typeface="Segoe UI Semibold" pitchFamily="34"/>
              </a:endParaRPr>
            </a:p>
          </p:txBody>
        </p:sp>
      </p:grpSp>
      <p:sp>
        <p:nvSpPr>
          <p:cNvPr id="16" name="Content Placeholder 17">
            <a:extLst>
              <a:ext uri="{FF2B5EF4-FFF2-40B4-BE49-F238E27FC236}">
                <a16:creationId xmlns:a16="http://schemas.microsoft.com/office/drawing/2014/main" id="{AF2DE423-A66C-443F-810D-0405BF61ABD3}"/>
              </a:ext>
            </a:extLst>
          </p:cNvPr>
          <p:cNvSpPr txBox="1"/>
          <p:nvPr/>
        </p:nvSpPr>
        <p:spPr>
          <a:xfrm>
            <a:off x="1395895" y="4516185"/>
            <a:ext cx="5029953" cy="913997"/>
          </a:xfrm>
          <a:prstGeom prst="rect">
            <a:avLst/>
          </a:prstGeom>
          <a:noFill/>
          <a:ln cap="flat">
            <a:noFill/>
          </a:ln>
        </p:spPr>
        <p:txBody>
          <a:bodyPr vert="horz" wrap="square" lIns="91440" tIns="45720" rIns="91440" bIns="45720" anchor="t" anchorCtr="0" compatLnSpc="1">
            <a:normAutofit/>
          </a:bodyPr>
          <a:lstStyle/>
          <a:p>
            <a:r>
              <a:rPr lang="en-US" b="1" kern="0" dirty="0">
                <a:solidFill>
                  <a:srgbClr val="0070C0"/>
                </a:solidFill>
                <a:latin typeface="Segoe UI Semibold" pitchFamily="34"/>
                <a:cs typeface="Segoe UI Semibold" pitchFamily="34"/>
              </a:rPr>
              <a:t>Sonarqube</a:t>
            </a:r>
            <a:r>
              <a:rPr lang="en-US" b="1" dirty="0">
                <a:solidFill>
                  <a:srgbClr val="5474DA"/>
                </a:solidFill>
              </a:rPr>
              <a:t> </a:t>
            </a:r>
            <a:r>
              <a:rPr lang="en-US" b="1" kern="0" dirty="0">
                <a:solidFill>
                  <a:srgbClr val="0070C0"/>
                </a:solidFill>
                <a:latin typeface="Segoe UI Semibold" pitchFamily="34"/>
                <a:cs typeface="Segoe UI Semibold" pitchFamily="34"/>
              </a:rPr>
              <a:t>7.6</a:t>
            </a:r>
            <a:endParaRPr lang="en-IN" b="1" kern="0" dirty="0">
              <a:solidFill>
                <a:srgbClr val="0070C0"/>
              </a:solidFill>
              <a:latin typeface="Segoe UI Semibold" pitchFamily="34"/>
              <a:cs typeface="Segoe UI Semibold" pitchFamily="34"/>
            </a:endParaRPr>
          </a:p>
        </p:txBody>
      </p:sp>
    </p:spTree>
    <p:extLst>
      <p:ext uri="{BB962C8B-B14F-4D97-AF65-F5344CB8AC3E}">
        <p14:creationId xmlns:p14="http://schemas.microsoft.com/office/powerpoint/2010/main" val="1687855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32">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1C10303B-F749-4EC0-BB99-23A13627248C}"/>
              </a:ext>
            </a:extLst>
          </p:cNvPr>
          <p:cNvSpPr txBox="1">
            <a:spLocks noGrp="1"/>
          </p:cNvSpPr>
          <p:nvPr>
            <p:ph type="title"/>
          </p:nvPr>
        </p:nvSpPr>
        <p:spPr>
          <a:xfrm>
            <a:off x="521208" y="400552"/>
            <a:ext cx="6877120" cy="640080"/>
          </a:xfrm>
        </p:spPr>
        <p:txBody>
          <a:bodyPr/>
          <a:lstStyle/>
          <a:p>
            <a:r>
              <a:rPr lang="en-US" kern="0" dirty="0">
                <a:solidFill>
                  <a:srgbClr val="0070C0"/>
                </a:solidFill>
                <a:latin typeface="Segoe UI Semibold" pitchFamily="34"/>
                <a:cs typeface="Segoe UI Semibold" pitchFamily="34"/>
              </a:rPr>
              <a:t>S</a:t>
            </a:r>
            <a:r>
              <a:rPr lang="en-IN" kern="0" dirty="0">
                <a:solidFill>
                  <a:srgbClr val="0070C0"/>
                </a:solidFill>
                <a:latin typeface="Segoe UI Semibold" pitchFamily="34"/>
                <a:cs typeface="Segoe UI Semibold" pitchFamily="34"/>
              </a:rPr>
              <a:t>tatic Code Analysis</a:t>
            </a:r>
          </a:p>
        </p:txBody>
      </p:sp>
      <p:grpSp>
        <p:nvGrpSpPr>
          <p:cNvPr id="4" name="Group 12" descr="Small circle with number 1 inside  indicating step 1">
            <a:extLst>
              <a:ext uri="{FF2B5EF4-FFF2-40B4-BE49-F238E27FC236}">
                <a16:creationId xmlns:a16="http://schemas.microsoft.com/office/drawing/2014/main" id="{D675A769-D390-4DC9-AE25-049ADDC55465}"/>
              </a:ext>
            </a:extLst>
          </p:cNvPr>
          <p:cNvGrpSpPr/>
          <p:nvPr/>
        </p:nvGrpSpPr>
        <p:grpSpPr>
          <a:xfrm>
            <a:off x="570059" y="1980946"/>
            <a:ext cx="558177" cy="409834"/>
            <a:chOff x="558725" y="1917999"/>
            <a:chExt cx="558177" cy="409834"/>
          </a:xfrm>
        </p:grpSpPr>
        <p:sp>
          <p:nvSpPr>
            <p:cNvPr id="5" name="Oval 13" descr="Small circle">
              <a:extLst>
                <a:ext uri="{FF2B5EF4-FFF2-40B4-BE49-F238E27FC236}">
                  <a16:creationId xmlns:a16="http://schemas.microsoft.com/office/drawing/2014/main" id="{F89AE029-EB00-43FB-A0D4-A89B6F794BB7}"/>
                </a:ext>
              </a:extLst>
            </p:cNvPr>
            <p:cNvSpPr/>
            <p:nvPr/>
          </p:nvSpPr>
          <p:spPr>
            <a:xfrm>
              <a:off x="630369" y="1917999"/>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6" name="TextBox 14" descr="Number 1">
              <a:extLst>
                <a:ext uri="{FF2B5EF4-FFF2-40B4-BE49-F238E27FC236}">
                  <a16:creationId xmlns:a16="http://schemas.microsoft.com/office/drawing/2014/main" id="{EBAD2380-F04C-4084-A02D-5BA373E24811}"/>
                </a:ext>
              </a:extLst>
            </p:cNvPr>
            <p:cNvSpPr txBox="1"/>
            <p:nvPr/>
          </p:nvSpPr>
          <p:spPr>
            <a:xfrm>
              <a:off x="558725" y="1934285"/>
              <a:ext cx="558177"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FFFFFF"/>
                  </a:solidFill>
                  <a:uFillTx/>
                  <a:latin typeface="Segoe UI Semibold" pitchFamily="34"/>
                  <a:cs typeface="Segoe UI Semibold" pitchFamily="34"/>
                </a:rPr>
                <a:t>1</a:t>
              </a:r>
            </a:p>
          </p:txBody>
        </p:sp>
      </p:grpSp>
      <p:sp>
        <p:nvSpPr>
          <p:cNvPr id="7" name="Content Placeholder 17">
            <a:extLst>
              <a:ext uri="{FF2B5EF4-FFF2-40B4-BE49-F238E27FC236}">
                <a16:creationId xmlns:a16="http://schemas.microsoft.com/office/drawing/2014/main" id="{A370BC21-A575-4DA0-B274-65059E41BD6B}"/>
              </a:ext>
            </a:extLst>
          </p:cNvPr>
          <p:cNvSpPr txBox="1"/>
          <p:nvPr/>
        </p:nvSpPr>
        <p:spPr>
          <a:xfrm>
            <a:off x="1078075" y="1958187"/>
            <a:ext cx="5029953" cy="913997"/>
          </a:xfrm>
          <a:prstGeom prst="rect">
            <a:avLst/>
          </a:prstGeom>
          <a:noFill/>
          <a:ln cap="flat">
            <a:noFill/>
          </a:ln>
        </p:spPr>
        <p:txBody>
          <a:bodyPr vert="horz" wrap="square" lIns="91440" tIns="45720" rIns="91440" bIns="45720" anchor="t" anchorCtr="0" compatLnSpc="1">
            <a:normAutofit/>
          </a:bodyPr>
          <a:lstStyle/>
          <a:p>
            <a:r>
              <a:rPr lang="en-IN" b="1" kern="0" dirty="0">
                <a:solidFill>
                  <a:srgbClr val="0070C0"/>
                </a:solidFill>
                <a:latin typeface="Segoe UI Semibold" pitchFamily="34"/>
                <a:cs typeface="Segoe UI Semibold" pitchFamily="34"/>
              </a:rPr>
              <a:t>What does analysis produce?</a:t>
            </a:r>
          </a:p>
        </p:txBody>
      </p:sp>
      <p:grpSp>
        <p:nvGrpSpPr>
          <p:cNvPr id="8" name="Group 17" descr="Small circle with number 2 inside  indicating step 2">
            <a:extLst>
              <a:ext uri="{FF2B5EF4-FFF2-40B4-BE49-F238E27FC236}">
                <a16:creationId xmlns:a16="http://schemas.microsoft.com/office/drawing/2014/main" id="{6CE6064F-E41F-438C-BE20-9AC05AB9A970}"/>
              </a:ext>
            </a:extLst>
          </p:cNvPr>
          <p:cNvGrpSpPr/>
          <p:nvPr/>
        </p:nvGrpSpPr>
        <p:grpSpPr>
          <a:xfrm>
            <a:off x="558725" y="2896736"/>
            <a:ext cx="558177" cy="409834"/>
            <a:chOff x="558725" y="2896736"/>
            <a:chExt cx="558177" cy="409834"/>
          </a:xfrm>
        </p:grpSpPr>
        <p:sp>
          <p:nvSpPr>
            <p:cNvPr id="9" name="Oval 22" descr="Small circle">
              <a:extLst>
                <a:ext uri="{FF2B5EF4-FFF2-40B4-BE49-F238E27FC236}">
                  <a16:creationId xmlns:a16="http://schemas.microsoft.com/office/drawing/2014/main" id="{C3BCA797-4D36-477B-9863-85CA560F2AF0}"/>
                </a:ext>
              </a:extLst>
            </p:cNvPr>
            <p:cNvSpPr/>
            <p:nvPr/>
          </p:nvSpPr>
          <p:spPr>
            <a:xfrm>
              <a:off x="630369" y="2896736"/>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10" name="TextBox 23" descr="Number 2">
              <a:extLst>
                <a:ext uri="{FF2B5EF4-FFF2-40B4-BE49-F238E27FC236}">
                  <a16:creationId xmlns:a16="http://schemas.microsoft.com/office/drawing/2014/main" id="{3A1B307F-BA0E-403D-B7D9-17E60A2DC916}"/>
                </a:ext>
              </a:extLst>
            </p:cNvPr>
            <p:cNvSpPr txBox="1"/>
            <p:nvPr/>
          </p:nvSpPr>
          <p:spPr>
            <a:xfrm>
              <a:off x="558725" y="2913022"/>
              <a:ext cx="558177"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Segoe UI Semibold" pitchFamily="34"/>
                  <a:cs typeface="Segoe UI Semibold" pitchFamily="34"/>
                </a:rPr>
                <a:t>2</a:t>
              </a:r>
            </a:p>
          </p:txBody>
        </p:sp>
      </p:grpSp>
      <p:sp>
        <p:nvSpPr>
          <p:cNvPr id="11" name="Content Placeholder 17">
            <a:extLst>
              <a:ext uri="{FF2B5EF4-FFF2-40B4-BE49-F238E27FC236}">
                <a16:creationId xmlns:a16="http://schemas.microsoft.com/office/drawing/2014/main" id="{1A9AA22B-03BB-42CA-A04C-3D250C76F4FA}"/>
              </a:ext>
            </a:extLst>
          </p:cNvPr>
          <p:cNvSpPr txBox="1"/>
          <p:nvPr/>
        </p:nvSpPr>
        <p:spPr>
          <a:xfrm>
            <a:off x="1066033" y="2936924"/>
            <a:ext cx="4829091" cy="1456099"/>
          </a:xfrm>
          <a:prstGeom prst="rect">
            <a:avLst/>
          </a:prstGeom>
          <a:noFill/>
          <a:ln cap="flat">
            <a:noFill/>
          </a:ln>
        </p:spPr>
        <p:txBody>
          <a:bodyPr vert="horz" wrap="square" lIns="91440" tIns="45720" rIns="91440" bIns="45720" anchor="t" anchorCtr="0" compatLnSpc="1">
            <a:normAutofit/>
          </a:bodyPr>
          <a:lstStyle/>
          <a:p>
            <a:r>
              <a:rPr lang="en-US" b="1" kern="0" dirty="0">
                <a:solidFill>
                  <a:srgbClr val="0070C0"/>
                </a:solidFill>
                <a:latin typeface="Segoe UI Semibold" pitchFamily="34"/>
                <a:cs typeface="Segoe UI Semibold" pitchFamily="34"/>
              </a:rPr>
              <a:t>Will all files be analyzed?</a:t>
            </a:r>
          </a:p>
        </p:txBody>
      </p:sp>
      <p:grpSp>
        <p:nvGrpSpPr>
          <p:cNvPr id="12" name="Group 25" descr="Small circle with number 3 inside  indicating step 3">
            <a:extLst>
              <a:ext uri="{FF2B5EF4-FFF2-40B4-BE49-F238E27FC236}">
                <a16:creationId xmlns:a16="http://schemas.microsoft.com/office/drawing/2014/main" id="{C120EDC2-682D-4EB7-9339-4B78C7778F5F}"/>
              </a:ext>
            </a:extLst>
          </p:cNvPr>
          <p:cNvGrpSpPr/>
          <p:nvPr/>
        </p:nvGrpSpPr>
        <p:grpSpPr>
          <a:xfrm>
            <a:off x="557317" y="3845463"/>
            <a:ext cx="558177" cy="409834"/>
            <a:chOff x="557317" y="3845463"/>
            <a:chExt cx="558177" cy="409834"/>
          </a:xfrm>
        </p:grpSpPr>
        <p:sp>
          <p:nvSpPr>
            <p:cNvPr id="13" name="Oval 26" descr="Small circle">
              <a:extLst>
                <a:ext uri="{FF2B5EF4-FFF2-40B4-BE49-F238E27FC236}">
                  <a16:creationId xmlns:a16="http://schemas.microsoft.com/office/drawing/2014/main" id="{A2A7EDF7-4B42-4D49-897F-4BBE03760F0F}"/>
                </a:ext>
              </a:extLst>
            </p:cNvPr>
            <p:cNvSpPr/>
            <p:nvPr/>
          </p:nvSpPr>
          <p:spPr>
            <a:xfrm>
              <a:off x="628960" y="3845463"/>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14" name="TextBox 27" descr="Number 3">
              <a:extLst>
                <a:ext uri="{FF2B5EF4-FFF2-40B4-BE49-F238E27FC236}">
                  <a16:creationId xmlns:a16="http://schemas.microsoft.com/office/drawing/2014/main" id="{D989CFC3-B928-407D-AAA5-7E76B3238908}"/>
                </a:ext>
              </a:extLst>
            </p:cNvPr>
            <p:cNvSpPr txBox="1"/>
            <p:nvPr/>
          </p:nvSpPr>
          <p:spPr>
            <a:xfrm>
              <a:off x="557317" y="3861748"/>
              <a:ext cx="558177"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Segoe UI Semibold" pitchFamily="34"/>
                  <a:cs typeface="Segoe UI Semibold" pitchFamily="34"/>
                </a:rPr>
                <a:t>3</a:t>
              </a:r>
            </a:p>
          </p:txBody>
        </p:sp>
      </p:grpSp>
      <p:sp>
        <p:nvSpPr>
          <p:cNvPr id="15" name="Content Placeholder 17">
            <a:extLst>
              <a:ext uri="{FF2B5EF4-FFF2-40B4-BE49-F238E27FC236}">
                <a16:creationId xmlns:a16="http://schemas.microsoft.com/office/drawing/2014/main" id="{8F44C75B-E5E5-4450-BA64-EB5DB8ACDDE4}"/>
              </a:ext>
            </a:extLst>
          </p:cNvPr>
          <p:cNvSpPr txBox="1"/>
          <p:nvPr/>
        </p:nvSpPr>
        <p:spPr>
          <a:xfrm>
            <a:off x="1076796" y="3861748"/>
            <a:ext cx="4923169" cy="1110666"/>
          </a:xfrm>
          <a:prstGeom prst="rect">
            <a:avLst/>
          </a:prstGeom>
          <a:noFill/>
          <a:ln cap="flat">
            <a:noFill/>
          </a:ln>
        </p:spPr>
        <p:txBody>
          <a:bodyPr vert="horz" wrap="square" lIns="91440" tIns="45720" rIns="91440" bIns="45720" anchor="t" anchorCtr="0" compatLnSpc="1">
            <a:normAutofit/>
          </a:bodyPr>
          <a:lstStyle/>
          <a:p>
            <a:r>
              <a:rPr lang="en-IN" b="1" kern="0" dirty="0">
                <a:solidFill>
                  <a:srgbClr val="0070C0"/>
                </a:solidFill>
                <a:latin typeface="Segoe UI Semibold" pitchFamily="34"/>
                <a:cs typeface="Segoe UI Semibold" pitchFamily="34"/>
              </a:rPr>
              <a:t>What happens during analysis?</a:t>
            </a:r>
          </a:p>
        </p:txBody>
      </p:sp>
      <p:cxnSp>
        <p:nvCxnSpPr>
          <p:cNvPr id="16" name="Straight Connector 19" descr="Light grey line separating Morph text and images">
            <a:extLst>
              <a:ext uri="{FF2B5EF4-FFF2-40B4-BE49-F238E27FC236}">
                <a16:creationId xmlns:a16="http://schemas.microsoft.com/office/drawing/2014/main" id="{2579C952-2FE3-465C-AE4A-E2A6E78ABEE6}"/>
              </a:ext>
            </a:extLst>
          </p:cNvPr>
          <p:cNvCxnSpPr/>
          <p:nvPr/>
        </p:nvCxnSpPr>
        <p:spPr>
          <a:xfrm>
            <a:off x="6296869" y="1472430"/>
            <a:ext cx="0" cy="4892635"/>
          </a:xfrm>
          <a:prstGeom prst="straightConnector1">
            <a:avLst/>
          </a:prstGeom>
          <a:noFill/>
          <a:ln w="9528" cap="flat">
            <a:solidFill>
              <a:srgbClr val="D0CECE"/>
            </a:solidFill>
            <a:prstDash val="solid"/>
            <a:miter/>
          </a:ln>
        </p:spPr>
      </p:cxnSp>
      <p:grpSp>
        <p:nvGrpSpPr>
          <p:cNvPr id="19" name="Group 25" descr="Small circle with number 3 inside  indicating step 3">
            <a:extLst>
              <a:ext uri="{FF2B5EF4-FFF2-40B4-BE49-F238E27FC236}">
                <a16:creationId xmlns:a16="http://schemas.microsoft.com/office/drawing/2014/main" id="{4CFE4C30-9265-4852-A8FA-6821B080579A}"/>
              </a:ext>
            </a:extLst>
          </p:cNvPr>
          <p:cNvGrpSpPr/>
          <p:nvPr/>
        </p:nvGrpSpPr>
        <p:grpSpPr>
          <a:xfrm>
            <a:off x="543464" y="4801441"/>
            <a:ext cx="558177" cy="409834"/>
            <a:chOff x="543464" y="4801441"/>
            <a:chExt cx="558177" cy="409834"/>
          </a:xfrm>
        </p:grpSpPr>
        <p:sp>
          <p:nvSpPr>
            <p:cNvPr id="20" name="Oval 26" descr="Small circle">
              <a:extLst>
                <a:ext uri="{FF2B5EF4-FFF2-40B4-BE49-F238E27FC236}">
                  <a16:creationId xmlns:a16="http://schemas.microsoft.com/office/drawing/2014/main" id="{13666EBE-F09D-4367-B6EC-2AED4F1B56FF}"/>
                </a:ext>
              </a:extLst>
            </p:cNvPr>
            <p:cNvSpPr/>
            <p:nvPr/>
          </p:nvSpPr>
          <p:spPr>
            <a:xfrm>
              <a:off x="615107" y="4801441"/>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21" name="TextBox 27" descr="Number 3">
              <a:extLst>
                <a:ext uri="{FF2B5EF4-FFF2-40B4-BE49-F238E27FC236}">
                  <a16:creationId xmlns:a16="http://schemas.microsoft.com/office/drawing/2014/main" id="{5656C5DA-C30A-4447-93EC-9AF9CF38529B}"/>
                </a:ext>
              </a:extLst>
            </p:cNvPr>
            <p:cNvSpPr txBox="1"/>
            <p:nvPr/>
          </p:nvSpPr>
          <p:spPr>
            <a:xfrm>
              <a:off x="543464" y="4817726"/>
              <a:ext cx="558177"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Segoe UI Semibold" pitchFamily="34"/>
                  <a:cs typeface="Segoe UI Semibold" pitchFamily="34"/>
                </a:rPr>
                <a:t>4</a:t>
              </a:r>
            </a:p>
          </p:txBody>
        </p:sp>
      </p:grpSp>
      <p:sp>
        <p:nvSpPr>
          <p:cNvPr id="22" name="TextBox 22">
            <a:extLst>
              <a:ext uri="{FF2B5EF4-FFF2-40B4-BE49-F238E27FC236}">
                <a16:creationId xmlns:a16="http://schemas.microsoft.com/office/drawing/2014/main" id="{FA47D685-E87E-4D38-BEB8-B06743E7679B}"/>
              </a:ext>
            </a:extLst>
          </p:cNvPr>
          <p:cNvSpPr txBox="1"/>
          <p:nvPr/>
        </p:nvSpPr>
        <p:spPr>
          <a:xfrm>
            <a:off x="1079398" y="4856826"/>
            <a:ext cx="2489124" cy="64633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b="1" kern="0" dirty="0">
                <a:solidFill>
                  <a:srgbClr val="0070C0"/>
                </a:solidFill>
                <a:latin typeface="Segoe UI Semibold" pitchFamily="34"/>
                <a:cs typeface="Segoe UI Semibold" pitchFamily="34"/>
              </a:rPr>
              <a:t>Distribution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A2BFD-1672-4E2D-8E0A-59560E9B1240}"/>
              </a:ext>
            </a:extLst>
          </p:cNvPr>
          <p:cNvSpPr>
            <a:spLocks noGrp="1"/>
          </p:cNvSpPr>
          <p:nvPr>
            <p:ph type="title"/>
          </p:nvPr>
        </p:nvSpPr>
        <p:spPr/>
        <p:txBody>
          <a:bodyPr/>
          <a:lstStyle/>
          <a:p>
            <a:r>
              <a:rPr lang="en-IN" kern="0" dirty="0">
                <a:solidFill>
                  <a:srgbClr val="0070C0"/>
                </a:solidFill>
                <a:latin typeface="Segoe UI Semibold" pitchFamily="34"/>
                <a:cs typeface="Segoe UI Semibold" pitchFamily="34"/>
              </a:rPr>
              <a:t>Install the Server as a Cluster</a:t>
            </a:r>
          </a:p>
        </p:txBody>
      </p:sp>
      <p:pic>
        <p:nvPicPr>
          <p:cNvPr id="7" name="Picture 6">
            <a:extLst>
              <a:ext uri="{FF2B5EF4-FFF2-40B4-BE49-F238E27FC236}">
                <a16:creationId xmlns:a16="http://schemas.microsoft.com/office/drawing/2014/main" id="{6BD196BC-AE6A-4728-B440-B860C549C836}"/>
              </a:ext>
            </a:extLst>
          </p:cNvPr>
          <p:cNvPicPr>
            <a:picLocks noChangeAspect="1"/>
          </p:cNvPicPr>
          <p:nvPr/>
        </p:nvPicPr>
        <p:blipFill>
          <a:blip r:embed="rId2"/>
          <a:stretch>
            <a:fillRect/>
          </a:stretch>
        </p:blipFill>
        <p:spPr>
          <a:xfrm>
            <a:off x="5491162" y="2100262"/>
            <a:ext cx="5915025" cy="3609975"/>
          </a:xfrm>
          <a:prstGeom prst="rect">
            <a:avLst/>
          </a:prstGeom>
        </p:spPr>
      </p:pic>
      <p:sp>
        <p:nvSpPr>
          <p:cNvPr id="9" name="TextBox 8">
            <a:extLst>
              <a:ext uri="{FF2B5EF4-FFF2-40B4-BE49-F238E27FC236}">
                <a16:creationId xmlns:a16="http://schemas.microsoft.com/office/drawing/2014/main" id="{AD582230-5865-4F33-9B3D-1E82E90D9316}"/>
              </a:ext>
            </a:extLst>
          </p:cNvPr>
          <p:cNvSpPr txBox="1"/>
          <p:nvPr/>
        </p:nvSpPr>
        <p:spPr>
          <a:xfrm>
            <a:off x="628650" y="1809750"/>
            <a:ext cx="4505325" cy="646331"/>
          </a:xfrm>
          <a:prstGeom prst="rect">
            <a:avLst/>
          </a:prstGeom>
          <a:noFill/>
        </p:spPr>
        <p:txBody>
          <a:bodyPr wrap="square" rtlCol="0">
            <a:spAutoFit/>
          </a:bodyPr>
          <a:lstStyle/>
          <a:p>
            <a:r>
              <a:rPr lang="en-IN" b="1" dirty="0"/>
              <a:t>Requirements</a:t>
            </a:r>
          </a:p>
          <a:p>
            <a:endParaRPr lang="en-IN" dirty="0"/>
          </a:p>
        </p:txBody>
      </p:sp>
      <p:sp>
        <p:nvSpPr>
          <p:cNvPr id="10" name="TextBox 9">
            <a:extLst>
              <a:ext uri="{FF2B5EF4-FFF2-40B4-BE49-F238E27FC236}">
                <a16:creationId xmlns:a16="http://schemas.microsoft.com/office/drawing/2014/main" id="{27CB9E62-30E4-452B-8D35-7E464146EBC7}"/>
              </a:ext>
            </a:extLst>
          </p:cNvPr>
          <p:cNvSpPr txBox="1"/>
          <p:nvPr/>
        </p:nvSpPr>
        <p:spPr>
          <a:xfrm>
            <a:off x="628650" y="2571750"/>
            <a:ext cx="4591050" cy="1200329"/>
          </a:xfrm>
          <a:prstGeom prst="rect">
            <a:avLst/>
          </a:prstGeom>
          <a:noFill/>
        </p:spPr>
        <p:txBody>
          <a:bodyPr wrap="square" rtlCol="0">
            <a:spAutoFit/>
          </a:bodyPr>
          <a:lstStyle/>
          <a:p>
            <a:r>
              <a:rPr lang="en-IN" b="1" dirty="0"/>
              <a:t>Network</a:t>
            </a:r>
          </a:p>
          <a:p>
            <a:endParaRPr lang="en-IN" dirty="0"/>
          </a:p>
          <a:p>
            <a:r>
              <a:rPr lang="en-US" dirty="0"/>
              <a:t>All servers, including the database server, must be co-located</a:t>
            </a:r>
            <a:endParaRPr lang="en-IN" dirty="0"/>
          </a:p>
        </p:txBody>
      </p:sp>
      <p:sp>
        <p:nvSpPr>
          <p:cNvPr id="11" name="TextBox 10">
            <a:extLst>
              <a:ext uri="{FF2B5EF4-FFF2-40B4-BE49-F238E27FC236}">
                <a16:creationId xmlns:a16="http://schemas.microsoft.com/office/drawing/2014/main" id="{2A6F30C6-8742-4D2B-B3DC-D885F100DACF}"/>
              </a:ext>
            </a:extLst>
          </p:cNvPr>
          <p:cNvSpPr txBox="1"/>
          <p:nvPr/>
        </p:nvSpPr>
        <p:spPr>
          <a:xfrm>
            <a:off x="638176" y="4143375"/>
            <a:ext cx="4343400" cy="1754326"/>
          </a:xfrm>
          <a:prstGeom prst="rect">
            <a:avLst/>
          </a:prstGeom>
          <a:noFill/>
        </p:spPr>
        <p:txBody>
          <a:bodyPr wrap="square" rtlCol="0">
            <a:spAutoFit/>
          </a:bodyPr>
          <a:lstStyle/>
          <a:p>
            <a:r>
              <a:rPr lang="en-IN" b="1" dirty="0"/>
              <a:t>Servers</a:t>
            </a:r>
          </a:p>
          <a:p>
            <a:endParaRPr lang="en-IN" b="1" dirty="0"/>
          </a:p>
          <a:p>
            <a:r>
              <a:rPr lang="en-US" dirty="0"/>
              <a:t>Minimum of five servers (two application nodes and three search nodes)</a:t>
            </a:r>
            <a:endParaRPr lang="en-IN" dirty="0"/>
          </a:p>
          <a:p>
            <a:endParaRPr lang="en-IN" b="1" dirty="0"/>
          </a:p>
          <a:p>
            <a:endParaRPr lang="en-IN" dirty="0"/>
          </a:p>
        </p:txBody>
      </p:sp>
    </p:spTree>
    <p:extLst>
      <p:ext uri="{BB962C8B-B14F-4D97-AF65-F5344CB8AC3E}">
        <p14:creationId xmlns:p14="http://schemas.microsoft.com/office/powerpoint/2010/main" val="1442212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3C4D-C848-46A6-8BDA-ADD9BB95BA9D}"/>
              </a:ext>
            </a:extLst>
          </p:cNvPr>
          <p:cNvSpPr>
            <a:spLocks noGrp="1"/>
          </p:cNvSpPr>
          <p:nvPr>
            <p:ph type="title"/>
          </p:nvPr>
        </p:nvSpPr>
        <p:spPr/>
        <p:txBody>
          <a:bodyPr/>
          <a:lstStyle/>
          <a:p>
            <a:r>
              <a:rPr lang="en-US" kern="0" dirty="0">
                <a:solidFill>
                  <a:srgbClr val="0070C0"/>
                </a:solidFill>
                <a:latin typeface="Segoe UI Semibold" pitchFamily="34"/>
                <a:cs typeface="Segoe UI Semibold" pitchFamily="34"/>
              </a:rPr>
              <a:t>Cluster configurations</a:t>
            </a:r>
            <a:endParaRPr lang="en-IN" kern="0" dirty="0">
              <a:solidFill>
                <a:srgbClr val="0070C0"/>
              </a:solidFill>
              <a:latin typeface="Segoe UI Semibold" pitchFamily="34"/>
              <a:cs typeface="Segoe UI Semibold" pitchFamily="34"/>
            </a:endParaRPr>
          </a:p>
        </p:txBody>
      </p:sp>
      <p:sp>
        <p:nvSpPr>
          <p:cNvPr id="4" name="TextBox 3">
            <a:extLst>
              <a:ext uri="{FF2B5EF4-FFF2-40B4-BE49-F238E27FC236}">
                <a16:creationId xmlns:a16="http://schemas.microsoft.com/office/drawing/2014/main" id="{7F9D1952-351E-48D8-BC8F-0B1629AF7E3A}"/>
              </a:ext>
            </a:extLst>
          </p:cNvPr>
          <p:cNvSpPr txBox="1"/>
          <p:nvPr/>
        </p:nvSpPr>
        <p:spPr>
          <a:xfrm>
            <a:off x="600075" y="1600200"/>
            <a:ext cx="5448300" cy="369332"/>
          </a:xfrm>
          <a:prstGeom prst="rect">
            <a:avLst/>
          </a:prstGeom>
          <a:noFill/>
        </p:spPr>
        <p:txBody>
          <a:bodyPr wrap="square" rtlCol="0">
            <a:spAutoFit/>
          </a:bodyPr>
          <a:lstStyle/>
          <a:p>
            <a:r>
              <a:rPr lang="en-IN" b="1" dirty="0" err="1"/>
              <a:t>sonar.properties</a:t>
            </a:r>
            <a:endParaRPr lang="en-IN" dirty="0"/>
          </a:p>
        </p:txBody>
      </p:sp>
      <p:pic>
        <p:nvPicPr>
          <p:cNvPr id="6" name="Picture 5">
            <a:extLst>
              <a:ext uri="{FF2B5EF4-FFF2-40B4-BE49-F238E27FC236}">
                <a16:creationId xmlns:a16="http://schemas.microsoft.com/office/drawing/2014/main" id="{0C64C9E5-C171-494C-810E-674A3F43635F}"/>
              </a:ext>
            </a:extLst>
          </p:cNvPr>
          <p:cNvPicPr>
            <a:picLocks noChangeAspect="1"/>
          </p:cNvPicPr>
          <p:nvPr/>
        </p:nvPicPr>
        <p:blipFill>
          <a:blip r:embed="rId2"/>
          <a:stretch>
            <a:fillRect/>
          </a:stretch>
        </p:blipFill>
        <p:spPr>
          <a:xfrm>
            <a:off x="6543675" y="2238375"/>
            <a:ext cx="4933950" cy="3524250"/>
          </a:xfrm>
          <a:prstGeom prst="rect">
            <a:avLst/>
          </a:prstGeom>
        </p:spPr>
      </p:pic>
      <p:pic>
        <p:nvPicPr>
          <p:cNvPr id="7" name="Picture 6">
            <a:extLst>
              <a:ext uri="{FF2B5EF4-FFF2-40B4-BE49-F238E27FC236}">
                <a16:creationId xmlns:a16="http://schemas.microsoft.com/office/drawing/2014/main" id="{914658B7-183B-4D8C-A080-FA5C8E65FAFF}"/>
              </a:ext>
            </a:extLst>
          </p:cNvPr>
          <p:cNvPicPr>
            <a:picLocks noChangeAspect="1"/>
          </p:cNvPicPr>
          <p:nvPr/>
        </p:nvPicPr>
        <p:blipFill>
          <a:blip r:embed="rId3"/>
          <a:stretch>
            <a:fillRect/>
          </a:stretch>
        </p:blipFill>
        <p:spPr>
          <a:xfrm>
            <a:off x="714375" y="2238375"/>
            <a:ext cx="5436908" cy="3524250"/>
          </a:xfrm>
          <a:prstGeom prst="rect">
            <a:avLst/>
          </a:prstGeom>
        </p:spPr>
      </p:pic>
    </p:spTree>
    <p:extLst>
      <p:ext uri="{BB962C8B-B14F-4D97-AF65-F5344CB8AC3E}">
        <p14:creationId xmlns:p14="http://schemas.microsoft.com/office/powerpoint/2010/main" val="1502067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BE114756-A971-4867-B623-826EB34B5951}"/>
              </a:ext>
            </a:extLst>
          </p:cNvPr>
          <p:cNvSpPr txBox="1">
            <a:spLocks noGrp="1"/>
          </p:cNvSpPr>
          <p:nvPr>
            <p:ph type="title"/>
          </p:nvPr>
        </p:nvSpPr>
        <p:spPr/>
        <p:txBody>
          <a:bodyPr>
            <a:noAutofit/>
          </a:bodyPr>
          <a:lstStyle/>
          <a:p>
            <a:pPr lvl="0"/>
            <a:r>
              <a:rPr lang="en-US" sz="2400" kern="0" dirty="0">
                <a:solidFill>
                  <a:srgbClr val="0070C0"/>
                </a:solidFill>
                <a:latin typeface="Segoe UI Semibold" pitchFamily="34"/>
                <a:cs typeface="Segoe UI Semibold" pitchFamily="34"/>
              </a:rPr>
              <a:t>Agenda</a:t>
            </a:r>
          </a:p>
        </p:txBody>
      </p:sp>
      <p:sp>
        <p:nvSpPr>
          <p:cNvPr id="3" name="Content Placeholder 17">
            <a:extLst>
              <a:ext uri="{FF2B5EF4-FFF2-40B4-BE49-F238E27FC236}">
                <a16:creationId xmlns:a16="http://schemas.microsoft.com/office/drawing/2014/main" id="{5FDA36B8-3525-425E-A3C5-EE00B7F46F6E}"/>
              </a:ext>
            </a:extLst>
          </p:cNvPr>
          <p:cNvSpPr txBox="1"/>
          <p:nvPr/>
        </p:nvSpPr>
        <p:spPr>
          <a:xfrm>
            <a:off x="541608" y="1524707"/>
            <a:ext cx="11116991" cy="4246171"/>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ts val="1800"/>
              </a:lnSpc>
              <a:spcBef>
                <a:spcPts val="1000"/>
              </a:spcBef>
              <a:spcAft>
                <a:spcPts val="600"/>
              </a:spcAft>
              <a:buNone/>
              <a:tabLst/>
              <a:defRPr sz="1800" b="0" i="0" u="none" strike="noStrike" kern="0" cap="none" spc="0" baseline="0">
                <a:solidFill>
                  <a:srgbClr val="000000"/>
                </a:solidFill>
                <a:uFillTx/>
              </a:defRPr>
            </a:pPr>
            <a:endParaRPr lang="en-US" sz="1200" b="0" i="0" u="none" strike="noStrike" kern="1200" cap="none" spc="0" baseline="0" dirty="0">
              <a:solidFill>
                <a:srgbClr val="0070C0"/>
              </a:solidFill>
              <a:uFillTx/>
              <a:latin typeface="Segoe UI Light" panose="020B0502040204020203" pitchFamily="34" charset="0"/>
              <a:cs typeface="Segoe UI Light" panose="020B0502040204020203" pitchFamily="34" charset="0"/>
            </a:endParaRPr>
          </a:p>
        </p:txBody>
      </p:sp>
      <p:sp>
        <p:nvSpPr>
          <p:cNvPr id="4" name="TextBox 1">
            <a:extLst>
              <a:ext uri="{FF2B5EF4-FFF2-40B4-BE49-F238E27FC236}">
                <a16:creationId xmlns:a16="http://schemas.microsoft.com/office/drawing/2014/main" id="{28F70C75-769C-4EE4-9138-5A7FE578F55D}"/>
              </a:ext>
            </a:extLst>
          </p:cNvPr>
          <p:cNvSpPr txBox="1"/>
          <p:nvPr/>
        </p:nvSpPr>
        <p:spPr>
          <a:xfrm>
            <a:off x="541608" y="2085975"/>
            <a:ext cx="10716941" cy="3477875"/>
          </a:xfrm>
          <a:prstGeom prst="rect">
            <a:avLst/>
          </a:prstGeom>
          <a:noFill/>
          <a:ln cap="flat">
            <a:noFill/>
          </a:ln>
        </p:spPr>
        <p:txBody>
          <a:bodyPr vert="horz" wrap="square" lIns="91440" tIns="45720" rIns="91440" bIns="45720" anchor="t" anchorCtr="0" compatLnSpc="1">
            <a:spAutoFit/>
          </a:bodyPr>
          <a:lstStyle/>
          <a:p>
            <a:pPr lvl="0">
              <a:defRPr sz="1800" b="0" i="0" u="none" strike="noStrike" kern="0" cap="none" spc="0" baseline="0">
                <a:solidFill>
                  <a:srgbClr val="000000"/>
                </a:solidFill>
                <a:uFillTx/>
              </a:defRPr>
            </a:pPr>
            <a:r>
              <a:rPr lang="en-IN" sz="2000" b="1" dirty="0">
                <a:solidFill>
                  <a:srgbClr val="0070C0"/>
                </a:solidFill>
              </a:rPr>
              <a:t>SonarQube Installation</a:t>
            </a:r>
          </a:p>
          <a:p>
            <a:pPr lvl="0">
              <a:defRPr sz="1800" b="0" i="0" u="none" strike="noStrike" kern="0" cap="none" spc="0" baseline="0">
                <a:solidFill>
                  <a:srgbClr val="000000"/>
                </a:solidFill>
                <a:uFillTx/>
              </a:defRPr>
            </a:pPr>
            <a:endParaRPr lang="en-IN" sz="2000" b="0" i="0" u="none" strike="noStrike" kern="0" cap="none" spc="0" baseline="0" dirty="0">
              <a:solidFill>
                <a:srgbClr val="0070C0"/>
              </a:solidFill>
              <a:uFillTx/>
              <a:latin typeface="Segoe UI Semibold" pitchFamily="34"/>
              <a:cs typeface="Segoe UI Semibold" pitchFamily="34"/>
            </a:endParaRPr>
          </a:p>
          <a:p>
            <a:pPr lvl="0">
              <a:defRPr sz="1800" b="0" i="0" u="none" strike="noStrike" kern="0" cap="none" spc="0" baseline="0">
                <a:solidFill>
                  <a:srgbClr val="000000"/>
                </a:solidFill>
                <a:uFillTx/>
              </a:defRPr>
            </a:pPr>
            <a:r>
              <a:rPr lang="en-IN" sz="2000" b="1" dirty="0">
                <a:solidFill>
                  <a:srgbClr val="0070C0"/>
                </a:solidFill>
              </a:rPr>
              <a:t>SonarQube Overview</a:t>
            </a:r>
          </a:p>
          <a:p>
            <a:pPr lvl="0">
              <a:defRPr sz="1800" b="0" i="0" u="none" strike="noStrike" kern="0" cap="none" spc="0" baseline="0">
                <a:solidFill>
                  <a:srgbClr val="000000"/>
                </a:solidFill>
                <a:uFillTx/>
              </a:defRPr>
            </a:pPr>
            <a:endParaRPr lang="en-US" sz="2000" b="0" i="0" u="none" strike="noStrike" kern="0" cap="none" spc="0" baseline="0" dirty="0">
              <a:solidFill>
                <a:srgbClr val="0070C0"/>
              </a:solidFill>
              <a:uFillTx/>
              <a:latin typeface="Segoe UI Semibold" pitchFamily="34"/>
              <a:cs typeface="Segoe UI Semibold" pitchFamily="34"/>
            </a:endParaRPr>
          </a:p>
          <a:p>
            <a:pPr lvl="0">
              <a:defRPr sz="1800" b="0" i="0" u="none" strike="noStrike" kern="0" cap="none" spc="0" baseline="0">
                <a:solidFill>
                  <a:srgbClr val="000000"/>
                </a:solidFill>
                <a:uFillTx/>
              </a:defRPr>
            </a:pPr>
            <a:r>
              <a:rPr lang="en-IN" sz="2000" b="1" dirty="0">
                <a:solidFill>
                  <a:srgbClr val="0070C0"/>
                </a:solidFill>
              </a:rPr>
              <a:t>SonarQube Components</a:t>
            </a:r>
            <a:endParaRPr lang="en-IN" sz="2000" b="0" i="0" u="none" strike="noStrike" kern="0" cap="none" spc="0" baseline="0" dirty="0">
              <a:solidFill>
                <a:srgbClr val="0070C0"/>
              </a:solidFill>
              <a:uFillTx/>
              <a:latin typeface="Segoe UI Semibold" pitchFamily="34"/>
              <a:cs typeface="Segoe UI Semibold"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000" b="0" i="0" u="none" strike="noStrike" kern="0" cap="none" spc="0" baseline="0" dirty="0">
              <a:solidFill>
                <a:srgbClr val="0070C0"/>
              </a:solidFill>
              <a:uFillTx/>
              <a:latin typeface="Segoe UI Semibold" pitchFamily="34"/>
              <a:cs typeface="Segoe UI Semibold" pitchFamily="34"/>
            </a:endParaRPr>
          </a:p>
          <a:p>
            <a:pPr lvl="0">
              <a:defRPr sz="1800" b="0" i="0" u="none" strike="noStrike" kern="0" cap="none" spc="0" baseline="0">
                <a:solidFill>
                  <a:srgbClr val="000000"/>
                </a:solidFill>
                <a:uFillTx/>
              </a:defRPr>
            </a:pPr>
            <a:r>
              <a:rPr lang="en-IN" sz="2000" b="1" dirty="0">
                <a:solidFill>
                  <a:srgbClr val="0070C0"/>
                </a:solidFill>
              </a:rPr>
              <a:t>SonarQube Project Administration</a:t>
            </a:r>
            <a:endParaRPr lang="en-IN" sz="2000" b="0" i="0" u="none" strike="noStrike" kern="0" cap="none" spc="0" baseline="0" dirty="0">
              <a:solidFill>
                <a:srgbClr val="0070C0"/>
              </a:solidFill>
              <a:uFillTx/>
              <a:latin typeface="Segoe UI Semibold" pitchFamily="34"/>
              <a:cs typeface="Segoe UI Semibold"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000" b="0" i="0" u="none" strike="noStrike" kern="0" cap="none" spc="0" baseline="0" dirty="0">
              <a:solidFill>
                <a:srgbClr val="0070C0"/>
              </a:solidFill>
              <a:uFillTx/>
              <a:latin typeface="Segoe UI Semibold" pitchFamily="34"/>
              <a:cs typeface="Segoe UI Semibold" pitchFamily="34"/>
            </a:endParaRPr>
          </a:p>
          <a:p>
            <a:pPr lvl="0">
              <a:defRPr sz="1800" b="0" i="0" u="none" strike="noStrike" kern="0" cap="none" spc="0" baseline="0">
                <a:solidFill>
                  <a:srgbClr val="000000"/>
                </a:solidFill>
                <a:uFillTx/>
              </a:defRPr>
            </a:pPr>
            <a:r>
              <a:rPr lang="en-IN" sz="2000" b="1" dirty="0">
                <a:solidFill>
                  <a:srgbClr val="0070C0"/>
                </a:solidFill>
              </a:rPr>
              <a:t>SonarQube Instance Administration</a:t>
            </a:r>
            <a:endParaRPr lang="en-IN" sz="2000" b="0" i="0" u="none" strike="noStrike" kern="0" cap="none" spc="0" baseline="0" dirty="0">
              <a:solidFill>
                <a:srgbClr val="0070C0"/>
              </a:solidFill>
              <a:uFillTx/>
              <a:latin typeface="Segoe UI Semibold" pitchFamily="34"/>
              <a:cs typeface="Segoe UI Semibold" pitchFamily="34"/>
            </a:endParaRPr>
          </a:p>
          <a:p>
            <a:pPr lvl="0">
              <a:defRPr sz="1800" b="0" i="0" u="none" strike="noStrike" kern="0" cap="none" spc="0" baseline="0">
                <a:solidFill>
                  <a:srgbClr val="000000"/>
                </a:solidFill>
                <a:uFillTx/>
              </a:defRPr>
            </a:pPr>
            <a:endParaRPr lang="en-IN" sz="2000" b="1" dirty="0">
              <a:solidFill>
                <a:srgbClr val="0070C0"/>
              </a:solidFill>
            </a:endParaRPr>
          </a:p>
          <a:p>
            <a:pPr lvl="0">
              <a:defRPr sz="1800" b="0" i="0" u="none" strike="noStrike" kern="0" cap="none" spc="0" baseline="0">
                <a:solidFill>
                  <a:srgbClr val="000000"/>
                </a:solidFill>
                <a:uFillTx/>
              </a:defRPr>
            </a:pPr>
            <a:r>
              <a:rPr lang="en-IN" sz="2000" b="1" dirty="0">
                <a:solidFill>
                  <a:srgbClr val="0070C0"/>
                </a:solidFill>
              </a:rPr>
              <a:t>SonarQube Integration</a:t>
            </a:r>
            <a:endParaRPr lang="en-IN" sz="2000" b="0" i="0" u="none" strike="noStrike" kern="0" cap="none" spc="0" baseline="0" dirty="0">
              <a:solidFill>
                <a:srgbClr val="0070C0"/>
              </a:solidFill>
              <a:uFillTx/>
              <a:latin typeface="Segoe UI Semibold" pitchFamily="34"/>
              <a:cs typeface="Segoe UI Semibold" pitchFamily="3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3C4D-C848-46A6-8BDA-ADD9BB95BA9D}"/>
              </a:ext>
            </a:extLst>
          </p:cNvPr>
          <p:cNvSpPr>
            <a:spLocks noGrp="1"/>
          </p:cNvSpPr>
          <p:nvPr>
            <p:ph type="title"/>
          </p:nvPr>
        </p:nvSpPr>
        <p:spPr/>
        <p:txBody>
          <a:bodyPr/>
          <a:lstStyle/>
          <a:p>
            <a:r>
              <a:rPr lang="en-US" kern="0" dirty="0">
                <a:solidFill>
                  <a:srgbClr val="0070C0"/>
                </a:solidFill>
                <a:latin typeface="Segoe UI Semibold" pitchFamily="34"/>
                <a:cs typeface="Segoe UI Semibold" pitchFamily="34"/>
              </a:rPr>
              <a:t>Troubleshooting</a:t>
            </a:r>
            <a:endParaRPr lang="en-IN" kern="0" dirty="0">
              <a:solidFill>
                <a:srgbClr val="0070C0"/>
              </a:solidFill>
              <a:latin typeface="Segoe UI Semibold" pitchFamily="34"/>
              <a:cs typeface="Segoe UI Semibold" pitchFamily="34"/>
            </a:endParaRPr>
          </a:p>
        </p:txBody>
      </p:sp>
      <p:sp>
        <p:nvSpPr>
          <p:cNvPr id="3" name="TextBox 2">
            <a:extLst>
              <a:ext uri="{FF2B5EF4-FFF2-40B4-BE49-F238E27FC236}">
                <a16:creationId xmlns:a16="http://schemas.microsoft.com/office/drawing/2014/main" id="{A02A26B4-2F9E-4FA7-8B02-6401AF50C250}"/>
              </a:ext>
            </a:extLst>
          </p:cNvPr>
          <p:cNvSpPr txBox="1"/>
          <p:nvPr/>
        </p:nvSpPr>
        <p:spPr>
          <a:xfrm>
            <a:off x="619125" y="1857375"/>
            <a:ext cx="7877175" cy="646331"/>
          </a:xfrm>
          <a:prstGeom prst="rect">
            <a:avLst/>
          </a:prstGeom>
          <a:noFill/>
        </p:spPr>
        <p:txBody>
          <a:bodyPr wrap="square" rtlCol="0">
            <a:spAutoFit/>
          </a:bodyPr>
          <a:lstStyle/>
          <a:p>
            <a:r>
              <a:rPr lang="en-IN" b="1" dirty="0"/>
              <a:t>Checking the logs</a:t>
            </a:r>
          </a:p>
          <a:p>
            <a:r>
              <a:rPr lang="en-IN" dirty="0"/>
              <a:t>	Can be found in &lt;sonar home&gt;/</a:t>
            </a:r>
            <a:r>
              <a:rPr lang="en-IN"/>
              <a:t>logs – generally /opt/sonar/logs</a:t>
            </a:r>
            <a:endParaRPr lang="en-IN" dirty="0"/>
          </a:p>
        </p:txBody>
      </p:sp>
      <p:sp>
        <p:nvSpPr>
          <p:cNvPr id="4" name="TextBox 3">
            <a:extLst>
              <a:ext uri="{FF2B5EF4-FFF2-40B4-BE49-F238E27FC236}">
                <a16:creationId xmlns:a16="http://schemas.microsoft.com/office/drawing/2014/main" id="{A05472B1-EACF-4797-9BC1-0A508F8ADFCA}"/>
              </a:ext>
            </a:extLst>
          </p:cNvPr>
          <p:cNvSpPr txBox="1"/>
          <p:nvPr/>
        </p:nvSpPr>
        <p:spPr>
          <a:xfrm>
            <a:off x="647700" y="2695575"/>
            <a:ext cx="10153650" cy="3139321"/>
          </a:xfrm>
          <a:prstGeom prst="rect">
            <a:avLst/>
          </a:prstGeom>
          <a:noFill/>
        </p:spPr>
        <p:txBody>
          <a:bodyPr wrap="square" rtlCol="0">
            <a:spAutoFit/>
          </a:bodyPr>
          <a:lstStyle/>
          <a:p>
            <a:r>
              <a:rPr lang="en-US" b="1" dirty="0"/>
              <a:t>sonar.log</a:t>
            </a:r>
            <a:r>
              <a:rPr lang="en-US" dirty="0"/>
              <a:t> - Holds general information about startup and shutdown. </a:t>
            </a:r>
          </a:p>
          <a:p>
            <a:endParaRPr lang="en-US" dirty="0"/>
          </a:p>
          <a:p>
            <a:r>
              <a:rPr lang="en-US" b="1" dirty="0"/>
              <a:t>web.log</a:t>
            </a:r>
            <a:r>
              <a:rPr lang="en-US" dirty="0"/>
              <a:t> - Information about initial connection to the database, database migration and </a:t>
            </a:r>
            <a:r>
              <a:rPr lang="en-US" dirty="0" err="1"/>
              <a:t>reindexing</a:t>
            </a:r>
            <a:r>
              <a:rPr lang="en-US" dirty="0"/>
              <a:t>, and the processing of HTTP requests. This includes database and search engine logs related to those requests.</a:t>
            </a:r>
          </a:p>
          <a:p>
            <a:endParaRPr lang="en-US" dirty="0"/>
          </a:p>
          <a:p>
            <a:r>
              <a:rPr lang="en-US" b="1" dirty="0"/>
              <a:t>ce.log</a:t>
            </a:r>
            <a:r>
              <a:rPr lang="en-US" dirty="0"/>
              <a:t> - Information about background task processing and the database and search engine logs related to those tasks.</a:t>
            </a:r>
          </a:p>
          <a:p>
            <a:endParaRPr lang="en-US" dirty="0"/>
          </a:p>
          <a:p>
            <a:r>
              <a:rPr lang="en-US" b="1" dirty="0"/>
              <a:t>es.log</a:t>
            </a:r>
            <a:r>
              <a:rPr lang="en-US" dirty="0"/>
              <a:t> - Ops information from the search engine, such as Elasticsearch startup, health status changes, cluster-, node- and index-level operations, etc.</a:t>
            </a:r>
          </a:p>
          <a:p>
            <a:endParaRPr lang="en-IN" dirty="0"/>
          </a:p>
        </p:txBody>
      </p:sp>
    </p:spTree>
    <p:extLst>
      <p:ext uri="{BB962C8B-B14F-4D97-AF65-F5344CB8AC3E}">
        <p14:creationId xmlns:p14="http://schemas.microsoft.com/office/powerpoint/2010/main" val="1799269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B07E1-B6E3-4D2C-B25C-F0EEDF013DDA}"/>
              </a:ext>
            </a:extLst>
          </p:cNvPr>
          <p:cNvSpPr>
            <a:spLocks noGrp="1"/>
          </p:cNvSpPr>
          <p:nvPr>
            <p:ph type="title"/>
          </p:nvPr>
        </p:nvSpPr>
        <p:spPr/>
        <p:txBody>
          <a:bodyPr/>
          <a:lstStyle/>
          <a:p>
            <a:r>
              <a:rPr lang="en-US" kern="0" dirty="0">
                <a:solidFill>
                  <a:srgbClr val="0070C0"/>
                </a:solidFill>
                <a:latin typeface="Segoe UI Semibold" pitchFamily="34"/>
                <a:cs typeface="Segoe UI Semibold" pitchFamily="34"/>
              </a:rPr>
              <a:t>Troubleshooting</a:t>
            </a:r>
            <a:endParaRPr lang="en-IN" kern="0" dirty="0">
              <a:solidFill>
                <a:srgbClr val="0070C0"/>
              </a:solidFill>
              <a:latin typeface="Segoe UI Semibold" pitchFamily="34"/>
              <a:cs typeface="Segoe UI Semibold" pitchFamily="34"/>
            </a:endParaRPr>
          </a:p>
        </p:txBody>
      </p:sp>
      <p:sp>
        <p:nvSpPr>
          <p:cNvPr id="4" name="TextBox 3">
            <a:extLst>
              <a:ext uri="{FF2B5EF4-FFF2-40B4-BE49-F238E27FC236}">
                <a16:creationId xmlns:a16="http://schemas.microsoft.com/office/drawing/2014/main" id="{8445C95B-4622-4010-B703-7B4A05B006DA}"/>
              </a:ext>
            </a:extLst>
          </p:cNvPr>
          <p:cNvSpPr txBox="1"/>
          <p:nvPr/>
        </p:nvSpPr>
        <p:spPr>
          <a:xfrm>
            <a:off x="657225" y="1924050"/>
            <a:ext cx="10820400" cy="3831818"/>
          </a:xfrm>
          <a:prstGeom prst="rect">
            <a:avLst/>
          </a:prstGeom>
          <a:noFill/>
        </p:spPr>
        <p:txBody>
          <a:bodyPr wrap="square" rtlCol="0">
            <a:spAutoFit/>
          </a:bodyPr>
          <a:lstStyle/>
          <a:p>
            <a:r>
              <a:rPr lang="en-IN" b="1" dirty="0">
                <a:solidFill>
                  <a:schemeClr val="accent1"/>
                </a:solidFill>
              </a:rPr>
              <a:t>Compute Engine Performance</a:t>
            </a:r>
          </a:p>
          <a:p>
            <a:endParaRPr lang="en-IN" dirty="0">
              <a:solidFill>
                <a:schemeClr val="accent1"/>
              </a:solidFill>
            </a:endParaRPr>
          </a:p>
          <a:p>
            <a:endParaRPr lang="en-IN" dirty="0">
              <a:solidFill>
                <a:schemeClr val="accent1"/>
              </a:solidFill>
            </a:endParaRPr>
          </a:p>
          <a:p>
            <a:r>
              <a:rPr lang="en-US" b="1" dirty="0">
                <a:solidFill>
                  <a:schemeClr val="accent1"/>
                </a:solidFill>
              </a:rPr>
              <a:t>Administration &gt; Projects &gt; Background Tasks &gt; Number of Workers</a:t>
            </a:r>
            <a:endParaRPr lang="en-IN" dirty="0">
              <a:solidFill>
                <a:schemeClr val="accent1"/>
              </a:solidFill>
            </a:endParaRPr>
          </a:p>
          <a:p>
            <a:endParaRPr lang="en-IN" dirty="0">
              <a:solidFill>
                <a:schemeClr val="accent1"/>
              </a:solidFill>
            </a:endParaRPr>
          </a:p>
          <a:p>
            <a:pPr>
              <a:lnSpc>
                <a:spcPct val="150000"/>
              </a:lnSpc>
            </a:pPr>
            <a:endParaRPr lang="en-US" dirty="0">
              <a:solidFill>
                <a:schemeClr val="accent1"/>
              </a:solidFill>
            </a:endParaRPr>
          </a:p>
          <a:p>
            <a:pPr>
              <a:lnSpc>
                <a:spcPct val="150000"/>
              </a:lnSpc>
            </a:pPr>
            <a:r>
              <a:rPr lang="en-US" dirty="0">
                <a:solidFill>
                  <a:schemeClr val="accent1"/>
                </a:solidFill>
              </a:rPr>
              <a:t>Queue is often full of pending tasks</a:t>
            </a:r>
          </a:p>
          <a:p>
            <a:pPr>
              <a:lnSpc>
                <a:spcPct val="150000"/>
              </a:lnSpc>
            </a:pPr>
            <a:r>
              <a:rPr lang="en-US" dirty="0">
                <a:solidFill>
                  <a:schemeClr val="accent1"/>
                </a:solidFill>
              </a:rPr>
              <a:t>Individual tasks take a long time to process</a:t>
            </a:r>
          </a:p>
          <a:p>
            <a:endParaRPr lang="en-IN" dirty="0">
              <a:solidFill>
                <a:schemeClr val="accent1"/>
              </a:solidFill>
            </a:endParaRPr>
          </a:p>
          <a:p>
            <a:endParaRPr lang="en-IN" dirty="0">
              <a:solidFill>
                <a:schemeClr val="accent1"/>
              </a:solidFill>
            </a:endParaRPr>
          </a:p>
          <a:p>
            <a:endParaRPr lang="en-IN" dirty="0">
              <a:solidFill>
                <a:schemeClr val="accent1"/>
              </a:solidFill>
            </a:endParaRPr>
          </a:p>
          <a:p>
            <a:endParaRPr lang="en-IN" dirty="0">
              <a:solidFill>
                <a:schemeClr val="accent1"/>
              </a:solidFill>
            </a:endParaRPr>
          </a:p>
        </p:txBody>
      </p:sp>
    </p:spTree>
    <p:extLst>
      <p:ext uri="{BB962C8B-B14F-4D97-AF65-F5344CB8AC3E}">
        <p14:creationId xmlns:p14="http://schemas.microsoft.com/office/powerpoint/2010/main" val="1120876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C7334-16C9-403C-BD11-9817B0B50301}"/>
              </a:ext>
            </a:extLst>
          </p:cNvPr>
          <p:cNvSpPr>
            <a:spLocks noGrp="1"/>
          </p:cNvSpPr>
          <p:nvPr>
            <p:ph type="title"/>
          </p:nvPr>
        </p:nvSpPr>
        <p:spPr/>
        <p:txBody>
          <a:bodyPr/>
          <a:lstStyle/>
          <a:p>
            <a:r>
              <a:rPr lang="en-US" kern="0" dirty="0">
                <a:solidFill>
                  <a:srgbClr val="0070C0"/>
                </a:solidFill>
                <a:latin typeface="Segoe UI Semibold" pitchFamily="34"/>
                <a:cs typeface="Segoe UI Semibold" pitchFamily="34"/>
              </a:rPr>
              <a:t>Troubleshooting</a:t>
            </a:r>
            <a:endParaRPr lang="en-IN" kern="0" dirty="0">
              <a:solidFill>
                <a:srgbClr val="0070C0"/>
              </a:solidFill>
              <a:latin typeface="Segoe UI Semibold" pitchFamily="34"/>
              <a:cs typeface="Segoe UI Semibold" pitchFamily="34"/>
            </a:endParaRPr>
          </a:p>
        </p:txBody>
      </p:sp>
      <p:sp>
        <p:nvSpPr>
          <p:cNvPr id="4" name="TextBox 3">
            <a:extLst>
              <a:ext uri="{FF2B5EF4-FFF2-40B4-BE49-F238E27FC236}">
                <a16:creationId xmlns:a16="http://schemas.microsoft.com/office/drawing/2014/main" id="{B9A95645-97AE-42C2-B523-A888374CBF61}"/>
              </a:ext>
            </a:extLst>
          </p:cNvPr>
          <p:cNvSpPr txBox="1"/>
          <p:nvPr/>
        </p:nvSpPr>
        <p:spPr>
          <a:xfrm>
            <a:off x="638175" y="2133600"/>
            <a:ext cx="10906125" cy="4108817"/>
          </a:xfrm>
          <a:prstGeom prst="rect">
            <a:avLst/>
          </a:prstGeom>
          <a:noFill/>
        </p:spPr>
        <p:txBody>
          <a:bodyPr wrap="square" rtlCol="0">
            <a:spAutoFit/>
          </a:bodyPr>
          <a:lstStyle/>
          <a:p>
            <a:pPr>
              <a:lnSpc>
                <a:spcPct val="150000"/>
              </a:lnSpc>
            </a:pPr>
            <a:r>
              <a:rPr lang="en-US" dirty="0">
                <a:solidFill>
                  <a:schemeClr val="accent1"/>
                </a:solidFill>
              </a:rPr>
              <a:t>Recovering from Elasticsearch read-only indices</a:t>
            </a:r>
          </a:p>
          <a:p>
            <a:pPr>
              <a:lnSpc>
                <a:spcPct val="150000"/>
              </a:lnSpc>
            </a:pPr>
            <a:endParaRPr lang="en-IN" dirty="0">
              <a:solidFill>
                <a:schemeClr val="accent1"/>
              </a:solidFill>
            </a:endParaRPr>
          </a:p>
          <a:p>
            <a:endParaRPr lang="en-IN" dirty="0"/>
          </a:p>
          <a:p>
            <a:pPr>
              <a:lnSpc>
                <a:spcPct val="150000"/>
              </a:lnSpc>
            </a:pPr>
            <a:r>
              <a:rPr lang="en-US" dirty="0">
                <a:solidFill>
                  <a:schemeClr val="accent1"/>
                </a:solidFill>
              </a:rPr>
              <a:t>Stop SonarQube </a:t>
            </a:r>
          </a:p>
          <a:p>
            <a:pPr>
              <a:lnSpc>
                <a:spcPct val="150000"/>
              </a:lnSpc>
            </a:pPr>
            <a:endParaRPr lang="en-US" dirty="0">
              <a:solidFill>
                <a:schemeClr val="accent1"/>
              </a:solidFill>
            </a:endParaRPr>
          </a:p>
          <a:p>
            <a:pPr>
              <a:lnSpc>
                <a:spcPct val="150000"/>
              </a:lnSpc>
            </a:pPr>
            <a:r>
              <a:rPr lang="en-US" dirty="0">
                <a:solidFill>
                  <a:schemeClr val="accent1"/>
                </a:solidFill>
              </a:rPr>
              <a:t>Delete the data/es6 directory </a:t>
            </a:r>
          </a:p>
          <a:p>
            <a:pPr>
              <a:lnSpc>
                <a:spcPct val="150000"/>
              </a:lnSpc>
            </a:pPr>
            <a:endParaRPr lang="en-US" dirty="0">
              <a:solidFill>
                <a:schemeClr val="accent1"/>
              </a:solidFill>
            </a:endParaRPr>
          </a:p>
          <a:p>
            <a:pPr>
              <a:lnSpc>
                <a:spcPct val="150000"/>
              </a:lnSpc>
            </a:pPr>
            <a:r>
              <a:rPr lang="en-US" dirty="0">
                <a:solidFill>
                  <a:schemeClr val="accent1"/>
                </a:solidFill>
              </a:rPr>
              <a:t>Restart SonarQube </a:t>
            </a:r>
          </a:p>
          <a:p>
            <a:endParaRPr lang="en-IN" dirty="0"/>
          </a:p>
          <a:p>
            <a:endParaRPr lang="en-IN" dirty="0"/>
          </a:p>
          <a:p>
            <a:endParaRPr lang="en-IN" dirty="0"/>
          </a:p>
        </p:txBody>
      </p:sp>
    </p:spTree>
    <p:extLst>
      <p:ext uri="{BB962C8B-B14F-4D97-AF65-F5344CB8AC3E}">
        <p14:creationId xmlns:p14="http://schemas.microsoft.com/office/powerpoint/2010/main" val="1048355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5816E-BBBF-4AE2-8FFE-2C3ECC450680}"/>
              </a:ext>
            </a:extLst>
          </p:cNvPr>
          <p:cNvSpPr>
            <a:spLocks noGrp="1"/>
          </p:cNvSpPr>
          <p:nvPr>
            <p:ph type="title"/>
          </p:nvPr>
        </p:nvSpPr>
        <p:spPr/>
        <p:txBody>
          <a:bodyPr>
            <a:normAutofit/>
          </a:bodyPr>
          <a:lstStyle/>
          <a:p>
            <a:r>
              <a:rPr lang="en-IN" kern="0" dirty="0">
                <a:solidFill>
                  <a:srgbClr val="0070C0"/>
                </a:solidFill>
                <a:latin typeface="Segoe UI Semibold" pitchFamily="34"/>
                <a:cs typeface="Segoe UI Semibold" pitchFamily="34"/>
              </a:rPr>
              <a:t>SonarQube DB Copy Tool</a:t>
            </a:r>
          </a:p>
        </p:txBody>
      </p:sp>
      <p:sp>
        <p:nvSpPr>
          <p:cNvPr id="4" name="TextBox 3">
            <a:extLst>
              <a:ext uri="{FF2B5EF4-FFF2-40B4-BE49-F238E27FC236}">
                <a16:creationId xmlns:a16="http://schemas.microsoft.com/office/drawing/2014/main" id="{B6A9587C-B9E3-440D-8211-37DD67198440}"/>
              </a:ext>
            </a:extLst>
          </p:cNvPr>
          <p:cNvSpPr txBox="1"/>
          <p:nvPr/>
        </p:nvSpPr>
        <p:spPr>
          <a:xfrm>
            <a:off x="638175" y="2000250"/>
            <a:ext cx="9572625" cy="369332"/>
          </a:xfrm>
          <a:prstGeom prst="rect">
            <a:avLst/>
          </a:prstGeom>
          <a:noFill/>
        </p:spPr>
        <p:txBody>
          <a:bodyPr wrap="square" rtlCol="0">
            <a:spAutoFit/>
          </a:bodyPr>
          <a:lstStyle/>
          <a:p>
            <a:r>
              <a:rPr lang="en-US" dirty="0">
                <a:solidFill>
                  <a:schemeClr val="accent1"/>
                </a:solidFill>
              </a:rPr>
              <a:t>Help you migrate your SonarQube database from one DB vendor to another</a:t>
            </a:r>
            <a:endParaRPr lang="en-IN" dirty="0">
              <a:solidFill>
                <a:schemeClr val="accent1"/>
              </a:solidFill>
            </a:endParaRPr>
          </a:p>
        </p:txBody>
      </p:sp>
      <p:sp>
        <p:nvSpPr>
          <p:cNvPr id="5" name="TextBox 4">
            <a:extLst>
              <a:ext uri="{FF2B5EF4-FFF2-40B4-BE49-F238E27FC236}">
                <a16:creationId xmlns:a16="http://schemas.microsoft.com/office/drawing/2014/main" id="{631E9B06-7D61-496E-AACE-5C874095C575}"/>
              </a:ext>
            </a:extLst>
          </p:cNvPr>
          <p:cNvSpPr txBox="1"/>
          <p:nvPr/>
        </p:nvSpPr>
        <p:spPr>
          <a:xfrm>
            <a:off x="638175" y="2981324"/>
            <a:ext cx="8801100" cy="3108543"/>
          </a:xfrm>
          <a:prstGeom prst="rect">
            <a:avLst/>
          </a:prstGeom>
          <a:noFill/>
        </p:spPr>
        <p:txBody>
          <a:bodyPr wrap="square" rtlCol="0">
            <a:spAutoFit/>
          </a:bodyPr>
          <a:lstStyle/>
          <a:p>
            <a:r>
              <a:rPr lang="en-IN" b="1" dirty="0">
                <a:solidFill>
                  <a:schemeClr val="accent1"/>
                </a:solidFill>
              </a:rPr>
              <a:t>DB Copy Run </a:t>
            </a:r>
          </a:p>
          <a:p>
            <a:endParaRPr lang="en-IN" dirty="0">
              <a:solidFill>
                <a:schemeClr val="accent1"/>
              </a:solidFill>
            </a:endParaRPr>
          </a:p>
          <a:p>
            <a:r>
              <a:rPr lang="en-US" b="1" dirty="0">
                <a:solidFill>
                  <a:schemeClr val="accent1"/>
                </a:solidFill>
              </a:rPr>
              <a:t>Stop your primary SonarQube instance.</a:t>
            </a:r>
          </a:p>
          <a:p>
            <a:endParaRPr lang="en-US" dirty="0">
              <a:solidFill>
                <a:schemeClr val="accent1"/>
              </a:solidFill>
            </a:endParaRPr>
          </a:p>
          <a:p>
            <a:r>
              <a:rPr lang="en-US" dirty="0">
                <a:solidFill>
                  <a:schemeClr val="accent1"/>
                </a:solidFill>
              </a:rPr>
              <a:t>Execute the base command jar with the correct parameters. </a:t>
            </a:r>
          </a:p>
          <a:p>
            <a:r>
              <a:rPr lang="en-US" sz="1600" dirty="0">
                <a:solidFill>
                  <a:schemeClr val="accent1"/>
                </a:solidFill>
              </a:rPr>
              <a:t>java -jar sonar-db-copy-1.3.3.627-jar-with-dependencies.jar</a:t>
            </a:r>
          </a:p>
          <a:p>
            <a:endParaRPr lang="en-US" dirty="0">
              <a:solidFill>
                <a:schemeClr val="accent1"/>
              </a:solidFill>
            </a:endParaRPr>
          </a:p>
          <a:p>
            <a:r>
              <a:rPr lang="en-US" dirty="0">
                <a:solidFill>
                  <a:schemeClr val="accent1"/>
                </a:solidFill>
              </a:rPr>
              <a:t>Update your primary SonarQube instance's configuration to point to the target DB</a:t>
            </a:r>
          </a:p>
          <a:p>
            <a:endParaRPr lang="en-US" dirty="0">
              <a:solidFill>
                <a:schemeClr val="accent1"/>
              </a:solidFill>
            </a:endParaRPr>
          </a:p>
          <a:p>
            <a:r>
              <a:rPr lang="en-US" dirty="0">
                <a:solidFill>
                  <a:schemeClr val="accent1"/>
                </a:solidFill>
              </a:rPr>
              <a:t>Restart your primary SonarQube instance.</a:t>
            </a:r>
            <a:endParaRPr lang="en-IN" dirty="0"/>
          </a:p>
          <a:p>
            <a:endParaRPr lang="en-IN" dirty="0"/>
          </a:p>
        </p:txBody>
      </p:sp>
    </p:spTree>
    <p:extLst>
      <p:ext uri="{BB962C8B-B14F-4D97-AF65-F5344CB8AC3E}">
        <p14:creationId xmlns:p14="http://schemas.microsoft.com/office/powerpoint/2010/main" val="4022768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A20A-A73C-4069-99DC-52A80999A61C}"/>
              </a:ext>
            </a:extLst>
          </p:cNvPr>
          <p:cNvSpPr>
            <a:spLocks noGrp="1"/>
          </p:cNvSpPr>
          <p:nvPr>
            <p:ph type="title"/>
          </p:nvPr>
        </p:nvSpPr>
        <p:spPr/>
        <p:txBody>
          <a:bodyPr>
            <a:normAutofit/>
          </a:bodyPr>
          <a:lstStyle/>
          <a:p>
            <a:r>
              <a:rPr lang="en-IN" b="1" dirty="0">
                <a:solidFill>
                  <a:schemeClr val="accent1"/>
                </a:solidFill>
              </a:rPr>
              <a:t>Rules</a:t>
            </a:r>
            <a:endParaRPr lang="en-IN" dirty="0">
              <a:solidFill>
                <a:schemeClr val="accent1"/>
              </a:solidFill>
            </a:endParaRPr>
          </a:p>
        </p:txBody>
      </p:sp>
      <p:sp>
        <p:nvSpPr>
          <p:cNvPr id="5" name="TextBox 4">
            <a:extLst>
              <a:ext uri="{FF2B5EF4-FFF2-40B4-BE49-F238E27FC236}">
                <a16:creationId xmlns:a16="http://schemas.microsoft.com/office/drawing/2014/main" id="{C6206356-E66D-42BE-BADB-76E31063F93E}"/>
              </a:ext>
            </a:extLst>
          </p:cNvPr>
          <p:cNvSpPr txBox="1"/>
          <p:nvPr/>
        </p:nvSpPr>
        <p:spPr>
          <a:xfrm>
            <a:off x="619125" y="1952625"/>
            <a:ext cx="11001375" cy="369332"/>
          </a:xfrm>
          <a:prstGeom prst="rect">
            <a:avLst/>
          </a:prstGeom>
          <a:noFill/>
        </p:spPr>
        <p:txBody>
          <a:bodyPr wrap="square" rtlCol="0">
            <a:spAutoFit/>
          </a:bodyPr>
          <a:lstStyle/>
          <a:p>
            <a:r>
              <a:rPr lang="en-US" dirty="0">
                <a:solidFill>
                  <a:schemeClr val="accent1"/>
                </a:solidFill>
              </a:rPr>
              <a:t>Entry point where you can discover all the existing rules or create new ones based on provided templates</a:t>
            </a:r>
            <a:endParaRPr lang="en-IN" dirty="0">
              <a:solidFill>
                <a:schemeClr val="accent1"/>
              </a:solidFill>
            </a:endParaRPr>
          </a:p>
        </p:txBody>
      </p:sp>
      <p:sp>
        <p:nvSpPr>
          <p:cNvPr id="6" name="TextBox 5">
            <a:extLst>
              <a:ext uri="{FF2B5EF4-FFF2-40B4-BE49-F238E27FC236}">
                <a16:creationId xmlns:a16="http://schemas.microsoft.com/office/drawing/2014/main" id="{79E795E4-25E8-4C31-9DFA-D5F6BBD16536}"/>
              </a:ext>
            </a:extLst>
          </p:cNvPr>
          <p:cNvSpPr txBox="1"/>
          <p:nvPr/>
        </p:nvSpPr>
        <p:spPr>
          <a:xfrm>
            <a:off x="3000375" y="3567446"/>
            <a:ext cx="5610225" cy="2784737"/>
          </a:xfrm>
          <a:prstGeom prst="rect">
            <a:avLst/>
          </a:prstGeom>
          <a:noFill/>
        </p:spPr>
        <p:txBody>
          <a:bodyPr wrap="square" rtlCol="0">
            <a:spAutoFit/>
          </a:bodyPr>
          <a:lstStyle/>
          <a:p>
            <a:pPr>
              <a:lnSpc>
                <a:spcPct val="200000"/>
              </a:lnSpc>
            </a:pPr>
            <a:r>
              <a:rPr lang="en-US" dirty="0">
                <a:solidFill>
                  <a:schemeClr val="accent1"/>
                </a:solidFill>
              </a:rPr>
              <a:t>Code Smell (Maintainability domain)</a:t>
            </a:r>
          </a:p>
          <a:p>
            <a:pPr>
              <a:lnSpc>
                <a:spcPct val="200000"/>
              </a:lnSpc>
            </a:pPr>
            <a:r>
              <a:rPr lang="en-US" dirty="0">
                <a:solidFill>
                  <a:schemeClr val="accent1"/>
                </a:solidFill>
              </a:rPr>
              <a:t>Bug (Reliability domain)</a:t>
            </a:r>
          </a:p>
          <a:p>
            <a:pPr>
              <a:lnSpc>
                <a:spcPct val="200000"/>
              </a:lnSpc>
            </a:pPr>
            <a:r>
              <a:rPr lang="en-US" dirty="0">
                <a:solidFill>
                  <a:schemeClr val="accent1"/>
                </a:solidFill>
              </a:rPr>
              <a:t>Vulnerability (Security domain)</a:t>
            </a:r>
          </a:p>
          <a:p>
            <a:pPr>
              <a:lnSpc>
                <a:spcPct val="200000"/>
              </a:lnSpc>
            </a:pPr>
            <a:r>
              <a:rPr lang="en-US" dirty="0">
                <a:solidFill>
                  <a:schemeClr val="accent1"/>
                </a:solidFill>
              </a:rPr>
              <a:t>Security Hotspot (Security domain)</a:t>
            </a:r>
          </a:p>
          <a:p>
            <a:pPr>
              <a:lnSpc>
                <a:spcPct val="200000"/>
              </a:lnSpc>
            </a:pPr>
            <a:endParaRPr lang="en-IN" dirty="0">
              <a:solidFill>
                <a:schemeClr val="accent1"/>
              </a:solidFill>
            </a:endParaRPr>
          </a:p>
        </p:txBody>
      </p:sp>
      <p:sp>
        <p:nvSpPr>
          <p:cNvPr id="7" name="TextBox 6">
            <a:extLst>
              <a:ext uri="{FF2B5EF4-FFF2-40B4-BE49-F238E27FC236}">
                <a16:creationId xmlns:a16="http://schemas.microsoft.com/office/drawing/2014/main" id="{2C045DD9-0F6D-4DBF-8C27-D6DC2DAA5900}"/>
              </a:ext>
            </a:extLst>
          </p:cNvPr>
          <p:cNvSpPr txBox="1"/>
          <p:nvPr/>
        </p:nvSpPr>
        <p:spPr>
          <a:xfrm>
            <a:off x="657225" y="3067050"/>
            <a:ext cx="4048125" cy="369332"/>
          </a:xfrm>
          <a:prstGeom prst="rect">
            <a:avLst/>
          </a:prstGeom>
          <a:noFill/>
        </p:spPr>
        <p:txBody>
          <a:bodyPr wrap="square" rtlCol="0">
            <a:spAutoFit/>
          </a:bodyPr>
          <a:lstStyle/>
          <a:p>
            <a:r>
              <a:rPr lang="en-US" dirty="0">
                <a:solidFill>
                  <a:schemeClr val="accent1"/>
                </a:solidFill>
              </a:rPr>
              <a:t>There are four types of rules:</a:t>
            </a:r>
            <a:endParaRPr lang="en-IN" dirty="0">
              <a:solidFill>
                <a:schemeClr val="accent1"/>
              </a:solidFill>
            </a:endParaRPr>
          </a:p>
        </p:txBody>
      </p:sp>
    </p:spTree>
    <p:extLst>
      <p:ext uri="{BB962C8B-B14F-4D97-AF65-F5344CB8AC3E}">
        <p14:creationId xmlns:p14="http://schemas.microsoft.com/office/powerpoint/2010/main" val="3495456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A20A-A73C-4069-99DC-52A80999A61C}"/>
              </a:ext>
            </a:extLst>
          </p:cNvPr>
          <p:cNvSpPr>
            <a:spLocks noGrp="1"/>
          </p:cNvSpPr>
          <p:nvPr>
            <p:ph type="title"/>
          </p:nvPr>
        </p:nvSpPr>
        <p:spPr/>
        <p:txBody>
          <a:bodyPr>
            <a:normAutofit/>
          </a:bodyPr>
          <a:lstStyle/>
          <a:p>
            <a:r>
              <a:rPr lang="en-US" b="1" dirty="0">
                <a:solidFill>
                  <a:schemeClr val="accent1"/>
                </a:solidFill>
              </a:rPr>
              <a:t>Rule Templates and Custom Rules</a:t>
            </a:r>
          </a:p>
        </p:txBody>
      </p:sp>
      <p:sp>
        <p:nvSpPr>
          <p:cNvPr id="5" name="TextBox 4">
            <a:extLst>
              <a:ext uri="{FF2B5EF4-FFF2-40B4-BE49-F238E27FC236}">
                <a16:creationId xmlns:a16="http://schemas.microsoft.com/office/drawing/2014/main" id="{C6206356-E66D-42BE-BADB-76E31063F93E}"/>
              </a:ext>
            </a:extLst>
          </p:cNvPr>
          <p:cNvSpPr txBox="1"/>
          <p:nvPr/>
        </p:nvSpPr>
        <p:spPr>
          <a:xfrm>
            <a:off x="619125" y="1952625"/>
            <a:ext cx="11001375" cy="369332"/>
          </a:xfrm>
          <a:prstGeom prst="rect">
            <a:avLst/>
          </a:prstGeom>
          <a:noFill/>
        </p:spPr>
        <p:txBody>
          <a:bodyPr wrap="square" rtlCol="0">
            <a:spAutoFit/>
          </a:bodyPr>
          <a:lstStyle/>
          <a:p>
            <a:r>
              <a:rPr lang="en-US" dirty="0">
                <a:solidFill>
                  <a:schemeClr val="accent1"/>
                </a:solidFill>
              </a:rPr>
              <a:t>Rule</a:t>
            </a:r>
            <a:r>
              <a:rPr lang="en-US" dirty="0"/>
              <a:t> </a:t>
            </a:r>
            <a:r>
              <a:rPr lang="en-US" dirty="0">
                <a:solidFill>
                  <a:schemeClr val="accent1"/>
                </a:solidFill>
              </a:rPr>
              <a:t>Templates</a:t>
            </a:r>
            <a:r>
              <a:rPr lang="en-US" dirty="0"/>
              <a:t> </a:t>
            </a:r>
            <a:r>
              <a:rPr lang="en-US" dirty="0">
                <a:solidFill>
                  <a:schemeClr val="accent1"/>
                </a:solidFill>
              </a:rPr>
              <a:t>- Provided by plugins as a basis for users to define our own custom rules in SonarQube</a:t>
            </a:r>
            <a:endParaRPr lang="en-IN" dirty="0">
              <a:solidFill>
                <a:schemeClr val="accent1"/>
              </a:solidFill>
            </a:endParaRPr>
          </a:p>
        </p:txBody>
      </p:sp>
      <p:sp>
        <p:nvSpPr>
          <p:cNvPr id="6" name="TextBox 5">
            <a:extLst>
              <a:ext uri="{FF2B5EF4-FFF2-40B4-BE49-F238E27FC236}">
                <a16:creationId xmlns:a16="http://schemas.microsoft.com/office/drawing/2014/main" id="{79E795E4-25E8-4C31-9DFA-D5F6BBD16536}"/>
              </a:ext>
            </a:extLst>
          </p:cNvPr>
          <p:cNvSpPr txBox="1"/>
          <p:nvPr/>
        </p:nvSpPr>
        <p:spPr>
          <a:xfrm>
            <a:off x="1828800" y="3957971"/>
            <a:ext cx="9115425" cy="1122743"/>
          </a:xfrm>
          <a:prstGeom prst="rect">
            <a:avLst/>
          </a:prstGeom>
          <a:noFill/>
        </p:spPr>
        <p:txBody>
          <a:bodyPr wrap="square" rtlCol="0">
            <a:spAutoFit/>
          </a:bodyPr>
          <a:lstStyle/>
          <a:p>
            <a:pPr>
              <a:lnSpc>
                <a:spcPct val="200000"/>
              </a:lnSpc>
            </a:pPr>
            <a:r>
              <a:rPr lang="en-IN" dirty="0">
                <a:solidFill>
                  <a:schemeClr val="accent1"/>
                </a:solidFill>
              </a:rPr>
              <a:t>https://docs.sonarqube.org/display/PLUG/SonarSource+Plugins</a:t>
            </a:r>
          </a:p>
          <a:p>
            <a:pPr>
              <a:lnSpc>
                <a:spcPct val="200000"/>
              </a:lnSpc>
            </a:pPr>
            <a:r>
              <a:rPr lang="en-IN" dirty="0">
                <a:solidFill>
                  <a:schemeClr val="accent1"/>
                </a:solidFill>
              </a:rPr>
              <a:t>https://docs.sonarqube.org/display/PLUG/Writing+Custom+Java+Rules+101</a:t>
            </a:r>
          </a:p>
        </p:txBody>
      </p:sp>
      <p:sp>
        <p:nvSpPr>
          <p:cNvPr id="7" name="TextBox 6">
            <a:extLst>
              <a:ext uri="{FF2B5EF4-FFF2-40B4-BE49-F238E27FC236}">
                <a16:creationId xmlns:a16="http://schemas.microsoft.com/office/drawing/2014/main" id="{2C045DD9-0F6D-4DBF-8C27-D6DC2DAA5900}"/>
              </a:ext>
            </a:extLst>
          </p:cNvPr>
          <p:cNvSpPr txBox="1"/>
          <p:nvPr/>
        </p:nvSpPr>
        <p:spPr>
          <a:xfrm>
            <a:off x="1847850" y="3219450"/>
            <a:ext cx="4048125" cy="369332"/>
          </a:xfrm>
          <a:prstGeom prst="rect">
            <a:avLst/>
          </a:prstGeom>
          <a:noFill/>
        </p:spPr>
        <p:txBody>
          <a:bodyPr wrap="square" rtlCol="0">
            <a:spAutoFit/>
          </a:bodyPr>
          <a:lstStyle/>
          <a:p>
            <a:r>
              <a:rPr lang="en-US" dirty="0">
                <a:solidFill>
                  <a:schemeClr val="accent1"/>
                </a:solidFill>
              </a:rPr>
              <a:t>$SONAR_HOME/extensions/plugins.</a:t>
            </a:r>
            <a:endParaRPr lang="en-IN" dirty="0">
              <a:solidFill>
                <a:schemeClr val="accent1"/>
              </a:solidFill>
            </a:endParaRPr>
          </a:p>
        </p:txBody>
      </p:sp>
    </p:spTree>
    <p:extLst>
      <p:ext uri="{BB962C8B-B14F-4D97-AF65-F5344CB8AC3E}">
        <p14:creationId xmlns:p14="http://schemas.microsoft.com/office/powerpoint/2010/main" val="2619517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44862-106F-47E4-BFF9-B4D9DC5282DA}"/>
              </a:ext>
            </a:extLst>
          </p:cNvPr>
          <p:cNvSpPr>
            <a:spLocks noGrp="1"/>
          </p:cNvSpPr>
          <p:nvPr>
            <p:ph type="title"/>
          </p:nvPr>
        </p:nvSpPr>
        <p:spPr/>
        <p:txBody>
          <a:bodyPr>
            <a:normAutofit/>
          </a:bodyPr>
          <a:lstStyle/>
          <a:p>
            <a:r>
              <a:rPr lang="en-IN" kern="0" dirty="0">
                <a:solidFill>
                  <a:srgbClr val="0070C0"/>
                </a:solidFill>
                <a:latin typeface="Segoe UI Semibold" pitchFamily="34"/>
                <a:ea typeface="+mn-ea"/>
                <a:cs typeface="Segoe UI Semibold" pitchFamily="34"/>
              </a:rPr>
              <a:t>Security-related Rules</a:t>
            </a:r>
          </a:p>
        </p:txBody>
      </p:sp>
      <p:sp>
        <p:nvSpPr>
          <p:cNvPr id="4" name="TextBox 3">
            <a:extLst>
              <a:ext uri="{FF2B5EF4-FFF2-40B4-BE49-F238E27FC236}">
                <a16:creationId xmlns:a16="http://schemas.microsoft.com/office/drawing/2014/main" id="{5BEC3A3E-AFFE-4107-A799-1F2C86AF1677}"/>
              </a:ext>
            </a:extLst>
          </p:cNvPr>
          <p:cNvSpPr txBox="1"/>
          <p:nvPr/>
        </p:nvSpPr>
        <p:spPr>
          <a:xfrm>
            <a:off x="2085975" y="2505075"/>
            <a:ext cx="8220075" cy="2308324"/>
          </a:xfrm>
          <a:prstGeom prst="rect">
            <a:avLst/>
          </a:prstGeom>
          <a:noFill/>
        </p:spPr>
        <p:txBody>
          <a:bodyPr wrap="square" rtlCol="0">
            <a:spAutoFit/>
          </a:bodyPr>
          <a:lstStyle/>
          <a:p>
            <a:r>
              <a:rPr lang="en-US" dirty="0">
                <a:hlinkClick r:id="rId2"/>
              </a:rPr>
              <a:t>CWE</a:t>
            </a:r>
            <a:r>
              <a:rPr lang="en-US" dirty="0"/>
              <a:t>: </a:t>
            </a:r>
            <a:r>
              <a:rPr lang="en-US" dirty="0">
                <a:solidFill>
                  <a:schemeClr val="accent1"/>
                </a:solidFill>
              </a:rPr>
              <a:t>SonarQube is a CWE compatible product </a:t>
            </a:r>
            <a:r>
              <a:rPr lang="en-US" dirty="0">
                <a:solidFill>
                  <a:schemeClr val="accent1"/>
                </a:solidFill>
                <a:hlinkClick r:id="rId3">
                  <a:extLst>
                    <a:ext uri="{A12FA001-AC4F-418D-AE19-62706E023703}">
                      <ahyp:hlinkClr xmlns:ahyp="http://schemas.microsoft.com/office/drawing/2018/hyperlinkcolor" val="tx"/>
                    </a:ext>
                  </a:extLst>
                </a:hlinkClick>
              </a:rPr>
              <a:t>since 2015</a:t>
            </a:r>
            <a:r>
              <a:rPr lang="en-US" dirty="0">
                <a:solidFill>
                  <a:schemeClr val="accent1"/>
                </a:solidFill>
              </a:rPr>
              <a:t>.</a:t>
            </a:r>
          </a:p>
          <a:p>
            <a:endParaRPr lang="en-US" dirty="0">
              <a:solidFill>
                <a:schemeClr val="accent1"/>
              </a:solidFill>
              <a:hlinkClick r:id="rId4">
                <a:extLst>
                  <a:ext uri="{A12FA001-AC4F-418D-AE19-62706E023703}">
                    <ahyp:hlinkClr xmlns:ahyp="http://schemas.microsoft.com/office/drawing/2018/hyperlinkcolor" val="tx"/>
                  </a:ext>
                </a:extLst>
              </a:hlinkClick>
            </a:endParaRPr>
          </a:p>
          <a:p>
            <a:endParaRPr lang="en-US" dirty="0">
              <a:hlinkClick r:id="rId4"/>
            </a:endParaRPr>
          </a:p>
          <a:p>
            <a:r>
              <a:rPr lang="en-US" dirty="0">
                <a:hlinkClick r:id="rId4"/>
              </a:rPr>
              <a:t>SANS Top 25</a:t>
            </a:r>
            <a:endParaRPr lang="en-US" dirty="0"/>
          </a:p>
          <a:p>
            <a:endParaRPr lang="en-US" dirty="0">
              <a:hlinkClick r:id="rId5"/>
            </a:endParaRPr>
          </a:p>
          <a:p>
            <a:endParaRPr lang="en-US" dirty="0">
              <a:hlinkClick r:id="rId5"/>
            </a:endParaRPr>
          </a:p>
          <a:p>
            <a:r>
              <a:rPr lang="en-US" dirty="0">
                <a:hlinkClick r:id="rId5"/>
              </a:rPr>
              <a:t>OWASP Top 10 </a:t>
            </a:r>
            <a:endParaRPr lang="en-US" dirty="0"/>
          </a:p>
          <a:p>
            <a:endParaRPr lang="en-IN" dirty="0"/>
          </a:p>
        </p:txBody>
      </p:sp>
    </p:spTree>
    <p:extLst>
      <p:ext uri="{BB962C8B-B14F-4D97-AF65-F5344CB8AC3E}">
        <p14:creationId xmlns:p14="http://schemas.microsoft.com/office/powerpoint/2010/main" val="1416208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31F67-CC80-4461-A16F-4AC969852B6A}"/>
              </a:ext>
            </a:extLst>
          </p:cNvPr>
          <p:cNvSpPr>
            <a:spLocks noGrp="1"/>
          </p:cNvSpPr>
          <p:nvPr>
            <p:ph type="title"/>
          </p:nvPr>
        </p:nvSpPr>
        <p:spPr/>
        <p:txBody>
          <a:bodyPr/>
          <a:lstStyle/>
          <a:p>
            <a:r>
              <a:rPr lang="en-IN" kern="0" dirty="0">
                <a:solidFill>
                  <a:srgbClr val="0070C0"/>
                </a:solidFill>
                <a:latin typeface="Segoe UI Semibold" pitchFamily="34"/>
                <a:ea typeface="+mn-ea"/>
                <a:cs typeface="Segoe UI Semibold" pitchFamily="34"/>
              </a:rPr>
              <a:t>Built-in Rule Tags</a:t>
            </a:r>
          </a:p>
        </p:txBody>
      </p:sp>
      <p:sp>
        <p:nvSpPr>
          <p:cNvPr id="4" name="TextBox 3">
            <a:extLst>
              <a:ext uri="{FF2B5EF4-FFF2-40B4-BE49-F238E27FC236}">
                <a16:creationId xmlns:a16="http://schemas.microsoft.com/office/drawing/2014/main" id="{7AE07F22-43B8-4635-B31C-5B0189357FD9}"/>
              </a:ext>
            </a:extLst>
          </p:cNvPr>
          <p:cNvSpPr txBox="1"/>
          <p:nvPr/>
        </p:nvSpPr>
        <p:spPr>
          <a:xfrm>
            <a:off x="600075" y="2514600"/>
            <a:ext cx="4562475" cy="369332"/>
          </a:xfrm>
          <a:prstGeom prst="rect">
            <a:avLst/>
          </a:prstGeom>
          <a:noFill/>
        </p:spPr>
        <p:txBody>
          <a:bodyPr wrap="square" rtlCol="0">
            <a:spAutoFit/>
          </a:bodyPr>
          <a:lstStyle/>
          <a:p>
            <a:r>
              <a:rPr lang="en-US" dirty="0">
                <a:solidFill>
                  <a:schemeClr val="accent1"/>
                </a:solidFill>
              </a:rPr>
              <a:t>Tags are a way to categorize rules and issues</a:t>
            </a:r>
            <a:endParaRPr lang="en-IN" dirty="0">
              <a:solidFill>
                <a:schemeClr val="accent1"/>
              </a:solidFill>
            </a:endParaRPr>
          </a:p>
        </p:txBody>
      </p:sp>
    </p:spTree>
    <p:extLst>
      <p:ext uri="{BB962C8B-B14F-4D97-AF65-F5344CB8AC3E}">
        <p14:creationId xmlns:p14="http://schemas.microsoft.com/office/powerpoint/2010/main" val="3052798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48BD-2FBF-4227-95B6-6441D29F40B2}"/>
              </a:ext>
            </a:extLst>
          </p:cNvPr>
          <p:cNvSpPr>
            <a:spLocks noGrp="1"/>
          </p:cNvSpPr>
          <p:nvPr>
            <p:ph type="title"/>
          </p:nvPr>
        </p:nvSpPr>
        <p:spPr/>
        <p:txBody>
          <a:bodyPr>
            <a:normAutofit/>
          </a:bodyPr>
          <a:lstStyle/>
          <a:p>
            <a:r>
              <a:rPr lang="en-IN" kern="0" dirty="0">
                <a:solidFill>
                  <a:srgbClr val="0070C0"/>
                </a:solidFill>
                <a:latin typeface="Segoe UI Semibold" pitchFamily="34"/>
                <a:ea typeface="+mn-ea"/>
                <a:cs typeface="Segoe UI Semibold" pitchFamily="34"/>
              </a:rPr>
              <a:t>Quality Profiles</a:t>
            </a:r>
          </a:p>
        </p:txBody>
      </p:sp>
      <p:sp>
        <p:nvSpPr>
          <p:cNvPr id="4" name="TextBox 3">
            <a:extLst>
              <a:ext uri="{FF2B5EF4-FFF2-40B4-BE49-F238E27FC236}">
                <a16:creationId xmlns:a16="http://schemas.microsoft.com/office/drawing/2014/main" id="{27C98E9C-7A8A-4F34-B98B-659C7005A698}"/>
              </a:ext>
            </a:extLst>
          </p:cNvPr>
          <p:cNvSpPr txBox="1"/>
          <p:nvPr/>
        </p:nvSpPr>
        <p:spPr>
          <a:xfrm>
            <a:off x="838200" y="2247900"/>
            <a:ext cx="10239375" cy="369332"/>
          </a:xfrm>
          <a:prstGeom prst="rect">
            <a:avLst/>
          </a:prstGeom>
          <a:noFill/>
        </p:spPr>
        <p:txBody>
          <a:bodyPr wrap="square" rtlCol="0">
            <a:spAutoFit/>
          </a:bodyPr>
          <a:lstStyle/>
          <a:p>
            <a:r>
              <a:rPr lang="en-US" dirty="0">
                <a:solidFill>
                  <a:schemeClr val="accent1"/>
                </a:solidFill>
              </a:rPr>
              <a:t>Allows</a:t>
            </a:r>
            <a:r>
              <a:rPr lang="en-US" dirty="0"/>
              <a:t> </a:t>
            </a:r>
            <a:r>
              <a:rPr lang="en-US" dirty="0">
                <a:solidFill>
                  <a:schemeClr val="accent1"/>
                </a:solidFill>
              </a:rPr>
              <a:t>us to define sets of </a:t>
            </a:r>
            <a:r>
              <a:rPr lang="en-US" dirty="0">
                <a:solidFill>
                  <a:schemeClr val="accent1"/>
                </a:solidFill>
                <a:hlinkClick r:id="rId2">
                  <a:extLst>
                    <a:ext uri="{A12FA001-AC4F-418D-AE19-62706E023703}">
                      <ahyp:hlinkClr xmlns:ahyp="http://schemas.microsoft.com/office/drawing/2018/hyperlinkcolor" val="tx"/>
                    </a:ext>
                  </a:extLst>
                </a:hlinkClick>
              </a:rPr>
              <a:t>Rules</a:t>
            </a:r>
            <a:r>
              <a:rPr lang="en-US" dirty="0">
                <a:solidFill>
                  <a:schemeClr val="accent1"/>
                </a:solidFill>
              </a:rPr>
              <a:t> that when violated should raise issues on your codebase</a:t>
            </a:r>
            <a:endParaRPr lang="en-IN" dirty="0">
              <a:solidFill>
                <a:schemeClr val="accent1"/>
              </a:solidFill>
            </a:endParaRPr>
          </a:p>
        </p:txBody>
      </p:sp>
    </p:spTree>
    <p:extLst>
      <p:ext uri="{BB962C8B-B14F-4D97-AF65-F5344CB8AC3E}">
        <p14:creationId xmlns:p14="http://schemas.microsoft.com/office/powerpoint/2010/main" val="2992524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DD61-46CF-4A24-B969-C02BA691E48E}"/>
              </a:ext>
            </a:extLst>
          </p:cNvPr>
          <p:cNvSpPr>
            <a:spLocks noGrp="1"/>
          </p:cNvSpPr>
          <p:nvPr>
            <p:ph type="title"/>
          </p:nvPr>
        </p:nvSpPr>
        <p:spPr/>
        <p:txBody>
          <a:bodyPr/>
          <a:lstStyle/>
          <a:p>
            <a:r>
              <a:rPr lang="en-US" b="1" dirty="0">
                <a:solidFill>
                  <a:schemeClr val="accent1"/>
                </a:solidFill>
              </a:rPr>
              <a:t>Quality Gates </a:t>
            </a:r>
            <a:endParaRPr lang="en-IN" b="1" dirty="0">
              <a:solidFill>
                <a:schemeClr val="accent1"/>
              </a:solidFill>
            </a:endParaRPr>
          </a:p>
        </p:txBody>
      </p:sp>
      <p:sp>
        <p:nvSpPr>
          <p:cNvPr id="4" name="TextBox 3">
            <a:extLst>
              <a:ext uri="{FF2B5EF4-FFF2-40B4-BE49-F238E27FC236}">
                <a16:creationId xmlns:a16="http://schemas.microsoft.com/office/drawing/2014/main" id="{6744A86D-2036-4BB8-A0B8-F2C96545DA1B}"/>
              </a:ext>
            </a:extLst>
          </p:cNvPr>
          <p:cNvSpPr txBox="1"/>
          <p:nvPr/>
        </p:nvSpPr>
        <p:spPr>
          <a:xfrm>
            <a:off x="628650" y="2438400"/>
            <a:ext cx="10982325" cy="369332"/>
          </a:xfrm>
          <a:prstGeom prst="rect">
            <a:avLst/>
          </a:prstGeom>
          <a:noFill/>
        </p:spPr>
        <p:txBody>
          <a:bodyPr wrap="square" rtlCol="0">
            <a:spAutoFit/>
          </a:bodyPr>
          <a:lstStyle/>
          <a:p>
            <a:r>
              <a:rPr lang="en-US" b="1" kern="0" dirty="0">
                <a:solidFill>
                  <a:srgbClr val="0070C0"/>
                </a:solidFill>
                <a:latin typeface="Segoe UI Semibold" pitchFamily="34"/>
                <a:cs typeface="Segoe UI Semibold" pitchFamily="34"/>
              </a:rPr>
              <a:t>Enforce a quality policy in your organization</a:t>
            </a:r>
            <a:endParaRPr lang="en-IN" b="1" kern="0" dirty="0">
              <a:solidFill>
                <a:srgbClr val="0070C0"/>
              </a:solidFill>
              <a:latin typeface="Segoe UI Semibold" pitchFamily="34"/>
              <a:cs typeface="Segoe UI Semibold" pitchFamily="34"/>
            </a:endParaRPr>
          </a:p>
        </p:txBody>
      </p:sp>
      <p:sp>
        <p:nvSpPr>
          <p:cNvPr id="5" name="TextBox 4">
            <a:extLst>
              <a:ext uri="{FF2B5EF4-FFF2-40B4-BE49-F238E27FC236}">
                <a16:creationId xmlns:a16="http://schemas.microsoft.com/office/drawing/2014/main" id="{9B4EE989-9504-4C92-A846-7060836FEC13}"/>
              </a:ext>
            </a:extLst>
          </p:cNvPr>
          <p:cNvSpPr txBox="1"/>
          <p:nvPr/>
        </p:nvSpPr>
        <p:spPr>
          <a:xfrm>
            <a:off x="647700" y="3648075"/>
            <a:ext cx="6534150" cy="369332"/>
          </a:xfrm>
          <a:prstGeom prst="rect">
            <a:avLst/>
          </a:prstGeom>
          <a:noFill/>
        </p:spPr>
        <p:txBody>
          <a:bodyPr wrap="square" rtlCol="0">
            <a:spAutoFit/>
          </a:bodyPr>
          <a:lstStyle/>
          <a:p>
            <a:r>
              <a:rPr lang="en-US" b="1" kern="0" dirty="0">
                <a:solidFill>
                  <a:srgbClr val="0070C0"/>
                </a:solidFill>
                <a:latin typeface="Segoe UI Semibold" pitchFamily="34"/>
                <a:cs typeface="Segoe UI Semibold" pitchFamily="34"/>
              </a:rPr>
              <a:t>It tells whether application is ready for release</a:t>
            </a:r>
            <a:endParaRPr lang="en-IN" b="1" kern="0" dirty="0">
              <a:solidFill>
                <a:srgbClr val="0070C0"/>
              </a:solidFill>
              <a:latin typeface="Segoe UI Semibold" pitchFamily="34"/>
              <a:cs typeface="Segoe UI Semibold" pitchFamily="34"/>
            </a:endParaRPr>
          </a:p>
        </p:txBody>
      </p:sp>
      <p:pic>
        <p:nvPicPr>
          <p:cNvPr id="6" name="Picture 5">
            <a:extLst>
              <a:ext uri="{FF2B5EF4-FFF2-40B4-BE49-F238E27FC236}">
                <a16:creationId xmlns:a16="http://schemas.microsoft.com/office/drawing/2014/main" id="{83ABBA1A-DE25-4C81-B1A5-A8D0194B12B3}"/>
              </a:ext>
            </a:extLst>
          </p:cNvPr>
          <p:cNvPicPr>
            <a:picLocks noChangeAspect="1"/>
          </p:cNvPicPr>
          <p:nvPr/>
        </p:nvPicPr>
        <p:blipFill>
          <a:blip r:embed="rId2"/>
          <a:stretch>
            <a:fillRect/>
          </a:stretch>
        </p:blipFill>
        <p:spPr>
          <a:xfrm>
            <a:off x="7295253" y="2505075"/>
            <a:ext cx="1896372" cy="1211664"/>
          </a:xfrm>
          <a:prstGeom prst="rect">
            <a:avLst/>
          </a:prstGeom>
        </p:spPr>
      </p:pic>
      <p:sp>
        <p:nvSpPr>
          <p:cNvPr id="7" name="TextBox 6">
            <a:extLst>
              <a:ext uri="{FF2B5EF4-FFF2-40B4-BE49-F238E27FC236}">
                <a16:creationId xmlns:a16="http://schemas.microsoft.com/office/drawing/2014/main" id="{8BD44A46-C242-46C1-87B8-EB3C236B9BCD}"/>
              </a:ext>
            </a:extLst>
          </p:cNvPr>
          <p:cNvSpPr txBox="1"/>
          <p:nvPr/>
        </p:nvSpPr>
        <p:spPr>
          <a:xfrm>
            <a:off x="666750" y="4810125"/>
            <a:ext cx="10306050" cy="369332"/>
          </a:xfrm>
          <a:prstGeom prst="rect">
            <a:avLst/>
          </a:prstGeom>
          <a:noFill/>
        </p:spPr>
        <p:txBody>
          <a:bodyPr wrap="square" rtlCol="0">
            <a:spAutoFit/>
          </a:bodyPr>
          <a:lstStyle/>
          <a:p>
            <a:r>
              <a:rPr lang="en-US" b="1" kern="0" dirty="0">
                <a:solidFill>
                  <a:srgbClr val="0070C0"/>
                </a:solidFill>
                <a:latin typeface="Segoe UI Semibold" pitchFamily="34"/>
                <a:cs typeface="Segoe UI Semibold" pitchFamily="34"/>
              </a:rPr>
              <a:t>A set of Boolean conditions based on measure thresholds against which projects are measured</a:t>
            </a:r>
            <a:endParaRPr lang="en-IN" b="1" kern="0" dirty="0">
              <a:solidFill>
                <a:srgbClr val="0070C0"/>
              </a:solidFill>
              <a:latin typeface="Segoe UI Semibold" pitchFamily="34"/>
              <a:cs typeface="Segoe UI Semibold" pitchFamily="34"/>
            </a:endParaRPr>
          </a:p>
        </p:txBody>
      </p:sp>
    </p:spTree>
    <p:extLst>
      <p:ext uri="{BB962C8B-B14F-4D97-AF65-F5344CB8AC3E}">
        <p14:creationId xmlns:p14="http://schemas.microsoft.com/office/powerpoint/2010/main" val="3142652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2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4CE3-C15D-458D-815B-4712F57529F1}"/>
              </a:ext>
            </a:extLst>
          </p:cNvPr>
          <p:cNvSpPr txBox="1">
            <a:spLocks noGrp="1"/>
          </p:cNvSpPr>
          <p:nvPr>
            <p:ph type="title"/>
          </p:nvPr>
        </p:nvSpPr>
        <p:spPr/>
        <p:txBody>
          <a:bodyPr/>
          <a:lstStyle/>
          <a:p>
            <a:pPr lvl="0"/>
            <a:r>
              <a:rPr lang="en-US" kern="0" dirty="0">
                <a:solidFill>
                  <a:srgbClr val="0070C0"/>
                </a:solidFill>
                <a:latin typeface="Segoe UI Semibold" pitchFamily="34"/>
                <a:cs typeface="Segoe UI Semibold" pitchFamily="34"/>
              </a:rPr>
              <a:t>Continuous</a:t>
            </a:r>
            <a:r>
              <a:rPr lang="en-US" sz="2400" kern="0" dirty="0">
                <a:solidFill>
                  <a:srgbClr val="D24726"/>
                </a:solidFill>
                <a:latin typeface="Segoe UI Semibold" pitchFamily="34"/>
                <a:cs typeface="Segoe UI Semibold" pitchFamily="34"/>
              </a:rPr>
              <a:t> </a:t>
            </a:r>
            <a:r>
              <a:rPr lang="en-US" i="1" kern="0" dirty="0">
                <a:solidFill>
                  <a:srgbClr val="0070C0"/>
                </a:solidFill>
                <a:latin typeface="Segoe UI Semibold" pitchFamily="34"/>
                <a:cs typeface="Segoe UI Semibold" pitchFamily="34"/>
              </a:rPr>
              <a:t>Code</a:t>
            </a:r>
            <a:r>
              <a:rPr lang="en-US" sz="2400" kern="0" dirty="0">
                <a:solidFill>
                  <a:srgbClr val="D24726"/>
                </a:solidFill>
                <a:latin typeface="Segoe UI Semibold" pitchFamily="34"/>
                <a:cs typeface="Segoe UI Semibold" pitchFamily="34"/>
              </a:rPr>
              <a:t> </a:t>
            </a:r>
            <a:r>
              <a:rPr lang="en-US" kern="0" dirty="0">
                <a:solidFill>
                  <a:srgbClr val="0070C0"/>
                </a:solidFill>
                <a:latin typeface="Segoe UI Semibold" pitchFamily="34"/>
                <a:cs typeface="Segoe UI Semibold" pitchFamily="34"/>
              </a:rPr>
              <a:t>Inspection</a:t>
            </a:r>
            <a:endParaRPr lang="en-IN" kern="0" dirty="0">
              <a:solidFill>
                <a:srgbClr val="0070C0"/>
              </a:solidFill>
              <a:latin typeface="Segoe UI Semibold" pitchFamily="34"/>
              <a:cs typeface="Segoe UI Semibold" pitchFamily="34"/>
            </a:endParaRPr>
          </a:p>
        </p:txBody>
      </p:sp>
      <p:pic>
        <p:nvPicPr>
          <p:cNvPr id="4" name="Picture 3">
            <a:extLst>
              <a:ext uri="{FF2B5EF4-FFF2-40B4-BE49-F238E27FC236}">
                <a16:creationId xmlns:a16="http://schemas.microsoft.com/office/drawing/2014/main" id="{1006429B-FCCB-41BF-A352-1DAB10F960FD}"/>
              </a:ext>
            </a:extLst>
          </p:cNvPr>
          <p:cNvPicPr>
            <a:picLocks noChangeAspect="1"/>
          </p:cNvPicPr>
          <p:nvPr/>
        </p:nvPicPr>
        <p:blipFill>
          <a:blip r:embed="rId3"/>
          <a:stretch>
            <a:fillRect/>
          </a:stretch>
        </p:blipFill>
        <p:spPr>
          <a:xfrm>
            <a:off x="3215233" y="2126459"/>
            <a:ext cx="5282786" cy="324424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4E3D1-369A-490D-8602-3BB2207D17F1}"/>
              </a:ext>
            </a:extLst>
          </p:cNvPr>
          <p:cNvSpPr>
            <a:spLocks noGrp="1"/>
          </p:cNvSpPr>
          <p:nvPr>
            <p:ph type="title"/>
          </p:nvPr>
        </p:nvSpPr>
        <p:spPr/>
        <p:txBody>
          <a:bodyPr>
            <a:normAutofit/>
          </a:bodyPr>
          <a:lstStyle/>
          <a:p>
            <a:r>
              <a:rPr lang="en-IN" kern="0" dirty="0">
                <a:solidFill>
                  <a:srgbClr val="0070C0"/>
                </a:solidFill>
                <a:latin typeface="Segoe UI Semibold" pitchFamily="34"/>
                <a:ea typeface="+mn-ea"/>
                <a:cs typeface="Segoe UI Semibold" pitchFamily="34"/>
              </a:rPr>
              <a:t>Quality Gates</a:t>
            </a:r>
          </a:p>
        </p:txBody>
      </p:sp>
      <p:pic>
        <p:nvPicPr>
          <p:cNvPr id="3" name="Picture 2">
            <a:extLst>
              <a:ext uri="{FF2B5EF4-FFF2-40B4-BE49-F238E27FC236}">
                <a16:creationId xmlns:a16="http://schemas.microsoft.com/office/drawing/2014/main" id="{8BB08798-A608-42A5-97AC-55AEBF782E0F}"/>
              </a:ext>
            </a:extLst>
          </p:cNvPr>
          <p:cNvPicPr>
            <a:picLocks noChangeAspect="1"/>
          </p:cNvPicPr>
          <p:nvPr/>
        </p:nvPicPr>
        <p:blipFill>
          <a:blip r:embed="rId2"/>
          <a:stretch>
            <a:fillRect/>
          </a:stretch>
        </p:blipFill>
        <p:spPr>
          <a:xfrm>
            <a:off x="1663875" y="1641077"/>
            <a:ext cx="8369474" cy="4423865"/>
          </a:xfrm>
          <a:prstGeom prst="rect">
            <a:avLst/>
          </a:prstGeom>
        </p:spPr>
      </p:pic>
    </p:spTree>
    <p:extLst>
      <p:ext uri="{BB962C8B-B14F-4D97-AF65-F5344CB8AC3E}">
        <p14:creationId xmlns:p14="http://schemas.microsoft.com/office/powerpoint/2010/main" val="4129480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37FC7-5F5F-45F1-97BF-B4AC52A5F1C1}"/>
              </a:ext>
            </a:extLst>
          </p:cNvPr>
          <p:cNvSpPr>
            <a:spLocks noGrp="1"/>
          </p:cNvSpPr>
          <p:nvPr>
            <p:ph type="title"/>
          </p:nvPr>
        </p:nvSpPr>
        <p:spPr/>
        <p:txBody>
          <a:bodyPr/>
          <a:lstStyle/>
          <a:p>
            <a:r>
              <a:rPr lang="en-IN" kern="0" dirty="0">
                <a:solidFill>
                  <a:srgbClr val="0070C0"/>
                </a:solidFill>
                <a:latin typeface="Segoe UI Semibold" pitchFamily="34"/>
                <a:ea typeface="+mn-ea"/>
                <a:cs typeface="Segoe UI Semibold" pitchFamily="34"/>
              </a:rPr>
              <a:t>Metric Definitions</a:t>
            </a:r>
          </a:p>
        </p:txBody>
      </p:sp>
      <p:sp>
        <p:nvSpPr>
          <p:cNvPr id="4" name="TextBox 3">
            <a:extLst>
              <a:ext uri="{FF2B5EF4-FFF2-40B4-BE49-F238E27FC236}">
                <a16:creationId xmlns:a16="http://schemas.microsoft.com/office/drawing/2014/main" id="{11597181-0A23-4B10-9A41-B1650143C89F}"/>
              </a:ext>
            </a:extLst>
          </p:cNvPr>
          <p:cNvSpPr txBox="1"/>
          <p:nvPr/>
        </p:nvSpPr>
        <p:spPr>
          <a:xfrm>
            <a:off x="2438401" y="2238375"/>
            <a:ext cx="3848100" cy="3416320"/>
          </a:xfrm>
          <a:prstGeom prst="rect">
            <a:avLst/>
          </a:prstGeom>
          <a:noFill/>
        </p:spPr>
        <p:txBody>
          <a:bodyPr wrap="square" rtlCol="0">
            <a:spAutoFit/>
          </a:bodyPr>
          <a:lstStyle/>
          <a:p>
            <a:r>
              <a:rPr lang="en-IN" b="1" kern="0" dirty="0">
                <a:solidFill>
                  <a:srgbClr val="0070C0"/>
                </a:solidFill>
                <a:latin typeface="Segoe UI Semibold" pitchFamily="34"/>
                <a:cs typeface="Segoe UI Semibold" pitchFamily="34"/>
              </a:rPr>
              <a:t>Complexity</a:t>
            </a:r>
          </a:p>
          <a:p>
            <a:r>
              <a:rPr lang="en-IN" b="1" kern="0" dirty="0">
                <a:solidFill>
                  <a:srgbClr val="0070C0"/>
                </a:solidFill>
                <a:latin typeface="Segoe UI Semibold" pitchFamily="34"/>
                <a:cs typeface="Segoe UI Semibold" pitchFamily="34"/>
              </a:rPr>
              <a:t> </a:t>
            </a:r>
          </a:p>
          <a:p>
            <a:r>
              <a:rPr lang="en-IN" b="1" kern="0" dirty="0">
                <a:solidFill>
                  <a:srgbClr val="0070C0"/>
                </a:solidFill>
                <a:latin typeface="Segoe UI Semibold" pitchFamily="34"/>
                <a:cs typeface="Segoe UI Semibold" pitchFamily="34"/>
              </a:rPr>
              <a:t>Issues</a:t>
            </a:r>
          </a:p>
          <a:p>
            <a:endParaRPr lang="en-IN" b="1" kern="0" dirty="0">
              <a:solidFill>
                <a:srgbClr val="0070C0"/>
              </a:solidFill>
              <a:latin typeface="Segoe UI Semibold" pitchFamily="34"/>
              <a:cs typeface="Segoe UI Semibold" pitchFamily="34"/>
            </a:endParaRPr>
          </a:p>
          <a:p>
            <a:r>
              <a:rPr lang="en-IN" b="1" kern="0" dirty="0">
                <a:solidFill>
                  <a:srgbClr val="0070C0"/>
                </a:solidFill>
                <a:latin typeface="Segoe UI Semibold" pitchFamily="34"/>
                <a:cs typeface="Segoe UI Semibold" pitchFamily="34"/>
              </a:rPr>
              <a:t>Maintainability</a:t>
            </a:r>
          </a:p>
          <a:p>
            <a:endParaRPr lang="en-IN" b="1" kern="0" dirty="0">
              <a:solidFill>
                <a:srgbClr val="0070C0"/>
              </a:solidFill>
              <a:latin typeface="Segoe UI Semibold" pitchFamily="34"/>
              <a:cs typeface="Segoe UI Semibold" pitchFamily="34"/>
            </a:endParaRPr>
          </a:p>
          <a:p>
            <a:r>
              <a:rPr lang="en-IN" b="1" kern="0" dirty="0">
                <a:solidFill>
                  <a:srgbClr val="0070C0"/>
                </a:solidFill>
                <a:latin typeface="Segoe UI Semibold" pitchFamily="34"/>
                <a:cs typeface="Segoe UI Semibold" pitchFamily="34"/>
              </a:rPr>
              <a:t>Security</a:t>
            </a:r>
          </a:p>
          <a:p>
            <a:endParaRPr lang="en-IN" b="1" kern="0" dirty="0">
              <a:solidFill>
                <a:srgbClr val="0070C0"/>
              </a:solidFill>
              <a:latin typeface="Segoe UI Semibold" pitchFamily="34"/>
              <a:cs typeface="Segoe UI Semibold" pitchFamily="34"/>
            </a:endParaRPr>
          </a:p>
          <a:p>
            <a:r>
              <a:rPr lang="en-IN" b="1" kern="0" dirty="0">
                <a:solidFill>
                  <a:srgbClr val="0070C0"/>
                </a:solidFill>
                <a:latin typeface="Segoe UI Semibold" pitchFamily="34"/>
                <a:cs typeface="Segoe UI Semibold" pitchFamily="34"/>
              </a:rPr>
              <a:t>Reliability</a:t>
            </a:r>
          </a:p>
          <a:p>
            <a:endParaRPr lang="en-IN" b="1" kern="0" dirty="0">
              <a:solidFill>
                <a:srgbClr val="0070C0"/>
              </a:solidFill>
              <a:latin typeface="Segoe UI Semibold" pitchFamily="34"/>
              <a:cs typeface="Segoe UI Semibold" pitchFamily="34"/>
            </a:endParaRPr>
          </a:p>
          <a:p>
            <a:r>
              <a:rPr lang="en-IN" b="1" kern="0" dirty="0">
                <a:solidFill>
                  <a:srgbClr val="0070C0"/>
                </a:solidFill>
                <a:latin typeface="Segoe UI Semibold" pitchFamily="34"/>
                <a:cs typeface="Segoe UI Semibold" pitchFamily="34"/>
              </a:rPr>
              <a:t>Size</a:t>
            </a:r>
          </a:p>
          <a:p>
            <a:endParaRPr lang="en-IN" dirty="0"/>
          </a:p>
        </p:txBody>
      </p:sp>
    </p:spTree>
    <p:extLst>
      <p:ext uri="{BB962C8B-B14F-4D97-AF65-F5344CB8AC3E}">
        <p14:creationId xmlns:p14="http://schemas.microsoft.com/office/powerpoint/2010/main" val="2716936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E896-70B3-49EB-AAF1-AFCE49830147}"/>
              </a:ext>
            </a:extLst>
          </p:cNvPr>
          <p:cNvSpPr>
            <a:spLocks noGrp="1"/>
          </p:cNvSpPr>
          <p:nvPr>
            <p:ph type="title"/>
          </p:nvPr>
        </p:nvSpPr>
        <p:spPr/>
        <p:txBody>
          <a:bodyPr>
            <a:normAutofit/>
          </a:bodyPr>
          <a:lstStyle/>
          <a:p>
            <a:r>
              <a:rPr lang="en-IN" kern="0" dirty="0">
                <a:solidFill>
                  <a:srgbClr val="0070C0"/>
                </a:solidFill>
                <a:latin typeface="Segoe UI Semibold" pitchFamily="34"/>
                <a:ea typeface="+mn-ea"/>
                <a:cs typeface="Segoe UI Semibold" pitchFamily="34"/>
              </a:rPr>
              <a:t>Activity and History</a:t>
            </a:r>
          </a:p>
        </p:txBody>
      </p:sp>
      <p:sp>
        <p:nvSpPr>
          <p:cNvPr id="3" name="TextBox 2">
            <a:extLst>
              <a:ext uri="{FF2B5EF4-FFF2-40B4-BE49-F238E27FC236}">
                <a16:creationId xmlns:a16="http://schemas.microsoft.com/office/drawing/2014/main" id="{823D4BB4-8686-4186-96C2-C8351286D85F}"/>
              </a:ext>
            </a:extLst>
          </p:cNvPr>
          <p:cNvSpPr txBox="1"/>
          <p:nvPr/>
        </p:nvSpPr>
        <p:spPr>
          <a:xfrm>
            <a:off x="1104900" y="2524125"/>
            <a:ext cx="8867775" cy="369332"/>
          </a:xfrm>
          <a:prstGeom prst="rect">
            <a:avLst/>
          </a:prstGeom>
          <a:noFill/>
        </p:spPr>
        <p:txBody>
          <a:bodyPr wrap="square" rtlCol="0">
            <a:spAutoFit/>
          </a:bodyPr>
          <a:lstStyle/>
          <a:p>
            <a:r>
              <a:rPr lang="en-US" b="1" kern="0" dirty="0">
                <a:solidFill>
                  <a:srgbClr val="0070C0"/>
                </a:solidFill>
                <a:latin typeface="Segoe UI Semibold" pitchFamily="34"/>
                <a:cs typeface="Segoe UI Semibold" pitchFamily="34"/>
              </a:rPr>
              <a:t>Offers a comprehensive list of the analyses on file for a project</a:t>
            </a:r>
            <a:endParaRPr lang="en-IN" b="1" kern="0" dirty="0">
              <a:solidFill>
                <a:srgbClr val="0070C0"/>
              </a:solidFill>
              <a:latin typeface="Segoe UI Semibold" pitchFamily="34"/>
              <a:cs typeface="Segoe UI Semibold" pitchFamily="34"/>
            </a:endParaRPr>
          </a:p>
        </p:txBody>
      </p:sp>
      <p:sp>
        <p:nvSpPr>
          <p:cNvPr id="4" name="TextBox 3">
            <a:extLst>
              <a:ext uri="{FF2B5EF4-FFF2-40B4-BE49-F238E27FC236}">
                <a16:creationId xmlns:a16="http://schemas.microsoft.com/office/drawing/2014/main" id="{431CB080-C688-4467-9562-D73849504E91}"/>
              </a:ext>
            </a:extLst>
          </p:cNvPr>
          <p:cNvSpPr txBox="1"/>
          <p:nvPr/>
        </p:nvSpPr>
        <p:spPr>
          <a:xfrm>
            <a:off x="1104900" y="3914775"/>
            <a:ext cx="6543675" cy="369332"/>
          </a:xfrm>
          <a:prstGeom prst="rect">
            <a:avLst/>
          </a:prstGeom>
          <a:noFill/>
        </p:spPr>
        <p:txBody>
          <a:bodyPr wrap="square" rtlCol="0">
            <a:spAutoFit/>
          </a:bodyPr>
          <a:lstStyle/>
          <a:p>
            <a:r>
              <a:rPr lang="en-US" b="1" kern="0" dirty="0">
                <a:solidFill>
                  <a:srgbClr val="0070C0"/>
                </a:solidFill>
                <a:latin typeface="Segoe UI Semibold" pitchFamily="34"/>
                <a:cs typeface="Segoe UI Semibold" pitchFamily="34"/>
              </a:rPr>
              <a:t>Ability to see the evolution of project measures over time.</a:t>
            </a:r>
            <a:endParaRPr lang="en-IN" b="1" kern="0" dirty="0">
              <a:solidFill>
                <a:srgbClr val="0070C0"/>
              </a:solidFill>
              <a:latin typeface="Segoe UI Semibold" pitchFamily="34"/>
              <a:cs typeface="Segoe UI Semibold" pitchFamily="34"/>
            </a:endParaRPr>
          </a:p>
        </p:txBody>
      </p:sp>
    </p:spTree>
    <p:extLst>
      <p:ext uri="{BB962C8B-B14F-4D97-AF65-F5344CB8AC3E}">
        <p14:creationId xmlns:p14="http://schemas.microsoft.com/office/powerpoint/2010/main" val="2853717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C8ADF-D5B3-4099-AAF9-A1C535224BC8}"/>
              </a:ext>
            </a:extLst>
          </p:cNvPr>
          <p:cNvSpPr>
            <a:spLocks noGrp="1"/>
          </p:cNvSpPr>
          <p:nvPr>
            <p:ph type="title"/>
          </p:nvPr>
        </p:nvSpPr>
        <p:spPr/>
        <p:txBody>
          <a:bodyPr>
            <a:normAutofit/>
          </a:bodyPr>
          <a:lstStyle/>
          <a:p>
            <a:r>
              <a:rPr lang="en-IN" kern="0" dirty="0">
                <a:solidFill>
                  <a:srgbClr val="0070C0"/>
                </a:solidFill>
                <a:latin typeface="Segoe UI Semibold" pitchFamily="34"/>
                <a:ea typeface="+mn-ea"/>
                <a:cs typeface="Segoe UI Semibold" pitchFamily="34"/>
              </a:rPr>
              <a:t>Code Period</a:t>
            </a:r>
          </a:p>
        </p:txBody>
      </p:sp>
      <p:sp>
        <p:nvSpPr>
          <p:cNvPr id="5" name="TextBox 4">
            <a:extLst>
              <a:ext uri="{FF2B5EF4-FFF2-40B4-BE49-F238E27FC236}">
                <a16:creationId xmlns:a16="http://schemas.microsoft.com/office/drawing/2014/main" id="{B6145280-0B4C-46B8-9BA3-DBCFDF6E7913}"/>
              </a:ext>
            </a:extLst>
          </p:cNvPr>
          <p:cNvSpPr txBox="1"/>
          <p:nvPr/>
        </p:nvSpPr>
        <p:spPr>
          <a:xfrm>
            <a:off x="3743325" y="3162300"/>
            <a:ext cx="6734175" cy="369332"/>
          </a:xfrm>
          <a:prstGeom prst="rect">
            <a:avLst/>
          </a:prstGeom>
          <a:noFill/>
        </p:spPr>
        <p:txBody>
          <a:bodyPr wrap="square" rtlCol="0">
            <a:spAutoFit/>
          </a:bodyPr>
          <a:lstStyle/>
          <a:p>
            <a:r>
              <a:rPr lang="en-US" b="1" kern="0" dirty="0">
                <a:solidFill>
                  <a:srgbClr val="0070C0"/>
                </a:solidFill>
                <a:latin typeface="Segoe UI Semibold" pitchFamily="34"/>
                <a:cs typeface="Segoe UI Semibold" pitchFamily="34"/>
              </a:rPr>
              <a:t>Clean as You Code !!!</a:t>
            </a:r>
            <a:endParaRPr lang="en-IN" b="1" kern="0" dirty="0">
              <a:solidFill>
                <a:srgbClr val="0070C0"/>
              </a:solidFill>
              <a:latin typeface="Segoe UI Semibold" pitchFamily="34"/>
              <a:cs typeface="Segoe UI Semibold" pitchFamily="34"/>
            </a:endParaRPr>
          </a:p>
        </p:txBody>
      </p:sp>
    </p:spTree>
    <p:extLst>
      <p:ext uri="{BB962C8B-B14F-4D97-AF65-F5344CB8AC3E}">
        <p14:creationId xmlns:p14="http://schemas.microsoft.com/office/powerpoint/2010/main" val="24410070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5DC75-80AF-4CDF-AAFF-4C4CE317D2A5}"/>
              </a:ext>
            </a:extLst>
          </p:cNvPr>
          <p:cNvSpPr txBox="1">
            <a:spLocks noGrp="1"/>
          </p:cNvSpPr>
          <p:nvPr>
            <p:ph type="title"/>
          </p:nvPr>
        </p:nvSpPr>
        <p:spPr/>
        <p:txBody>
          <a:bodyPr>
            <a:normAutofit/>
          </a:bodyPr>
          <a:lstStyle/>
          <a:p>
            <a:r>
              <a:rPr lang="en-IN" kern="0" dirty="0">
                <a:solidFill>
                  <a:srgbClr val="0070C0"/>
                </a:solidFill>
                <a:latin typeface="Segoe UI Semibold" pitchFamily="34"/>
                <a:cs typeface="Segoe UI Semibold" pitchFamily="34"/>
              </a:rPr>
              <a:t>Analysis Parameters</a:t>
            </a:r>
          </a:p>
        </p:txBody>
      </p:sp>
      <p:grpSp>
        <p:nvGrpSpPr>
          <p:cNvPr id="3" name="Group 32" descr="Small circle with number 1 inside indicating step 1">
            <a:extLst>
              <a:ext uri="{FF2B5EF4-FFF2-40B4-BE49-F238E27FC236}">
                <a16:creationId xmlns:a16="http://schemas.microsoft.com/office/drawing/2014/main" id="{D31B7362-B683-4370-88BC-7D8C22FAB471}"/>
              </a:ext>
            </a:extLst>
          </p:cNvPr>
          <p:cNvGrpSpPr/>
          <p:nvPr/>
        </p:nvGrpSpPr>
        <p:grpSpPr>
          <a:xfrm>
            <a:off x="585891" y="2334371"/>
            <a:ext cx="558177" cy="409834"/>
            <a:chOff x="748729" y="1883435"/>
            <a:chExt cx="558177" cy="409834"/>
          </a:xfrm>
        </p:grpSpPr>
        <p:sp>
          <p:nvSpPr>
            <p:cNvPr id="4" name="Oval 33" descr="Small circle">
              <a:extLst>
                <a:ext uri="{FF2B5EF4-FFF2-40B4-BE49-F238E27FC236}">
                  <a16:creationId xmlns:a16="http://schemas.microsoft.com/office/drawing/2014/main" id="{C8F95F63-1676-4957-A7D9-827ED319E8E1}"/>
                </a:ext>
              </a:extLst>
            </p:cNvPr>
            <p:cNvSpPr/>
            <p:nvPr/>
          </p:nvSpPr>
          <p:spPr>
            <a:xfrm>
              <a:off x="820372" y="1883435"/>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5" name="TextBox 34" descr="Number 1">
              <a:extLst>
                <a:ext uri="{FF2B5EF4-FFF2-40B4-BE49-F238E27FC236}">
                  <a16:creationId xmlns:a16="http://schemas.microsoft.com/office/drawing/2014/main" id="{AB67921D-BF5D-465B-8ADB-0FE77DF29718}"/>
                </a:ext>
              </a:extLst>
            </p:cNvPr>
            <p:cNvSpPr txBox="1"/>
            <p:nvPr/>
          </p:nvSpPr>
          <p:spPr>
            <a:xfrm>
              <a:off x="748729" y="1899730"/>
              <a:ext cx="558177"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FFFFFF"/>
                  </a:solidFill>
                  <a:uFillTx/>
                  <a:latin typeface="Segoe UI Semibold" pitchFamily="34"/>
                  <a:cs typeface="Segoe UI Semibold" pitchFamily="34"/>
                </a:rPr>
                <a:t>1</a:t>
              </a:r>
            </a:p>
          </p:txBody>
        </p:sp>
      </p:grpSp>
      <p:sp>
        <p:nvSpPr>
          <p:cNvPr id="6" name="Content Placeholder 17">
            <a:extLst>
              <a:ext uri="{FF2B5EF4-FFF2-40B4-BE49-F238E27FC236}">
                <a16:creationId xmlns:a16="http://schemas.microsoft.com/office/drawing/2014/main" id="{E054D704-A020-48CC-878D-43D014430998}"/>
              </a:ext>
            </a:extLst>
          </p:cNvPr>
          <p:cNvSpPr txBox="1"/>
          <p:nvPr/>
        </p:nvSpPr>
        <p:spPr>
          <a:xfrm>
            <a:off x="1093200" y="2374568"/>
            <a:ext cx="9823636" cy="992581"/>
          </a:xfrm>
          <a:prstGeom prst="rect">
            <a:avLst/>
          </a:prstGeom>
          <a:noFill/>
          <a:ln cap="flat">
            <a:noFill/>
          </a:ln>
        </p:spPr>
        <p:txBody>
          <a:bodyPr vert="horz" wrap="square" lIns="91440" tIns="45720" rIns="91440" bIns="45720" anchor="t" anchorCtr="0" compatLnSpc="1">
            <a:noAutofit/>
          </a:bodyPr>
          <a:lstStyle/>
          <a:p>
            <a:pPr>
              <a:lnSpc>
                <a:spcPts val="1800"/>
              </a:lnSpc>
              <a:spcBef>
                <a:spcPts val="1000"/>
              </a:spcBef>
              <a:spcAft>
                <a:spcPts val="2000"/>
              </a:spcAft>
              <a:defRPr sz="1800" b="0" i="0" u="none" strike="noStrike" kern="0" cap="none" spc="0" baseline="0">
                <a:solidFill>
                  <a:srgbClr val="000000"/>
                </a:solidFill>
                <a:uFillTx/>
              </a:defRPr>
            </a:pPr>
            <a:r>
              <a:rPr lang="en-IN" b="1" kern="0" dirty="0">
                <a:solidFill>
                  <a:srgbClr val="0070C0"/>
                </a:solidFill>
                <a:latin typeface="Segoe UI Semibold" pitchFamily="34"/>
                <a:cs typeface="Segoe UI Semibold" pitchFamily="34"/>
              </a:rPr>
              <a:t>Mandatory</a:t>
            </a:r>
            <a:r>
              <a:rPr lang="en-IN" b="1" dirty="0"/>
              <a:t> </a:t>
            </a:r>
            <a:r>
              <a:rPr lang="en-IN" b="1" kern="0" dirty="0">
                <a:solidFill>
                  <a:srgbClr val="0070C0"/>
                </a:solidFill>
                <a:latin typeface="Segoe UI Semibold" pitchFamily="34"/>
                <a:cs typeface="Segoe UI Semibold" pitchFamily="34"/>
              </a:rPr>
              <a:t>Parameters</a:t>
            </a:r>
          </a:p>
          <a:p>
            <a:pPr>
              <a:lnSpc>
                <a:spcPts val="1800"/>
              </a:lnSpc>
              <a:spcBef>
                <a:spcPts val="1000"/>
              </a:spcBef>
              <a:spcAft>
                <a:spcPts val="2000"/>
              </a:spcAft>
              <a:defRPr sz="1800" b="0" i="0" u="none" strike="noStrike" kern="0" cap="none" spc="0" baseline="0">
                <a:solidFill>
                  <a:srgbClr val="000000"/>
                </a:solidFill>
                <a:uFillTx/>
              </a:defRPr>
            </a:pPr>
            <a:endParaRPr lang="en-IN" b="1" kern="0" dirty="0">
              <a:solidFill>
                <a:srgbClr val="0070C0"/>
              </a:solidFill>
              <a:latin typeface="Segoe UI Semibold" pitchFamily="34"/>
              <a:cs typeface="Segoe UI Semibold" pitchFamily="34"/>
            </a:endParaRPr>
          </a:p>
          <a:p>
            <a:pPr>
              <a:lnSpc>
                <a:spcPts val="1800"/>
              </a:lnSpc>
              <a:spcBef>
                <a:spcPts val="1000"/>
              </a:spcBef>
              <a:spcAft>
                <a:spcPts val="2000"/>
              </a:spcAft>
              <a:defRPr sz="1800" b="0" i="0" u="none" strike="noStrike" kern="0" cap="none" spc="0" baseline="0">
                <a:solidFill>
                  <a:srgbClr val="000000"/>
                </a:solidFill>
                <a:uFillTx/>
              </a:defRPr>
            </a:pPr>
            <a:endParaRPr lang="en-IN" b="1" kern="0" dirty="0">
              <a:solidFill>
                <a:srgbClr val="0070C0"/>
              </a:solidFill>
              <a:latin typeface="Segoe UI Semibold" pitchFamily="34"/>
              <a:cs typeface="Segoe UI Semibold" pitchFamily="34"/>
            </a:endParaRPr>
          </a:p>
          <a:p>
            <a:pPr>
              <a:lnSpc>
                <a:spcPts val="1800"/>
              </a:lnSpc>
              <a:spcBef>
                <a:spcPts val="1000"/>
              </a:spcBef>
              <a:spcAft>
                <a:spcPts val="2000"/>
              </a:spcAft>
              <a:defRPr sz="1800" b="0" i="0" u="none" strike="noStrike" kern="0" cap="none" spc="0" baseline="0">
                <a:solidFill>
                  <a:srgbClr val="000000"/>
                </a:solidFill>
                <a:uFillTx/>
              </a:defRPr>
            </a:pPr>
            <a:endParaRPr lang="en-IN" b="1" kern="0" dirty="0">
              <a:solidFill>
                <a:srgbClr val="0070C0"/>
              </a:solidFill>
              <a:latin typeface="Segoe UI Semibold" pitchFamily="34"/>
              <a:cs typeface="Segoe UI Semibold" pitchFamily="34"/>
            </a:endParaRPr>
          </a:p>
          <a:p>
            <a:pPr lvl="0">
              <a:lnSpc>
                <a:spcPts val="1800"/>
              </a:lnSpc>
              <a:spcBef>
                <a:spcPts val="1000"/>
              </a:spcBef>
              <a:spcAft>
                <a:spcPts val="2000"/>
              </a:spcAft>
              <a:defRPr sz="1800" b="0" i="0" u="none" strike="noStrike" kern="0" cap="none" spc="0" baseline="0">
                <a:solidFill>
                  <a:srgbClr val="000000"/>
                </a:solidFill>
                <a:uFillTx/>
              </a:defRPr>
            </a:pPr>
            <a:endParaRPr lang="en-US" sz="1200" b="0" i="0" u="none" strike="noStrike" kern="1200" cap="none" spc="0" baseline="0" dirty="0">
              <a:solidFill>
                <a:srgbClr val="404040"/>
              </a:solidFill>
              <a:uFillTx/>
              <a:latin typeface="Segoe UI" pitchFamily="34"/>
              <a:cs typeface="Segoe UI" pitchFamily="34"/>
            </a:endParaRPr>
          </a:p>
        </p:txBody>
      </p:sp>
      <p:grpSp>
        <p:nvGrpSpPr>
          <p:cNvPr id="7" name="Group 35" descr="Small circle with number 2 inside indicating step 2">
            <a:extLst>
              <a:ext uri="{FF2B5EF4-FFF2-40B4-BE49-F238E27FC236}">
                <a16:creationId xmlns:a16="http://schemas.microsoft.com/office/drawing/2014/main" id="{83046DD5-FBE8-4F4B-85C5-239836FE453D}"/>
              </a:ext>
            </a:extLst>
          </p:cNvPr>
          <p:cNvGrpSpPr/>
          <p:nvPr/>
        </p:nvGrpSpPr>
        <p:grpSpPr>
          <a:xfrm>
            <a:off x="608747" y="3394689"/>
            <a:ext cx="558177" cy="409834"/>
            <a:chOff x="734007" y="3106591"/>
            <a:chExt cx="558177" cy="409834"/>
          </a:xfrm>
        </p:grpSpPr>
        <p:sp>
          <p:nvSpPr>
            <p:cNvPr id="8" name="Oval 36" descr="Small circle">
              <a:extLst>
                <a:ext uri="{FF2B5EF4-FFF2-40B4-BE49-F238E27FC236}">
                  <a16:creationId xmlns:a16="http://schemas.microsoft.com/office/drawing/2014/main" id="{097A4561-FE87-47A2-973D-805CEED0DF2F}"/>
                </a:ext>
              </a:extLst>
            </p:cNvPr>
            <p:cNvSpPr/>
            <p:nvPr/>
          </p:nvSpPr>
          <p:spPr>
            <a:xfrm>
              <a:off x="805650" y="3106591"/>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9" name="TextBox 37" descr="Number 2">
              <a:extLst>
                <a:ext uri="{FF2B5EF4-FFF2-40B4-BE49-F238E27FC236}">
                  <a16:creationId xmlns:a16="http://schemas.microsoft.com/office/drawing/2014/main" id="{B2F3EA88-24C2-49DF-82AA-EE035E10CA5B}"/>
                </a:ext>
              </a:extLst>
            </p:cNvPr>
            <p:cNvSpPr txBox="1"/>
            <p:nvPr/>
          </p:nvSpPr>
          <p:spPr>
            <a:xfrm>
              <a:off x="734007" y="3122886"/>
              <a:ext cx="558177"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FFFFFF"/>
                  </a:solidFill>
                  <a:uFillTx/>
                  <a:latin typeface="Segoe UI Semibold" pitchFamily="34"/>
                  <a:cs typeface="Segoe UI Semibold" pitchFamily="34"/>
                </a:rPr>
                <a:t>2</a:t>
              </a:r>
            </a:p>
          </p:txBody>
        </p:sp>
      </p:grpSp>
      <p:sp>
        <p:nvSpPr>
          <p:cNvPr id="10" name="Content Placeholder 17">
            <a:extLst>
              <a:ext uri="{FF2B5EF4-FFF2-40B4-BE49-F238E27FC236}">
                <a16:creationId xmlns:a16="http://schemas.microsoft.com/office/drawing/2014/main" id="{90B74463-7159-4CFE-90A8-9A59A7CE9E2C}"/>
              </a:ext>
            </a:extLst>
          </p:cNvPr>
          <p:cNvSpPr txBox="1"/>
          <p:nvPr/>
        </p:nvSpPr>
        <p:spPr>
          <a:xfrm>
            <a:off x="1107506" y="3434886"/>
            <a:ext cx="10153589" cy="1324051"/>
          </a:xfrm>
          <a:prstGeom prst="rect">
            <a:avLst/>
          </a:prstGeom>
          <a:noFill/>
          <a:ln cap="flat">
            <a:noFill/>
          </a:ln>
        </p:spPr>
        <p:txBody>
          <a:bodyPr vert="horz" wrap="square" lIns="91440" tIns="45720" rIns="91440" bIns="45720" anchor="t" anchorCtr="0" compatLnSpc="1">
            <a:normAutofit/>
          </a:bodyPr>
          <a:lstStyle/>
          <a:p>
            <a:r>
              <a:rPr lang="en-IN" b="1" kern="0" dirty="0">
                <a:solidFill>
                  <a:srgbClr val="0070C0"/>
                </a:solidFill>
                <a:latin typeface="Segoe UI Semibold" pitchFamily="34"/>
                <a:cs typeface="Segoe UI Semibold" pitchFamily="34"/>
              </a:rPr>
              <a:t>Optional Parameters</a:t>
            </a:r>
          </a:p>
        </p:txBody>
      </p:sp>
      <p:pic>
        <p:nvPicPr>
          <p:cNvPr id="15" name="Picture 14">
            <a:extLst>
              <a:ext uri="{FF2B5EF4-FFF2-40B4-BE49-F238E27FC236}">
                <a16:creationId xmlns:a16="http://schemas.microsoft.com/office/drawing/2014/main" id="{0F3A921D-F0E8-4663-9B73-85784FA87166}"/>
              </a:ext>
            </a:extLst>
          </p:cNvPr>
          <p:cNvPicPr>
            <a:picLocks noChangeAspect="1"/>
          </p:cNvPicPr>
          <p:nvPr/>
        </p:nvPicPr>
        <p:blipFill>
          <a:blip r:embed="rId3"/>
          <a:stretch>
            <a:fillRect/>
          </a:stretch>
        </p:blipFill>
        <p:spPr>
          <a:xfrm>
            <a:off x="4709785" y="2160634"/>
            <a:ext cx="7152363" cy="2800351"/>
          </a:xfrm>
          <a:prstGeom prst="rect">
            <a:avLst/>
          </a:prstGeom>
        </p:spPr>
      </p:pic>
    </p:spTree>
    <p:extLst>
      <p:ext uri="{BB962C8B-B14F-4D97-AF65-F5344CB8AC3E}">
        <p14:creationId xmlns:p14="http://schemas.microsoft.com/office/powerpoint/2010/main" val="2059127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F0ABE-4D92-4365-96BE-BFF6E3FA368F}"/>
              </a:ext>
            </a:extLst>
          </p:cNvPr>
          <p:cNvSpPr txBox="1">
            <a:spLocks noGrp="1"/>
          </p:cNvSpPr>
          <p:nvPr>
            <p:ph type="title"/>
          </p:nvPr>
        </p:nvSpPr>
        <p:spPr/>
        <p:txBody>
          <a:bodyPr>
            <a:normAutofit/>
          </a:bodyPr>
          <a:lstStyle/>
          <a:p>
            <a:r>
              <a:rPr lang="en-IN" kern="0" dirty="0">
                <a:solidFill>
                  <a:srgbClr val="0070C0"/>
                </a:solidFill>
                <a:latin typeface="Segoe UI Semibold" pitchFamily="34"/>
                <a:cs typeface="Segoe UI Semibold" pitchFamily="34"/>
              </a:rPr>
              <a:t>Test Coverage &amp; Execution</a:t>
            </a:r>
          </a:p>
        </p:txBody>
      </p:sp>
      <p:grpSp>
        <p:nvGrpSpPr>
          <p:cNvPr id="3" name="Group 32" descr="Small circle with number 1 inside indicating step 1">
            <a:extLst>
              <a:ext uri="{FF2B5EF4-FFF2-40B4-BE49-F238E27FC236}">
                <a16:creationId xmlns:a16="http://schemas.microsoft.com/office/drawing/2014/main" id="{56234246-CBCA-4D1A-AD91-E0E9724FB7EA}"/>
              </a:ext>
            </a:extLst>
          </p:cNvPr>
          <p:cNvGrpSpPr/>
          <p:nvPr/>
        </p:nvGrpSpPr>
        <p:grpSpPr>
          <a:xfrm>
            <a:off x="885377" y="2370868"/>
            <a:ext cx="464943" cy="332838"/>
            <a:chOff x="748729" y="1883435"/>
            <a:chExt cx="558177" cy="409834"/>
          </a:xfrm>
        </p:grpSpPr>
        <p:sp>
          <p:nvSpPr>
            <p:cNvPr id="4" name="Oval 33" descr="Small circle">
              <a:extLst>
                <a:ext uri="{FF2B5EF4-FFF2-40B4-BE49-F238E27FC236}">
                  <a16:creationId xmlns:a16="http://schemas.microsoft.com/office/drawing/2014/main" id="{B8C2B562-0649-45F8-8FC8-9BE9415CC1F6}"/>
                </a:ext>
              </a:extLst>
            </p:cNvPr>
            <p:cNvSpPr/>
            <p:nvPr/>
          </p:nvSpPr>
          <p:spPr>
            <a:xfrm>
              <a:off x="820372" y="1883435"/>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5" name="TextBox 34" descr="Number 1">
              <a:extLst>
                <a:ext uri="{FF2B5EF4-FFF2-40B4-BE49-F238E27FC236}">
                  <a16:creationId xmlns:a16="http://schemas.microsoft.com/office/drawing/2014/main" id="{F8C18654-63D7-4463-8E5E-84A1B52F5FEA}"/>
                </a:ext>
              </a:extLst>
            </p:cNvPr>
            <p:cNvSpPr txBox="1"/>
            <p:nvPr/>
          </p:nvSpPr>
          <p:spPr>
            <a:xfrm>
              <a:off x="748729" y="1899730"/>
              <a:ext cx="558177"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Segoe UI Semibold" pitchFamily="34"/>
                <a:cs typeface="Segoe UI Semibold" pitchFamily="34"/>
              </a:endParaRPr>
            </a:p>
          </p:txBody>
        </p:sp>
      </p:grpSp>
      <p:sp>
        <p:nvSpPr>
          <p:cNvPr id="6" name="Content Placeholder 17">
            <a:extLst>
              <a:ext uri="{FF2B5EF4-FFF2-40B4-BE49-F238E27FC236}">
                <a16:creationId xmlns:a16="http://schemas.microsoft.com/office/drawing/2014/main" id="{4880B6F7-B1BF-4359-B30F-5AEA928E870E}"/>
              </a:ext>
            </a:extLst>
          </p:cNvPr>
          <p:cNvSpPr txBox="1"/>
          <p:nvPr/>
        </p:nvSpPr>
        <p:spPr>
          <a:xfrm>
            <a:off x="1343720" y="2311938"/>
            <a:ext cx="9823636" cy="992581"/>
          </a:xfrm>
          <a:prstGeom prst="rect">
            <a:avLst/>
          </a:prstGeom>
          <a:noFill/>
          <a:ln cap="flat">
            <a:noFill/>
          </a:ln>
        </p:spPr>
        <p:txBody>
          <a:bodyPr vert="horz" wrap="square" lIns="91440" tIns="45720" rIns="91440" bIns="45720" anchor="t" anchorCtr="0" compatLnSpc="1">
            <a:noAutofit/>
          </a:bodyPr>
          <a:lstStyle/>
          <a:p>
            <a:r>
              <a:rPr lang="en-IN" b="1" kern="0" dirty="0">
                <a:solidFill>
                  <a:srgbClr val="0070C0"/>
                </a:solidFill>
                <a:latin typeface="Segoe UI Semibold" pitchFamily="34"/>
                <a:cs typeface="Segoe UI Semibold" pitchFamily="34"/>
              </a:rPr>
              <a:t>Test</a:t>
            </a:r>
            <a:r>
              <a:rPr lang="en-IN" sz="1200" b="1" dirty="0"/>
              <a:t> </a:t>
            </a:r>
            <a:r>
              <a:rPr lang="en-IN" b="1" kern="0" dirty="0">
                <a:solidFill>
                  <a:srgbClr val="0070C0"/>
                </a:solidFill>
                <a:latin typeface="Segoe UI Semibold" pitchFamily="34"/>
                <a:cs typeface="Segoe UI Semibold" pitchFamily="34"/>
              </a:rPr>
              <a:t>Coverage</a:t>
            </a:r>
          </a:p>
        </p:txBody>
      </p:sp>
      <p:grpSp>
        <p:nvGrpSpPr>
          <p:cNvPr id="7" name="Group 35" descr="Small circle with number 2 inside indicating step 2">
            <a:extLst>
              <a:ext uri="{FF2B5EF4-FFF2-40B4-BE49-F238E27FC236}">
                <a16:creationId xmlns:a16="http://schemas.microsoft.com/office/drawing/2014/main" id="{1A5892C1-DB3A-424A-9634-BCC9E9FAB571}"/>
              </a:ext>
            </a:extLst>
          </p:cNvPr>
          <p:cNvGrpSpPr/>
          <p:nvPr/>
        </p:nvGrpSpPr>
        <p:grpSpPr>
          <a:xfrm>
            <a:off x="871793" y="3570053"/>
            <a:ext cx="496199" cy="369335"/>
            <a:chOff x="734007" y="3106591"/>
            <a:chExt cx="558177" cy="409834"/>
          </a:xfrm>
        </p:grpSpPr>
        <p:sp>
          <p:nvSpPr>
            <p:cNvPr id="8" name="Oval 36" descr="Small circle">
              <a:extLst>
                <a:ext uri="{FF2B5EF4-FFF2-40B4-BE49-F238E27FC236}">
                  <a16:creationId xmlns:a16="http://schemas.microsoft.com/office/drawing/2014/main" id="{924348F2-DD1A-46D0-A9EA-F88D3A740C74}"/>
                </a:ext>
              </a:extLst>
            </p:cNvPr>
            <p:cNvSpPr/>
            <p:nvPr/>
          </p:nvSpPr>
          <p:spPr>
            <a:xfrm>
              <a:off x="805650" y="3106591"/>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9" name="TextBox 37" descr="Number 2">
              <a:extLst>
                <a:ext uri="{FF2B5EF4-FFF2-40B4-BE49-F238E27FC236}">
                  <a16:creationId xmlns:a16="http://schemas.microsoft.com/office/drawing/2014/main" id="{B2858A96-DF54-484F-963A-2E3DAD5FD95A}"/>
                </a:ext>
              </a:extLst>
            </p:cNvPr>
            <p:cNvSpPr txBox="1"/>
            <p:nvPr/>
          </p:nvSpPr>
          <p:spPr>
            <a:xfrm>
              <a:off x="734007" y="3122886"/>
              <a:ext cx="558177"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Segoe UI Semibold" pitchFamily="34"/>
                <a:cs typeface="Segoe UI Semibold" pitchFamily="34"/>
              </a:endParaRPr>
            </a:p>
          </p:txBody>
        </p:sp>
      </p:grpSp>
      <p:sp>
        <p:nvSpPr>
          <p:cNvPr id="10" name="Content Placeholder 17">
            <a:extLst>
              <a:ext uri="{FF2B5EF4-FFF2-40B4-BE49-F238E27FC236}">
                <a16:creationId xmlns:a16="http://schemas.microsoft.com/office/drawing/2014/main" id="{8BF1386C-4E14-461C-A805-032B8F234B00}"/>
              </a:ext>
            </a:extLst>
          </p:cNvPr>
          <p:cNvSpPr txBox="1"/>
          <p:nvPr/>
        </p:nvSpPr>
        <p:spPr>
          <a:xfrm>
            <a:off x="1345500" y="3610250"/>
            <a:ext cx="10153589" cy="1324051"/>
          </a:xfrm>
          <a:prstGeom prst="rect">
            <a:avLst/>
          </a:prstGeom>
          <a:noFill/>
          <a:ln cap="flat">
            <a:noFill/>
          </a:ln>
        </p:spPr>
        <p:txBody>
          <a:bodyPr vert="horz" wrap="square" lIns="91440" tIns="45720" rIns="91440" bIns="45720" anchor="t" anchorCtr="0" compatLnSpc="1">
            <a:normAutofit/>
          </a:bodyPr>
          <a:lstStyle/>
          <a:p>
            <a:pPr>
              <a:lnSpc>
                <a:spcPts val="1800"/>
              </a:lnSpc>
              <a:spcBef>
                <a:spcPts val="1000"/>
              </a:spcBef>
              <a:spcAft>
                <a:spcPts val="2000"/>
              </a:spcAft>
              <a:defRPr sz="1800" b="0" i="0" u="none" strike="noStrike" kern="0" cap="none" spc="0" baseline="0">
                <a:solidFill>
                  <a:srgbClr val="000000"/>
                </a:solidFill>
                <a:uFillTx/>
              </a:defRPr>
            </a:pPr>
            <a:r>
              <a:rPr lang="en-IN" b="1" kern="0" dirty="0">
                <a:solidFill>
                  <a:srgbClr val="0070C0"/>
                </a:solidFill>
                <a:latin typeface="Segoe UI Semibold" pitchFamily="34"/>
                <a:cs typeface="Segoe UI Semibold" pitchFamily="34"/>
              </a:rPr>
              <a:t>Test Execution</a:t>
            </a:r>
          </a:p>
        </p:txBody>
      </p:sp>
    </p:spTree>
    <p:extLst>
      <p:ext uri="{BB962C8B-B14F-4D97-AF65-F5344CB8AC3E}">
        <p14:creationId xmlns:p14="http://schemas.microsoft.com/office/powerpoint/2010/main" val="742968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AC-F4BB-4B70-82F1-962529D2CABD}"/>
              </a:ext>
            </a:extLst>
          </p:cNvPr>
          <p:cNvSpPr>
            <a:spLocks noGrp="1"/>
          </p:cNvSpPr>
          <p:nvPr>
            <p:ph type="title"/>
          </p:nvPr>
        </p:nvSpPr>
        <p:spPr/>
        <p:txBody>
          <a:bodyPr>
            <a:normAutofit/>
          </a:bodyPr>
          <a:lstStyle/>
          <a:p>
            <a:r>
              <a:rPr lang="en-IN" kern="0" dirty="0">
                <a:solidFill>
                  <a:srgbClr val="0070C0"/>
                </a:solidFill>
                <a:latin typeface="Segoe UI Semibold" pitchFamily="34"/>
                <a:cs typeface="Segoe UI Semibold" pitchFamily="34"/>
              </a:rPr>
              <a:t>Importing External Issues</a:t>
            </a:r>
          </a:p>
        </p:txBody>
      </p:sp>
      <p:pic>
        <p:nvPicPr>
          <p:cNvPr id="3" name="Picture 2">
            <a:extLst>
              <a:ext uri="{FF2B5EF4-FFF2-40B4-BE49-F238E27FC236}">
                <a16:creationId xmlns:a16="http://schemas.microsoft.com/office/drawing/2014/main" id="{8BF561FF-74A8-4ED6-99D9-E27A5551EA1D}"/>
              </a:ext>
            </a:extLst>
          </p:cNvPr>
          <p:cNvPicPr>
            <a:picLocks noChangeAspect="1"/>
          </p:cNvPicPr>
          <p:nvPr/>
        </p:nvPicPr>
        <p:blipFill>
          <a:blip r:embed="rId2"/>
          <a:stretch>
            <a:fillRect/>
          </a:stretch>
        </p:blipFill>
        <p:spPr>
          <a:xfrm>
            <a:off x="4987443" y="1617106"/>
            <a:ext cx="6586607" cy="4359109"/>
          </a:xfrm>
          <a:prstGeom prst="rect">
            <a:avLst/>
          </a:prstGeom>
        </p:spPr>
      </p:pic>
      <p:sp>
        <p:nvSpPr>
          <p:cNvPr id="5" name="TextBox 4">
            <a:extLst>
              <a:ext uri="{FF2B5EF4-FFF2-40B4-BE49-F238E27FC236}">
                <a16:creationId xmlns:a16="http://schemas.microsoft.com/office/drawing/2014/main" id="{89468651-23FE-4745-9FFA-6898B02C8CC0}"/>
              </a:ext>
            </a:extLst>
          </p:cNvPr>
          <p:cNvSpPr txBox="1"/>
          <p:nvPr/>
        </p:nvSpPr>
        <p:spPr>
          <a:xfrm>
            <a:off x="638827" y="2830881"/>
            <a:ext cx="3845491" cy="923330"/>
          </a:xfrm>
          <a:prstGeom prst="rect">
            <a:avLst/>
          </a:prstGeom>
          <a:noFill/>
        </p:spPr>
        <p:txBody>
          <a:bodyPr wrap="square" rtlCol="0">
            <a:spAutoFit/>
          </a:bodyPr>
          <a:lstStyle/>
          <a:p>
            <a:r>
              <a:rPr lang="en-US" b="1" kern="0" dirty="0">
                <a:solidFill>
                  <a:srgbClr val="0070C0"/>
                </a:solidFill>
                <a:latin typeface="Segoe UI Semibold" pitchFamily="34"/>
                <a:cs typeface="Segoe UI Semibold" pitchFamily="34"/>
              </a:rPr>
              <a:t>Analysis parameters related to the import of issues raised by external, third-party analyzers</a:t>
            </a:r>
            <a:endParaRPr lang="en-IN" b="1" kern="0" dirty="0">
              <a:solidFill>
                <a:srgbClr val="0070C0"/>
              </a:solidFill>
              <a:latin typeface="Segoe UI Semibold" pitchFamily="34"/>
              <a:cs typeface="Segoe UI Semibold" pitchFamily="34"/>
            </a:endParaRPr>
          </a:p>
        </p:txBody>
      </p:sp>
    </p:spTree>
    <p:extLst>
      <p:ext uri="{BB962C8B-B14F-4D97-AF65-F5344CB8AC3E}">
        <p14:creationId xmlns:p14="http://schemas.microsoft.com/office/powerpoint/2010/main" val="25264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AC-F4BB-4B70-82F1-962529D2CABD}"/>
              </a:ext>
            </a:extLst>
          </p:cNvPr>
          <p:cNvSpPr>
            <a:spLocks noGrp="1"/>
          </p:cNvSpPr>
          <p:nvPr>
            <p:ph type="title"/>
          </p:nvPr>
        </p:nvSpPr>
        <p:spPr/>
        <p:txBody>
          <a:bodyPr>
            <a:normAutofit/>
          </a:bodyPr>
          <a:lstStyle/>
          <a:p>
            <a:r>
              <a:rPr lang="en-IN" kern="0" dirty="0">
                <a:solidFill>
                  <a:srgbClr val="0070C0"/>
                </a:solidFill>
                <a:latin typeface="Segoe UI Semibold" pitchFamily="34"/>
                <a:cs typeface="Segoe UI Semibold" pitchFamily="34"/>
              </a:rPr>
              <a:t>Background Tasks</a:t>
            </a:r>
          </a:p>
        </p:txBody>
      </p:sp>
      <p:pic>
        <p:nvPicPr>
          <p:cNvPr id="3" name="Picture 2">
            <a:extLst>
              <a:ext uri="{FF2B5EF4-FFF2-40B4-BE49-F238E27FC236}">
                <a16:creationId xmlns:a16="http://schemas.microsoft.com/office/drawing/2014/main" id="{1CB1A9B4-8FAD-4E7E-B285-BCF7C68C8EDE}"/>
              </a:ext>
            </a:extLst>
          </p:cNvPr>
          <p:cNvPicPr>
            <a:picLocks noChangeAspect="1"/>
          </p:cNvPicPr>
          <p:nvPr/>
        </p:nvPicPr>
        <p:blipFill>
          <a:blip r:embed="rId3"/>
          <a:stretch>
            <a:fillRect/>
          </a:stretch>
        </p:blipFill>
        <p:spPr>
          <a:xfrm>
            <a:off x="626302" y="1850180"/>
            <a:ext cx="11352756" cy="3977788"/>
          </a:xfrm>
          <a:prstGeom prst="rect">
            <a:avLst/>
          </a:prstGeom>
        </p:spPr>
      </p:pic>
    </p:spTree>
    <p:extLst>
      <p:ext uri="{BB962C8B-B14F-4D97-AF65-F5344CB8AC3E}">
        <p14:creationId xmlns:p14="http://schemas.microsoft.com/office/powerpoint/2010/main" val="5751592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F0ABE-4D92-4365-96BE-BFF6E3FA368F}"/>
              </a:ext>
            </a:extLst>
          </p:cNvPr>
          <p:cNvSpPr txBox="1">
            <a:spLocks noGrp="1"/>
          </p:cNvSpPr>
          <p:nvPr>
            <p:ph type="title"/>
          </p:nvPr>
        </p:nvSpPr>
        <p:spPr/>
        <p:txBody>
          <a:bodyPr>
            <a:normAutofit/>
          </a:bodyPr>
          <a:lstStyle/>
          <a:p>
            <a:r>
              <a:rPr lang="en-IN" kern="0" dirty="0">
                <a:solidFill>
                  <a:srgbClr val="0070C0"/>
                </a:solidFill>
                <a:latin typeface="Segoe UI Semibold" pitchFamily="34"/>
                <a:cs typeface="Segoe UI Semibold" pitchFamily="34"/>
              </a:rPr>
              <a:t>Generic Issue Data &amp; Test Data</a:t>
            </a:r>
          </a:p>
        </p:txBody>
      </p:sp>
      <p:grpSp>
        <p:nvGrpSpPr>
          <p:cNvPr id="3" name="Group 32" descr="Small circle with number 1 inside indicating step 1">
            <a:extLst>
              <a:ext uri="{FF2B5EF4-FFF2-40B4-BE49-F238E27FC236}">
                <a16:creationId xmlns:a16="http://schemas.microsoft.com/office/drawing/2014/main" id="{56234246-CBCA-4D1A-AD91-E0E9724FB7EA}"/>
              </a:ext>
            </a:extLst>
          </p:cNvPr>
          <p:cNvGrpSpPr/>
          <p:nvPr/>
        </p:nvGrpSpPr>
        <p:grpSpPr>
          <a:xfrm>
            <a:off x="885377" y="2370868"/>
            <a:ext cx="464943" cy="332838"/>
            <a:chOff x="748729" y="1883435"/>
            <a:chExt cx="558177" cy="409834"/>
          </a:xfrm>
        </p:grpSpPr>
        <p:sp>
          <p:nvSpPr>
            <p:cNvPr id="4" name="Oval 33" descr="Small circle">
              <a:extLst>
                <a:ext uri="{FF2B5EF4-FFF2-40B4-BE49-F238E27FC236}">
                  <a16:creationId xmlns:a16="http://schemas.microsoft.com/office/drawing/2014/main" id="{B8C2B562-0649-45F8-8FC8-9BE9415CC1F6}"/>
                </a:ext>
              </a:extLst>
            </p:cNvPr>
            <p:cNvSpPr/>
            <p:nvPr/>
          </p:nvSpPr>
          <p:spPr>
            <a:xfrm>
              <a:off x="820372" y="1883435"/>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5" name="TextBox 34" descr="Number 1">
              <a:extLst>
                <a:ext uri="{FF2B5EF4-FFF2-40B4-BE49-F238E27FC236}">
                  <a16:creationId xmlns:a16="http://schemas.microsoft.com/office/drawing/2014/main" id="{F8C18654-63D7-4463-8E5E-84A1B52F5FEA}"/>
                </a:ext>
              </a:extLst>
            </p:cNvPr>
            <p:cNvSpPr txBox="1"/>
            <p:nvPr/>
          </p:nvSpPr>
          <p:spPr>
            <a:xfrm>
              <a:off x="748729" y="1899730"/>
              <a:ext cx="558177"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Segoe UI Semibold" pitchFamily="34"/>
                <a:cs typeface="Segoe UI Semibold" pitchFamily="34"/>
              </a:endParaRPr>
            </a:p>
          </p:txBody>
        </p:sp>
      </p:grpSp>
      <p:sp>
        <p:nvSpPr>
          <p:cNvPr id="6" name="Content Placeholder 17">
            <a:extLst>
              <a:ext uri="{FF2B5EF4-FFF2-40B4-BE49-F238E27FC236}">
                <a16:creationId xmlns:a16="http://schemas.microsoft.com/office/drawing/2014/main" id="{4880B6F7-B1BF-4359-B30F-5AEA928E870E}"/>
              </a:ext>
            </a:extLst>
          </p:cNvPr>
          <p:cNvSpPr txBox="1"/>
          <p:nvPr/>
        </p:nvSpPr>
        <p:spPr>
          <a:xfrm>
            <a:off x="1343720" y="2311938"/>
            <a:ext cx="9823636" cy="992581"/>
          </a:xfrm>
          <a:prstGeom prst="rect">
            <a:avLst/>
          </a:prstGeom>
          <a:noFill/>
          <a:ln cap="flat">
            <a:noFill/>
          </a:ln>
        </p:spPr>
        <p:txBody>
          <a:bodyPr vert="horz" wrap="square" lIns="91440" tIns="45720" rIns="91440" bIns="45720" anchor="t" anchorCtr="0" compatLnSpc="1">
            <a:noAutofit/>
          </a:bodyPr>
          <a:lstStyle/>
          <a:p>
            <a:r>
              <a:rPr lang="en-IN" b="1" kern="0" dirty="0">
                <a:solidFill>
                  <a:srgbClr val="0070C0"/>
                </a:solidFill>
                <a:latin typeface="Segoe UI Semibold" pitchFamily="34"/>
                <a:cs typeface="Segoe UI Semibold" pitchFamily="34"/>
              </a:rPr>
              <a:t>Test</a:t>
            </a:r>
            <a:r>
              <a:rPr lang="en-IN" sz="1200" b="1" dirty="0"/>
              <a:t> </a:t>
            </a:r>
            <a:r>
              <a:rPr lang="en-IN" b="1" kern="0" dirty="0">
                <a:solidFill>
                  <a:srgbClr val="0070C0"/>
                </a:solidFill>
                <a:latin typeface="Segoe UI Semibold" pitchFamily="34"/>
                <a:cs typeface="Segoe UI Semibold" pitchFamily="34"/>
              </a:rPr>
              <a:t>Coverage</a:t>
            </a:r>
          </a:p>
        </p:txBody>
      </p:sp>
      <p:grpSp>
        <p:nvGrpSpPr>
          <p:cNvPr id="7" name="Group 35" descr="Small circle with number 2 inside indicating step 2">
            <a:extLst>
              <a:ext uri="{FF2B5EF4-FFF2-40B4-BE49-F238E27FC236}">
                <a16:creationId xmlns:a16="http://schemas.microsoft.com/office/drawing/2014/main" id="{1A5892C1-DB3A-424A-9634-BCC9E9FAB571}"/>
              </a:ext>
            </a:extLst>
          </p:cNvPr>
          <p:cNvGrpSpPr/>
          <p:nvPr/>
        </p:nvGrpSpPr>
        <p:grpSpPr>
          <a:xfrm>
            <a:off x="871793" y="3570053"/>
            <a:ext cx="496199" cy="369335"/>
            <a:chOff x="734007" y="3106591"/>
            <a:chExt cx="558177" cy="409834"/>
          </a:xfrm>
        </p:grpSpPr>
        <p:sp>
          <p:nvSpPr>
            <p:cNvPr id="8" name="Oval 36" descr="Small circle">
              <a:extLst>
                <a:ext uri="{FF2B5EF4-FFF2-40B4-BE49-F238E27FC236}">
                  <a16:creationId xmlns:a16="http://schemas.microsoft.com/office/drawing/2014/main" id="{924348F2-DD1A-46D0-A9EA-F88D3A740C74}"/>
                </a:ext>
              </a:extLst>
            </p:cNvPr>
            <p:cNvSpPr/>
            <p:nvPr/>
          </p:nvSpPr>
          <p:spPr>
            <a:xfrm>
              <a:off x="805650" y="3106591"/>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9" name="TextBox 37" descr="Number 2">
              <a:extLst>
                <a:ext uri="{FF2B5EF4-FFF2-40B4-BE49-F238E27FC236}">
                  <a16:creationId xmlns:a16="http://schemas.microsoft.com/office/drawing/2014/main" id="{B2858A96-DF54-484F-963A-2E3DAD5FD95A}"/>
                </a:ext>
              </a:extLst>
            </p:cNvPr>
            <p:cNvSpPr txBox="1"/>
            <p:nvPr/>
          </p:nvSpPr>
          <p:spPr>
            <a:xfrm>
              <a:off x="734007" y="3122886"/>
              <a:ext cx="558177"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Segoe UI Semibold" pitchFamily="34"/>
                <a:cs typeface="Segoe UI Semibold" pitchFamily="34"/>
              </a:endParaRPr>
            </a:p>
          </p:txBody>
        </p:sp>
      </p:grpSp>
      <p:sp>
        <p:nvSpPr>
          <p:cNvPr id="10" name="Content Placeholder 17">
            <a:extLst>
              <a:ext uri="{FF2B5EF4-FFF2-40B4-BE49-F238E27FC236}">
                <a16:creationId xmlns:a16="http://schemas.microsoft.com/office/drawing/2014/main" id="{8BF1386C-4E14-461C-A805-032B8F234B00}"/>
              </a:ext>
            </a:extLst>
          </p:cNvPr>
          <p:cNvSpPr txBox="1"/>
          <p:nvPr/>
        </p:nvSpPr>
        <p:spPr>
          <a:xfrm>
            <a:off x="1345500" y="3610250"/>
            <a:ext cx="10153589" cy="1324051"/>
          </a:xfrm>
          <a:prstGeom prst="rect">
            <a:avLst/>
          </a:prstGeom>
          <a:noFill/>
          <a:ln cap="flat">
            <a:noFill/>
          </a:ln>
        </p:spPr>
        <p:txBody>
          <a:bodyPr vert="horz" wrap="square" lIns="91440" tIns="45720" rIns="91440" bIns="45720" anchor="t" anchorCtr="0" compatLnSpc="1">
            <a:normAutofit/>
          </a:bodyPr>
          <a:lstStyle/>
          <a:p>
            <a:pPr>
              <a:lnSpc>
                <a:spcPts val="1800"/>
              </a:lnSpc>
              <a:spcBef>
                <a:spcPts val="1000"/>
              </a:spcBef>
              <a:spcAft>
                <a:spcPts val="2000"/>
              </a:spcAft>
              <a:defRPr sz="1800" b="0" i="0" u="none" strike="noStrike" kern="0" cap="none" spc="0" baseline="0">
                <a:solidFill>
                  <a:srgbClr val="000000"/>
                </a:solidFill>
                <a:uFillTx/>
              </a:defRPr>
            </a:pPr>
            <a:r>
              <a:rPr lang="en-IN" b="1" kern="0" dirty="0">
                <a:solidFill>
                  <a:srgbClr val="0070C0"/>
                </a:solidFill>
                <a:latin typeface="Segoe UI Semibold" pitchFamily="34"/>
                <a:cs typeface="Segoe UI Semibold" pitchFamily="34"/>
              </a:rPr>
              <a:t>Test Execution</a:t>
            </a:r>
          </a:p>
        </p:txBody>
      </p:sp>
    </p:spTree>
    <p:extLst>
      <p:ext uri="{BB962C8B-B14F-4D97-AF65-F5344CB8AC3E}">
        <p14:creationId xmlns:p14="http://schemas.microsoft.com/office/powerpoint/2010/main" val="31124692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F0ABE-4D92-4365-96BE-BFF6E3FA368F}"/>
              </a:ext>
            </a:extLst>
          </p:cNvPr>
          <p:cNvSpPr txBox="1">
            <a:spLocks noGrp="1"/>
          </p:cNvSpPr>
          <p:nvPr>
            <p:ph type="title"/>
          </p:nvPr>
        </p:nvSpPr>
        <p:spPr/>
        <p:txBody>
          <a:bodyPr>
            <a:normAutofit/>
          </a:bodyPr>
          <a:lstStyle/>
          <a:p>
            <a:r>
              <a:rPr lang="en-IN" kern="0" dirty="0">
                <a:solidFill>
                  <a:srgbClr val="0070C0"/>
                </a:solidFill>
                <a:latin typeface="Segoe UI Semibold" pitchFamily="34"/>
                <a:cs typeface="Segoe UI Semibold" pitchFamily="34"/>
              </a:rPr>
              <a:t>Pull Request Analysis</a:t>
            </a:r>
          </a:p>
        </p:txBody>
      </p:sp>
      <p:grpSp>
        <p:nvGrpSpPr>
          <p:cNvPr id="3" name="Group 32" descr="Small circle with number 1 inside indicating step 1">
            <a:extLst>
              <a:ext uri="{FF2B5EF4-FFF2-40B4-BE49-F238E27FC236}">
                <a16:creationId xmlns:a16="http://schemas.microsoft.com/office/drawing/2014/main" id="{56234246-CBCA-4D1A-AD91-E0E9724FB7EA}"/>
              </a:ext>
            </a:extLst>
          </p:cNvPr>
          <p:cNvGrpSpPr/>
          <p:nvPr/>
        </p:nvGrpSpPr>
        <p:grpSpPr>
          <a:xfrm>
            <a:off x="885377" y="2370868"/>
            <a:ext cx="464943" cy="332838"/>
            <a:chOff x="748729" y="1883435"/>
            <a:chExt cx="558177" cy="409834"/>
          </a:xfrm>
        </p:grpSpPr>
        <p:sp>
          <p:nvSpPr>
            <p:cNvPr id="4" name="Oval 33" descr="Small circle">
              <a:extLst>
                <a:ext uri="{FF2B5EF4-FFF2-40B4-BE49-F238E27FC236}">
                  <a16:creationId xmlns:a16="http://schemas.microsoft.com/office/drawing/2014/main" id="{B8C2B562-0649-45F8-8FC8-9BE9415CC1F6}"/>
                </a:ext>
              </a:extLst>
            </p:cNvPr>
            <p:cNvSpPr/>
            <p:nvPr/>
          </p:nvSpPr>
          <p:spPr>
            <a:xfrm>
              <a:off x="820372" y="1883435"/>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5" name="TextBox 34" descr="Number 1">
              <a:extLst>
                <a:ext uri="{FF2B5EF4-FFF2-40B4-BE49-F238E27FC236}">
                  <a16:creationId xmlns:a16="http://schemas.microsoft.com/office/drawing/2014/main" id="{F8C18654-63D7-4463-8E5E-84A1B52F5FEA}"/>
                </a:ext>
              </a:extLst>
            </p:cNvPr>
            <p:cNvSpPr txBox="1"/>
            <p:nvPr/>
          </p:nvSpPr>
          <p:spPr>
            <a:xfrm>
              <a:off x="748729" y="1899730"/>
              <a:ext cx="558177"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Segoe UI Semibold" pitchFamily="34"/>
                <a:cs typeface="Segoe UI Semibold" pitchFamily="34"/>
              </a:endParaRPr>
            </a:p>
          </p:txBody>
        </p:sp>
      </p:grpSp>
      <p:sp>
        <p:nvSpPr>
          <p:cNvPr id="6" name="Content Placeholder 17">
            <a:extLst>
              <a:ext uri="{FF2B5EF4-FFF2-40B4-BE49-F238E27FC236}">
                <a16:creationId xmlns:a16="http://schemas.microsoft.com/office/drawing/2014/main" id="{4880B6F7-B1BF-4359-B30F-5AEA928E870E}"/>
              </a:ext>
            </a:extLst>
          </p:cNvPr>
          <p:cNvSpPr txBox="1"/>
          <p:nvPr/>
        </p:nvSpPr>
        <p:spPr>
          <a:xfrm>
            <a:off x="1343720" y="2399620"/>
            <a:ext cx="9823636" cy="992581"/>
          </a:xfrm>
          <a:prstGeom prst="rect">
            <a:avLst/>
          </a:prstGeom>
          <a:noFill/>
          <a:ln cap="flat">
            <a:noFill/>
          </a:ln>
        </p:spPr>
        <p:txBody>
          <a:bodyPr vert="horz" wrap="square" lIns="91440" tIns="45720" rIns="91440" bIns="45720" anchor="t" anchorCtr="0" compatLnSpc="1">
            <a:noAutofit/>
          </a:bodyPr>
          <a:lstStyle/>
          <a:p>
            <a:pPr>
              <a:lnSpc>
                <a:spcPts val="1800"/>
              </a:lnSpc>
              <a:spcBef>
                <a:spcPts val="1000"/>
              </a:spcBef>
              <a:spcAft>
                <a:spcPts val="2000"/>
              </a:spcAft>
              <a:defRPr sz="1800" b="0" i="0" u="none" strike="noStrike" kern="0" cap="none" spc="0" baseline="0">
                <a:solidFill>
                  <a:srgbClr val="000000"/>
                </a:solidFill>
                <a:uFillTx/>
              </a:defRPr>
            </a:pPr>
            <a:r>
              <a:rPr lang="en-US" b="1" kern="0" dirty="0">
                <a:solidFill>
                  <a:srgbClr val="0070C0"/>
                </a:solidFill>
                <a:latin typeface="Segoe UI Semibold" pitchFamily="34"/>
                <a:cs typeface="Segoe UI Semibold" pitchFamily="34"/>
              </a:rPr>
              <a:t>Pull Requests in SonarQube from the branches of your project.</a:t>
            </a:r>
            <a:endParaRPr lang="en-IN" b="1" kern="0" dirty="0">
              <a:solidFill>
                <a:srgbClr val="0070C0"/>
              </a:solidFill>
              <a:latin typeface="Segoe UI Semibold" pitchFamily="34"/>
              <a:cs typeface="Segoe UI Semibold" pitchFamily="34"/>
            </a:endParaRPr>
          </a:p>
        </p:txBody>
      </p:sp>
      <p:grpSp>
        <p:nvGrpSpPr>
          <p:cNvPr id="7" name="Group 35" descr="Small circle with number 2 inside indicating step 2">
            <a:extLst>
              <a:ext uri="{FF2B5EF4-FFF2-40B4-BE49-F238E27FC236}">
                <a16:creationId xmlns:a16="http://schemas.microsoft.com/office/drawing/2014/main" id="{1A5892C1-DB3A-424A-9634-BCC9E9FAB571}"/>
              </a:ext>
            </a:extLst>
          </p:cNvPr>
          <p:cNvGrpSpPr/>
          <p:nvPr/>
        </p:nvGrpSpPr>
        <p:grpSpPr>
          <a:xfrm>
            <a:off x="871793" y="3570053"/>
            <a:ext cx="496199" cy="369335"/>
            <a:chOff x="734007" y="3106591"/>
            <a:chExt cx="558177" cy="409834"/>
          </a:xfrm>
        </p:grpSpPr>
        <p:sp>
          <p:nvSpPr>
            <p:cNvPr id="8" name="Oval 36" descr="Small circle">
              <a:extLst>
                <a:ext uri="{FF2B5EF4-FFF2-40B4-BE49-F238E27FC236}">
                  <a16:creationId xmlns:a16="http://schemas.microsoft.com/office/drawing/2014/main" id="{924348F2-DD1A-46D0-A9EA-F88D3A740C74}"/>
                </a:ext>
              </a:extLst>
            </p:cNvPr>
            <p:cNvSpPr/>
            <p:nvPr/>
          </p:nvSpPr>
          <p:spPr>
            <a:xfrm>
              <a:off x="805650" y="3106591"/>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9" name="TextBox 37" descr="Number 2">
              <a:extLst>
                <a:ext uri="{FF2B5EF4-FFF2-40B4-BE49-F238E27FC236}">
                  <a16:creationId xmlns:a16="http://schemas.microsoft.com/office/drawing/2014/main" id="{B2858A96-DF54-484F-963A-2E3DAD5FD95A}"/>
                </a:ext>
              </a:extLst>
            </p:cNvPr>
            <p:cNvSpPr txBox="1"/>
            <p:nvPr/>
          </p:nvSpPr>
          <p:spPr>
            <a:xfrm>
              <a:off x="734007" y="3122886"/>
              <a:ext cx="558177"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Segoe UI Semibold" pitchFamily="34"/>
                <a:cs typeface="Segoe UI Semibold" pitchFamily="34"/>
              </a:endParaRPr>
            </a:p>
          </p:txBody>
        </p:sp>
      </p:grpSp>
      <p:sp>
        <p:nvSpPr>
          <p:cNvPr id="10" name="Content Placeholder 17">
            <a:extLst>
              <a:ext uri="{FF2B5EF4-FFF2-40B4-BE49-F238E27FC236}">
                <a16:creationId xmlns:a16="http://schemas.microsoft.com/office/drawing/2014/main" id="{8BF1386C-4E14-461C-A805-032B8F234B00}"/>
              </a:ext>
            </a:extLst>
          </p:cNvPr>
          <p:cNvSpPr txBox="1"/>
          <p:nvPr/>
        </p:nvSpPr>
        <p:spPr>
          <a:xfrm>
            <a:off x="1345500" y="3610250"/>
            <a:ext cx="10153589" cy="1324051"/>
          </a:xfrm>
          <a:prstGeom prst="rect">
            <a:avLst/>
          </a:prstGeom>
          <a:noFill/>
          <a:ln cap="flat">
            <a:noFill/>
          </a:ln>
        </p:spPr>
        <p:txBody>
          <a:bodyPr vert="horz" wrap="square" lIns="91440" tIns="45720" rIns="91440" bIns="45720" anchor="t" anchorCtr="0" compatLnSpc="1">
            <a:normAutofit/>
          </a:bodyPr>
          <a:lstStyle/>
          <a:p>
            <a:r>
              <a:rPr lang="en-IN" b="1" kern="0" dirty="0">
                <a:solidFill>
                  <a:srgbClr val="0070C0"/>
                </a:solidFill>
                <a:latin typeface="Segoe UI Semibold" pitchFamily="34"/>
                <a:cs typeface="Segoe UI Semibold" pitchFamily="34"/>
              </a:rPr>
              <a:t>Pull Request Decoration</a:t>
            </a:r>
          </a:p>
        </p:txBody>
      </p:sp>
    </p:spTree>
    <p:extLst>
      <p:ext uri="{BB962C8B-B14F-4D97-AF65-F5344CB8AC3E}">
        <p14:creationId xmlns:p14="http://schemas.microsoft.com/office/powerpoint/2010/main" val="245412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4CE3-C15D-458D-815B-4712F57529F1}"/>
              </a:ext>
            </a:extLst>
          </p:cNvPr>
          <p:cNvSpPr txBox="1">
            <a:spLocks noGrp="1"/>
          </p:cNvSpPr>
          <p:nvPr>
            <p:ph type="title"/>
          </p:nvPr>
        </p:nvSpPr>
        <p:spPr/>
        <p:txBody>
          <a:bodyPr/>
          <a:lstStyle/>
          <a:p>
            <a:pPr lvl="0"/>
            <a:r>
              <a:rPr lang="en-US" kern="0" dirty="0">
                <a:solidFill>
                  <a:srgbClr val="0070C0"/>
                </a:solidFill>
                <a:latin typeface="Segoe UI Semibold" pitchFamily="34"/>
                <a:cs typeface="Segoe UI Semibold" pitchFamily="34"/>
              </a:rPr>
              <a:t>Continuous</a:t>
            </a:r>
            <a:r>
              <a:rPr lang="en-US" sz="2400" kern="0" dirty="0">
                <a:solidFill>
                  <a:srgbClr val="D24726"/>
                </a:solidFill>
                <a:latin typeface="Segoe UI Semibold" pitchFamily="34"/>
                <a:cs typeface="Segoe UI Semibold" pitchFamily="34"/>
              </a:rPr>
              <a:t> </a:t>
            </a:r>
            <a:r>
              <a:rPr lang="en-US" i="1" kern="0" dirty="0">
                <a:solidFill>
                  <a:srgbClr val="0070C0"/>
                </a:solidFill>
                <a:latin typeface="Segoe UI Semibold" pitchFamily="34"/>
                <a:cs typeface="Segoe UI Semibold" pitchFamily="34"/>
              </a:rPr>
              <a:t>Code</a:t>
            </a:r>
            <a:r>
              <a:rPr lang="en-US" sz="2400" kern="0" dirty="0">
                <a:solidFill>
                  <a:srgbClr val="D24726"/>
                </a:solidFill>
                <a:latin typeface="Segoe UI Semibold" pitchFamily="34"/>
                <a:cs typeface="Segoe UI Semibold" pitchFamily="34"/>
              </a:rPr>
              <a:t> </a:t>
            </a:r>
            <a:r>
              <a:rPr lang="en-US" kern="0" dirty="0">
                <a:solidFill>
                  <a:srgbClr val="0070C0"/>
                </a:solidFill>
                <a:latin typeface="Segoe UI Semibold" pitchFamily="34"/>
                <a:cs typeface="Segoe UI Semibold" pitchFamily="34"/>
              </a:rPr>
              <a:t>Inspection</a:t>
            </a:r>
            <a:endParaRPr lang="en-IN" kern="0" dirty="0">
              <a:solidFill>
                <a:srgbClr val="0070C0"/>
              </a:solidFill>
              <a:latin typeface="Segoe UI Semibold" pitchFamily="34"/>
              <a:cs typeface="Segoe UI Semibold" pitchFamily="34"/>
            </a:endParaRPr>
          </a:p>
        </p:txBody>
      </p:sp>
      <p:pic>
        <p:nvPicPr>
          <p:cNvPr id="4" name="Picture 3">
            <a:extLst>
              <a:ext uri="{FF2B5EF4-FFF2-40B4-BE49-F238E27FC236}">
                <a16:creationId xmlns:a16="http://schemas.microsoft.com/office/drawing/2014/main" id="{1006429B-FCCB-41BF-A352-1DAB10F960FD}"/>
              </a:ext>
            </a:extLst>
          </p:cNvPr>
          <p:cNvPicPr>
            <a:picLocks noChangeAspect="1"/>
          </p:cNvPicPr>
          <p:nvPr/>
        </p:nvPicPr>
        <p:blipFill>
          <a:blip r:embed="rId3"/>
          <a:stretch>
            <a:fillRect/>
          </a:stretch>
        </p:blipFill>
        <p:spPr>
          <a:xfrm>
            <a:off x="521208" y="1991546"/>
            <a:ext cx="5282786" cy="3244240"/>
          </a:xfrm>
          <a:prstGeom prst="rect">
            <a:avLst/>
          </a:prstGeom>
        </p:spPr>
      </p:pic>
      <p:sp>
        <p:nvSpPr>
          <p:cNvPr id="3" name="Rectangle 2">
            <a:extLst>
              <a:ext uri="{FF2B5EF4-FFF2-40B4-BE49-F238E27FC236}">
                <a16:creationId xmlns:a16="http://schemas.microsoft.com/office/drawing/2014/main" id="{6AC405B6-470E-40B6-9ED4-32A3F28100D0}"/>
              </a:ext>
            </a:extLst>
          </p:cNvPr>
          <p:cNvSpPr/>
          <p:nvPr/>
        </p:nvSpPr>
        <p:spPr>
          <a:xfrm>
            <a:off x="5803994" y="3110399"/>
            <a:ext cx="6492280" cy="1477328"/>
          </a:xfrm>
          <a:prstGeom prst="rect">
            <a:avLst/>
          </a:prstGeom>
        </p:spPr>
        <p:txBody>
          <a:bodyPr wrap="square">
            <a:spAutoFit/>
          </a:bodyPr>
          <a:lstStyle/>
          <a:p>
            <a:pPr>
              <a:spcAft>
                <a:spcPts val="0"/>
              </a:spcAft>
            </a:pPr>
            <a:r>
              <a:rPr lang="en-US" b="1" dirty="0">
                <a:solidFill>
                  <a:schemeClr val="accent1"/>
                </a:solidFill>
                <a:latin typeface="Segoe UI Semibold" panose="020B0702040204020203" pitchFamily="34" charset="0"/>
                <a:ea typeface="Calibri" panose="020F0502020204030204" pitchFamily="34" charset="0"/>
                <a:cs typeface="Segoe UI Semibold" panose="020B0702040204020203" pitchFamily="34" charset="0"/>
              </a:rPr>
              <a:t>          Very frequent inspection of software </a:t>
            </a:r>
          </a:p>
          <a:p>
            <a:pPr>
              <a:spcAft>
                <a:spcPts val="0"/>
              </a:spcAft>
            </a:pPr>
            <a:endParaRPr lang="en-US" b="1" dirty="0">
              <a:solidFill>
                <a:schemeClr val="accent1"/>
              </a:solidFill>
              <a:latin typeface="Segoe UI Semibold" panose="020B0702040204020203" pitchFamily="34" charset="0"/>
              <a:ea typeface="Calibri" panose="020F0502020204030204" pitchFamily="34" charset="0"/>
              <a:cs typeface="Segoe UI Semibold" panose="020B0702040204020203" pitchFamily="34" charset="0"/>
            </a:endParaRPr>
          </a:p>
          <a:p>
            <a:pPr>
              <a:spcAft>
                <a:spcPts val="0"/>
              </a:spcAft>
            </a:pPr>
            <a:r>
              <a:rPr lang="en-US" b="1" dirty="0">
                <a:solidFill>
                  <a:schemeClr val="accent1"/>
                </a:solidFill>
                <a:latin typeface="Segoe UI Semibold" panose="020B0702040204020203" pitchFamily="34" charset="0"/>
                <a:ea typeface="Calibri" panose="020F0502020204030204" pitchFamily="34" charset="0"/>
                <a:cs typeface="Segoe UI Semibold" panose="020B0702040204020203" pitchFamily="34" charset="0"/>
              </a:rPr>
              <a:t>                            to provide </a:t>
            </a:r>
          </a:p>
          <a:p>
            <a:pPr>
              <a:spcAft>
                <a:spcPts val="0"/>
              </a:spcAft>
            </a:pPr>
            <a:endParaRPr lang="en-US" b="1" dirty="0">
              <a:solidFill>
                <a:schemeClr val="accent1"/>
              </a:solidFill>
              <a:latin typeface="Segoe UI Semibold" panose="020B0702040204020203" pitchFamily="34" charset="0"/>
              <a:ea typeface="Calibri" panose="020F0502020204030204" pitchFamily="34" charset="0"/>
              <a:cs typeface="Segoe UI Semibold" panose="020B0702040204020203" pitchFamily="34" charset="0"/>
            </a:endParaRPr>
          </a:p>
          <a:p>
            <a:pPr>
              <a:spcAft>
                <a:spcPts val="0"/>
              </a:spcAft>
            </a:pPr>
            <a:r>
              <a:rPr lang="en-US" b="1" dirty="0">
                <a:solidFill>
                  <a:schemeClr val="accent1"/>
                </a:solidFill>
                <a:latin typeface="Segoe UI Semibold" panose="020B0702040204020203" pitchFamily="34" charset="0"/>
                <a:ea typeface="Calibri" panose="020F0502020204030204" pitchFamily="34" charset="0"/>
                <a:cs typeface="Segoe UI Semibold" panose="020B0702040204020203" pitchFamily="34" charset="0"/>
              </a:rPr>
              <a:t>      early warning of maintainability &amp; quality issues</a:t>
            </a:r>
            <a:endParaRPr lang="en-IN" b="1" dirty="0">
              <a:solidFill>
                <a:schemeClr val="accent1"/>
              </a:solidFill>
              <a:latin typeface="Segoe UI Semibold" panose="020B0702040204020203" pitchFamily="34" charset="0"/>
              <a:ea typeface="Calibri" panose="020F0502020204030204" pitchFamily="34" charset="0"/>
              <a:cs typeface="Segoe UI Semibold" panose="020B0702040204020203" pitchFamily="34" charset="0"/>
            </a:endParaRPr>
          </a:p>
        </p:txBody>
      </p:sp>
    </p:spTree>
    <p:extLst>
      <p:ext uri="{BB962C8B-B14F-4D97-AF65-F5344CB8AC3E}">
        <p14:creationId xmlns:p14="http://schemas.microsoft.com/office/powerpoint/2010/main" val="41434407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F0ABE-4D92-4365-96BE-BFF6E3FA368F}"/>
              </a:ext>
            </a:extLst>
          </p:cNvPr>
          <p:cNvSpPr txBox="1">
            <a:spLocks noGrp="1"/>
          </p:cNvSpPr>
          <p:nvPr>
            <p:ph type="title"/>
          </p:nvPr>
        </p:nvSpPr>
        <p:spPr/>
        <p:txBody>
          <a:bodyPr>
            <a:normAutofit/>
          </a:bodyPr>
          <a:lstStyle/>
          <a:p>
            <a:r>
              <a:rPr lang="en-IN" kern="0" dirty="0">
                <a:solidFill>
                  <a:srgbClr val="0070C0"/>
                </a:solidFill>
                <a:latin typeface="Segoe UI Semibold" pitchFamily="34"/>
                <a:cs typeface="Segoe UI Semibold" pitchFamily="34"/>
              </a:rPr>
              <a:t>Branch Analysis </a:t>
            </a:r>
          </a:p>
        </p:txBody>
      </p:sp>
      <p:grpSp>
        <p:nvGrpSpPr>
          <p:cNvPr id="3" name="Group 32" descr="Small circle with number 1 inside indicating step 1">
            <a:extLst>
              <a:ext uri="{FF2B5EF4-FFF2-40B4-BE49-F238E27FC236}">
                <a16:creationId xmlns:a16="http://schemas.microsoft.com/office/drawing/2014/main" id="{56234246-CBCA-4D1A-AD91-E0E9724FB7EA}"/>
              </a:ext>
            </a:extLst>
          </p:cNvPr>
          <p:cNvGrpSpPr/>
          <p:nvPr/>
        </p:nvGrpSpPr>
        <p:grpSpPr>
          <a:xfrm>
            <a:off x="885377" y="2370868"/>
            <a:ext cx="464943" cy="332838"/>
            <a:chOff x="748729" y="1883435"/>
            <a:chExt cx="558177" cy="409834"/>
          </a:xfrm>
        </p:grpSpPr>
        <p:sp>
          <p:nvSpPr>
            <p:cNvPr id="4" name="Oval 33" descr="Small circle">
              <a:extLst>
                <a:ext uri="{FF2B5EF4-FFF2-40B4-BE49-F238E27FC236}">
                  <a16:creationId xmlns:a16="http://schemas.microsoft.com/office/drawing/2014/main" id="{B8C2B562-0649-45F8-8FC8-9BE9415CC1F6}"/>
                </a:ext>
              </a:extLst>
            </p:cNvPr>
            <p:cNvSpPr/>
            <p:nvPr/>
          </p:nvSpPr>
          <p:spPr>
            <a:xfrm>
              <a:off x="820372" y="1883435"/>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5" name="TextBox 34" descr="Number 1">
              <a:extLst>
                <a:ext uri="{FF2B5EF4-FFF2-40B4-BE49-F238E27FC236}">
                  <a16:creationId xmlns:a16="http://schemas.microsoft.com/office/drawing/2014/main" id="{F8C18654-63D7-4463-8E5E-84A1B52F5FEA}"/>
                </a:ext>
              </a:extLst>
            </p:cNvPr>
            <p:cNvSpPr txBox="1"/>
            <p:nvPr/>
          </p:nvSpPr>
          <p:spPr>
            <a:xfrm>
              <a:off x="748729" y="1899730"/>
              <a:ext cx="558177"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Segoe UI Semibold" pitchFamily="34"/>
                <a:cs typeface="Segoe UI Semibold" pitchFamily="34"/>
              </a:endParaRPr>
            </a:p>
          </p:txBody>
        </p:sp>
      </p:grpSp>
      <p:sp>
        <p:nvSpPr>
          <p:cNvPr id="6" name="Content Placeholder 17">
            <a:extLst>
              <a:ext uri="{FF2B5EF4-FFF2-40B4-BE49-F238E27FC236}">
                <a16:creationId xmlns:a16="http://schemas.microsoft.com/office/drawing/2014/main" id="{4880B6F7-B1BF-4359-B30F-5AEA928E870E}"/>
              </a:ext>
            </a:extLst>
          </p:cNvPr>
          <p:cNvSpPr txBox="1"/>
          <p:nvPr/>
        </p:nvSpPr>
        <p:spPr>
          <a:xfrm>
            <a:off x="1343720" y="2374568"/>
            <a:ext cx="10468324" cy="992581"/>
          </a:xfrm>
          <a:prstGeom prst="rect">
            <a:avLst/>
          </a:prstGeom>
          <a:noFill/>
          <a:ln cap="flat">
            <a:noFill/>
          </a:ln>
        </p:spPr>
        <p:txBody>
          <a:bodyPr vert="horz" wrap="square" lIns="91440" tIns="45720" rIns="91440" bIns="45720" anchor="t" anchorCtr="0" compatLnSpc="1">
            <a:noAutofit/>
          </a:bodyPr>
          <a:lstStyle/>
          <a:p>
            <a:pPr>
              <a:lnSpc>
                <a:spcPts val="1800"/>
              </a:lnSpc>
              <a:spcBef>
                <a:spcPts val="1000"/>
              </a:spcBef>
              <a:spcAft>
                <a:spcPts val="2000"/>
              </a:spcAft>
              <a:defRPr sz="1800" b="0" i="0" u="none" strike="noStrike" kern="0" cap="none" spc="0" baseline="0">
                <a:solidFill>
                  <a:srgbClr val="000000"/>
                </a:solidFill>
                <a:uFillTx/>
              </a:defRPr>
            </a:pPr>
            <a:r>
              <a:rPr lang="en-US" b="1" kern="0" dirty="0">
                <a:solidFill>
                  <a:srgbClr val="0070C0"/>
                </a:solidFill>
                <a:latin typeface="Segoe UI Semibold" pitchFamily="34"/>
                <a:cs typeface="Segoe UI Semibold" pitchFamily="34"/>
              </a:rPr>
              <a:t>Ensure consistent code quality maintained all the way down to the branch level of your projects. </a:t>
            </a:r>
            <a:endParaRPr lang="en-IN" b="1" kern="0" dirty="0">
              <a:solidFill>
                <a:srgbClr val="0070C0"/>
              </a:solidFill>
              <a:latin typeface="Segoe UI Semibold" pitchFamily="34"/>
              <a:cs typeface="Segoe UI Semibold" pitchFamily="34"/>
            </a:endParaRPr>
          </a:p>
        </p:txBody>
      </p:sp>
      <p:grpSp>
        <p:nvGrpSpPr>
          <p:cNvPr id="7" name="Group 35" descr="Small circle with number 2 inside indicating step 2">
            <a:extLst>
              <a:ext uri="{FF2B5EF4-FFF2-40B4-BE49-F238E27FC236}">
                <a16:creationId xmlns:a16="http://schemas.microsoft.com/office/drawing/2014/main" id="{1A5892C1-DB3A-424A-9634-BCC9E9FAB571}"/>
              </a:ext>
            </a:extLst>
          </p:cNvPr>
          <p:cNvGrpSpPr/>
          <p:nvPr/>
        </p:nvGrpSpPr>
        <p:grpSpPr>
          <a:xfrm>
            <a:off x="871793" y="3570053"/>
            <a:ext cx="496199" cy="369335"/>
            <a:chOff x="734007" y="3106591"/>
            <a:chExt cx="558177" cy="409834"/>
          </a:xfrm>
        </p:grpSpPr>
        <p:sp>
          <p:nvSpPr>
            <p:cNvPr id="8" name="Oval 36" descr="Small circle">
              <a:extLst>
                <a:ext uri="{FF2B5EF4-FFF2-40B4-BE49-F238E27FC236}">
                  <a16:creationId xmlns:a16="http://schemas.microsoft.com/office/drawing/2014/main" id="{924348F2-DD1A-46D0-A9EA-F88D3A740C74}"/>
                </a:ext>
              </a:extLst>
            </p:cNvPr>
            <p:cNvSpPr/>
            <p:nvPr/>
          </p:nvSpPr>
          <p:spPr>
            <a:xfrm>
              <a:off x="805650" y="3106591"/>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9" name="TextBox 37" descr="Number 2">
              <a:extLst>
                <a:ext uri="{FF2B5EF4-FFF2-40B4-BE49-F238E27FC236}">
                  <a16:creationId xmlns:a16="http://schemas.microsoft.com/office/drawing/2014/main" id="{B2858A96-DF54-484F-963A-2E3DAD5FD95A}"/>
                </a:ext>
              </a:extLst>
            </p:cNvPr>
            <p:cNvSpPr txBox="1"/>
            <p:nvPr/>
          </p:nvSpPr>
          <p:spPr>
            <a:xfrm>
              <a:off x="734007" y="3122886"/>
              <a:ext cx="558177"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Segoe UI Semibold" pitchFamily="34"/>
                <a:cs typeface="Segoe UI Semibold" pitchFamily="34"/>
              </a:endParaRPr>
            </a:p>
          </p:txBody>
        </p:sp>
      </p:grpSp>
      <p:sp>
        <p:nvSpPr>
          <p:cNvPr id="10" name="Content Placeholder 17">
            <a:extLst>
              <a:ext uri="{FF2B5EF4-FFF2-40B4-BE49-F238E27FC236}">
                <a16:creationId xmlns:a16="http://schemas.microsoft.com/office/drawing/2014/main" id="{8BF1386C-4E14-461C-A805-032B8F234B00}"/>
              </a:ext>
            </a:extLst>
          </p:cNvPr>
          <p:cNvSpPr txBox="1"/>
          <p:nvPr/>
        </p:nvSpPr>
        <p:spPr>
          <a:xfrm>
            <a:off x="1345500" y="3610250"/>
            <a:ext cx="10153589" cy="1324051"/>
          </a:xfrm>
          <a:prstGeom prst="rect">
            <a:avLst/>
          </a:prstGeom>
          <a:noFill/>
          <a:ln cap="flat">
            <a:noFill/>
          </a:ln>
        </p:spPr>
        <p:txBody>
          <a:bodyPr vert="horz" wrap="square" lIns="91440" tIns="45720" rIns="91440" bIns="45720" anchor="t" anchorCtr="0" compatLnSpc="1">
            <a:normAutofit/>
          </a:bodyPr>
          <a:lstStyle/>
          <a:p>
            <a:pPr>
              <a:lnSpc>
                <a:spcPts val="1800"/>
              </a:lnSpc>
              <a:spcBef>
                <a:spcPts val="1000"/>
              </a:spcBef>
              <a:spcAft>
                <a:spcPts val="2000"/>
              </a:spcAft>
              <a:defRPr sz="1800" b="0" i="0" u="none" strike="noStrike" kern="0" cap="none" spc="0" baseline="0">
                <a:solidFill>
                  <a:srgbClr val="000000"/>
                </a:solidFill>
                <a:uFillTx/>
              </a:defRPr>
            </a:pPr>
            <a:r>
              <a:rPr lang="en-IN" b="1" kern="0" dirty="0">
                <a:solidFill>
                  <a:srgbClr val="0070C0"/>
                </a:solidFill>
                <a:latin typeface="Segoe UI Semibold" pitchFamily="34"/>
                <a:cs typeface="Segoe UI Semibold" pitchFamily="34"/>
              </a:rPr>
              <a:t>Setting up Branch analysis</a:t>
            </a:r>
          </a:p>
        </p:txBody>
      </p:sp>
      <p:grpSp>
        <p:nvGrpSpPr>
          <p:cNvPr id="11" name="Group 35" descr="Small circle with number 2 inside indicating step 2">
            <a:extLst>
              <a:ext uri="{FF2B5EF4-FFF2-40B4-BE49-F238E27FC236}">
                <a16:creationId xmlns:a16="http://schemas.microsoft.com/office/drawing/2014/main" id="{B05FE8C0-FC8B-4AC2-ABDB-6EA0118627E0}"/>
              </a:ext>
            </a:extLst>
          </p:cNvPr>
          <p:cNvGrpSpPr/>
          <p:nvPr/>
        </p:nvGrpSpPr>
        <p:grpSpPr>
          <a:xfrm>
            <a:off x="848829" y="4762111"/>
            <a:ext cx="496199" cy="369335"/>
            <a:chOff x="734007" y="3106591"/>
            <a:chExt cx="558177" cy="409834"/>
          </a:xfrm>
        </p:grpSpPr>
        <p:sp>
          <p:nvSpPr>
            <p:cNvPr id="12" name="Oval 36" descr="Small circle">
              <a:extLst>
                <a:ext uri="{FF2B5EF4-FFF2-40B4-BE49-F238E27FC236}">
                  <a16:creationId xmlns:a16="http://schemas.microsoft.com/office/drawing/2014/main" id="{7EC0A201-4C6D-4E3D-99B4-91EA04DB6E79}"/>
                </a:ext>
              </a:extLst>
            </p:cNvPr>
            <p:cNvSpPr/>
            <p:nvPr/>
          </p:nvSpPr>
          <p:spPr>
            <a:xfrm>
              <a:off x="805650" y="3106591"/>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13" name="TextBox 37" descr="Number 2">
              <a:extLst>
                <a:ext uri="{FF2B5EF4-FFF2-40B4-BE49-F238E27FC236}">
                  <a16:creationId xmlns:a16="http://schemas.microsoft.com/office/drawing/2014/main" id="{D702A107-2E39-46C3-95D1-C672E0109579}"/>
                </a:ext>
              </a:extLst>
            </p:cNvPr>
            <p:cNvSpPr txBox="1"/>
            <p:nvPr/>
          </p:nvSpPr>
          <p:spPr>
            <a:xfrm>
              <a:off x="734007" y="3122886"/>
              <a:ext cx="558177"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Segoe UI Semibold" pitchFamily="34"/>
                <a:cs typeface="Segoe UI Semibold" pitchFamily="34"/>
              </a:endParaRPr>
            </a:p>
          </p:txBody>
        </p:sp>
      </p:grpSp>
      <p:sp>
        <p:nvSpPr>
          <p:cNvPr id="14" name="Content Placeholder 17">
            <a:extLst>
              <a:ext uri="{FF2B5EF4-FFF2-40B4-BE49-F238E27FC236}">
                <a16:creationId xmlns:a16="http://schemas.microsoft.com/office/drawing/2014/main" id="{4B92B2DF-5B16-49ED-9608-8F9939E53A87}"/>
              </a:ext>
            </a:extLst>
          </p:cNvPr>
          <p:cNvSpPr txBox="1"/>
          <p:nvPr/>
        </p:nvSpPr>
        <p:spPr>
          <a:xfrm>
            <a:off x="1360114" y="4764730"/>
            <a:ext cx="10153589" cy="1324051"/>
          </a:xfrm>
          <a:prstGeom prst="rect">
            <a:avLst/>
          </a:prstGeom>
          <a:noFill/>
          <a:ln cap="flat">
            <a:noFill/>
          </a:ln>
        </p:spPr>
        <p:txBody>
          <a:bodyPr vert="horz" wrap="square" lIns="91440" tIns="45720" rIns="91440" bIns="45720" anchor="t" anchorCtr="0" compatLnSpc="1">
            <a:normAutofit/>
          </a:bodyPr>
          <a:lstStyle/>
          <a:p>
            <a:pPr lvl="0">
              <a:defRPr/>
            </a:pPr>
            <a:r>
              <a:rPr lang="en-IN" b="1" kern="0" dirty="0">
                <a:solidFill>
                  <a:srgbClr val="0070C0"/>
                </a:solidFill>
                <a:latin typeface="Segoe UI Semibold" pitchFamily="34"/>
                <a:cs typeface="Segoe UI Semibold" pitchFamily="34"/>
              </a:rPr>
              <a:t>Managing inactive branches</a:t>
            </a:r>
          </a:p>
        </p:txBody>
      </p:sp>
    </p:spTree>
    <p:extLst>
      <p:ext uri="{BB962C8B-B14F-4D97-AF65-F5344CB8AC3E}">
        <p14:creationId xmlns:p14="http://schemas.microsoft.com/office/powerpoint/2010/main" val="39766083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F0ABE-4D92-4365-96BE-BFF6E3FA368F}"/>
              </a:ext>
            </a:extLst>
          </p:cNvPr>
          <p:cNvSpPr txBox="1">
            <a:spLocks noGrp="1"/>
          </p:cNvSpPr>
          <p:nvPr>
            <p:ph type="title"/>
          </p:nvPr>
        </p:nvSpPr>
        <p:spPr/>
        <p:txBody>
          <a:bodyPr>
            <a:normAutofit/>
          </a:bodyPr>
          <a:lstStyle/>
          <a:p>
            <a:r>
              <a:rPr lang="en-US" kern="0" dirty="0">
                <a:solidFill>
                  <a:srgbClr val="0070C0"/>
                </a:solidFill>
                <a:latin typeface="Segoe UI Semibold" pitchFamily="34"/>
                <a:cs typeface="Segoe UI Semibold" pitchFamily="34"/>
              </a:rPr>
              <a:t>Running Analysis with GitLab CI/CD</a:t>
            </a:r>
          </a:p>
        </p:txBody>
      </p:sp>
      <p:grpSp>
        <p:nvGrpSpPr>
          <p:cNvPr id="3" name="Group 32" descr="Small circle with number 1 inside indicating step 1">
            <a:extLst>
              <a:ext uri="{FF2B5EF4-FFF2-40B4-BE49-F238E27FC236}">
                <a16:creationId xmlns:a16="http://schemas.microsoft.com/office/drawing/2014/main" id="{56234246-CBCA-4D1A-AD91-E0E9724FB7EA}"/>
              </a:ext>
            </a:extLst>
          </p:cNvPr>
          <p:cNvGrpSpPr/>
          <p:nvPr/>
        </p:nvGrpSpPr>
        <p:grpSpPr>
          <a:xfrm>
            <a:off x="885377" y="2370868"/>
            <a:ext cx="464943" cy="332838"/>
            <a:chOff x="748729" y="1883435"/>
            <a:chExt cx="558177" cy="409834"/>
          </a:xfrm>
        </p:grpSpPr>
        <p:sp>
          <p:nvSpPr>
            <p:cNvPr id="4" name="Oval 33" descr="Small circle">
              <a:extLst>
                <a:ext uri="{FF2B5EF4-FFF2-40B4-BE49-F238E27FC236}">
                  <a16:creationId xmlns:a16="http://schemas.microsoft.com/office/drawing/2014/main" id="{B8C2B562-0649-45F8-8FC8-9BE9415CC1F6}"/>
                </a:ext>
              </a:extLst>
            </p:cNvPr>
            <p:cNvSpPr/>
            <p:nvPr/>
          </p:nvSpPr>
          <p:spPr>
            <a:xfrm>
              <a:off x="820372" y="1883435"/>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5" name="TextBox 34" descr="Number 1">
              <a:extLst>
                <a:ext uri="{FF2B5EF4-FFF2-40B4-BE49-F238E27FC236}">
                  <a16:creationId xmlns:a16="http://schemas.microsoft.com/office/drawing/2014/main" id="{F8C18654-63D7-4463-8E5E-84A1B52F5FEA}"/>
                </a:ext>
              </a:extLst>
            </p:cNvPr>
            <p:cNvSpPr txBox="1"/>
            <p:nvPr/>
          </p:nvSpPr>
          <p:spPr>
            <a:xfrm>
              <a:off x="748729" y="1899730"/>
              <a:ext cx="558177"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Segoe UI Semibold" pitchFamily="34"/>
                <a:cs typeface="Segoe UI Semibold" pitchFamily="34"/>
              </a:endParaRPr>
            </a:p>
          </p:txBody>
        </p:sp>
      </p:grpSp>
      <p:sp>
        <p:nvSpPr>
          <p:cNvPr id="6" name="Content Placeholder 17">
            <a:extLst>
              <a:ext uri="{FF2B5EF4-FFF2-40B4-BE49-F238E27FC236}">
                <a16:creationId xmlns:a16="http://schemas.microsoft.com/office/drawing/2014/main" id="{4880B6F7-B1BF-4359-B30F-5AEA928E870E}"/>
              </a:ext>
            </a:extLst>
          </p:cNvPr>
          <p:cNvSpPr txBox="1"/>
          <p:nvPr/>
        </p:nvSpPr>
        <p:spPr>
          <a:xfrm>
            <a:off x="1343720" y="2374568"/>
            <a:ext cx="10468324" cy="992581"/>
          </a:xfrm>
          <a:prstGeom prst="rect">
            <a:avLst/>
          </a:prstGeom>
          <a:noFill/>
          <a:ln cap="flat">
            <a:noFill/>
          </a:ln>
        </p:spPr>
        <p:txBody>
          <a:bodyPr vert="horz" wrap="square" lIns="91440" tIns="45720" rIns="91440" bIns="45720" anchor="t" anchorCtr="0" compatLnSpc="1">
            <a:noAutofit/>
          </a:bodyPr>
          <a:lstStyle/>
          <a:p>
            <a:pPr>
              <a:lnSpc>
                <a:spcPts val="1800"/>
              </a:lnSpc>
              <a:spcBef>
                <a:spcPts val="1000"/>
              </a:spcBef>
              <a:spcAft>
                <a:spcPts val="2000"/>
              </a:spcAft>
              <a:defRPr sz="1800" b="0" i="0" u="none" strike="noStrike" kern="0" cap="none" spc="0" baseline="0">
                <a:solidFill>
                  <a:srgbClr val="000000"/>
                </a:solidFill>
                <a:uFillTx/>
              </a:defRPr>
            </a:pPr>
            <a:r>
              <a:rPr lang="en-US" b="1" kern="0" dirty="0">
                <a:solidFill>
                  <a:srgbClr val="0070C0"/>
                </a:solidFill>
                <a:latin typeface="Segoe UI Semibold" pitchFamily="34"/>
                <a:cs typeface="Segoe UI Semibold" pitchFamily="34"/>
              </a:rPr>
              <a:t>Activating builds</a:t>
            </a:r>
            <a:endParaRPr lang="en-IN" b="1" kern="0" dirty="0">
              <a:solidFill>
                <a:srgbClr val="0070C0"/>
              </a:solidFill>
              <a:latin typeface="Segoe UI Semibold" pitchFamily="34"/>
              <a:cs typeface="Segoe UI Semibold" pitchFamily="34"/>
            </a:endParaRPr>
          </a:p>
        </p:txBody>
      </p:sp>
      <p:grpSp>
        <p:nvGrpSpPr>
          <p:cNvPr id="7" name="Group 35" descr="Small circle with number 2 inside indicating step 2">
            <a:extLst>
              <a:ext uri="{FF2B5EF4-FFF2-40B4-BE49-F238E27FC236}">
                <a16:creationId xmlns:a16="http://schemas.microsoft.com/office/drawing/2014/main" id="{1A5892C1-DB3A-424A-9634-BCC9E9FAB571}"/>
              </a:ext>
            </a:extLst>
          </p:cNvPr>
          <p:cNvGrpSpPr/>
          <p:nvPr/>
        </p:nvGrpSpPr>
        <p:grpSpPr>
          <a:xfrm>
            <a:off x="871793" y="3570053"/>
            <a:ext cx="496199" cy="369335"/>
            <a:chOff x="734007" y="3106591"/>
            <a:chExt cx="558177" cy="409834"/>
          </a:xfrm>
        </p:grpSpPr>
        <p:sp>
          <p:nvSpPr>
            <p:cNvPr id="8" name="Oval 36" descr="Small circle">
              <a:extLst>
                <a:ext uri="{FF2B5EF4-FFF2-40B4-BE49-F238E27FC236}">
                  <a16:creationId xmlns:a16="http://schemas.microsoft.com/office/drawing/2014/main" id="{924348F2-DD1A-46D0-A9EA-F88D3A740C74}"/>
                </a:ext>
              </a:extLst>
            </p:cNvPr>
            <p:cNvSpPr/>
            <p:nvPr/>
          </p:nvSpPr>
          <p:spPr>
            <a:xfrm>
              <a:off x="805650" y="3106591"/>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9" name="TextBox 37" descr="Number 2">
              <a:extLst>
                <a:ext uri="{FF2B5EF4-FFF2-40B4-BE49-F238E27FC236}">
                  <a16:creationId xmlns:a16="http://schemas.microsoft.com/office/drawing/2014/main" id="{B2858A96-DF54-484F-963A-2E3DAD5FD95A}"/>
                </a:ext>
              </a:extLst>
            </p:cNvPr>
            <p:cNvSpPr txBox="1"/>
            <p:nvPr/>
          </p:nvSpPr>
          <p:spPr>
            <a:xfrm>
              <a:off x="734007" y="3122886"/>
              <a:ext cx="558177"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Segoe UI Semibold" pitchFamily="34"/>
                <a:cs typeface="Segoe UI Semibold" pitchFamily="34"/>
              </a:endParaRPr>
            </a:p>
          </p:txBody>
        </p:sp>
      </p:grpSp>
      <p:sp>
        <p:nvSpPr>
          <p:cNvPr id="10" name="Content Placeholder 17">
            <a:extLst>
              <a:ext uri="{FF2B5EF4-FFF2-40B4-BE49-F238E27FC236}">
                <a16:creationId xmlns:a16="http://schemas.microsoft.com/office/drawing/2014/main" id="{8BF1386C-4E14-461C-A805-032B8F234B00}"/>
              </a:ext>
            </a:extLst>
          </p:cNvPr>
          <p:cNvSpPr txBox="1"/>
          <p:nvPr/>
        </p:nvSpPr>
        <p:spPr>
          <a:xfrm>
            <a:off x="1345500" y="3610250"/>
            <a:ext cx="10153589" cy="992581"/>
          </a:xfrm>
          <a:prstGeom prst="rect">
            <a:avLst/>
          </a:prstGeom>
          <a:noFill/>
          <a:ln cap="flat">
            <a:noFill/>
          </a:ln>
        </p:spPr>
        <p:txBody>
          <a:bodyPr vert="horz" wrap="square" lIns="91440" tIns="45720" rIns="91440" bIns="45720" anchor="t" anchorCtr="0" compatLnSpc="1">
            <a:normAutofit/>
          </a:bodyPr>
          <a:lstStyle/>
          <a:p>
            <a:r>
              <a:rPr lang="en-US" b="1" kern="0" dirty="0">
                <a:solidFill>
                  <a:srgbClr val="0070C0"/>
                </a:solidFill>
                <a:latin typeface="Segoe UI Semibold" pitchFamily="34"/>
                <a:cs typeface="Segoe UI Semibold" pitchFamily="34"/>
              </a:rPr>
              <a:t>Failing the pipeline job when the SonarQube Quality Gate fails</a:t>
            </a:r>
          </a:p>
        </p:txBody>
      </p:sp>
      <p:grpSp>
        <p:nvGrpSpPr>
          <p:cNvPr id="11" name="Group 35" descr="Small circle with number 2 inside indicating step 2">
            <a:extLst>
              <a:ext uri="{FF2B5EF4-FFF2-40B4-BE49-F238E27FC236}">
                <a16:creationId xmlns:a16="http://schemas.microsoft.com/office/drawing/2014/main" id="{B05FE8C0-FC8B-4AC2-ABDB-6EA0118627E0}"/>
              </a:ext>
            </a:extLst>
          </p:cNvPr>
          <p:cNvGrpSpPr/>
          <p:nvPr/>
        </p:nvGrpSpPr>
        <p:grpSpPr>
          <a:xfrm>
            <a:off x="848829" y="4762111"/>
            <a:ext cx="496199" cy="369335"/>
            <a:chOff x="734007" y="3106591"/>
            <a:chExt cx="558177" cy="409834"/>
          </a:xfrm>
        </p:grpSpPr>
        <p:sp>
          <p:nvSpPr>
            <p:cNvPr id="12" name="Oval 36" descr="Small circle">
              <a:extLst>
                <a:ext uri="{FF2B5EF4-FFF2-40B4-BE49-F238E27FC236}">
                  <a16:creationId xmlns:a16="http://schemas.microsoft.com/office/drawing/2014/main" id="{7EC0A201-4C6D-4E3D-99B4-91EA04DB6E79}"/>
                </a:ext>
              </a:extLst>
            </p:cNvPr>
            <p:cNvSpPr/>
            <p:nvPr/>
          </p:nvSpPr>
          <p:spPr>
            <a:xfrm>
              <a:off x="805650" y="3106591"/>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13" name="TextBox 37" descr="Number 2">
              <a:extLst>
                <a:ext uri="{FF2B5EF4-FFF2-40B4-BE49-F238E27FC236}">
                  <a16:creationId xmlns:a16="http://schemas.microsoft.com/office/drawing/2014/main" id="{D702A107-2E39-46C3-95D1-C672E0109579}"/>
                </a:ext>
              </a:extLst>
            </p:cNvPr>
            <p:cNvSpPr txBox="1"/>
            <p:nvPr/>
          </p:nvSpPr>
          <p:spPr>
            <a:xfrm>
              <a:off x="734007" y="3122886"/>
              <a:ext cx="558177"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Segoe UI Semibold" pitchFamily="34"/>
                <a:cs typeface="Segoe UI Semibold" pitchFamily="34"/>
              </a:endParaRPr>
            </a:p>
          </p:txBody>
        </p:sp>
      </p:grpSp>
      <p:sp>
        <p:nvSpPr>
          <p:cNvPr id="14" name="Content Placeholder 17">
            <a:extLst>
              <a:ext uri="{FF2B5EF4-FFF2-40B4-BE49-F238E27FC236}">
                <a16:creationId xmlns:a16="http://schemas.microsoft.com/office/drawing/2014/main" id="{4B92B2DF-5B16-49ED-9608-8F9939E53A87}"/>
              </a:ext>
            </a:extLst>
          </p:cNvPr>
          <p:cNvSpPr txBox="1"/>
          <p:nvPr/>
        </p:nvSpPr>
        <p:spPr>
          <a:xfrm>
            <a:off x="1360114" y="4764730"/>
            <a:ext cx="10153589" cy="1324051"/>
          </a:xfrm>
          <a:prstGeom prst="rect">
            <a:avLst/>
          </a:prstGeom>
          <a:noFill/>
          <a:ln cap="flat">
            <a:noFill/>
          </a:ln>
        </p:spPr>
        <p:txBody>
          <a:bodyPr vert="horz" wrap="square" lIns="91440" tIns="45720" rIns="91440" bIns="45720" anchor="t" anchorCtr="0" compatLnSpc="1">
            <a:normAutofit/>
          </a:bodyPr>
          <a:lstStyle/>
          <a:p>
            <a:r>
              <a:rPr lang="en-US" b="1" kern="0" dirty="0">
                <a:solidFill>
                  <a:srgbClr val="0070C0"/>
                </a:solidFill>
                <a:latin typeface="Segoe UI Semibold" pitchFamily="34"/>
                <a:cs typeface="Segoe UI Semibold" pitchFamily="34"/>
              </a:rPr>
              <a:t>Setting</a:t>
            </a:r>
            <a:r>
              <a:rPr lang="en-US" b="1" dirty="0"/>
              <a:t> </a:t>
            </a:r>
            <a:r>
              <a:rPr lang="en-US" b="1" kern="0" dirty="0">
                <a:solidFill>
                  <a:srgbClr val="0070C0"/>
                </a:solidFill>
                <a:latin typeface="Segoe UI Semibold" pitchFamily="34"/>
                <a:cs typeface="Segoe UI Semibold" pitchFamily="34"/>
              </a:rPr>
              <a:t>environment</a:t>
            </a:r>
            <a:r>
              <a:rPr lang="en-US" b="1" dirty="0"/>
              <a:t> </a:t>
            </a:r>
            <a:r>
              <a:rPr lang="en-US" b="1" kern="0" dirty="0">
                <a:solidFill>
                  <a:srgbClr val="0070C0"/>
                </a:solidFill>
                <a:latin typeface="Segoe UI Semibold" pitchFamily="34"/>
                <a:cs typeface="Segoe UI Semibold" pitchFamily="34"/>
              </a:rPr>
              <a:t>variables for all builds</a:t>
            </a:r>
          </a:p>
        </p:txBody>
      </p:sp>
    </p:spTree>
    <p:extLst>
      <p:ext uri="{BB962C8B-B14F-4D97-AF65-F5344CB8AC3E}">
        <p14:creationId xmlns:p14="http://schemas.microsoft.com/office/powerpoint/2010/main" val="42613039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F0ABE-4D92-4365-96BE-BFF6E3FA368F}"/>
              </a:ext>
            </a:extLst>
          </p:cNvPr>
          <p:cNvSpPr txBox="1">
            <a:spLocks noGrp="1"/>
          </p:cNvSpPr>
          <p:nvPr>
            <p:ph type="title"/>
          </p:nvPr>
        </p:nvSpPr>
        <p:spPr/>
        <p:txBody>
          <a:bodyPr>
            <a:normAutofit/>
          </a:bodyPr>
          <a:lstStyle/>
          <a:p>
            <a:r>
              <a:rPr lang="en-US" kern="0" dirty="0">
                <a:solidFill>
                  <a:srgbClr val="0070C0"/>
                </a:solidFill>
                <a:latin typeface="Segoe UI Semibold" pitchFamily="34"/>
                <a:cs typeface="Segoe UI Semibold" pitchFamily="34"/>
              </a:rPr>
              <a:t>SCM Integration</a:t>
            </a:r>
          </a:p>
        </p:txBody>
      </p:sp>
      <p:grpSp>
        <p:nvGrpSpPr>
          <p:cNvPr id="3" name="Group 32" descr="Small circle with number 1 inside indicating step 1">
            <a:extLst>
              <a:ext uri="{FF2B5EF4-FFF2-40B4-BE49-F238E27FC236}">
                <a16:creationId xmlns:a16="http://schemas.microsoft.com/office/drawing/2014/main" id="{56234246-CBCA-4D1A-AD91-E0E9724FB7EA}"/>
              </a:ext>
            </a:extLst>
          </p:cNvPr>
          <p:cNvGrpSpPr/>
          <p:nvPr/>
        </p:nvGrpSpPr>
        <p:grpSpPr>
          <a:xfrm>
            <a:off x="885377" y="2370868"/>
            <a:ext cx="464943" cy="332838"/>
            <a:chOff x="748729" y="1883435"/>
            <a:chExt cx="558177" cy="409834"/>
          </a:xfrm>
        </p:grpSpPr>
        <p:sp>
          <p:nvSpPr>
            <p:cNvPr id="4" name="Oval 33" descr="Small circle">
              <a:extLst>
                <a:ext uri="{FF2B5EF4-FFF2-40B4-BE49-F238E27FC236}">
                  <a16:creationId xmlns:a16="http://schemas.microsoft.com/office/drawing/2014/main" id="{B8C2B562-0649-45F8-8FC8-9BE9415CC1F6}"/>
                </a:ext>
              </a:extLst>
            </p:cNvPr>
            <p:cNvSpPr/>
            <p:nvPr/>
          </p:nvSpPr>
          <p:spPr>
            <a:xfrm>
              <a:off x="820372" y="1883435"/>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5" name="TextBox 34" descr="Number 1">
              <a:extLst>
                <a:ext uri="{FF2B5EF4-FFF2-40B4-BE49-F238E27FC236}">
                  <a16:creationId xmlns:a16="http://schemas.microsoft.com/office/drawing/2014/main" id="{F8C18654-63D7-4463-8E5E-84A1B52F5FEA}"/>
                </a:ext>
              </a:extLst>
            </p:cNvPr>
            <p:cNvSpPr txBox="1"/>
            <p:nvPr/>
          </p:nvSpPr>
          <p:spPr>
            <a:xfrm>
              <a:off x="748729" y="1899730"/>
              <a:ext cx="558177"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Segoe UI Semibold" pitchFamily="34"/>
                <a:cs typeface="Segoe UI Semibold" pitchFamily="34"/>
              </a:endParaRPr>
            </a:p>
          </p:txBody>
        </p:sp>
      </p:grpSp>
      <p:sp>
        <p:nvSpPr>
          <p:cNvPr id="6" name="Content Placeholder 17">
            <a:extLst>
              <a:ext uri="{FF2B5EF4-FFF2-40B4-BE49-F238E27FC236}">
                <a16:creationId xmlns:a16="http://schemas.microsoft.com/office/drawing/2014/main" id="{4880B6F7-B1BF-4359-B30F-5AEA928E870E}"/>
              </a:ext>
            </a:extLst>
          </p:cNvPr>
          <p:cNvSpPr txBox="1"/>
          <p:nvPr/>
        </p:nvSpPr>
        <p:spPr>
          <a:xfrm>
            <a:off x="1343720" y="2374568"/>
            <a:ext cx="10468324" cy="992581"/>
          </a:xfrm>
          <a:prstGeom prst="rect">
            <a:avLst/>
          </a:prstGeom>
          <a:noFill/>
          <a:ln cap="flat">
            <a:noFill/>
          </a:ln>
        </p:spPr>
        <p:txBody>
          <a:bodyPr vert="horz" wrap="square" lIns="91440" tIns="45720" rIns="91440" bIns="45720" anchor="t" anchorCtr="0" compatLnSpc="1">
            <a:noAutofit/>
          </a:bodyPr>
          <a:lstStyle/>
          <a:p>
            <a:pPr>
              <a:lnSpc>
                <a:spcPts val="1800"/>
              </a:lnSpc>
              <a:spcBef>
                <a:spcPts val="1000"/>
              </a:spcBef>
              <a:spcAft>
                <a:spcPts val="2000"/>
              </a:spcAft>
              <a:defRPr sz="1800" b="0" i="0" u="none" strike="noStrike" kern="0" cap="none" spc="0" baseline="0">
                <a:solidFill>
                  <a:srgbClr val="000000"/>
                </a:solidFill>
                <a:uFillTx/>
              </a:defRPr>
            </a:pPr>
            <a:r>
              <a:rPr lang="en-US" b="1" kern="0" dirty="0">
                <a:solidFill>
                  <a:srgbClr val="0070C0"/>
                </a:solidFill>
                <a:latin typeface="Segoe UI Semibold" pitchFamily="34"/>
                <a:cs typeface="Segoe UI Semibold" pitchFamily="34"/>
              </a:rPr>
              <a:t>Automatic Issue Assignment</a:t>
            </a:r>
            <a:endParaRPr lang="en-IN" b="1" kern="0" dirty="0">
              <a:solidFill>
                <a:srgbClr val="0070C0"/>
              </a:solidFill>
              <a:latin typeface="Segoe UI Semibold" pitchFamily="34"/>
              <a:cs typeface="Segoe UI Semibold" pitchFamily="34"/>
            </a:endParaRPr>
          </a:p>
        </p:txBody>
      </p:sp>
      <p:grpSp>
        <p:nvGrpSpPr>
          <p:cNvPr id="7" name="Group 35" descr="Small circle with number 2 inside indicating step 2">
            <a:extLst>
              <a:ext uri="{FF2B5EF4-FFF2-40B4-BE49-F238E27FC236}">
                <a16:creationId xmlns:a16="http://schemas.microsoft.com/office/drawing/2014/main" id="{1A5892C1-DB3A-424A-9634-BCC9E9FAB571}"/>
              </a:ext>
            </a:extLst>
          </p:cNvPr>
          <p:cNvGrpSpPr/>
          <p:nvPr/>
        </p:nvGrpSpPr>
        <p:grpSpPr>
          <a:xfrm>
            <a:off x="871793" y="3570053"/>
            <a:ext cx="496199" cy="369335"/>
            <a:chOff x="734007" y="3106591"/>
            <a:chExt cx="558177" cy="409834"/>
          </a:xfrm>
        </p:grpSpPr>
        <p:sp>
          <p:nvSpPr>
            <p:cNvPr id="8" name="Oval 36" descr="Small circle">
              <a:extLst>
                <a:ext uri="{FF2B5EF4-FFF2-40B4-BE49-F238E27FC236}">
                  <a16:creationId xmlns:a16="http://schemas.microsoft.com/office/drawing/2014/main" id="{924348F2-DD1A-46D0-A9EA-F88D3A740C74}"/>
                </a:ext>
              </a:extLst>
            </p:cNvPr>
            <p:cNvSpPr/>
            <p:nvPr/>
          </p:nvSpPr>
          <p:spPr>
            <a:xfrm>
              <a:off x="805650" y="3106591"/>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9" name="TextBox 37" descr="Number 2">
              <a:extLst>
                <a:ext uri="{FF2B5EF4-FFF2-40B4-BE49-F238E27FC236}">
                  <a16:creationId xmlns:a16="http://schemas.microsoft.com/office/drawing/2014/main" id="{B2858A96-DF54-484F-963A-2E3DAD5FD95A}"/>
                </a:ext>
              </a:extLst>
            </p:cNvPr>
            <p:cNvSpPr txBox="1"/>
            <p:nvPr/>
          </p:nvSpPr>
          <p:spPr>
            <a:xfrm>
              <a:off x="734007" y="3122886"/>
              <a:ext cx="558177"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Segoe UI Semibold" pitchFamily="34"/>
                <a:cs typeface="Segoe UI Semibold" pitchFamily="34"/>
              </a:endParaRPr>
            </a:p>
          </p:txBody>
        </p:sp>
      </p:grpSp>
      <p:sp>
        <p:nvSpPr>
          <p:cNvPr id="10" name="Content Placeholder 17">
            <a:extLst>
              <a:ext uri="{FF2B5EF4-FFF2-40B4-BE49-F238E27FC236}">
                <a16:creationId xmlns:a16="http://schemas.microsoft.com/office/drawing/2014/main" id="{8BF1386C-4E14-461C-A805-032B8F234B00}"/>
              </a:ext>
            </a:extLst>
          </p:cNvPr>
          <p:cNvSpPr txBox="1"/>
          <p:nvPr/>
        </p:nvSpPr>
        <p:spPr>
          <a:xfrm>
            <a:off x="1345500" y="3610250"/>
            <a:ext cx="10153589" cy="1324051"/>
          </a:xfrm>
          <a:prstGeom prst="rect">
            <a:avLst/>
          </a:prstGeom>
          <a:noFill/>
          <a:ln cap="flat">
            <a:noFill/>
          </a:ln>
        </p:spPr>
        <p:txBody>
          <a:bodyPr vert="horz" wrap="square" lIns="91440" tIns="45720" rIns="91440" bIns="45720" anchor="t" anchorCtr="0" compatLnSpc="1">
            <a:normAutofit/>
          </a:bodyPr>
          <a:lstStyle/>
          <a:p>
            <a:pPr>
              <a:lnSpc>
                <a:spcPts val="1800"/>
              </a:lnSpc>
              <a:spcBef>
                <a:spcPts val="1000"/>
              </a:spcBef>
              <a:spcAft>
                <a:spcPts val="2000"/>
              </a:spcAft>
              <a:defRPr sz="1800" b="0" i="0" u="none" strike="noStrike" kern="0" cap="none" spc="0" baseline="0">
                <a:solidFill>
                  <a:srgbClr val="000000"/>
                </a:solidFill>
                <a:uFillTx/>
              </a:defRPr>
            </a:pPr>
            <a:r>
              <a:rPr lang="en-US" b="1" kern="0" dirty="0">
                <a:solidFill>
                  <a:srgbClr val="0070C0"/>
                </a:solidFill>
                <a:latin typeface="Segoe UI Semibold" pitchFamily="34"/>
                <a:cs typeface="Segoe UI Semibold" pitchFamily="34"/>
              </a:rPr>
              <a:t>Code annotation (blame data) in the Code Viewer</a:t>
            </a:r>
          </a:p>
        </p:txBody>
      </p:sp>
      <p:grpSp>
        <p:nvGrpSpPr>
          <p:cNvPr id="11" name="Group 35" descr="Small circle with number 2 inside indicating step 2">
            <a:extLst>
              <a:ext uri="{FF2B5EF4-FFF2-40B4-BE49-F238E27FC236}">
                <a16:creationId xmlns:a16="http://schemas.microsoft.com/office/drawing/2014/main" id="{B05FE8C0-FC8B-4AC2-ABDB-6EA0118627E0}"/>
              </a:ext>
            </a:extLst>
          </p:cNvPr>
          <p:cNvGrpSpPr/>
          <p:nvPr/>
        </p:nvGrpSpPr>
        <p:grpSpPr>
          <a:xfrm>
            <a:off x="848829" y="4762111"/>
            <a:ext cx="496199" cy="369335"/>
            <a:chOff x="734007" y="3106591"/>
            <a:chExt cx="558177" cy="409834"/>
          </a:xfrm>
        </p:grpSpPr>
        <p:sp>
          <p:nvSpPr>
            <p:cNvPr id="12" name="Oval 36" descr="Small circle">
              <a:extLst>
                <a:ext uri="{FF2B5EF4-FFF2-40B4-BE49-F238E27FC236}">
                  <a16:creationId xmlns:a16="http://schemas.microsoft.com/office/drawing/2014/main" id="{7EC0A201-4C6D-4E3D-99B4-91EA04DB6E79}"/>
                </a:ext>
              </a:extLst>
            </p:cNvPr>
            <p:cNvSpPr/>
            <p:nvPr/>
          </p:nvSpPr>
          <p:spPr>
            <a:xfrm>
              <a:off x="805650" y="3106591"/>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13" name="TextBox 37" descr="Number 2">
              <a:extLst>
                <a:ext uri="{FF2B5EF4-FFF2-40B4-BE49-F238E27FC236}">
                  <a16:creationId xmlns:a16="http://schemas.microsoft.com/office/drawing/2014/main" id="{D702A107-2E39-46C3-95D1-C672E0109579}"/>
                </a:ext>
              </a:extLst>
            </p:cNvPr>
            <p:cNvSpPr txBox="1"/>
            <p:nvPr/>
          </p:nvSpPr>
          <p:spPr>
            <a:xfrm>
              <a:off x="734007" y="3122886"/>
              <a:ext cx="558177"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Segoe UI Semibold" pitchFamily="34"/>
                <a:cs typeface="Segoe UI Semibold" pitchFamily="34"/>
              </a:endParaRPr>
            </a:p>
          </p:txBody>
        </p:sp>
      </p:grpSp>
      <p:sp>
        <p:nvSpPr>
          <p:cNvPr id="14" name="Content Placeholder 17">
            <a:extLst>
              <a:ext uri="{FF2B5EF4-FFF2-40B4-BE49-F238E27FC236}">
                <a16:creationId xmlns:a16="http://schemas.microsoft.com/office/drawing/2014/main" id="{4B92B2DF-5B16-49ED-9608-8F9939E53A87}"/>
              </a:ext>
            </a:extLst>
          </p:cNvPr>
          <p:cNvSpPr txBox="1"/>
          <p:nvPr/>
        </p:nvSpPr>
        <p:spPr>
          <a:xfrm>
            <a:off x="1360114" y="4764730"/>
            <a:ext cx="10153589" cy="1324051"/>
          </a:xfrm>
          <a:prstGeom prst="rect">
            <a:avLst/>
          </a:prstGeom>
          <a:noFill/>
          <a:ln cap="flat">
            <a:noFill/>
          </a:ln>
        </p:spPr>
        <p:txBody>
          <a:bodyPr vert="horz" wrap="square" lIns="91440" tIns="45720" rIns="91440" bIns="45720" anchor="t" anchorCtr="0" compatLnSpc="1">
            <a:normAutofit/>
          </a:bodyPr>
          <a:lstStyle/>
          <a:p>
            <a:pPr lvl="0">
              <a:defRPr/>
            </a:pPr>
            <a:r>
              <a:rPr lang="en-US" b="1" kern="0" dirty="0">
                <a:solidFill>
                  <a:srgbClr val="0070C0"/>
                </a:solidFill>
                <a:latin typeface="Segoe UI Semibold" pitchFamily="34"/>
                <a:cs typeface="Segoe UI Semibold" pitchFamily="34"/>
              </a:rPr>
              <a:t>SCM-driven detection of new code </a:t>
            </a:r>
            <a:endParaRPr lang="en-IN" b="1" kern="0" dirty="0">
              <a:solidFill>
                <a:srgbClr val="0070C0"/>
              </a:solidFill>
              <a:latin typeface="Segoe UI Semibold" pitchFamily="34"/>
              <a:cs typeface="Segoe UI Semibold" pitchFamily="34"/>
            </a:endParaRPr>
          </a:p>
        </p:txBody>
      </p:sp>
    </p:spTree>
    <p:extLst>
      <p:ext uri="{BB962C8B-B14F-4D97-AF65-F5344CB8AC3E}">
        <p14:creationId xmlns:p14="http://schemas.microsoft.com/office/powerpoint/2010/main" val="3262034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F0ABE-4D92-4365-96BE-BFF6E3FA368F}"/>
              </a:ext>
            </a:extLst>
          </p:cNvPr>
          <p:cNvSpPr txBox="1">
            <a:spLocks noGrp="1"/>
          </p:cNvSpPr>
          <p:nvPr>
            <p:ph type="title"/>
          </p:nvPr>
        </p:nvSpPr>
        <p:spPr/>
        <p:txBody>
          <a:bodyPr>
            <a:normAutofit/>
          </a:bodyPr>
          <a:lstStyle/>
          <a:p>
            <a:r>
              <a:rPr lang="en-US" kern="0" dirty="0">
                <a:solidFill>
                  <a:srgbClr val="0070C0"/>
                </a:solidFill>
                <a:latin typeface="Segoe UI Semibold" pitchFamily="34"/>
                <a:cs typeface="Segoe UI Semibold" pitchFamily="34"/>
              </a:rPr>
              <a:t>Security Engine Custom Configuration</a:t>
            </a:r>
          </a:p>
        </p:txBody>
      </p:sp>
      <p:grpSp>
        <p:nvGrpSpPr>
          <p:cNvPr id="3" name="Group 32" descr="Small circle with number 1 inside indicating step 1">
            <a:extLst>
              <a:ext uri="{FF2B5EF4-FFF2-40B4-BE49-F238E27FC236}">
                <a16:creationId xmlns:a16="http://schemas.microsoft.com/office/drawing/2014/main" id="{56234246-CBCA-4D1A-AD91-E0E9724FB7EA}"/>
              </a:ext>
            </a:extLst>
          </p:cNvPr>
          <p:cNvGrpSpPr/>
          <p:nvPr/>
        </p:nvGrpSpPr>
        <p:grpSpPr>
          <a:xfrm>
            <a:off x="835273" y="2370868"/>
            <a:ext cx="464943" cy="332838"/>
            <a:chOff x="748729" y="1883435"/>
            <a:chExt cx="558177" cy="409834"/>
          </a:xfrm>
        </p:grpSpPr>
        <p:sp>
          <p:nvSpPr>
            <p:cNvPr id="4" name="Oval 33" descr="Small circle">
              <a:extLst>
                <a:ext uri="{FF2B5EF4-FFF2-40B4-BE49-F238E27FC236}">
                  <a16:creationId xmlns:a16="http://schemas.microsoft.com/office/drawing/2014/main" id="{B8C2B562-0649-45F8-8FC8-9BE9415CC1F6}"/>
                </a:ext>
              </a:extLst>
            </p:cNvPr>
            <p:cNvSpPr/>
            <p:nvPr/>
          </p:nvSpPr>
          <p:spPr>
            <a:xfrm>
              <a:off x="820372" y="1883435"/>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5" name="TextBox 34" descr="Number 1">
              <a:extLst>
                <a:ext uri="{FF2B5EF4-FFF2-40B4-BE49-F238E27FC236}">
                  <a16:creationId xmlns:a16="http://schemas.microsoft.com/office/drawing/2014/main" id="{F8C18654-63D7-4463-8E5E-84A1B52F5FEA}"/>
                </a:ext>
              </a:extLst>
            </p:cNvPr>
            <p:cNvSpPr txBox="1"/>
            <p:nvPr/>
          </p:nvSpPr>
          <p:spPr>
            <a:xfrm>
              <a:off x="748729" y="1899730"/>
              <a:ext cx="558177"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Segoe UI Semibold" pitchFamily="34"/>
                <a:cs typeface="Segoe UI Semibold" pitchFamily="34"/>
              </a:endParaRPr>
            </a:p>
          </p:txBody>
        </p:sp>
      </p:grpSp>
      <p:sp>
        <p:nvSpPr>
          <p:cNvPr id="6" name="Content Placeholder 17">
            <a:extLst>
              <a:ext uri="{FF2B5EF4-FFF2-40B4-BE49-F238E27FC236}">
                <a16:creationId xmlns:a16="http://schemas.microsoft.com/office/drawing/2014/main" id="{4880B6F7-B1BF-4359-B30F-5AEA928E870E}"/>
              </a:ext>
            </a:extLst>
          </p:cNvPr>
          <p:cNvSpPr txBox="1"/>
          <p:nvPr/>
        </p:nvSpPr>
        <p:spPr>
          <a:xfrm>
            <a:off x="1381298" y="2387094"/>
            <a:ext cx="10468324" cy="992581"/>
          </a:xfrm>
          <a:prstGeom prst="rect">
            <a:avLst/>
          </a:prstGeom>
          <a:noFill/>
          <a:ln cap="flat">
            <a:noFill/>
          </a:ln>
        </p:spPr>
        <p:txBody>
          <a:bodyPr vert="horz" wrap="square" lIns="91440" tIns="45720" rIns="91440" bIns="45720" anchor="t" anchorCtr="0" compatLnSpc="1">
            <a:noAutofit/>
          </a:bodyPr>
          <a:lstStyle/>
          <a:p>
            <a:pPr>
              <a:lnSpc>
                <a:spcPts val="1800"/>
              </a:lnSpc>
              <a:spcBef>
                <a:spcPts val="1000"/>
              </a:spcBef>
              <a:spcAft>
                <a:spcPts val="2000"/>
              </a:spcAft>
              <a:defRPr sz="1800" b="0" i="0" u="none" strike="noStrike" kern="0" cap="none" spc="0" baseline="0">
                <a:solidFill>
                  <a:srgbClr val="000000"/>
                </a:solidFill>
                <a:uFillTx/>
              </a:defRPr>
            </a:pPr>
            <a:r>
              <a:rPr lang="en-IN" b="1" kern="0" dirty="0">
                <a:solidFill>
                  <a:srgbClr val="0070C0"/>
                </a:solidFill>
                <a:latin typeface="Segoe UI Semibold" pitchFamily="34"/>
                <a:cs typeface="Segoe UI Semibold" pitchFamily="34"/>
              </a:rPr>
              <a:t>Elements</a:t>
            </a:r>
          </a:p>
          <a:p>
            <a:pPr>
              <a:lnSpc>
                <a:spcPts val="1800"/>
              </a:lnSpc>
              <a:spcBef>
                <a:spcPts val="1000"/>
              </a:spcBef>
              <a:spcAft>
                <a:spcPts val="2000"/>
              </a:spcAft>
              <a:defRPr sz="1800" b="0" i="0" u="none" strike="noStrike" kern="0" cap="none" spc="0" baseline="0">
                <a:solidFill>
                  <a:srgbClr val="000000"/>
                </a:solidFill>
                <a:uFillTx/>
              </a:defRPr>
            </a:pPr>
            <a:endParaRPr lang="en-IN" b="1" kern="0" dirty="0">
              <a:solidFill>
                <a:srgbClr val="0070C0"/>
              </a:solidFill>
              <a:latin typeface="Segoe UI Semibold" pitchFamily="34"/>
              <a:cs typeface="Segoe UI Semibold" pitchFamily="34"/>
            </a:endParaRPr>
          </a:p>
        </p:txBody>
      </p:sp>
      <p:grpSp>
        <p:nvGrpSpPr>
          <p:cNvPr id="7" name="Group 35" descr="Small circle with number 2 inside indicating step 2">
            <a:extLst>
              <a:ext uri="{FF2B5EF4-FFF2-40B4-BE49-F238E27FC236}">
                <a16:creationId xmlns:a16="http://schemas.microsoft.com/office/drawing/2014/main" id="{1A5892C1-DB3A-424A-9634-BCC9E9FAB571}"/>
              </a:ext>
            </a:extLst>
          </p:cNvPr>
          <p:cNvGrpSpPr/>
          <p:nvPr/>
        </p:nvGrpSpPr>
        <p:grpSpPr>
          <a:xfrm>
            <a:off x="809163" y="3570053"/>
            <a:ext cx="496199" cy="369335"/>
            <a:chOff x="734007" y="3106591"/>
            <a:chExt cx="558177" cy="409834"/>
          </a:xfrm>
        </p:grpSpPr>
        <p:sp>
          <p:nvSpPr>
            <p:cNvPr id="8" name="Oval 36" descr="Small circle">
              <a:extLst>
                <a:ext uri="{FF2B5EF4-FFF2-40B4-BE49-F238E27FC236}">
                  <a16:creationId xmlns:a16="http://schemas.microsoft.com/office/drawing/2014/main" id="{924348F2-DD1A-46D0-A9EA-F88D3A740C74}"/>
                </a:ext>
              </a:extLst>
            </p:cNvPr>
            <p:cNvSpPr/>
            <p:nvPr/>
          </p:nvSpPr>
          <p:spPr>
            <a:xfrm>
              <a:off x="805650" y="3106591"/>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9" name="TextBox 37" descr="Number 2">
              <a:extLst>
                <a:ext uri="{FF2B5EF4-FFF2-40B4-BE49-F238E27FC236}">
                  <a16:creationId xmlns:a16="http://schemas.microsoft.com/office/drawing/2014/main" id="{B2858A96-DF54-484F-963A-2E3DAD5FD95A}"/>
                </a:ext>
              </a:extLst>
            </p:cNvPr>
            <p:cNvSpPr txBox="1"/>
            <p:nvPr/>
          </p:nvSpPr>
          <p:spPr>
            <a:xfrm>
              <a:off x="734007" y="3122886"/>
              <a:ext cx="558177"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Segoe UI Semibold" pitchFamily="34"/>
                <a:cs typeface="Segoe UI Semibold" pitchFamily="34"/>
              </a:endParaRPr>
            </a:p>
          </p:txBody>
        </p:sp>
      </p:grpSp>
      <p:sp>
        <p:nvSpPr>
          <p:cNvPr id="10" name="Content Placeholder 17">
            <a:extLst>
              <a:ext uri="{FF2B5EF4-FFF2-40B4-BE49-F238E27FC236}">
                <a16:creationId xmlns:a16="http://schemas.microsoft.com/office/drawing/2014/main" id="{8BF1386C-4E14-461C-A805-032B8F234B00}"/>
              </a:ext>
            </a:extLst>
          </p:cNvPr>
          <p:cNvSpPr txBox="1"/>
          <p:nvPr/>
        </p:nvSpPr>
        <p:spPr>
          <a:xfrm>
            <a:off x="1358026" y="3610250"/>
            <a:ext cx="10153589" cy="1324051"/>
          </a:xfrm>
          <a:prstGeom prst="rect">
            <a:avLst/>
          </a:prstGeom>
          <a:noFill/>
          <a:ln cap="flat">
            <a:noFill/>
          </a:ln>
        </p:spPr>
        <p:txBody>
          <a:bodyPr vert="horz" wrap="square" lIns="91440" tIns="45720" rIns="91440" bIns="45720" anchor="t" anchorCtr="0" compatLnSpc="1">
            <a:normAutofit/>
          </a:bodyPr>
          <a:lstStyle/>
          <a:p>
            <a:r>
              <a:rPr lang="en-IN" b="1" kern="0" dirty="0">
                <a:solidFill>
                  <a:srgbClr val="0070C0"/>
                </a:solidFill>
                <a:latin typeface="Segoe UI Semibold" pitchFamily="34"/>
                <a:cs typeface="Segoe UI Semibold" pitchFamily="34"/>
              </a:rPr>
              <a:t>Analysis</a:t>
            </a:r>
            <a:r>
              <a:rPr lang="en-IN" b="1" dirty="0"/>
              <a:t> </a:t>
            </a:r>
            <a:r>
              <a:rPr lang="en-IN" b="1" kern="0" dirty="0">
                <a:solidFill>
                  <a:srgbClr val="0070C0"/>
                </a:solidFill>
                <a:latin typeface="Segoe UI Semibold" pitchFamily="34"/>
                <a:cs typeface="Segoe UI Semibold" pitchFamily="34"/>
              </a:rPr>
              <a:t>Parameters</a:t>
            </a:r>
          </a:p>
        </p:txBody>
      </p:sp>
    </p:spTree>
    <p:extLst>
      <p:ext uri="{BB962C8B-B14F-4D97-AF65-F5344CB8AC3E}">
        <p14:creationId xmlns:p14="http://schemas.microsoft.com/office/powerpoint/2010/main" val="22272924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19FD-6E56-4F73-A18E-971F69F5BCE3}"/>
              </a:ext>
            </a:extLst>
          </p:cNvPr>
          <p:cNvSpPr txBox="1">
            <a:spLocks noGrp="1"/>
          </p:cNvSpPr>
          <p:nvPr>
            <p:ph type="title"/>
          </p:nvPr>
        </p:nvSpPr>
        <p:spPr/>
        <p:txBody>
          <a:bodyPr>
            <a:normAutofit/>
          </a:bodyPr>
          <a:lstStyle/>
          <a:p>
            <a:r>
              <a:rPr lang="en-IN" kern="0" dirty="0">
                <a:solidFill>
                  <a:srgbClr val="0070C0"/>
                </a:solidFill>
                <a:latin typeface="Segoe UI Semibold" pitchFamily="34"/>
                <a:cs typeface="Segoe UI Semibold" pitchFamily="34"/>
              </a:rPr>
              <a:t>Project Page</a:t>
            </a:r>
          </a:p>
        </p:txBody>
      </p:sp>
      <p:grpSp>
        <p:nvGrpSpPr>
          <p:cNvPr id="3" name="Group 32" descr="Small circle with number 1 inside indicating step 1">
            <a:extLst>
              <a:ext uri="{FF2B5EF4-FFF2-40B4-BE49-F238E27FC236}">
                <a16:creationId xmlns:a16="http://schemas.microsoft.com/office/drawing/2014/main" id="{9F78ED20-20FD-459C-88F3-5747BD8265A6}"/>
              </a:ext>
            </a:extLst>
          </p:cNvPr>
          <p:cNvGrpSpPr/>
          <p:nvPr/>
        </p:nvGrpSpPr>
        <p:grpSpPr>
          <a:xfrm>
            <a:off x="748729" y="1883435"/>
            <a:ext cx="558177" cy="409834"/>
            <a:chOff x="748729" y="1883435"/>
            <a:chExt cx="558177" cy="409834"/>
          </a:xfrm>
        </p:grpSpPr>
        <p:sp>
          <p:nvSpPr>
            <p:cNvPr id="4" name="Oval 33" descr="Small circle">
              <a:extLst>
                <a:ext uri="{FF2B5EF4-FFF2-40B4-BE49-F238E27FC236}">
                  <a16:creationId xmlns:a16="http://schemas.microsoft.com/office/drawing/2014/main" id="{39313572-100A-4271-B53A-461E497A2B1B}"/>
                </a:ext>
              </a:extLst>
            </p:cNvPr>
            <p:cNvSpPr/>
            <p:nvPr/>
          </p:nvSpPr>
          <p:spPr>
            <a:xfrm>
              <a:off x="820372" y="1883435"/>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5" name="TextBox 34" descr="Number 1">
              <a:extLst>
                <a:ext uri="{FF2B5EF4-FFF2-40B4-BE49-F238E27FC236}">
                  <a16:creationId xmlns:a16="http://schemas.microsoft.com/office/drawing/2014/main" id="{72FAE0CD-38A4-41F1-B767-E2ECF10A07B3}"/>
                </a:ext>
              </a:extLst>
            </p:cNvPr>
            <p:cNvSpPr txBox="1"/>
            <p:nvPr/>
          </p:nvSpPr>
          <p:spPr>
            <a:xfrm>
              <a:off x="748729" y="1899730"/>
              <a:ext cx="558177"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Segoe UI Semibold" pitchFamily="34"/>
                  <a:cs typeface="Segoe UI Semibold" pitchFamily="34"/>
                </a:rPr>
                <a:t>1</a:t>
              </a:r>
            </a:p>
          </p:txBody>
        </p:sp>
      </p:grpSp>
      <p:sp>
        <p:nvSpPr>
          <p:cNvPr id="6" name="Content Placeholder 17">
            <a:extLst>
              <a:ext uri="{FF2B5EF4-FFF2-40B4-BE49-F238E27FC236}">
                <a16:creationId xmlns:a16="http://schemas.microsoft.com/office/drawing/2014/main" id="{509D6A03-F2C3-4F0C-BE00-473AC1A07095}"/>
              </a:ext>
            </a:extLst>
          </p:cNvPr>
          <p:cNvSpPr txBox="1"/>
          <p:nvPr/>
        </p:nvSpPr>
        <p:spPr>
          <a:xfrm>
            <a:off x="1256038" y="1923632"/>
            <a:ext cx="9823636" cy="992581"/>
          </a:xfrm>
          <a:prstGeom prst="rect">
            <a:avLst/>
          </a:prstGeom>
          <a:noFill/>
          <a:ln cap="flat">
            <a:noFill/>
          </a:ln>
        </p:spPr>
        <p:txBody>
          <a:bodyPr vert="horz" wrap="square" lIns="91440" tIns="45720" rIns="91440" bIns="45720" anchor="t" anchorCtr="0" compatLnSpc="1">
            <a:noAutofit/>
          </a:bodyPr>
          <a:lstStyle/>
          <a:p>
            <a:pPr>
              <a:lnSpc>
                <a:spcPts val="1800"/>
              </a:lnSpc>
              <a:spcBef>
                <a:spcPts val="1000"/>
              </a:spcBef>
              <a:spcAft>
                <a:spcPts val="2000"/>
              </a:spcAft>
              <a:defRPr sz="1800" b="0" i="0" u="none" strike="noStrike" kern="0" cap="none" spc="0" baseline="0">
                <a:solidFill>
                  <a:srgbClr val="000000"/>
                </a:solidFill>
                <a:uFillTx/>
              </a:defRPr>
            </a:pPr>
            <a:r>
              <a:rPr lang="en-US" b="1" kern="0" dirty="0">
                <a:solidFill>
                  <a:srgbClr val="0070C0"/>
                </a:solidFill>
                <a:latin typeface="Segoe UI Semibold" pitchFamily="34"/>
                <a:cs typeface="Segoe UI Semibold" pitchFamily="34"/>
              </a:rPr>
              <a:t>can I release my project today?</a:t>
            </a:r>
          </a:p>
        </p:txBody>
      </p:sp>
      <p:grpSp>
        <p:nvGrpSpPr>
          <p:cNvPr id="7" name="Group 35" descr="Small circle with number 2 inside indicating step 2">
            <a:extLst>
              <a:ext uri="{FF2B5EF4-FFF2-40B4-BE49-F238E27FC236}">
                <a16:creationId xmlns:a16="http://schemas.microsoft.com/office/drawing/2014/main" id="{AF43C8AE-815C-4498-A2BE-B1F81AD35BD5}"/>
              </a:ext>
            </a:extLst>
          </p:cNvPr>
          <p:cNvGrpSpPr/>
          <p:nvPr/>
        </p:nvGrpSpPr>
        <p:grpSpPr>
          <a:xfrm>
            <a:off x="734007" y="3106591"/>
            <a:ext cx="558177" cy="409834"/>
            <a:chOff x="734007" y="3106591"/>
            <a:chExt cx="558177" cy="409834"/>
          </a:xfrm>
        </p:grpSpPr>
        <p:sp>
          <p:nvSpPr>
            <p:cNvPr id="8" name="Oval 36" descr="Small circle">
              <a:extLst>
                <a:ext uri="{FF2B5EF4-FFF2-40B4-BE49-F238E27FC236}">
                  <a16:creationId xmlns:a16="http://schemas.microsoft.com/office/drawing/2014/main" id="{49865F4B-F680-4FAC-9C42-BD1710AFCF7A}"/>
                </a:ext>
              </a:extLst>
            </p:cNvPr>
            <p:cNvSpPr/>
            <p:nvPr/>
          </p:nvSpPr>
          <p:spPr>
            <a:xfrm>
              <a:off x="805650" y="3106591"/>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9" name="TextBox 37" descr="Number 2">
              <a:extLst>
                <a:ext uri="{FF2B5EF4-FFF2-40B4-BE49-F238E27FC236}">
                  <a16:creationId xmlns:a16="http://schemas.microsoft.com/office/drawing/2014/main" id="{EA8A516E-C473-45A4-9D40-0DEEEB6F6E58}"/>
                </a:ext>
              </a:extLst>
            </p:cNvPr>
            <p:cNvSpPr txBox="1"/>
            <p:nvPr/>
          </p:nvSpPr>
          <p:spPr>
            <a:xfrm>
              <a:off x="734007" y="3122886"/>
              <a:ext cx="558177"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Segoe UI Semibold" pitchFamily="34"/>
                  <a:cs typeface="Segoe UI Semibold" pitchFamily="34"/>
                </a:rPr>
                <a:t>2</a:t>
              </a:r>
            </a:p>
          </p:txBody>
        </p:sp>
      </p:grpSp>
      <p:sp>
        <p:nvSpPr>
          <p:cNvPr id="10" name="Content Placeholder 17">
            <a:extLst>
              <a:ext uri="{FF2B5EF4-FFF2-40B4-BE49-F238E27FC236}">
                <a16:creationId xmlns:a16="http://schemas.microsoft.com/office/drawing/2014/main" id="{7F37A3D9-394C-4C87-97C1-FDAB56C7B6A6}"/>
              </a:ext>
            </a:extLst>
          </p:cNvPr>
          <p:cNvSpPr txBox="1"/>
          <p:nvPr/>
        </p:nvSpPr>
        <p:spPr>
          <a:xfrm>
            <a:off x="1306906" y="3145397"/>
            <a:ext cx="9953518" cy="1324051"/>
          </a:xfrm>
          <a:prstGeom prst="rect">
            <a:avLst/>
          </a:prstGeom>
          <a:noFill/>
          <a:ln cap="flat">
            <a:noFill/>
          </a:ln>
        </p:spPr>
        <p:txBody>
          <a:bodyPr vert="horz" wrap="square" lIns="91440" tIns="45720" rIns="91440" bIns="45720" anchor="t" anchorCtr="0" compatLnSpc="1">
            <a:normAutofit/>
          </a:bodyPr>
          <a:lstStyle/>
          <a:p>
            <a:r>
              <a:rPr lang="en-US" b="1" kern="0" dirty="0">
                <a:solidFill>
                  <a:srgbClr val="0070C0"/>
                </a:solidFill>
                <a:latin typeface="Segoe UI Semibold" pitchFamily="34"/>
                <a:cs typeface="Segoe UI Semibold" pitchFamily="34"/>
              </a:rPr>
              <a:t>If not, what should I improve to make the project pass the Quality Gate? </a:t>
            </a:r>
          </a:p>
        </p:txBody>
      </p:sp>
    </p:spTree>
    <p:extLst>
      <p:ext uri="{BB962C8B-B14F-4D97-AF65-F5344CB8AC3E}">
        <p14:creationId xmlns:p14="http://schemas.microsoft.com/office/powerpoint/2010/main" val="27533960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19FD-6E56-4F73-A18E-971F69F5BCE3}"/>
              </a:ext>
            </a:extLst>
          </p:cNvPr>
          <p:cNvSpPr txBox="1">
            <a:spLocks noGrp="1"/>
          </p:cNvSpPr>
          <p:nvPr>
            <p:ph type="title"/>
          </p:nvPr>
        </p:nvSpPr>
        <p:spPr/>
        <p:txBody>
          <a:bodyPr>
            <a:normAutofit/>
          </a:bodyPr>
          <a:lstStyle/>
          <a:p>
            <a:r>
              <a:rPr lang="en-IN" kern="0" dirty="0">
                <a:solidFill>
                  <a:srgbClr val="0070C0"/>
                </a:solidFill>
                <a:latin typeface="Segoe UI Semibold" pitchFamily="34"/>
                <a:cs typeface="Segoe UI Semibold" pitchFamily="34"/>
              </a:rPr>
              <a:t>Applications</a:t>
            </a:r>
          </a:p>
        </p:txBody>
      </p:sp>
      <p:grpSp>
        <p:nvGrpSpPr>
          <p:cNvPr id="3" name="Group 32" descr="Small circle with number 1 inside indicating step 1">
            <a:extLst>
              <a:ext uri="{FF2B5EF4-FFF2-40B4-BE49-F238E27FC236}">
                <a16:creationId xmlns:a16="http://schemas.microsoft.com/office/drawing/2014/main" id="{9F78ED20-20FD-459C-88F3-5747BD8265A6}"/>
              </a:ext>
            </a:extLst>
          </p:cNvPr>
          <p:cNvGrpSpPr/>
          <p:nvPr/>
        </p:nvGrpSpPr>
        <p:grpSpPr>
          <a:xfrm>
            <a:off x="661047" y="2271741"/>
            <a:ext cx="558177" cy="409834"/>
            <a:chOff x="748729" y="1883435"/>
            <a:chExt cx="558177" cy="409834"/>
          </a:xfrm>
        </p:grpSpPr>
        <p:sp>
          <p:nvSpPr>
            <p:cNvPr id="4" name="Oval 33" descr="Small circle">
              <a:extLst>
                <a:ext uri="{FF2B5EF4-FFF2-40B4-BE49-F238E27FC236}">
                  <a16:creationId xmlns:a16="http://schemas.microsoft.com/office/drawing/2014/main" id="{39313572-100A-4271-B53A-461E497A2B1B}"/>
                </a:ext>
              </a:extLst>
            </p:cNvPr>
            <p:cNvSpPr/>
            <p:nvPr/>
          </p:nvSpPr>
          <p:spPr>
            <a:xfrm>
              <a:off x="820372" y="1883435"/>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5" name="TextBox 34" descr="Number 1">
              <a:extLst>
                <a:ext uri="{FF2B5EF4-FFF2-40B4-BE49-F238E27FC236}">
                  <a16:creationId xmlns:a16="http://schemas.microsoft.com/office/drawing/2014/main" id="{72FAE0CD-38A4-41F1-B767-E2ECF10A07B3}"/>
                </a:ext>
              </a:extLst>
            </p:cNvPr>
            <p:cNvSpPr txBox="1"/>
            <p:nvPr/>
          </p:nvSpPr>
          <p:spPr>
            <a:xfrm>
              <a:off x="748729" y="1899730"/>
              <a:ext cx="558177"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Segoe UI Semibold" pitchFamily="34"/>
                <a:cs typeface="Segoe UI Semibold" pitchFamily="34"/>
              </a:endParaRPr>
            </a:p>
          </p:txBody>
        </p:sp>
      </p:grpSp>
      <p:sp>
        <p:nvSpPr>
          <p:cNvPr id="6" name="Content Placeholder 17">
            <a:extLst>
              <a:ext uri="{FF2B5EF4-FFF2-40B4-BE49-F238E27FC236}">
                <a16:creationId xmlns:a16="http://schemas.microsoft.com/office/drawing/2014/main" id="{509D6A03-F2C3-4F0C-BE00-473AC1A07095}"/>
              </a:ext>
            </a:extLst>
          </p:cNvPr>
          <p:cNvSpPr txBox="1"/>
          <p:nvPr/>
        </p:nvSpPr>
        <p:spPr>
          <a:xfrm>
            <a:off x="1193408" y="2311938"/>
            <a:ext cx="9823636" cy="992581"/>
          </a:xfrm>
          <a:prstGeom prst="rect">
            <a:avLst/>
          </a:prstGeom>
          <a:noFill/>
          <a:ln cap="flat">
            <a:noFill/>
          </a:ln>
        </p:spPr>
        <p:txBody>
          <a:bodyPr vert="horz" wrap="square" lIns="91440" tIns="45720" rIns="91440" bIns="45720" anchor="t" anchorCtr="0" compatLnSpc="1">
            <a:noAutofit/>
          </a:bodyPr>
          <a:lstStyle/>
          <a:p>
            <a:r>
              <a:rPr lang="en-US" b="1" kern="0" dirty="0">
                <a:solidFill>
                  <a:srgbClr val="0070C0"/>
                </a:solidFill>
                <a:latin typeface="Segoe UI Semibold" pitchFamily="34"/>
                <a:cs typeface="Segoe UI Semibold" pitchFamily="34"/>
              </a:rPr>
              <a:t>is an aggregation of projects</a:t>
            </a:r>
          </a:p>
        </p:txBody>
      </p:sp>
      <p:grpSp>
        <p:nvGrpSpPr>
          <p:cNvPr id="7" name="Group 35" descr="Small circle with number 2 inside indicating step 2">
            <a:extLst>
              <a:ext uri="{FF2B5EF4-FFF2-40B4-BE49-F238E27FC236}">
                <a16:creationId xmlns:a16="http://schemas.microsoft.com/office/drawing/2014/main" id="{AF43C8AE-815C-4498-A2BE-B1F81AD35BD5}"/>
              </a:ext>
            </a:extLst>
          </p:cNvPr>
          <p:cNvGrpSpPr/>
          <p:nvPr/>
        </p:nvGrpSpPr>
        <p:grpSpPr>
          <a:xfrm>
            <a:off x="646325" y="3494897"/>
            <a:ext cx="558177" cy="409834"/>
            <a:chOff x="734007" y="3106591"/>
            <a:chExt cx="558177" cy="409834"/>
          </a:xfrm>
        </p:grpSpPr>
        <p:sp>
          <p:nvSpPr>
            <p:cNvPr id="8" name="Oval 36" descr="Small circle">
              <a:extLst>
                <a:ext uri="{FF2B5EF4-FFF2-40B4-BE49-F238E27FC236}">
                  <a16:creationId xmlns:a16="http://schemas.microsoft.com/office/drawing/2014/main" id="{49865F4B-F680-4FAC-9C42-BD1710AFCF7A}"/>
                </a:ext>
              </a:extLst>
            </p:cNvPr>
            <p:cNvSpPr/>
            <p:nvPr/>
          </p:nvSpPr>
          <p:spPr>
            <a:xfrm>
              <a:off x="805650" y="3106591"/>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9" name="TextBox 37" descr="Number 2">
              <a:extLst>
                <a:ext uri="{FF2B5EF4-FFF2-40B4-BE49-F238E27FC236}">
                  <a16:creationId xmlns:a16="http://schemas.microsoft.com/office/drawing/2014/main" id="{EA8A516E-C473-45A4-9D40-0DEEEB6F6E58}"/>
                </a:ext>
              </a:extLst>
            </p:cNvPr>
            <p:cNvSpPr txBox="1"/>
            <p:nvPr/>
          </p:nvSpPr>
          <p:spPr>
            <a:xfrm>
              <a:off x="734007" y="3122886"/>
              <a:ext cx="558177"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Segoe UI Semibold" pitchFamily="34"/>
                <a:cs typeface="Segoe UI Semibold" pitchFamily="34"/>
              </a:endParaRPr>
            </a:p>
          </p:txBody>
        </p:sp>
      </p:grpSp>
      <p:sp>
        <p:nvSpPr>
          <p:cNvPr id="10" name="Content Placeholder 17">
            <a:extLst>
              <a:ext uri="{FF2B5EF4-FFF2-40B4-BE49-F238E27FC236}">
                <a16:creationId xmlns:a16="http://schemas.microsoft.com/office/drawing/2014/main" id="{7F37A3D9-394C-4C87-97C1-FDAB56C7B6A6}"/>
              </a:ext>
            </a:extLst>
          </p:cNvPr>
          <p:cNvSpPr txBox="1"/>
          <p:nvPr/>
        </p:nvSpPr>
        <p:spPr>
          <a:xfrm>
            <a:off x="1207532" y="3535094"/>
            <a:ext cx="9953518" cy="1324051"/>
          </a:xfrm>
          <a:prstGeom prst="rect">
            <a:avLst/>
          </a:prstGeom>
          <a:noFill/>
          <a:ln cap="flat">
            <a:noFill/>
          </a:ln>
        </p:spPr>
        <p:txBody>
          <a:bodyPr vert="horz" wrap="square" lIns="91440" tIns="45720" rIns="91440" bIns="45720" anchor="t" anchorCtr="0" compatLnSpc="1">
            <a:normAutofit/>
          </a:bodyPr>
          <a:lstStyle/>
          <a:p>
            <a:r>
              <a:rPr lang="en-US" b="1" kern="0" dirty="0">
                <a:solidFill>
                  <a:srgbClr val="0070C0"/>
                </a:solidFill>
                <a:latin typeface="Segoe UI Semibold" pitchFamily="34"/>
                <a:cs typeface="Segoe UI Semibold" pitchFamily="34"/>
              </a:rPr>
              <a:t>With an Application, they can be treated as a single entity in SonarQube with a unified Project Homepage, Issues list, Measures space, and most importantly</a:t>
            </a:r>
            <a:r>
              <a:rPr lang="en-US" sz="1200" dirty="0"/>
              <a:t>: </a:t>
            </a:r>
            <a:r>
              <a:rPr lang="en-US" b="1" kern="0" dirty="0">
                <a:solidFill>
                  <a:srgbClr val="0070C0"/>
                </a:solidFill>
                <a:latin typeface="Segoe UI Semibold" pitchFamily="34"/>
                <a:cs typeface="Segoe UI Semibold" pitchFamily="34"/>
              </a:rPr>
              <a:t>Quality Gate.</a:t>
            </a:r>
          </a:p>
        </p:txBody>
      </p:sp>
    </p:spTree>
    <p:extLst>
      <p:ext uri="{BB962C8B-B14F-4D97-AF65-F5344CB8AC3E}">
        <p14:creationId xmlns:p14="http://schemas.microsoft.com/office/powerpoint/2010/main" val="29534144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EF0B697E-844F-4A12-AB82-7E80A5863D93}"/>
              </a:ext>
            </a:extLst>
          </p:cNvPr>
          <p:cNvSpPr txBox="1">
            <a:spLocks/>
          </p:cNvSpPr>
          <p:nvPr/>
        </p:nvSpPr>
        <p:spPr>
          <a:xfrm>
            <a:off x="521208" y="448056"/>
            <a:ext cx="6877120" cy="640080"/>
          </a:xfrm>
          <a:prstGeom prst="rect">
            <a:avLst/>
          </a:prstGeom>
          <a:noFill/>
          <a:ln>
            <a:noFill/>
          </a:ln>
        </p:spPr>
        <p:txBody>
          <a:bodyPr vert="horz" wrap="square" lIns="91440" tIns="45720" rIns="91440" bIns="45720" anchor="b" anchorCtr="0" compatLnSpc="1">
            <a:normAutofit/>
          </a:bodyPr>
          <a:lstStyle>
            <a:lvl1pPr marL="0" marR="0" lvl="0" indent="0" algn="l" defTabSz="914400" rtl="0" fontAlgn="auto" hangingPunct="1">
              <a:lnSpc>
                <a:spcPct val="100000"/>
              </a:lnSpc>
              <a:spcBef>
                <a:spcPts val="0"/>
              </a:spcBef>
              <a:spcAft>
                <a:spcPts val="0"/>
              </a:spcAft>
              <a:buNone/>
              <a:tabLst/>
              <a:defRPr lang="en-US" sz="2800" b="0" i="0" u="none" strike="noStrike" kern="1200" cap="none" spc="0" baseline="0">
                <a:solidFill>
                  <a:srgbClr val="3B3838"/>
                </a:solidFill>
                <a:uFillTx/>
                <a:latin typeface="Segoe UI Light"/>
              </a:defRPr>
            </a:lvl1pPr>
          </a:lstStyle>
          <a:p>
            <a:r>
              <a:rPr lang="en-IN" kern="0" dirty="0">
                <a:solidFill>
                  <a:srgbClr val="0070C0"/>
                </a:solidFill>
                <a:latin typeface="Segoe UI Semibold" pitchFamily="34"/>
                <a:cs typeface="Segoe UI Semibold" pitchFamily="34"/>
              </a:rPr>
              <a:t>Issues</a:t>
            </a:r>
          </a:p>
        </p:txBody>
      </p:sp>
      <p:grpSp>
        <p:nvGrpSpPr>
          <p:cNvPr id="14" name="Group 32" descr="Small circle with number 1 inside indicating step 1">
            <a:extLst>
              <a:ext uri="{FF2B5EF4-FFF2-40B4-BE49-F238E27FC236}">
                <a16:creationId xmlns:a16="http://schemas.microsoft.com/office/drawing/2014/main" id="{F4C521A0-413B-4650-9A6D-F0E6D332C36F}"/>
              </a:ext>
            </a:extLst>
          </p:cNvPr>
          <p:cNvGrpSpPr/>
          <p:nvPr/>
        </p:nvGrpSpPr>
        <p:grpSpPr>
          <a:xfrm>
            <a:off x="748729" y="1883435"/>
            <a:ext cx="558177" cy="409834"/>
            <a:chOff x="748729" y="1883435"/>
            <a:chExt cx="558177" cy="409834"/>
          </a:xfrm>
        </p:grpSpPr>
        <p:sp>
          <p:nvSpPr>
            <p:cNvPr id="15" name="Oval 33" descr="Small circle">
              <a:extLst>
                <a:ext uri="{FF2B5EF4-FFF2-40B4-BE49-F238E27FC236}">
                  <a16:creationId xmlns:a16="http://schemas.microsoft.com/office/drawing/2014/main" id="{6E459EBC-2A36-4A5B-809E-6038AFB08546}"/>
                </a:ext>
              </a:extLst>
            </p:cNvPr>
            <p:cNvSpPr/>
            <p:nvPr/>
          </p:nvSpPr>
          <p:spPr>
            <a:xfrm>
              <a:off x="820372" y="1883435"/>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b="0" i="0" u="none" strike="noStrike" kern="1200" cap="none" spc="0" baseline="0">
                <a:solidFill>
                  <a:srgbClr val="FFFFFF"/>
                </a:solidFill>
                <a:uFillTx/>
                <a:latin typeface="Segoe UI"/>
              </a:endParaRPr>
            </a:p>
          </p:txBody>
        </p:sp>
        <p:sp>
          <p:nvSpPr>
            <p:cNvPr id="16" name="TextBox 34" descr="Number 1">
              <a:extLst>
                <a:ext uri="{FF2B5EF4-FFF2-40B4-BE49-F238E27FC236}">
                  <a16:creationId xmlns:a16="http://schemas.microsoft.com/office/drawing/2014/main" id="{FA6DEE82-5100-4670-B2CA-D75E3346B8BD}"/>
                </a:ext>
              </a:extLst>
            </p:cNvPr>
            <p:cNvSpPr txBox="1"/>
            <p:nvPr/>
          </p:nvSpPr>
          <p:spPr>
            <a:xfrm>
              <a:off x="748729" y="1899730"/>
              <a:ext cx="558177"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b="0" i="0" u="none" strike="noStrike" kern="1200" cap="none" spc="0" baseline="0" dirty="0">
                  <a:solidFill>
                    <a:srgbClr val="FFFFFF"/>
                  </a:solidFill>
                  <a:uFillTx/>
                  <a:latin typeface="Segoe UI Semibold" pitchFamily="34"/>
                  <a:cs typeface="Segoe UI Semibold" pitchFamily="34"/>
                </a:rPr>
                <a:t>1</a:t>
              </a:r>
            </a:p>
          </p:txBody>
        </p:sp>
      </p:grpSp>
      <p:sp>
        <p:nvSpPr>
          <p:cNvPr id="17" name="Content Placeholder 17">
            <a:extLst>
              <a:ext uri="{FF2B5EF4-FFF2-40B4-BE49-F238E27FC236}">
                <a16:creationId xmlns:a16="http://schemas.microsoft.com/office/drawing/2014/main" id="{E60C4FBE-7415-4B0E-A034-07687B388B53}"/>
              </a:ext>
            </a:extLst>
          </p:cNvPr>
          <p:cNvSpPr txBox="1"/>
          <p:nvPr/>
        </p:nvSpPr>
        <p:spPr>
          <a:xfrm>
            <a:off x="1256038" y="1923632"/>
            <a:ext cx="9823636" cy="992581"/>
          </a:xfrm>
          <a:prstGeom prst="rect">
            <a:avLst/>
          </a:prstGeom>
          <a:noFill/>
          <a:ln cap="flat">
            <a:noFill/>
          </a:ln>
        </p:spPr>
        <p:txBody>
          <a:bodyPr vert="horz" wrap="square" lIns="91440" tIns="45720" rIns="91440" bIns="45720" anchor="t" anchorCtr="0" compatLnSpc="1">
            <a:noAutofit/>
          </a:bodyPr>
          <a:lstStyle/>
          <a:p>
            <a:r>
              <a:rPr lang="en-US" b="1" kern="0" dirty="0">
                <a:solidFill>
                  <a:srgbClr val="0070C0"/>
                </a:solidFill>
                <a:latin typeface="Segoe UI Semibold" pitchFamily="34"/>
                <a:cs typeface="Segoe UI Semibold" pitchFamily="34"/>
              </a:rPr>
              <a:t>Bug – A coding error that will break your code and needs to be fixed immediately.</a:t>
            </a:r>
          </a:p>
        </p:txBody>
      </p:sp>
      <p:grpSp>
        <p:nvGrpSpPr>
          <p:cNvPr id="18" name="Group 35" descr="Small circle with number 2 inside indicating step 2">
            <a:extLst>
              <a:ext uri="{FF2B5EF4-FFF2-40B4-BE49-F238E27FC236}">
                <a16:creationId xmlns:a16="http://schemas.microsoft.com/office/drawing/2014/main" id="{F70904A8-1C2A-476E-A76F-C266EA30EE20}"/>
              </a:ext>
            </a:extLst>
          </p:cNvPr>
          <p:cNvGrpSpPr/>
          <p:nvPr/>
        </p:nvGrpSpPr>
        <p:grpSpPr>
          <a:xfrm>
            <a:off x="724482" y="3201841"/>
            <a:ext cx="558177" cy="409834"/>
            <a:chOff x="734007" y="3106591"/>
            <a:chExt cx="558177" cy="409834"/>
          </a:xfrm>
        </p:grpSpPr>
        <p:sp>
          <p:nvSpPr>
            <p:cNvPr id="19" name="Oval 36" descr="Small circle">
              <a:extLst>
                <a:ext uri="{FF2B5EF4-FFF2-40B4-BE49-F238E27FC236}">
                  <a16:creationId xmlns:a16="http://schemas.microsoft.com/office/drawing/2014/main" id="{46DC64C2-1D1E-450A-9C14-9284FBF09108}"/>
                </a:ext>
              </a:extLst>
            </p:cNvPr>
            <p:cNvSpPr/>
            <p:nvPr/>
          </p:nvSpPr>
          <p:spPr>
            <a:xfrm>
              <a:off x="805650" y="3106591"/>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b="0" i="0" u="none" strike="noStrike" kern="1200" cap="none" spc="0" baseline="0">
                <a:solidFill>
                  <a:srgbClr val="FFFFFF"/>
                </a:solidFill>
                <a:uFillTx/>
                <a:latin typeface="Segoe UI"/>
              </a:endParaRPr>
            </a:p>
          </p:txBody>
        </p:sp>
        <p:sp>
          <p:nvSpPr>
            <p:cNvPr id="20" name="TextBox 37" descr="Number 2">
              <a:extLst>
                <a:ext uri="{FF2B5EF4-FFF2-40B4-BE49-F238E27FC236}">
                  <a16:creationId xmlns:a16="http://schemas.microsoft.com/office/drawing/2014/main" id="{D9CB0B81-6A69-4799-96E6-A329C66A161A}"/>
                </a:ext>
              </a:extLst>
            </p:cNvPr>
            <p:cNvSpPr txBox="1"/>
            <p:nvPr/>
          </p:nvSpPr>
          <p:spPr>
            <a:xfrm>
              <a:off x="734007" y="3122886"/>
              <a:ext cx="558177"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b="0" i="0" u="none" strike="noStrike" kern="1200" cap="none" spc="0" baseline="0">
                  <a:solidFill>
                    <a:srgbClr val="FFFFFF"/>
                  </a:solidFill>
                  <a:uFillTx/>
                  <a:latin typeface="Segoe UI Semibold" pitchFamily="34"/>
                  <a:cs typeface="Segoe UI Semibold" pitchFamily="34"/>
                </a:rPr>
                <a:t>2</a:t>
              </a:r>
            </a:p>
          </p:txBody>
        </p:sp>
      </p:grpSp>
      <p:sp>
        <p:nvSpPr>
          <p:cNvPr id="21" name="Content Placeholder 17">
            <a:extLst>
              <a:ext uri="{FF2B5EF4-FFF2-40B4-BE49-F238E27FC236}">
                <a16:creationId xmlns:a16="http://schemas.microsoft.com/office/drawing/2014/main" id="{91739E3F-8079-44EF-A53A-F105B0651EDD}"/>
              </a:ext>
            </a:extLst>
          </p:cNvPr>
          <p:cNvSpPr txBox="1"/>
          <p:nvPr/>
        </p:nvSpPr>
        <p:spPr>
          <a:xfrm>
            <a:off x="1242291" y="3242038"/>
            <a:ext cx="10153589" cy="1324051"/>
          </a:xfrm>
          <a:prstGeom prst="rect">
            <a:avLst/>
          </a:prstGeom>
          <a:noFill/>
          <a:ln cap="flat">
            <a:noFill/>
          </a:ln>
        </p:spPr>
        <p:txBody>
          <a:bodyPr vert="horz" wrap="square" lIns="91440" tIns="45720" rIns="91440" bIns="45720" anchor="t" anchorCtr="0" compatLnSpc="1">
            <a:normAutofit/>
          </a:bodyPr>
          <a:lstStyle/>
          <a:p>
            <a:r>
              <a:rPr lang="en-US" b="1" kern="0" dirty="0">
                <a:solidFill>
                  <a:srgbClr val="0070C0"/>
                </a:solidFill>
                <a:latin typeface="Segoe UI Semibold" pitchFamily="34"/>
                <a:cs typeface="Segoe UI Semibold" pitchFamily="34"/>
              </a:rPr>
              <a:t>Vulnerability – A point in your code that's open to attack.</a:t>
            </a:r>
          </a:p>
        </p:txBody>
      </p:sp>
      <p:grpSp>
        <p:nvGrpSpPr>
          <p:cNvPr id="22" name="Group 38" descr="Small circle with number 3 inside  indicating step 3">
            <a:extLst>
              <a:ext uri="{FF2B5EF4-FFF2-40B4-BE49-F238E27FC236}">
                <a16:creationId xmlns:a16="http://schemas.microsoft.com/office/drawing/2014/main" id="{D408AEB7-A564-4ED3-ACF3-A3DFB4AA0E0E}"/>
              </a:ext>
            </a:extLst>
          </p:cNvPr>
          <p:cNvGrpSpPr/>
          <p:nvPr/>
        </p:nvGrpSpPr>
        <p:grpSpPr>
          <a:xfrm>
            <a:off x="734482" y="4531629"/>
            <a:ext cx="558177" cy="409834"/>
            <a:chOff x="734482" y="4531629"/>
            <a:chExt cx="558177" cy="409834"/>
          </a:xfrm>
        </p:grpSpPr>
        <p:sp>
          <p:nvSpPr>
            <p:cNvPr id="23" name="Oval 39" descr="Small circle">
              <a:extLst>
                <a:ext uri="{FF2B5EF4-FFF2-40B4-BE49-F238E27FC236}">
                  <a16:creationId xmlns:a16="http://schemas.microsoft.com/office/drawing/2014/main" id="{2D07342A-AEC4-4A24-A34B-8FBE1671DF9E}"/>
                </a:ext>
              </a:extLst>
            </p:cNvPr>
            <p:cNvSpPr/>
            <p:nvPr/>
          </p:nvSpPr>
          <p:spPr>
            <a:xfrm>
              <a:off x="806125" y="4531629"/>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b="0" i="0" u="none" strike="noStrike" kern="1200" cap="none" spc="0" baseline="0">
                <a:solidFill>
                  <a:srgbClr val="FFFFFF"/>
                </a:solidFill>
                <a:uFillTx/>
                <a:latin typeface="Segoe UI"/>
              </a:endParaRPr>
            </a:p>
          </p:txBody>
        </p:sp>
        <p:sp>
          <p:nvSpPr>
            <p:cNvPr id="24" name="TextBox 40" descr="Number 3">
              <a:extLst>
                <a:ext uri="{FF2B5EF4-FFF2-40B4-BE49-F238E27FC236}">
                  <a16:creationId xmlns:a16="http://schemas.microsoft.com/office/drawing/2014/main" id="{5A5A02DD-B6B5-486D-AC2D-08707A1131FB}"/>
                </a:ext>
              </a:extLst>
            </p:cNvPr>
            <p:cNvSpPr txBox="1"/>
            <p:nvPr/>
          </p:nvSpPr>
          <p:spPr>
            <a:xfrm>
              <a:off x="734482" y="4547923"/>
              <a:ext cx="558177"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b="0" i="0" u="none" strike="noStrike" kern="1200" cap="none" spc="0" baseline="0">
                  <a:solidFill>
                    <a:srgbClr val="FFFFFF"/>
                  </a:solidFill>
                  <a:uFillTx/>
                  <a:latin typeface="Segoe UI Semibold" pitchFamily="34"/>
                  <a:cs typeface="Segoe UI Semibold" pitchFamily="34"/>
                </a:rPr>
                <a:t>3</a:t>
              </a:r>
            </a:p>
          </p:txBody>
        </p:sp>
      </p:grpSp>
      <p:sp>
        <p:nvSpPr>
          <p:cNvPr id="25" name="Content Placeholder 17">
            <a:extLst>
              <a:ext uri="{FF2B5EF4-FFF2-40B4-BE49-F238E27FC236}">
                <a16:creationId xmlns:a16="http://schemas.microsoft.com/office/drawing/2014/main" id="{82A6D331-B60D-4352-B0CF-3588BDD23A94}"/>
              </a:ext>
            </a:extLst>
          </p:cNvPr>
          <p:cNvSpPr txBox="1"/>
          <p:nvPr/>
        </p:nvSpPr>
        <p:spPr>
          <a:xfrm>
            <a:off x="1256989" y="4571826"/>
            <a:ext cx="9966332" cy="697760"/>
          </a:xfrm>
          <a:prstGeom prst="rect">
            <a:avLst/>
          </a:prstGeom>
          <a:noFill/>
          <a:ln cap="flat">
            <a:noFill/>
          </a:ln>
        </p:spPr>
        <p:txBody>
          <a:bodyPr vert="horz" wrap="square" lIns="91440" tIns="45720" rIns="91440" bIns="45720" anchor="t" anchorCtr="0" compatLnSpc="1">
            <a:normAutofit/>
          </a:bodyPr>
          <a:lstStyle/>
          <a:p>
            <a:r>
              <a:rPr lang="en-US" b="1" kern="0" dirty="0" err="1">
                <a:solidFill>
                  <a:srgbClr val="0070C0"/>
                </a:solidFill>
                <a:latin typeface="Segoe UI Semibold" pitchFamily="34"/>
                <a:cs typeface="Segoe UI Semibold" pitchFamily="34"/>
              </a:rPr>
              <a:t>Codesmell</a:t>
            </a:r>
            <a:r>
              <a:rPr lang="en-US" b="1" kern="0" dirty="0">
                <a:solidFill>
                  <a:srgbClr val="0070C0"/>
                </a:solidFill>
                <a:latin typeface="Segoe UI Semibold" pitchFamily="34"/>
                <a:cs typeface="Segoe UI Semibold" pitchFamily="34"/>
              </a:rPr>
              <a:t> – A maintainability issue that makes your code confusing and difficult to maintain</a:t>
            </a:r>
            <a:r>
              <a:rPr lang="en-US" dirty="0"/>
              <a:t>.</a:t>
            </a:r>
          </a:p>
        </p:txBody>
      </p:sp>
    </p:spTree>
    <p:extLst>
      <p:ext uri="{BB962C8B-B14F-4D97-AF65-F5344CB8AC3E}">
        <p14:creationId xmlns:p14="http://schemas.microsoft.com/office/powerpoint/2010/main" val="34274916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EF0B697E-844F-4A12-AB82-7E80A5863D93}"/>
              </a:ext>
            </a:extLst>
          </p:cNvPr>
          <p:cNvSpPr txBox="1">
            <a:spLocks/>
          </p:cNvSpPr>
          <p:nvPr/>
        </p:nvSpPr>
        <p:spPr>
          <a:xfrm>
            <a:off x="521208" y="448056"/>
            <a:ext cx="6877120" cy="640080"/>
          </a:xfrm>
          <a:prstGeom prst="rect">
            <a:avLst/>
          </a:prstGeom>
          <a:noFill/>
          <a:ln>
            <a:noFill/>
          </a:ln>
        </p:spPr>
        <p:txBody>
          <a:bodyPr vert="horz" wrap="square" lIns="91440" tIns="45720" rIns="91440" bIns="45720" anchor="b" anchorCtr="0" compatLnSpc="1">
            <a:normAutofit/>
          </a:bodyPr>
          <a:lstStyle>
            <a:lvl1pPr marL="0" marR="0" lvl="0" indent="0" algn="l" defTabSz="914400" rtl="0" fontAlgn="auto" hangingPunct="1">
              <a:lnSpc>
                <a:spcPct val="100000"/>
              </a:lnSpc>
              <a:spcBef>
                <a:spcPts val="0"/>
              </a:spcBef>
              <a:spcAft>
                <a:spcPts val="0"/>
              </a:spcAft>
              <a:buNone/>
              <a:tabLst/>
              <a:defRPr lang="en-US" sz="2800" b="0" i="0" u="none" strike="noStrike" kern="1200" cap="none" spc="0" baseline="0">
                <a:solidFill>
                  <a:srgbClr val="3B3838"/>
                </a:solidFill>
                <a:uFillTx/>
                <a:latin typeface="Segoe UI Light"/>
              </a:defRPr>
            </a:lvl1pPr>
          </a:lstStyle>
          <a:p>
            <a:r>
              <a:rPr lang="en-IN" kern="0" dirty="0">
                <a:solidFill>
                  <a:srgbClr val="0070C0"/>
                </a:solidFill>
                <a:latin typeface="Segoe UI Semibold" pitchFamily="34"/>
                <a:cs typeface="Segoe UI Semibold" pitchFamily="34"/>
              </a:rPr>
              <a:t>Issues</a:t>
            </a:r>
            <a:r>
              <a:rPr lang="en-IN" sz="3200" b="1" dirty="0"/>
              <a:t> </a:t>
            </a:r>
            <a:r>
              <a:rPr lang="en-IN" kern="0" dirty="0">
                <a:solidFill>
                  <a:srgbClr val="0070C0"/>
                </a:solidFill>
                <a:latin typeface="Segoe UI Semibold" pitchFamily="34"/>
                <a:cs typeface="Segoe UI Semibold" pitchFamily="34"/>
              </a:rPr>
              <a:t>Severity</a:t>
            </a:r>
          </a:p>
        </p:txBody>
      </p:sp>
      <p:grpSp>
        <p:nvGrpSpPr>
          <p:cNvPr id="14" name="Group 32" descr="Small circle with number 1 inside indicating step 1">
            <a:extLst>
              <a:ext uri="{FF2B5EF4-FFF2-40B4-BE49-F238E27FC236}">
                <a16:creationId xmlns:a16="http://schemas.microsoft.com/office/drawing/2014/main" id="{F4C521A0-413B-4650-9A6D-F0E6D332C36F}"/>
              </a:ext>
            </a:extLst>
          </p:cNvPr>
          <p:cNvGrpSpPr/>
          <p:nvPr/>
        </p:nvGrpSpPr>
        <p:grpSpPr>
          <a:xfrm>
            <a:off x="748729" y="1883435"/>
            <a:ext cx="558177" cy="409834"/>
            <a:chOff x="748729" y="1883435"/>
            <a:chExt cx="558177" cy="409834"/>
          </a:xfrm>
        </p:grpSpPr>
        <p:sp>
          <p:nvSpPr>
            <p:cNvPr id="15" name="Oval 33" descr="Small circle">
              <a:extLst>
                <a:ext uri="{FF2B5EF4-FFF2-40B4-BE49-F238E27FC236}">
                  <a16:creationId xmlns:a16="http://schemas.microsoft.com/office/drawing/2014/main" id="{6E459EBC-2A36-4A5B-809E-6038AFB08546}"/>
                </a:ext>
              </a:extLst>
            </p:cNvPr>
            <p:cNvSpPr/>
            <p:nvPr/>
          </p:nvSpPr>
          <p:spPr>
            <a:xfrm>
              <a:off x="820372" y="1883435"/>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b="0" i="0" u="none" strike="noStrike" kern="1200" cap="none" spc="0" baseline="0">
                <a:solidFill>
                  <a:srgbClr val="FFFFFF"/>
                </a:solidFill>
                <a:uFillTx/>
                <a:latin typeface="Segoe UI"/>
              </a:endParaRPr>
            </a:p>
          </p:txBody>
        </p:sp>
        <p:sp>
          <p:nvSpPr>
            <p:cNvPr id="16" name="TextBox 34" descr="Number 1">
              <a:extLst>
                <a:ext uri="{FF2B5EF4-FFF2-40B4-BE49-F238E27FC236}">
                  <a16:creationId xmlns:a16="http://schemas.microsoft.com/office/drawing/2014/main" id="{FA6DEE82-5100-4670-B2CA-D75E3346B8BD}"/>
                </a:ext>
              </a:extLst>
            </p:cNvPr>
            <p:cNvSpPr txBox="1"/>
            <p:nvPr/>
          </p:nvSpPr>
          <p:spPr>
            <a:xfrm>
              <a:off x="748729" y="1899730"/>
              <a:ext cx="558177"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b="0" i="0" u="none" strike="noStrike" kern="1200" cap="none" spc="0" baseline="0" dirty="0">
                  <a:solidFill>
                    <a:srgbClr val="FFFFFF"/>
                  </a:solidFill>
                  <a:uFillTx/>
                  <a:latin typeface="Segoe UI Semibold" pitchFamily="34"/>
                  <a:cs typeface="Segoe UI Semibold" pitchFamily="34"/>
                </a:rPr>
                <a:t>1</a:t>
              </a:r>
            </a:p>
          </p:txBody>
        </p:sp>
      </p:grpSp>
      <p:sp>
        <p:nvSpPr>
          <p:cNvPr id="17" name="Content Placeholder 17">
            <a:extLst>
              <a:ext uri="{FF2B5EF4-FFF2-40B4-BE49-F238E27FC236}">
                <a16:creationId xmlns:a16="http://schemas.microsoft.com/office/drawing/2014/main" id="{E60C4FBE-7415-4B0E-A034-07687B388B53}"/>
              </a:ext>
            </a:extLst>
          </p:cNvPr>
          <p:cNvSpPr txBox="1"/>
          <p:nvPr/>
        </p:nvSpPr>
        <p:spPr>
          <a:xfrm>
            <a:off x="1256038" y="1914107"/>
            <a:ext cx="9823636" cy="992581"/>
          </a:xfrm>
          <a:prstGeom prst="rect">
            <a:avLst/>
          </a:prstGeom>
          <a:noFill/>
          <a:ln cap="flat">
            <a:noFill/>
          </a:ln>
        </p:spPr>
        <p:txBody>
          <a:bodyPr vert="horz" wrap="square" lIns="91440" tIns="45720" rIns="91440" bIns="45720" anchor="t" anchorCtr="0" compatLnSpc="1">
            <a:noAutofit/>
          </a:bodyPr>
          <a:lstStyle/>
          <a:p>
            <a:r>
              <a:rPr lang="en-IN" b="1" kern="0" dirty="0">
                <a:solidFill>
                  <a:srgbClr val="0070C0"/>
                </a:solidFill>
                <a:latin typeface="Segoe UI Semibold" pitchFamily="34"/>
                <a:cs typeface="Segoe UI Semibold" pitchFamily="34"/>
              </a:rPr>
              <a:t>BLOCKER</a:t>
            </a:r>
            <a:endParaRPr lang="en-US" b="1" kern="0" dirty="0">
              <a:solidFill>
                <a:srgbClr val="0070C0"/>
              </a:solidFill>
              <a:latin typeface="Segoe UI Semibold" pitchFamily="34"/>
              <a:cs typeface="Segoe UI Semibold" pitchFamily="34"/>
            </a:endParaRPr>
          </a:p>
        </p:txBody>
      </p:sp>
      <p:grpSp>
        <p:nvGrpSpPr>
          <p:cNvPr id="18" name="Group 35" descr="Small circle with number 2 inside indicating step 2">
            <a:extLst>
              <a:ext uri="{FF2B5EF4-FFF2-40B4-BE49-F238E27FC236}">
                <a16:creationId xmlns:a16="http://schemas.microsoft.com/office/drawing/2014/main" id="{F70904A8-1C2A-476E-A76F-C266EA30EE20}"/>
              </a:ext>
            </a:extLst>
          </p:cNvPr>
          <p:cNvGrpSpPr/>
          <p:nvPr/>
        </p:nvGrpSpPr>
        <p:grpSpPr>
          <a:xfrm>
            <a:off x="734007" y="2881123"/>
            <a:ext cx="558177" cy="409834"/>
            <a:chOff x="734007" y="3106591"/>
            <a:chExt cx="558177" cy="409834"/>
          </a:xfrm>
        </p:grpSpPr>
        <p:sp>
          <p:nvSpPr>
            <p:cNvPr id="19" name="Oval 36" descr="Small circle">
              <a:extLst>
                <a:ext uri="{FF2B5EF4-FFF2-40B4-BE49-F238E27FC236}">
                  <a16:creationId xmlns:a16="http://schemas.microsoft.com/office/drawing/2014/main" id="{46DC64C2-1D1E-450A-9C14-9284FBF09108}"/>
                </a:ext>
              </a:extLst>
            </p:cNvPr>
            <p:cNvSpPr/>
            <p:nvPr/>
          </p:nvSpPr>
          <p:spPr>
            <a:xfrm>
              <a:off x="805650" y="3106591"/>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b="0" i="0" u="none" strike="noStrike" kern="1200" cap="none" spc="0" baseline="0">
                <a:solidFill>
                  <a:srgbClr val="FFFFFF"/>
                </a:solidFill>
                <a:uFillTx/>
                <a:latin typeface="Segoe UI"/>
              </a:endParaRPr>
            </a:p>
          </p:txBody>
        </p:sp>
        <p:sp>
          <p:nvSpPr>
            <p:cNvPr id="20" name="TextBox 37" descr="Number 2">
              <a:extLst>
                <a:ext uri="{FF2B5EF4-FFF2-40B4-BE49-F238E27FC236}">
                  <a16:creationId xmlns:a16="http://schemas.microsoft.com/office/drawing/2014/main" id="{D9CB0B81-6A69-4799-96E6-A329C66A161A}"/>
                </a:ext>
              </a:extLst>
            </p:cNvPr>
            <p:cNvSpPr txBox="1"/>
            <p:nvPr/>
          </p:nvSpPr>
          <p:spPr>
            <a:xfrm>
              <a:off x="734007" y="3122886"/>
              <a:ext cx="558177"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b="0" i="0" u="none" strike="noStrike" kern="1200" cap="none" spc="0" baseline="0">
                  <a:solidFill>
                    <a:srgbClr val="FFFFFF"/>
                  </a:solidFill>
                  <a:uFillTx/>
                  <a:latin typeface="Segoe UI Semibold" pitchFamily="34"/>
                  <a:cs typeface="Segoe UI Semibold" pitchFamily="34"/>
                </a:rPr>
                <a:t>2</a:t>
              </a:r>
            </a:p>
          </p:txBody>
        </p:sp>
      </p:grpSp>
      <p:sp>
        <p:nvSpPr>
          <p:cNvPr id="21" name="Content Placeholder 17">
            <a:extLst>
              <a:ext uri="{FF2B5EF4-FFF2-40B4-BE49-F238E27FC236}">
                <a16:creationId xmlns:a16="http://schemas.microsoft.com/office/drawing/2014/main" id="{91739E3F-8079-44EF-A53A-F105B0651EDD}"/>
              </a:ext>
            </a:extLst>
          </p:cNvPr>
          <p:cNvSpPr txBox="1"/>
          <p:nvPr/>
        </p:nvSpPr>
        <p:spPr>
          <a:xfrm>
            <a:off x="1232766" y="2921320"/>
            <a:ext cx="10153589" cy="1324051"/>
          </a:xfrm>
          <a:prstGeom prst="rect">
            <a:avLst/>
          </a:prstGeom>
          <a:noFill/>
          <a:ln cap="flat">
            <a:noFill/>
          </a:ln>
        </p:spPr>
        <p:txBody>
          <a:bodyPr vert="horz" wrap="square" lIns="91440" tIns="45720" rIns="91440" bIns="45720" anchor="t" anchorCtr="0" compatLnSpc="1">
            <a:normAutofit/>
          </a:bodyPr>
          <a:lstStyle/>
          <a:p>
            <a:r>
              <a:rPr lang="en-IN" b="1" kern="0" dirty="0">
                <a:solidFill>
                  <a:srgbClr val="0070C0"/>
                </a:solidFill>
                <a:latin typeface="Segoe UI Semibold" pitchFamily="34"/>
                <a:cs typeface="Segoe UI Semibold" pitchFamily="34"/>
              </a:rPr>
              <a:t>CRITICAL</a:t>
            </a:r>
            <a:endParaRPr lang="en-US" b="1" kern="0" dirty="0">
              <a:solidFill>
                <a:srgbClr val="0070C0"/>
              </a:solidFill>
              <a:latin typeface="Segoe UI Semibold" pitchFamily="34"/>
              <a:cs typeface="Segoe UI Semibold" pitchFamily="34"/>
            </a:endParaRPr>
          </a:p>
        </p:txBody>
      </p:sp>
      <p:grpSp>
        <p:nvGrpSpPr>
          <p:cNvPr id="22" name="Group 38" descr="Small circle with number 3 inside  indicating step 3">
            <a:extLst>
              <a:ext uri="{FF2B5EF4-FFF2-40B4-BE49-F238E27FC236}">
                <a16:creationId xmlns:a16="http://schemas.microsoft.com/office/drawing/2014/main" id="{D408AEB7-A564-4ED3-ACF3-A3DFB4AA0E0E}"/>
              </a:ext>
            </a:extLst>
          </p:cNvPr>
          <p:cNvGrpSpPr/>
          <p:nvPr/>
        </p:nvGrpSpPr>
        <p:grpSpPr>
          <a:xfrm>
            <a:off x="734482" y="3892803"/>
            <a:ext cx="558177" cy="409834"/>
            <a:chOff x="734482" y="4531629"/>
            <a:chExt cx="558177" cy="409834"/>
          </a:xfrm>
        </p:grpSpPr>
        <p:sp>
          <p:nvSpPr>
            <p:cNvPr id="23" name="Oval 39" descr="Small circle">
              <a:extLst>
                <a:ext uri="{FF2B5EF4-FFF2-40B4-BE49-F238E27FC236}">
                  <a16:creationId xmlns:a16="http://schemas.microsoft.com/office/drawing/2014/main" id="{2D07342A-AEC4-4A24-A34B-8FBE1671DF9E}"/>
                </a:ext>
              </a:extLst>
            </p:cNvPr>
            <p:cNvSpPr/>
            <p:nvPr/>
          </p:nvSpPr>
          <p:spPr>
            <a:xfrm>
              <a:off x="806125" y="4531629"/>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b="0" i="0" u="none" strike="noStrike" kern="1200" cap="none" spc="0" baseline="0">
                <a:solidFill>
                  <a:srgbClr val="FFFFFF"/>
                </a:solidFill>
                <a:uFillTx/>
                <a:latin typeface="Segoe UI"/>
              </a:endParaRPr>
            </a:p>
          </p:txBody>
        </p:sp>
        <p:sp>
          <p:nvSpPr>
            <p:cNvPr id="24" name="TextBox 40" descr="Number 3">
              <a:extLst>
                <a:ext uri="{FF2B5EF4-FFF2-40B4-BE49-F238E27FC236}">
                  <a16:creationId xmlns:a16="http://schemas.microsoft.com/office/drawing/2014/main" id="{5A5A02DD-B6B5-486D-AC2D-08707A1131FB}"/>
                </a:ext>
              </a:extLst>
            </p:cNvPr>
            <p:cNvSpPr txBox="1"/>
            <p:nvPr/>
          </p:nvSpPr>
          <p:spPr>
            <a:xfrm>
              <a:off x="734482" y="4547923"/>
              <a:ext cx="558177"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b="0" i="0" u="none" strike="noStrike" kern="1200" cap="none" spc="0" baseline="0">
                  <a:solidFill>
                    <a:srgbClr val="FFFFFF"/>
                  </a:solidFill>
                  <a:uFillTx/>
                  <a:latin typeface="Segoe UI Semibold" pitchFamily="34"/>
                  <a:cs typeface="Segoe UI Semibold" pitchFamily="34"/>
                </a:rPr>
                <a:t>3</a:t>
              </a:r>
            </a:p>
          </p:txBody>
        </p:sp>
      </p:grpSp>
      <p:sp>
        <p:nvSpPr>
          <p:cNvPr id="25" name="Content Placeholder 17">
            <a:extLst>
              <a:ext uri="{FF2B5EF4-FFF2-40B4-BE49-F238E27FC236}">
                <a16:creationId xmlns:a16="http://schemas.microsoft.com/office/drawing/2014/main" id="{82A6D331-B60D-4352-B0CF-3588BDD23A94}"/>
              </a:ext>
            </a:extLst>
          </p:cNvPr>
          <p:cNvSpPr txBox="1"/>
          <p:nvPr/>
        </p:nvSpPr>
        <p:spPr>
          <a:xfrm>
            <a:off x="1256989" y="3933000"/>
            <a:ext cx="9966332" cy="697760"/>
          </a:xfrm>
          <a:prstGeom prst="rect">
            <a:avLst/>
          </a:prstGeom>
          <a:noFill/>
          <a:ln cap="flat">
            <a:noFill/>
          </a:ln>
        </p:spPr>
        <p:txBody>
          <a:bodyPr vert="horz" wrap="square" lIns="91440" tIns="45720" rIns="91440" bIns="45720" anchor="t" anchorCtr="0" compatLnSpc="1">
            <a:normAutofit/>
          </a:bodyPr>
          <a:lstStyle/>
          <a:p>
            <a:r>
              <a:rPr lang="en-IN" b="1" kern="0" dirty="0">
                <a:solidFill>
                  <a:srgbClr val="0070C0"/>
                </a:solidFill>
                <a:latin typeface="Segoe UI Semibold" pitchFamily="34"/>
                <a:cs typeface="Segoe UI Semibold" pitchFamily="34"/>
              </a:rPr>
              <a:t>MAJOR</a:t>
            </a:r>
            <a:endParaRPr lang="en-US" b="1" kern="0" dirty="0">
              <a:solidFill>
                <a:srgbClr val="0070C0"/>
              </a:solidFill>
              <a:latin typeface="Segoe UI Semibold" pitchFamily="34"/>
              <a:cs typeface="Segoe UI Semibold" pitchFamily="34"/>
            </a:endParaRPr>
          </a:p>
        </p:txBody>
      </p:sp>
      <p:grpSp>
        <p:nvGrpSpPr>
          <p:cNvPr id="26" name="Group 38" descr="Small circle with number 3 inside  indicating step 3">
            <a:extLst>
              <a:ext uri="{FF2B5EF4-FFF2-40B4-BE49-F238E27FC236}">
                <a16:creationId xmlns:a16="http://schemas.microsoft.com/office/drawing/2014/main" id="{ECAB5C30-A1E3-4624-AAAC-1A19E27DDCB3}"/>
              </a:ext>
            </a:extLst>
          </p:cNvPr>
          <p:cNvGrpSpPr/>
          <p:nvPr/>
        </p:nvGrpSpPr>
        <p:grpSpPr>
          <a:xfrm>
            <a:off x="711518" y="4934549"/>
            <a:ext cx="558177" cy="409834"/>
            <a:chOff x="734482" y="4531629"/>
            <a:chExt cx="558177" cy="409834"/>
          </a:xfrm>
        </p:grpSpPr>
        <p:sp>
          <p:nvSpPr>
            <p:cNvPr id="27" name="Oval 39" descr="Small circle">
              <a:extLst>
                <a:ext uri="{FF2B5EF4-FFF2-40B4-BE49-F238E27FC236}">
                  <a16:creationId xmlns:a16="http://schemas.microsoft.com/office/drawing/2014/main" id="{A5A772E7-52DA-4294-81EF-7AED5D7B65AB}"/>
                </a:ext>
              </a:extLst>
            </p:cNvPr>
            <p:cNvSpPr/>
            <p:nvPr/>
          </p:nvSpPr>
          <p:spPr>
            <a:xfrm>
              <a:off x="806125" y="4531629"/>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b="0" i="0" u="none" strike="noStrike" kern="1200" cap="none" spc="0" baseline="0">
                <a:solidFill>
                  <a:srgbClr val="FFFFFF"/>
                </a:solidFill>
                <a:uFillTx/>
                <a:latin typeface="Segoe UI"/>
              </a:endParaRPr>
            </a:p>
          </p:txBody>
        </p:sp>
        <p:sp>
          <p:nvSpPr>
            <p:cNvPr id="28" name="TextBox 40" descr="Number 3">
              <a:extLst>
                <a:ext uri="{FF2B5EF4-FFF2-40B4-BE49-F238E27FC236}">
                  <a16:creationId xmlns:a16="http://schemas.microsoft.com/office/drawing/2014/main" id="{8D2733FB-9F3F-49B6-923F-86436903D873}"/>
                </a:ext>
              </a:extLst>
            </p:cNvPr>
            <p:cNvSpPr txBox="1"/>
            <p:nvPr/>
          </p:nvSpPr>
          <p:spPr>
            <a:xfrm>
              <a:off x="734482" y="4547923"/>
              <a:ext cx="558177"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b="0" i="0" u="none" strike="noStrike" kern="1200" cap="none" spc="0" baseline="0" dirty="0">
                  <a:solidFill>
                    <a:srgbClr val="FFFFFF"/>
                  </a:solidFill>
                  <a:uFillTx/>
                  <a:latin typeface="Segoe UI Semibold" pitchFamily="34"/>
                  <a:cs typeface="Segoe UI Semibold" pitchFamily="34"/>
                </a:rPr>
                <a:t>4</a:t>
              </a:r>
            </a:p>
          </p:txBody>
        </p:sp>
      </p:grpSp>
      <p:sp>
        <p:nvSpPr>
          <p:cNvPr id="29" name="Content Placeholder 17">
            <a:extLst>
              <a:ext uri="{FF2B5EF4-FFF2-40B4-BE49-F238E27FC236}">
                <a16:creationId xmlns:a16="http://schemas.microsoft.com/office/drawing/2014/main" id="{B9287948-8023-4BF5-920D-81D0EF70BDE3}"/>
              </a:ext>
            </a:extLst>
          </p:cNvPr>
          <p:cNvSpPr txBox="1"/>
          <p:nvPr/>
        </p:nvSpPr>
        <p:spPr>
          <a:xfrm>
            <a:off x="1234025" y="4974746"/>
            <a:ext cx="9966332" cy="697760"/>
          </a:xfrm>
          <a:prstGeom prst="rect">
            <a:avLst/>
          </a:prstGeom>
          <a:noFill/>
          <a:ln cap="flat">
            <a:noFill/>
          </a:ln>
        </p:spPr>
        <p:txBody>
          <a:bodyPr vert="horz" wrap="square" lIns="91440" tIns="45720" rIns="91440" bIns="45720" anchor="t" anchorCtr="0" compatLnSpc="1">
            <a:normAutofit/>
          </a:bodyPr>
          <a:lstStyle/>
          <a:p>
            <a:r>
              <a:rPr lang="en-IN" b="1" kern="0" dirty="0">
                <a:solidFill>
                  <a:srgbClr val="0070C0"/>
                </a:solidFill>
                <a:latin typeface="Segoe UI Semibold" pitchFamily="34"/>
                <a:cs typeface="Segoe UI Semibold" pitchFamily="34"/>
              </a:rPr>
              <a:t>MINOR</a:t>
            </a:r>
            <a:endParaRPr lang="en-US" b="1" kern="0" dirty="0">
              <a:solidFill>
                <a:srgbClr val="0070C0"/>
              </a:solidFill>
              <a:latin typeface="Segoe UI Semibold" pitchFamily="34"/>
              <a:cs typeface="Segoe UI Semibold" pitchFamily="34"/>
            </a:endParaRPr>
          </a:p>
        </p:txBody>
      </p:sp>
      <p:grpSp>
        <p:nvGrpSpPr>
          <p:cNvPr id="30" name="Group 38" descr="Small circle with number 3 inside  indicating step 3">
            <a:extLst>
              <a:ext uri="{FF2B5EF4-FFF2-40B4-BE49-F238E27FC236}">
                <a16:creationId xmlns:a16="http://schemas.microsoft.com/office/drawing/2014/main" id="{08E77905-13AA-44C4-AF68-EE600B5F7FA7}"/>
              </a:ext>
            </a:extLst>
          </p:cNvPr>
          <p:cNvGrpSpPr/>
          <p:nvPr/>
        </p:nvGrpSpPr>
        <p:grpSpPr>
          <a:xfrm>
            <a:off x="701080" y="5800931"/>
            <a:ext cx="558177" cy="409834"/>
            <a:chOff x="734482" y="4531629"/>
            <a:chExt cx="558177" cy="409834"/>
          </a:xfrm>
        </p:grpSpPr>
        <p:sp>
          <p:nvSpPr>
            <p:cNvPr id="31" name="Oval 39" descr="Small circle">
              <a:extLst>
                <a:ext uri="{FF2B5EF4-FFF2-40B4-BE49-F238E27FC236}">
                  <a16:creationId xmlns:a16="http://schemas.microsoft.com/office/drawing/2014/main" id="{F6E54147-187E-40C3-B858-CE3F1B874DB6}"/>
                </a:ext>
              </a:extLst>
            </p:cNvPr>
            <p:cNvSpPr/>
            <p:nvPr/>
          </p:nvSpPr>
          <p:spPr>
            <a:xfrm>
              <a:off x="806125" y="4531629"/>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b="0" i="0" u="none" strike="noStrike" kern="1200" cap="none" spc="0" baseline="0">
                <a:solidFill>
                  <a:srgbClr val="FFFFFF"/>
                </a:solidFill>
                <a:uFillTx/>
                <a:latin typeface="Segoe UI"/>
              </a:endParaRPr>
            </a:p>
          </p:txBody>
        </p:sp>
        <p:sp>
          <p:nvSpPr>
            <p:cNvPr id="32" name="TextBox 40" descr="Number 3">
              <a:extLst>
                <a:ext uri="{FF2B5EF4-FFF2-40B4-BE49-F238E27FC236}">
                  <a16:creationId xmlns:a16="http://schemas.microsoft.com/office/drawing/2014/main" id="{31A3389C-3A0B-47AE-97EB-809BFA07EF36}"/>
                </a:ext>
              </a:extLst>
            </p:cNvPr>
            <p:cNvSpPr txBox="1"/>
            <p:nvPr/>
          </p:nvSpPr>
          <p:spPr>
            <a:xfrm>
              <a:off x="734482" y="4547923"/>
              <a:ext cx="558177"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dirty="0">
                  <a:solidFill>
                    <a:srgbClr val="FFFFFF"/>
                  </a:solidFill>
                  <a:latin typeface="Segoe UI Semibold" pitchFamily="34"/>
                  <a:cs typeface="Segoe UI Semibold" pitchFamily="34"/>
                </a:rPr>
                <a:t>5</a:t>
              </a:r>
              <a:endParaRPr lang="en-US" b="0" i="0" u="none" strike="noStrike" kern="1200" cap="none" spc="0" baseline="0" dirty="0">
                <a:solidFill>
                  <a:srgbClr val="FFFFFF"/>
                </a:solidFill>
                <a:uFillTx/>
                <a:latin typeface="Segoe UI Semibold" pitchFamily="34"/>
                <a:cs typeface="Segoe UI Semibold" pitchFamily="34"/>
              </a:endParaRPr>
            </a:p>
          </p:txBody>
        </p:sp>
      </p:grpSp>
      <p:sp>
        <p:nvSpPr>
          <p:cNvPr id="33" name="Content Placeholder 17">
            <a:extLst>
              <a:ext uri="{FF2B5EF4-FFF2-40B4-BE49-F238E27FC236}">
                <a16:creationId xmlns:a16="http://schemas.microsoft.com/office/drawing/2014/main" id="{6FB4C112-84E5-422B-8136-560C065DA7DB}"/>
              </a:ext>
            </a:extLst>
          </p:cNvPr>
          <p:cNvSpPr txBox="1"/>
          <p:nvPr/>
        </p:nvSpPr>
        <p:spPr>
          <a:xfrm>
            <a:off x="1223587" y="5841128"/>
            <a:ext cx="9966332" cy="697760"/>
          </a:xfrm>
          <a:prstGeom prst="rect">
            <a:avLst/>
          </a:prstGeom>
          <a:noFill/>
          <a:ln cap="flat">
            <a:noFill/>
          </a:ln>
        </p:spPr>
        <p:txBody>
          <a:bodyPr vert="horz" wrap="square" lIns="91440" tIns="45720" rIns="91440" bIns="45720" anchor="t" anchorCtr="0" compatLnSpc="1">
            <a:normAutofit/>
          </a:bodyPr>
          <a:lstStyle/>
          <a:p>
            <a:r>
              <a:rPr lang="en-IN" b="1" kern="0" dirty="0">
                <a:solidFill>
                  <a:srgbClr val="0070C0"/>
                </a:solidFill>
                <a:latin typeface="Segoe UI Semibold" pitchFamily="34"/>
                <a:cs typeface="Segoe UI Semibold" pitchFamily="34"/>
              </a:rPr>
              <a:t>INFO</a:t>
            </a:r>
            <a:endParaRPr lang="en-US" b="1" kern="0" dirty="0">
              <a:solidFill>
                <a:srgbClr val="0070C0"/>
              </a:solidFill>
              <a:latin typeface="Segoe UI Semibold" pitchFamily="34"/>
              <a:cs typeface="Segoe UI Semibold" pitchFamily="34"/>
            </a:endParaRPr>
          </a:p>
        </p:txBody>
      </p:sp>
    </p:spTree>
    <p:extLst>
      <p:ext uri="{BB962C8B-B14F-4D97-AF65-F5344CB8AC3E}">
        <p14:creationId xmlns:p14="http://schemas.microsoft.com/office/powerpoint/2010/main" val="1188446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D7E59-EE71-403B-A123-AE9752E172C4}"/>
              </a:ext>
            </a:extLst>
          </p:cNvPr>
          <p:cNvSpPr>
            <a:spLocks noGrp="1"/>
          </p:cNvSpPr>
          <p:nvPr>
            <p:ph type="title"/>
          </p:nvPr>
        </p:nvSpPr>
        <p:spPr>
          <a:xfrm>
            <a:off x="521207" y="448056"/>
            <a:ext cx="8247011" cy="640080"/>
          </a:xfrm>
        </p:spPr>
        <p:txBody>
          <a:bodyPr>
            <a:normAutofit/>
          </a:bodyPr>
          <a:lstStyle/>
          <a:p>
            <a:r>
              <a:rPr lang="en-IN" kern="0" dirty="0">
                <a:solidFill>
                  <a:srgbClr val="0070C0"/>
                </a:solidFill>
                <a:latin typeface="Segoe UI Semibold" pitchFamily="34"/>
                <a:ea typeface="+mn-ea"/>
                <a:cs typeface="Segoe UI Semibold" pitchFamily="34"/>
              </a:rPr>
              <a:t>Security Hotspots and why are they important</a:t>
            </a:r>
          </a:p>
        </p:txBody>
      </p:sp>
      <p:sp>
        <p:nvSpPr>
          <p:cNvPr id="4" name="TextBox 3">
            <a:extLst>
              <a:ext uri="{FF2B5EF4-FFF2-40B4-BE49-F238E27FC236}">
                <a16:creationId xmlns:a16="http://schemas.microsoft.com/office/drawing/2014/main" id="{7B338079-E378-495F-9FBF-8E2924557EB6}"/>
              </a:ext>
            </a:extLst>
          </p:cNvPr>
          <p:cNvSpPr txBox="1"/>
          <p:nvPr/>
        </p:nvSpPr>
        <p:spPr>
          <a:xfrm>
            <a:off x="676405" y="2016690"/>
            <a:ext cx="10371551" cy="2308324"/>
          </a:xfrm>
          <a:prstGeom prst="rect">
            <a:avLst/>
          </a:prstGeom>
          <a:noFill/>
        </p:spPr>
        <p:txBody>
          <a:bodyPr wrap="square" rtlCol="0">
            <a:spAutoFit/>
          </a:bodyPr>
          <a:lstStyle/>
          <a:p>
            <a:r>
              <a:rPr lang="en-US" b="1" kern="0" dirty="0">
                <a:solidFill>
                  <a:srgbClr val="0070C0"/>
                </a:solidFill>
                <a:latin typeface="Segoe UI Semibold" pitchFamily="34"/>
                <a:cs typeface="Segoe UI Semibold" pitchFamily="34"/>
              </a:rPr>
              <a:t>Fix</a:t>
            </a:r>
            <a:r>
              <a:rPr lang="en-US" b="1" dirty="0"/>
              <a:t> </a:t>
            </a:r>
            <a:r>
              <a:rPr lang="en-US" b="1" kern="0" dirty="0">
                <a:solidFill>
                  <a:srgbClr val="0070C0"/>
                </a:solidFill>
                <a:latin typeface="Segoe UI Semibold" pitchFamily="34"/>
                <a:cs typeface="Segoe UI Semibold" pitchFamily="34"/>
              </a:rPr>
              <a:t>security issues – Gives you the opportunity to detect vulnerabilities and ensure issues are fixed before merging pull requests or releasing your branch.</a:t>
            </a:r>
          </a:p>
          <a:p>
            <a:endParaRPr lang="en-US" b="1" kern="0" dirty="0">
              <a:solidFill>
                <a:srgbClr val="0070C0"/>
              </a:solidFill>
              <a:latin typeface="Segoe UI Semibold" pitchFamily="34"/>
              <a:cs typeface="Segoe UI Semibold" pitchFamily="34"/>
            </a:endParaRPr>
          </a:p>
          <a:p>
            <a:endParaRPr lang="en-US" b="1" kern="0" dirty="0">
              <a:solidFill>
                <a:srgbClr val="0070C0"/>
              </a:solidFill>
              <a:latin typeface="Segoe UI Semibold" pitchFamily="34"/>
              <a:cs typeface="Segoe UI Semibold" pitchFamily="34"/>
            </a:endParaRPr>
          </a:p>
          <a:p>
            <a:r>
              <a:rPr lang="en-US" b="1" kern="0" dirty="0">
                <a:solidFill>
                  <a:srgbClr val="0070C0"/>
                </a:solidFill>
                <a:latin typeface="Segoe UI Semibold" pitchFamily="34"/>
                <a:cs typeface="Segoe UI Semibold" pitchFamily="34"/>
              </a:rPr>
              <a:t>Learn about security – SonarQube explains why your code was identified as a Security Hotspot and the link between your Security Hotspots and well-known attacks or weaknesses such as SQL Injection, Weak Cryptography, or Authentication. This helps you to know when you're working on security-sensitive code and to avoid creating Vulnerabilities.</a:t>
            </a:r>
          </a:p>
        </p:txBody>
      </p:sp>
    </p:spTree>
    <p:extLst>
      <p:ext uri="{BB962C8B-B14F-4D97-AF65-F5344CB8AC3E}">
        <p14:creationId xmlns:p14="http://schemas.microsoft.com/office/powerpoint/2010/main" val="410076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9DCEC200-8656-4E07-82CB-918A94D7B73B}"/>
              </a:ext>
            </a:extLst>
          </p:cNvPr>
          <p:cNvSpPr txBox="1">
            <a:spLocks noGrp="1"/>
          </p:cNvSpPr>
          <p:nvPr>
            <p:ph type="title"/>
          </p:nvPr>
        </p:nvSpPr>
        <p:spPr/>
        <p:txBody>
          <a:bodyPr>
            <a:normAutofit/>
          </a:bodyPr>
          <a:lstStyle/>
          <a:p>
            <a:pPr lvl="0"/>
            <a:r>
              <a:rPr lang="en-US" kern="0" dirty="0">
                <a:solidFill>
                  <a:srgbClr val="0070C0"/>
                </a:solidFill>
                <a:latin typeface="Segoe UI Semibold" pitchFamily="34"/>
                <a:ea typeface="+mn-ea"/>
                <a:cs typeface="Segoe UI Semibold" pitchFamily="34"/>
              </a:rPr>
              <a:t>Rules</a:t>
            </a:r>
          </a:p>
        </p:txBody>
      </p:sp>
      <p:sp>
        <p:nvSpPr>
          <p:cNvPr id="3" name="Content Placeholder 17">
            <a:extLst>
              <a:ext uri="{FF2B5EF4-FFF2-40B4-BE49-F238E27FC236}">
                <a16:creationId xmlns:a16="http://schemas.microsoft.com/office/drawing/2014/main" id="{8DBF4988-597C-497F-86FC-60DD9F76EDE5}"/>
              </a:ext>
            </a:extLst>
          </p:cNvPr>
          <p:cNvSpPr txBox="1"/>
          <p:nvPr/>
        </p:nvSpPr>
        <p:spPr>
          <a:xfrm>
            <a:off x="541608" y="1886245"/>
            <a:ext cx="8452080" cy="646331"/>
          </a:xfrm>
          <a:prstGeom prst="rect">
            <a:avLst/>
          </a:prstGeom>
          <a:noFill/>
          <a:ln cap="flat">
            <a:noFill/>
          </a:ln>
        </p:spPr>
        <p:txBody>
          <a:bodyPr vert="horz" wrap="square" lIns="91440" tIns="45720" rIns="91440" bIns="45720" anchor="t" anchorCtr="0" compatLnSpc="1">
            <a:normAutofit/>
          </a:bodyPr>
          <a:lstStyle/>
          <a:p>
            <a:pPr>
              <a:lnSpc>
                <a:spcPts val="1800"/>
              </a:lnSpc>
              <a:spcBef>
                <a:spcPts val="1000"/>
              </a:spcBef>
              <a:spcAft>
                <a:spcPts val="2000"/>
              </a:spcAft>
              <a:defRPr sz="1800" b="0" i="0" u="none" strike="noStrike" kern="0" cap="none" spc="0" baseline="0">
                <a:solidFill>
                  <a:srgbClr val="000000"/>
                </a:solidFill>
                <a:uFillTx/>
              </a:defRPr>
            </a:pPr>
            <a:r>
              <a:rPr lang="en-US" b="1" kern="0" dirty="0">
                <a:solidFill>
                  <a:srgbClr val="0070C0"/>
                </a:solidFill>
                <a:latin typeface="Segoe UI Semibold" pitchFamily="34"/>
                <a:cs typeface="Segoe UI Semibold" pitchFamily="34"/>
              </a:rPr>
              <a:t>There are four types of rules:</a:t>
            </a:r>
          </a:p>
          <a:p>
            <a:pPr marL="0" marR="0" lvl="0" indent="0" algn="l" defTabSz="914400" rtl="0" fontAlgn="auto" hangingPunct="1">
              <a:lnSpc>
                <a:spcPts val="1800"/>
              </a:lnSpc>
              <a:spcBef>
                <a:spcPts val="1000"/>
              </a:spcBef>
              <a:spcAft>
                <a:spcPts val="2000"/>
              </a:spcAft>
              <a:buNone/>
              <a:tabLst/>
              <a:defRPr sz="1800" b="0" i="0" u="none" strike="noStrike" kern="0" cap="none" spc="0" baseline="0">
                <a:solidFill>
                  <a:srgbClr val="000000"/>
                </a:solidFill>
                <a:uFillTx/>
              </a:defRPr>
            </a:pPr>
            <a:endParaRPr lang="en-US" sz="1200" b="0" i="0" u="none" strike="noStrike" kern="1200" cap="none" spc="0" baseline="0" dirty="0">
              <a:solidFill>
                <a:srgbClr val="404040"/>
              </a:solidFill>
              <a:uFillTx/>
              <a:latin typeface="Segoe UI" pitchFamily="34"/>
              <a:cs typeface="Segoe UI" pitchFamily="34"/>
            </a:endParaRPr>
          </a:p>
        </p:txBody>
      </p:sp>
      <p:grpSp>
        <p:nvGrpSpPr>
          <p:cNvPr id="4" name="Group 3" descr="Small circle with number 1 inside  indicating step 1">
            <a:extLst>
              <a:ext uri="{FF2B5EF4-FFF2-40B4-BE49-F238E27FC236}">
                <a16:creationId xmlns:a16="http://schemas.microsoft.com/office/drawing/2014/main" id="{8E5835DA-18ED-4F98-9276-077FB57CC348}"/>
              </a:ext>
            </a:extLst>
          </p:cNvPr>
          <p:cNvGrpSpPr/>
          <p:nvPr/>
        </p:nvGrpSpPr>
        <p:grpSpPr>
          <a:xfrm>
            <a:off x="558725" y="2638501"/>
            <a:ext cx="558177" cy="409834"/>
            <a:chOff x="558725" y="2638501"/>
            <a:chExt cx="558177" cy="409834"/>
          </a:xfrm>
        </p:grpSpPr>
        <p:sp>
          <p:nvSpPr>
            <p:cNvPr id="5" name="Oval 1" descr="Small circle">
              <a:extLst>
                <a:ext uri="{FF2B5EF4-FFF2-40B4-BE49-F238E27FC236}">
                  <a16:creationId xmlns:a16="http://schemas.microsoft.com/office/drawing/2014/main" id="{FF3E012C-8572-474E-9FE4-051DCE36ECC2}"/>
                </a:ext>
              </a:extLst>
            </p:cNvPr>
            <p:cNvSpPr/>
            <p:nvPr/>
          </p:nvSpPr>
          <p:spPr>
            <a:xfrm>
              <a:off x="630369" y="2638501"/>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6" name="TextBox 2" descr="Number 1">
              <a:extLst>
                <a:ext uri="{FF2B5EF4-FFF2-40B4-BE49-F238E27FC236}">
                  <a16:creationId xmlns:a16="http://schemas.microsoft.com/office/drawing/2014/main" id="{AE4EBF08-B86B-461E-A7B4-A07A5B2F363F}"/>
                </a:ext>
              </a:extLst>
            </p:cNvPr>
            <p:cNvSpPr txBox="1"/>
            <p:nvPr/>
          </p:nvSpPr>
          <p:spPr>
            <a:xfrm>
              <a:off x="558725" y="2654795"/>
              <a:ext cx="558177"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Segoe UI Semibold" pitchFamily="34"/>
                  <a:cs typeface="Segoe UI Semibold" pitchFamily="34"/>
                </a:rPr>
                <a:t>1</a:t>
              </a:r>
            </a:p>
          </p:txBody>
        </p:sp>
      </p:grpSp>
      <p:sp>
        <p:nvSpPr>
          <p:cNvPr id="7" name="Content Placeholder 17">
            <a:extLst>
              <a:ext uri="{FF2B5EF4-FFF2-40B4-BE49-F238E27FC236}">
                <a16:creationId xmlns:a16="http://schemas.microsoft.com/office/drawing/2014/main" id="{FB6C9B02-4746-430A-BB23-1DCBACE479AF}"/>
              </a:ext>
            </a:extLst>
          </p:cNvPr>
          <p:cNvSpPr txBox="1"/>
          <p:nvPr/>
        </p:nvSpPr>
        <p:spPr>
          <a:xfrm>
            <a:off x="1066033" y="2678698"/>
            <a:ext cx="8452079" cy="1045422"/>
          </a:xfrm>
          <a:prstGeom prst="rect">
            <a:avLst/>
          </a:prstGeom>
          <a:noFill/>
          <a:ln cap="flat">
            <a:noFill/>
          </a:ln>
        </p:spPr>
        <p:txBody>
          <a:bodyPr vert="horz" wrap="square" lIns="91440" tIns="45720" rIns="91440" bIns="45720" anchor="t" anchorCtr="0" compatLnSpc="1">
            <a:normAutofit/>
          </a:bodyPr>
          <a:lstStyle/>
          <a:p>
            <a:r>
              <a:rPr lang="en-US" b="1" kern="0" dirty="0">
                <a:solidFill>
                  <a:srgbClr val="0070C0"/>
                </a:solidFill>
                <a:latin typeface="Segoe UI Semibold" pitchFamily="34"/>
                <a:cs typeface="Segoe UI Semibold" pitchFamily="34"/>
              </a:rPr>
              <a:t>Code Smell (Maintainability domain)</a:t>
            </a:r>
          </a:p>
        </p:txBody>
      </p:sp>
      <p:grpSp>
        <p:nvGrpSpPr>
          <p:cNvPr id="11" name="Group 18" descr="Small circle with number 2 inside  indicating step 2">
            <a:extLst>
              <a:ext uri="{FF2B5EF4-FFF2-40B4-BE49-F238E27FC236}">
                <a16:creationId xmlns:a16="http://schemas.microsoft.com/office/drawing/2014/main" id="{A4BAA928-F11F-4DB5-9E14-EC32F36B1732}"/>
              </a:ext>
            </a:extLst>
          </p:cNvPr>
          <p:cNvGrpSpPr/>
          <p:nvPr/>
        </p:nvGrpSpPr>
        <p:grpSpPr>
          <a:xfrm>
            <a:off x="558725" y="3500880"/>
            <a:ext cx="558177" cy="409834"/>
            <a:chOff x="558725" y="3312990"/>
            <a:chExt cx="558177" cy="409834"/>
          </a:xfrm>
        </p:grpSpPr>
        <p:sp>
          <p:nvSpPr>
            <p:cNvPr id="12" name="Oval 19" descr="Small circle">
              <a:extLst>
                <a:ext uri="{FF2B5EF4-FFF2-40B4-BE49-F238E27FC236}">
                  <a16:creationId xmlns:a16="http://schemas.microsoft.com/office/drawing/2014/main" id="{ABC19478-1A45-49C3-8E68-2507185BDC30}"/>
                </a:ext>
              </a:extLst>
            </p:cNvPr>
            <p:cNvSpPr/>
            <p:nvPr/>
          </p:nvSpPr>
          <p:spPr>
            <a:xfrm>
              <a:off x="630369" y="3312990"/>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13" name="TextBox 20" descr="Number 2">
              <a:extLst>
                <a:ext uri="{FF2B5EF4-FFF2-40B4-BE49-F238E27FC236}">
                  <a16:creationId xmlns:a16="http://schemas.microsoft.com/office/drawing/2014/main" id="{381D6471-69AC-4F5E-9243-063B04698121}"/>
                </a:ext>
              </a:extLst>
            </p:cNvPr>
            <p:cNvSpPr txBox="1"/>
            <p:nvPr/>
          </p:nvSpPr>
          <p:spPr>
            <a:xfrm>
              <a:off x="558725" y="3329284"/>
              <a:ext cx="558177"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Segoe UI Semibold" pitchFamily="34"/>
                  <a:cs typeface="Segoe UI Semibold" pitchFamily="34"/>
                </a:rPr>
                <a:t>2</a:t>
              </a:r>
            </a:p>
          </p:txBody>
        </p:sp>
      </p:grpSp>
      <p:sp>
        <p:nvSpPr>
          <p:cNvPr id="14" name="Content Placeholder 17">
            <a:extLst>
              <a:ext uri="{FF2B5EF4-FFF2-40B4-BE49-F238E27FC236}">
                <a16:creationId xmlns:a16="http://schemas.microsoft.com/office/drawing/2014/main" id="{A7B8519C-2A62-423F-BBA3-8067E1CEAC99}"/>
              </a:ext>
            </a:extLst>
          </p:cNvPr>
          <p:cNvSpPr txBox="1"/>
          <p:nvPr/>
        </p:nvSpPr>
        <p:spPr>
          <a:xfrm>
            <a:off x="1066034" y="3603707"/>
            <a:ext cx="3504072" cy="913997"/>
          </a:xfrm>
          <a:prstGeom prst="rect">
            <a:avLst/>
          </a:prstGeom>
          <a:noFill/>
          <a:ln cap="flat">
            <a:noFill/>
          </a:ln>
        </p:spPr>
        <p:txBody>
          <a:bodyPr vert="horz" wrap="square" lIns="91440" tIns="45720" rIns="91440" bIns="45720" anchor="t" anchorCtr="0" compatLnSpc="1">
            <a:normAutofit/>
          </a:bodyPr>
          <a:lstStyle/>
          <a:p>
            <a:r>
              <a:rPr lang="en-US" b="1" kern="0" dirty="0">
                <a:solidFill>
                  <a:srgbClr val="0070C0"/>
                </a:solidFill>
                <a:latin typeface="Segoe UI Semibold" pitchFamily="34"/>
                <a:cs typeface="Segoe UI Semibold" pitchFamily="34"/>
              </a:rPr>
              <a:t>Bug (Reliability domain)</a:t>
            </a:r>
          </a:p>
        </p:txBody>
      </p:sp>
      <p:grpSp>
        <p:nvGrpSpPr>
          <p:cNvPr id="16" name="Group 30" descr="Small circle with number 3 inside  indicating step 3">
            <a:extLst>
              <a:ext uri="{FF2B5EF4-FFF2-40B4-BE49-F238E27FC236}">
                <a16:creationId xmlns:a16="http://schemas.microsoft.com/office/drawing/2014/main" id="{032B0E08-A207-4CC1-9060-32DC82E6C5EE}"/>
              </a:ext>
            </a:extLst>
          </p:cNvPr>
          <p:cNvGrpSpPr/>
          <p:nvPr/>
        </p:nvGrpSpPr>
        <p:grpSpPr>
          <a:xfrm>
            <a:off x="557317" y="4263508"/>
            <a:ext cx="558177" cy="409834"/>
            <a:chOff x="557317" y="4263508"/>
            <a:chExt cx="558177" cy="409834"/>
          </a:xfrm>
        </p:grpSpPr>
        <p:sp>
          <p:nvSpPr>
            <p:cNvPr id="17" name="Oval 31" descr="Small circle">
              <a:extLst>
                <a:ext uri="{FF2B5EF4-FFF2-40B4-BE49-F238E27FC236}">
                  <a16:creationId xmlns:a16="http://schemas.microsoft.com/office/drawing/2014/main" id="{658DEFB3-7897-41CC-935A-12FC2ED09738}"/>
                </a:ext>
              </a:extLst>
            </p:cNvPr>
            <p:cNvSpPr/>
            <p:nvPr/>
          </p:nvSpPr>
          <p:spPr>
            <a:xfrm>
              <a:off x="628960" y="4263508"/>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18" name="TextBox 32" descr="Number 3">
              <a:extLst>
                <a:ext uri="{FF2B5EF4-FFF2-40B4-BE49-F238E27FC236}">
                  <a16:creationId xmlns:a16="http://schemas.microsoft.com/office/drawing/2014/main" id="{657DD339-942D-46E4-BC8A-B81D1F72FFCD}"/>
                </a:ext>
              </a:extLst>
            </p:cNvPr>
            <p:cNvSpPr txBox="1"/>
            <p:nvPr/>
          </p:nvSpPr>
          <p:spPr>
            <a:xfrm>
              <a:off x="557317" y="4279794"/>
              <a:ext cx="558177"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FFFFFF"/>
                  </a:solidFill>
                  <a:uFillTx/>
                  <a:latin typeface="Segoe UI Semibold" pitchFamily="34"/>
                  <a:cs typeface="Segoe UI Semibold" pitchFamily="34"/>
                </a:rPr>
                <a:t>3</a:t>
              </a:r>
            </a:p>
          </p:txBody>
        </p:sp>
      </p:grpSp>
      <p:sp>
        <p:nvSpPr>
          <p:cNvPr id="19" name="Content Placeholder 17">
            <a:extLst>
              <a:ext uri="{FF2B5EF4-FFF2-40B4-BE49-F238E27FC236}">
                <a16:creationId xmlns:a16="http://schemas.microsoft.com/office/drawing/2014/main" id="{9A4D3DE4-02C5-4DB1-B01E-F767F20FC702}"/>
              </a:ext>
            </a:extLst>
          </p:cNvPr>
          <p:cNvSpPr txBox="1"/>
          <p:nvPr/>
        </p:nvSpPr>
        <p:spPr>
          <a:xfrm>
            <a:off x="1064635" y="4303697"/>
            <a:ext cx="5475599" cy="583088"/>
          </a:xfrm>
          <a:prstGeom prst="rect">
            <a:avLst/>
          </a:prstGeom>
          <a:noFill/>
          <a:ln cap="flat">
            <a:noFill/>
          </a:ln>
        </p:spPr>
        <p:txBody>
          <a:bodyPr vert="horz" wrap="square" lIns="91440" tIns="45720" rIns="91440" bIns="45720" anchor="t" anchorCtr="0" compatLnSpc="1">
            <a:normAutofit/>
          </a:bodyPr>
          <a:lstStyle/>
          <a:p>
            <a:r>
              <a:rPr lang="en-US" b="1" kern="0" dirty="0">
                <a:solidFill>
                  <a:srgbClr val="0070C0"/>
                </a:solidFill>
                <a:latin typeface="Segoe UI Semibold" pitchFamily="34"/>
                <a:cs typeface="Segoe UI Semibold" pitchFamily="34"/>
              </a:rPr>
              <a:t>Vulnerability (Security domain)</a:t>
            </a:r>
          </a:p>
        </p:txBody>
      </p:sp>
      <p:sp>
        <p:nvSpPr>
          <p:cNvPr id="21" name="TextBox 20">
            <a:extLst>
              <a:ext uri="{FF2B5EF4-FFF2-40B4-BE49-F238E27FC236}">
                <a16:creationId xmlns:a16="http://schemas.microsoft.com/office/drawing/2014/main" id="{DDB37C05-15AF-4E5E-B2FF-ED5B3291D4D3}"/>
              </a:ext>
            </a:extLst>
          </p:cNvPr>
          <p:cNvSpPr txBox="1"/>
          <p:nvPr/>
        </p:nvSpPr>
        <p:spPr>
          <a:xfrm>
            <a:off x="1115494" y="5160723"/>
            <a:ext cx="4536274" cy="646331"/>
          </a:xfrm>
          <a:prstGeom prst="rect">
            <a:avLst/>
          </a:prstGeom>
          <a:noFill/>
        </p:spPr>
        <p:txBody>
          <a:bodyPr wrap="square" rtlCol="0">
            <a:spAutoFit/>
          </a:bodyPr>
          <a:lstStyle/>
          <a:p>
            <a:r>
              <a:rPr lang="en-US" b="1" kern="0" dirty="0">
                <a:solidFill>
                  <a:srgbClr val="0070C0"/>
                </a:solidFill>
                <a:latin typeface="Segoe UI Semibold" pitchFamily="34"/>
                <a:cs typeface="Segoe UI Semibold" pitchFamily="34"/>
              </a:rPr>
              <a:t>Security</a:t>
            </a:r>
            <a:r>
              <a:rPr lang="en-US" dirty="0"/>
              <a:t> </a:t>
            </a:r>
            <a:r>
              <a:rPr lang="en-US" b="1" kern="0" dirty="0">
                <a:solidFill>
                  <a:srgbClr val="0070C0"/>
                </a:solidFill>
                <a:latin typeface="Segoe UI Semibold" pitchFamily="34"/>
                <a:cs typeface="Segoe UI Semibold" pitchFamily="34"/>
              </a:rPr>
              <a:t>Hotspot (Security domain)</a:t>
            </a:r>
          </a:p>
          <a:p>
            <a:endParaRPr lang="en-IN" dirty="0"/>
          </a:p>
        </p:txBody>
      </p:sp>
      <p:grpSp>
        <p:nvGrpSpPr>
          <p:cNvPr id="22" name="Group 30" descr="Small circle with number 3 inside  indicating step 3">
            <a:extLst>
              <a:ext uri="{FF2B5EF4-FFF2-40B4-BE49-F238E27FC236}">
                <a16:creationId xmlns:a16="http://schemas.microsoft.com/office/drawing/2014/main" id="{E4BA4F4E-F132-423E-9114-7D26B8E0DE71}"/>
              </a:ext>
            </a:extLst>
          </p:cNvPr>
          <p:cNvGrpSpPr/>
          <p:nvPr/>
        </p:nvGrpSpPr>
        <p:grpSpPr>
          <a:xfrm>
            <a:off x="546879" y="5154942"/>
            <a:ext cx="558177" cy="409834"/>
            <a:chOff x="557317" y="4263508"/>
            <a:chExt cx="558177" cy="409834"/>
          </a:xfrm>
        </p:grpSpPr>
        <p:sp>
          <p:nvSpPr>
            <p:cNvPr id="23" name="Oval 31" descr="Small circle">
              <a:extLst>
                <a:ext uri="{FF2B5EF4-FFF2-40B4-BE49-F238E27FC236}">
                  <a16:creationId xmlns:a16="http://schemas.microsoft.com/office/drawing/2014/main" id="{4CCF5327-FDD0-4E1F-B832-A3031C11436E}"/>
                </a:ext>
              </a:extLst>
            </p:cNvPr>
            <p:cNvSpPr/>
            <p:nvPr/>
          </p:nvSpPr>
          <p:spPr>
            <a:xfrm>
              <a:off x="628960" y="4263508"/>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24" name="TextBox 32" descr="Number 3">
              <a:extLst>
                <a:ext uri="{FF2B5EF4-FFF2-40B4-BE49-F238E27FC236}">
                  <a16:creationId xmlns:a16="http://schemas.microsoft.com/office/drawing/2014/main" id="{BDBFF779-55A4-438D-81F1-352D39686EF8}"/>
                </a:ext>
              </a:extLst>
            </p:cNvPr>
            <p:cNvSpPr txBox="1"/>
            <p:nvPr/>
          </p:nvSpPr>
          <p:spPr>
            <a:xfrm>
              <a:off x="557317" y="4279794"/>
              <a:ext cx="558177"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dirty="0">
                  <a:solidFill>
                    <a:srgbClr val="FFFFFF"/>
                  </a:solidFill>
                  <a:latin typeface="Segoe UI Semibold" pitchFamily="34"/>
                  <a:cs typeface="Segoe UI Semibold" pitchFamily="34"/>
                </a:rPr>
                <a:t>4</a:t>
              </a:r>
              <a:endParaRPr lang="en-US" sz="1800" b="0" i="0" u="none" strike="noStrike" kern="1200" cap="none" spc="0" baseline="0" dirty="0">
                <a:solidFill>
                  <a:srgbClr val="FFFFFF"/>
                </a:solidFill>
                <a:uFillTx/>
                <a:latin typeface="Segoe UI Semibold" pitchFamily="34"/>
                <a:cs typeface="Segoe UI Semibold" pitchFamily="34"/>
              </a:endParaRPr>
            </a:p>
          </p:txBody>
        </p:sp>
      </p:grpSp>
    </p:spTree>
    <p:extLst>
      <p:ext uri="{BB962C8B-B14F-4D97-AF65-F5344CB8AC3E}">
        <p14:creationId xmlns:p14="http://schemas.microsoft.com/office/powerpoint/2010/main" val="3108998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3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1D27A-B14C-4FC5-ABF7-2AB4971FA399}"/>
              </a:ext>
            </a:extLst>
          </p:cNvPr>
          <p:cNvSpPr txBox="1">
            <a:spLocks noGrp="1"/>
          </p:cNvSpPr>
          <p:nvPr>
            <p:ph type="title"/>
          </p:nvPr>
        </p:nvSpPr>
        <p:spPr/>
        <p:txBody>
          <a:bodyPr/>
          <a:lstStyle/>
          <a:p>
            <a:pPr lvl="0"/>
            <a:r>
              <a:rPr lang="en-US" kern="0" dirty="0">
                <a:solidFill>
                  <a:srgbClr val="0070C0"/>
                </a:solidFill>
                <a:latin typeface="Segoe UI Semibold" pitchFamily="34"/>
                <a:cs typeface="Segoe UI Semibold" pitchFamily="34"/>
              </a:rPr>
              <a:t>Continuous </a:t>
            </a:r>
            <a:r>
              <a:rPr lang="en-US" i="1" kern="0" dirty="0">
                <a:solidFill>
                  <a:srgbClr val="0070C0"/>
                </a:solidFill>
                <a:latin typeface="Segoe UI Semibold" pitchFamily="34"/>
                <a:cs typeface="Segoe UI Semibold" pitchFamily="34"/>
              </a:rPr>
              <a:t>Code</a:t>
            </a:r>
            <a:r>
              <a:rPr lang="en-US" kern="0" dirty="0">
                <a:solidFill>
                  <a:srgbClr val="0070C0"/>
                </a:solidFill>
                <a:latin typeface="Segoe UI Semibold" pitchFamily="34"/>
                <a:cs typeface="Segoe UI Semibold" pitchFamily="34"/>
              </a:rPr>
              <a:t> Inspection</a:t>
            </a:r>
            <a:r>
              <a:rPr lang="en-US" dirty="0"/>
              <a:t> </a:t>
            </a:r>
            <a:r>
              <a:rPr lang="en-US" kern="0" dirty="0">
                <a:solidFill>
                  <a:srgbClr val="0070C0"/>
                </a:solidFill>
                <a:latin typeface="Segoe UI Semibold" pitchFamily="34"/>
                <a:cs typeface="Segoe UI Semibold" pitchFamily="34"/>
              </a:rPr>
              <a:t>?</a:t>
            </a:r>
            <a:endParaRPr lang="en-IN" kern="0" dirty="0">
              <a:solidFill>
                <a:srgbClr val="0070C0"/>
              </a:solidFill>
              <a:latin typeface="Segoe UI Semibold" pitchFamily="34"/>
              <a:cs typeface="Segoe UI Semibold" pitchFamily="34"/>
            </a:endParaRPr>
          </a:p>
        </p:txBody>
      </p:sp>
      <p:pic>
        <p:nvPicPr>
          <p:cNvPr id="5" name="Picture 4">
            <a:extLst>
              <a:ext uri="{FF2B5EF4-FFF2-40B4-BE49-F238E27FC236}">
                <a16:creationId xmlns:a16="http://schemas.microsoft.com/office/drawing/2014/main" id="{5DACF9A4-439A-4D1F-A470-5A97902911F5}"/>
              </a:ext>
            </a:extLst>
          </p:cNvPr>
          <p:cNvPicPr>
            <a:picLocks noChangeAspect="1"/>
          </p:cNvPicPr>
          <p:nvPr/>
        </p:nvPicPr>
        <p:blipFill>
          <a:blip r:embed="rId3"/>
          <a:stretch>
            <a:fillRect/>
          </a:stretch>
        </p:blipFill>
        <p:spPr>
          <a:xfrm>
            <a:off x="1628775" y="2164397"/>
            <a:ext cx="8934450" cy="336232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9DCEC200-8656-4E07-82CB-918A94D7B73B}"/>
              </a:ext>
            </a:extLst>
          </p:cNvPr>
          <p:cNvSpPr txBox="1">
            <a:spLocks noGrp="1"/>
          </p:cNvSpPr>
          <p:nvPr>
            <p:ph type="title"/>
          </p:nvPr>
        </p:nvSpPr>
        <p:spPr/>
        <p:txBody>
          <a:bodyPr>
            <a:normAutofit/>
          </a:bodyPr>
          <a:lstStyle/>
          <a:p>
            <a:r>
              <a:rPr lang="en-US" kern="0" dirty="0">
                <a:solidFill>
                  <a:srgbClr val="0070C0"/>
                </a:solidFill>
                <a:latin typeface="Segoe UI Semibold" pitchFamily="34"/>
                <a:ea typeface="+mn-ea"/>
                <a:cs typeface="Segoe UI Semibold" pitchFamily="34"/>
              </a:rPr>
              <a:t>Rule Templates and Custom Rules</a:t>
            </a:r>
          </a:p>
        </p:txBody>
      </p:sp>
    </p:spTree>
    <p:extLst>
      <p:ext uri="{BB962C8B-B14F-4D97-AF65-F5344CB8AC3E}">
        <p14:creationId xmlns:p14="http://schemas.microsoft.com/office/powerpoint/2010/main" val="16793093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9DCEC200-8656-4E07-82CB-918A94D7B73B}"/>
              </a:ext>
            </a:extLst>
          </p:cNvPr>
          <p:cNvSpPr txBox="1">
            <a:spLocks noGrp="1"/>
          </p:cNvSpPr>
          <p:nvPr>
            <p:ph type="title"/>
          </p:nvPr>
        </p:nvSpPr>
        <p:spPr/>
        <p:txBody>
          <a:bodyPr>
            <a:normAutofit/>
          </a:bodyPr>
          <a:lstStyle/>
          <a:p>
            <a:r>
              <a:rPr lang="en-US" kern="0" dirty="0">
                <a:solidFill>
                  <a:srgbClr val="0070C0"/>
                </a:solidFill>
                <a:latin typeface="Segoe UI Semibold" pitchFamily="34"/>
                <a:ea typeface="+mn-ea"/>
                <a:cs typeface="Segoe UI Semibold" pitchFamily="34"/>
              </a:rPr>
              <a:t>Security Related Rules</a:t>
            </a:r>
          </a:p>
        </p:txBody>
      </p:sp>
      <p:grpSp>
        <p:nvGrpSpPr>
          <p:cNvPr id="4" name="Group 3" descr="Small circle with number 1 inside  indicating step 1">
            <a:extLst>
              <a:ext uri="{FF2B5EF4-FFF2-40B4-BE49-F238E27FC236}">
                <a16:creationId xmlns:a16="http://schemas.microsoft.com/office/drawing/2014/main" id="{8E5835DA-18ED-4F98-9276-077FB57CC348}"/>
              </a:ext>
            </a:extLst>
          </p:cNvPr>
          <p:cNvGrpSpPr/>
          <p:nvPr/>
        </p:nvGrpSpPr>
        <p:grpSpPr>
          <a:xfrm>
            <a:off x="558725" y="2438085"/>
            <a:ext cx="558177" cy="409834"/>
            <a:chOff x="558725" y="2638501"/>
            <a:chExt cx="558177" cy="409834"/>
          </a:xfrm>
        </p:grpSpPr>
        <p:sp>
          <p:nvSpPr>
            <p:cNvPr id="5" name="Oval 1" descr="Small circle">
              <a:extLst>
                <a:ext uri="{FF2B5EF4-FFF2-40B4-BE49-F238E27FC236}">
                  <a16:creationId xmlns:a16="http://schemas.microsoft.com/office/drawing/2014/main" id="{FF3E012C-8572-474E-9FE4-051DCE36ECC2}"/>
                </a:ext>
              </a:extLst>
            </p:cNvPr>
            <p:cNvSpPr/>
            <p:nvPr/>
          </p:nvSpPr>
          <p:spPr>
            <a:xfrm>
              <a:off x="630369" y="2638501"/>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6" name="TextBox 2" descr="Number 1">
              <a:extLst>
                <a:ext uri="{FF2B5EF4-FFF2-40B4-BE49-F238E27FC236}">
                  <a16:creationId xmlns:a16="http://schemas.microsoft.com/office/drawing/2014/main" id="{AE4EBF08-B86B-461E-A7B4-A07A5B2F363F}"/>
                </a:ext>
              </a:extLst>
            </p:cNvPr>
            <p:cNvSpPr txBox="1"/>
            <p:nvPr/>
          </p:nvSpPr>
          <p:spPr>
            <a:xfrm>
              <a:off x="558725" y="2654795"/>
              <a:ext cx="558177"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FFFFFF"/>
                  </a:solidFill>
                  <a:uFillTx/>
                  <a:latin typeface="Segoe UI Semibold" pitchFamily="34"/>
                  <a:cs typeface="Segoe UI Semibold" pitchFamily="34"/>
                </a:rPr>
                <a:t>1</a:t>
              </a:r>
            </a:p>
          </p:txBody>
        </p:sp>
      </p:grpSp>
      <p:sp>
        <p:nvSpPr>
          <p:cNvPr id="7" name="Content Placeholder 17">
            <a:extLst>
              <a:ext uri="{FF2B5EF4-FFF2-40B4-BE49-F238E27FC236}">
                <a16:creationId xmlns:a16="http://schemas.microsoft.com/office/drawing/2014/main" id="{FB6C9B02-4746-430A-BB23-1DCBACE479AF}"/>
              </a:ext>
            </a:extLst>
          </p:cNvPr>
          <p:cNvSpPr txBox="1"/>
          <p:nvPr/>
        </p:nvSpPr>
        <p:spPr>
          <a:xfrm>
            <a:off x="1188546" y="2438085"/>
            <a:ext cx="5998645" cy="469395"/>
          </a:xfrm>
          <a:prstGeom prst="rect">
            <a:avLst/>
          </a:prstGeom>
          <a:noFill/>
          <a:ln cap="flat">
            <a:noFill/>
          </a:ln>
        </p:spPr>
        <p:txBody>
          <a:bodyPr vert="horz" wrap="square" lIns="91440" tIns="45720" rIns="91440" bIns="45720" anchor="t" anchorCtr="0" compatLnSpc="1">
            <a:normAutofit/>
          </a:bodyPr>
          <a:lstStyle/>
          <a:p>
            <a:r>
              <a:rPr lang="en-US" b="1" kern="0" dirty="0">
                <a:solidFill>
                  <a:srgbClr val="0070C0"/>
                </a:solidFill>
                <a:latin typeface="Segoe UI Semibold" pitchFamily="34"/>
                <a:cs typeface="Segoe UI Semibold" pitchFamily="34"/>
              </a:rPr>
              <a:t>CWE stands for Common Weakness Enumeration</a:t>
            </a:r>
          </a:p>
        </p:txBody>
      </p:sp>
      <p:grpSp>
        <p:nvGrpSpPr>
          <p:cNvPr id="11" name="Group 18" descr="Small circle with number 2 inside  indicating step 2">
            <a:extLst>
              <a:ext uri="{FF2B5EF4-FFF2-40B4-BE49-F238E27FC236}">
                <a16:creationId xmlns:a16="http://schemas.microsoft.com/office/drawing/2014/main" id="{A4BAA928-F11F-4DB5-9E14-EC32F36B1732}"/>
              </a:ext>
            </a:extLst>
          </p:cNvPr>
          <p:cNvGrpSpPr/>
          <p:nvPr/>
        </p:nvGrpSpPr>
        <p:grpSpPr>
          <a:xfrm>
            <a:off x="558725" y="3651192"/>
            <a:ext cx="558177" cy="409834"/>
            <a:chOff x="558725" y="3312990"/>
            <a:chExt cx="558177" cy="409834"/>
          </a:xfrm>
        </p:grpSpPr>
        <p:sp>
          <p:nvSpPr>
            <p:cNvPr id="12" name="Oval 19" descr="Small circle">
              <a:extLst>
                <a:ext uri="{FF2B5EF4-FFF2-40B4-BE49-F238E27FC236}">
                  <a16:creationId xmlns:a16="http://schemas.microsoft.com/office/drawing/2014/main" id="{ABC19478-1A45-49C3-8E68-2507185BDC30}"/>
                </a:ext>
              </a:extLst>
            </p:cNvPr>
            <p:cNvSpPr/>
            <p:nvPr/>
          </p:nvSpPr>
          <p:spPr>
            <a:xfrm>
              <a:off x="630369" y="3312990"/>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13" name="TextBox 20" descr="Number 2">
              <a:extLst>
                <a:ext uri="{FF2B5EF4-FFF2-40B4-BE49-F238E27FC236}">
                  <a16:creationId xmlns:a16="http://schemas.microsoft.com/office/drawing/2014/main" id="{381D6471-69AC-4F5E-9243-063B04698121}"/>
                </a:ext>
              </a:extLst>
            </p:cNvPr>
            <p:cNvSpPr txBox="1"/>
            <p:nvPr/>
          </p:nvSpPr>
          <p:spPr>
            <a:xfrm>
              <a:off x="558725" y="3329284"/>
              <a:ext cx="558177"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FFFFFF"/>
                  </a:solidFill>
                  <a:uFillTx/>
                  <a:latin typeface="Segoe UI Semibold" pitchFamily="34"/>
                  <a:cs typeface="Segoe UI Semibold" pitchFamily="34"/>
                </a:rPr>
                <a:t>2</a:t>
              </a:r>
            </a:p>
          </p:txBody>
        </p:sp>
      </p:grpSp>
      <p:sp>
        <p:nvSpPr>
          <p:cNvPr id="14" name="Content Placeholder 17">
            <a:extLst>
              <a:ext uri="{FF2B5EF4-FFF2-40B4-BE49-F238E27FC236}">
                <a16:creationId xmlns:a16="http://schemas.microsoft.com/office/drawing/2014/main" id="{A7B8519C-2A62-423F-BBA3-8067E1CEAC99}"/>
              </a:ext>
            </a:extLst>
          </p:cNvPr>
          <p:cNvSpPr txBox="1"/>
          <p:nvPr/>
        </p:nvSpPr>
        <p:spPr>
          <a:xfrm>
            <a:off x="1167006" y="3590816"/>
            <a:ext cx="9844136" cy="913997"/>
          </a:xfrm>
          <a:prstGeom prst="rect">
            <a:avLst/>
          </a:prstGeom>
          <a:noFill/>
          <a:ln cap="flat">
            <a:noFill/>
          </a:ln>
        </p:spPr>
        <p:txBody>
          <a:bodyPr vert="horz" wrap="square" lIns="91440" tIns="45720" rIns="91440" bIns="45720" anchor="t" anchorCtr="0" compatLnSpc="1">
            <a:normAutofit/>
          </a:bodyPr>
          <a:lstStyle/>
          <a:p>
            <a:r>
              <a:rPr lang="en-IN" b="1" kern="0" dirty="0">
                <a:solidFill>
                  <a:srgbClr val="0070C0"/>
                </a:solidFill>
                <a:latin typeface="Segoe UI Semibold" pitchFamily="34"/>
                <a:cs typeface="Segoe UI Semibold" pitchFamily="34"/>
              </a:rPr>
              <a:t>SANS Top 25   </a:t>
            </a:r>
            <a:r>
              <a:rPr lang="en-US" b="1" kern="0" dirty="0">
                <a:solidFill>
                  <a:srgbClr val="0070C0"/>
                </a:solidFill>
                <a:latin typeface="Segoe UI Semibold" pitchFamily="34"/>
                <a:cs typeface="Segoe UI Semibold" pitchFamily="34"/>
              </a:rPr>
              <a:t>list is a collection of the 25-most dangerous errors listed in the CWE, as compiled by the </a:t>
            </a:r>
            <a:r>
              <a:rPr lang="en-US" b="1" kern="0" dirty="0">
                <a:solidFill>
                  <a:srgbClr val="0070C0"/>
                </a:solidFill>
                <a:latin typeface="Segoe UI Semibold" pitchFamily="34"/>
                <a:cs typeface="Segoe UI Semibold" pitchFamily="34"/>
                <a:hlinkClick r:id="rId3">
                  <a:extLst>
                    <a:ext uri="{A12FA001-AC4F-418D-AE19-62706E023703}">
                      <ahyp:hlinkClr xmlns:ahyp="http://schemas.microsoft.com/office/drawing/2018/hyperlinkcolor" val="tx"/>
                    </a:ext>
                  </a:extLst>
                </a:hlinkClick>
              </a:rPr>
              <a:t>SANS organization</a:t>
            </a:r>
            <a:endParaRPr lang="en-IN" b="1" kern="0" dirty="0">
              <a:solidFill>
                <a:srgbClr val="0070C0"/>
              </a:solidFill>
              <a:latin typeface="Segoe UI Semibold" pitchFamily="34"/>
              <a:cs typeface="Segoe UI Semibold" pitchFamily="34"/>
            </a:endParaRPr>
          </a:p>
        </p:txBody>
      </p:sp>
      <p:grpSp>
        <p:nvGrpSpPr>
          <p:cNvPr id="16" name="Group 30" descr="Small circle with number 3 inside  indicating step 3">
            <a:extLst>
              <a:ext uri="{FF2B5EF4-FFF2-40B4-BE49-F238E27FC236}">
                <a16:creationId xmlns:a16="http://schemas.microsoft.com/office/drawing/2014/main" id="{032B0E08-A207-4CC1-9060-32DC82E6C5EE}"/>
              </a:ext>
            </a:extLst>
          </p:cNvPr>
          <p:cNvGrpSpPr/>
          <p:nvPr/>
        </p:nvGrpSpPr>
        <p:grpSpPr>
          <a:xfrm>
            <a:off x="634706" y="4601345"/>
            <a:ext cx="558177" cy="409834"/>
            <a:chOff x="557317" y="4263508"/>
            <a:chExt cx="558177" cy="409834"/>
          </a:xfrm>
        </p:grpSpPr>
        <p:sp>
          <p:nvSpPr>
            <p:cNvPr id="17" name="Oval 31" descr="Small circle">
              <a:extLst>
                <a:ext uri="{FF2B5EF4-FFF2-40B4-BE49-F238E27FC236}">
                  <a16:creationId xmlns:a16="http://schemas.microsoft.com/office/drawing/2014/main" id="{658DEFB3-7897-41CC-935A-12FC2ED09738}"/>
                </a:ext>
              </a:extLst>
            </p:cNvPr>
            <p:cNvSpPr/>
            <p:nvPr/>
          </p:nvSpPr>
          <p:spPr>
            <a:xfrm>
              <a:off x="628960" y="4263508"/>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a:endParaRPr>
            </a:p>
          </p:txBody>
        </p:sp>
        <p:sp>
          <p:nvSpPr>
            <p:cNvPr id="18" name="TextBox 32" descr="Number 3">
              <a:extLst>
                <a:ext uri="{FF2B5EF4-FFF2-40B4-BE49-F238E27FC236}">
                  <a16:creationId xmlns:a16="http://schemas.microsoft.com/office/drawing/2014/main" id="{657DD339-942D-46E4-BC8A-B81D1F72FFCD}"/>
                </a:ext>
              </a:extLst>
            </p:cNvPr>
            <p:cNvSpPr txBox="1"/>
            <p:nvPr/>
          </p:nvSpPr>
          <p:spPr>
            <a:xfrm>
              <a:off x="557317" y="4279794"/>
              <a:ext cx="558177"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FFFFFF"/>
                  </a:solidFill>
                  <a:uFillTx/>
                  <a:latin typeface="Segoe UI Semibold" pitchFamily="34"/>
                  <a:cs typeface="Segoe UI Semibold" pitchFamily="34"/>
                </a:rPr>
                <a:t>3</a:t>
              </a:r>
            </a:p>
          </p:txBody>
        </p:sp>
      </p:grpSp>
      <p:sp>
        <p:nvSpPr>
          <p:cNvPr id="19" name="Content Placeholder 17">
            <a:extLst>
              <a:ext uri="{FF2B5EF4-FFF2-40B4-BE49-F238E27FC236}">
                <a16:creationId xmlns:a16="http://schemas.microsoft.com/office/drawing/2014/main" id="{9A4D3DE4-02C5-4DB1-B01E-F767F20FC702}"/>
              </a:ext>
            </a:extLst>
          </p:cNvPr>
          <p:cNvSpPr txBox="1"/>
          <p:nvPr/>
        </p:nvSpPr>
        <p:spPr>
          <a:xfrm>
            <a:off x="1077161" y="4804737"/>
            <a:ext cx="7678532" cy="583088"/>
          </a:xfrm>
          <a:prstGeom prst="rect">
            <a:avLst/>
          </a:prstGeom>
          <a:noFill/>
          <a:ln cap="flat">
            <a:noFill/>
          </a:ln>
        </p:spPr>
        <p:txBody>
          <a:bodyPr vert="horz" wrap="square" lIns="91440" tIns="45720" rIns="91440" bIns="45720" anchor="t" anchorCtr="0" compatLnSpc="1">
            <a:normAutofit/>
          </a:bodyPr>
          <a:lstStyle/>
          <a:p>
            <a:r>
              <a:rPr lang="en-IN" b="1" kern="0" dirty="0">
                <a:solidFill>
                  <a:srgbClr val="0070C0"/>
                </a:solidFill>
                <a:latin typeface="Segoe UI Semibold" pitchFamily="34"/>
                <a:cs typeface="Segoe UI Semibold" pitchFamily="34"/>
              </a:rPr>
              <a:t>OWASP</a:t>
            </a:r>
            <a:r>
              <a:rPr lang="en-IN" sz="1400" b="1" dirty="0"/>
              <a:t> </a:t>
            </a:r>
            <a:r>
              <a:rPr lang="en-IN" b="1" kern="0" dirty="0">
                <a:solidFill>
                  <a:srgbClr val="0070C0"/>
                </a:solidFill>
                <a:latin typeface="Segoe UI Semibold" pitchFamily="34"/>
                <a:cs typeface="Segoe UI Semibold" pitchFamily="34"/>
              </a:rPr>
              <a:t>Top</a:t>
            </a:r>
            <a:r>
              <a:rPr lang="en-IN" sz="1400" b="1" dirty="0"/>
              <a:t> </a:t>
            </a:r>
            <a:r>
              <a:rPr lang="en-IN" b="1" kern="0" dirty="0">
                <a:solidFill>
                  <a:srgbClr val="0070C0"/>
                </a:solidFill>
                <a:latin typeface="Segoe UI Semibold" pitchFamily="34"/>
                <a:cs typeface="Segoe UI Semibold" pitchFamily="34"/>
              </a:rPr>
              <a:t>10    </a:t>
            </a:r>
            <a:r>
              <a:rPr lang="en-US" b="1" kern="0" dirty="0">
                <a:solidFill>
                  <a:srgbClr val="0070C0"/>
                </a:solidFill>
                <a:latin typeface="Segoe UI Semibold" pitchFamily="34"/>
                <a:cs typeface="Segoe UI Semibold" pitchFamily="34"/>
              </a:rPr>
              <a:t>Open Web Application Security Project</a:t>
            </a:r>
            <a:endParaRPr lang="en-IN" b="1" kern="0" dirty="0">
              <a:solidFill>
                <a:srgbClr val="0070C0"/>
              </a:solidFill>
              <a:latin typeface="Segoe UI Semibold" pitchFamily="34"/>
              <a:cs typeface="Segoe UI Semibold" pitchFamily="34"/>
            </a:endParaRPr>
          </a:p>
        </p:txBody>
      </p:sp>
    </p:spTree>
    <p:extLst>
      <p:ext uri="{BB962C8B-B14F-4D97-AF65-F5344CB8AC3E}">
        <p14:creationId xmlns:p14="http://schemas.microsoft.com/office/powerpoint/2010/main" val="14404533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69A86-80F7-4E9F-B2E7-478D659FDFD3}"/>
              </a:ext>
            </a:extLst>
          </p:cNvPr>
          <p:cNvSpPr>
            <a:spLocks noGrp="1"/>
          </p:cNvSpPr>
          <p:nvPr>
            <p:ph type="title"/>
          </p:nvPr>
        </p:nvSpPr>
        <p:spPr/>
        <p:txBody>
          <a:bodyPr>
            <a:normAutofit/>
          </a:bodyPr>
          <a:lstStyle/>
          <a:p>
            <a:r>
              <a:rPr lang="en-IN" kern="0" dirty="0">
                <a:solidFill>
                  <a:srgbClr val="0070C0"/>
                </a:solidFill>
                <a:latin typeface="Segoe UI Semibold" pitchFamily="34"/>
                <a:ea typeface="+mn-ea"/>
                <a:cs typeface="Segoe UI Semibold" pitchFamily="34"/>
              </a:rPr>
              <a:t>Security Reports</a:t>
            </a:r>
          </a:p>
        </p:txBody>
      </p:sp>
      <p:sp>
        <p:nvSpPr>
          <p:cNvPr id="4" name="TextBox 3">
            <a:extLst>
              <a:ext uri="{FF2B5EF4-FFF2-40B4-BE49-F238E27FC236}">
                <a16:creationId xmlns:a16="http://schemas.microsoft.com/office/drawing/2014/main" id="{0AC72D18-6547-413B-B8A6-1C99CC7D8359}"/>
              </a:ext>
            </a:extLst>
          </p:cNvPr>
          <p:cNvSpPr txBox="1"/>
          <p:nvPr/>
        </p:nvSpPr>
        <p:spPr>
          <a:xfrm>
            <a:off x="701458" y="2229633"/>
            <a:ext cx="10734805" cy="2446824"/>
          </a:xfrm>
          <a:prstGeom prst="rect">
            <a:avLst/>
          </a:prstGeom>
          <a:noFill/>
        </p:spPr>
        <p:txBody>
          <a:bodyPr wrap="square" rtlCol="0">
            <a:spAutoFit/>
          </a:bodyPr>
          <a:lstStyle/>
          <a:p>
            <a:r>
              <a:rPr lang="en-US" b="1" kern="0" dirty="0">
                <a:solidFill>
                  <a:srgbClr val="0070C0"/>
                </a:solidFill>
                <a:latin typeface="Segoe UI Semibold" pitchFamily="34"/>
                <a:cs typeface="Segoe UI Semibold" pitchFamily="34"/>
              </a:rPr>
              <a:t>Gives you the big picture on your application's security, with breakdowns of just where you stand in regard to each of the </a:t>
            </a:r>
          </a:p>
          <a:p>
            <a:endParaRPr lang="en-US" b="1" kern="0" dirty="0">
              <a:solidFill>
                <a:srgbClr val="0070C0"/>
              </a:solidFill>
              <a:latin typeface="Segoe UI Semibold" pitchFamily="34"/>
              <a:cs typeface="Segoe UI Semibold" pitchFamily="34"/>
              <a:hlinkClick r:id="rId3">
                <a:extLst>
                  <a:ext uri="{A12FA001-AC4F-418D-AE19-62706E023703}">
                    <ahyp:hlinkClr xmlns:ahyp="http://schemas.microsoft.com/office/drawing/2018/hyperlinkcolor" val="tx"/>
                  </a:ext>
                </a:extLst>
              </a:hlinkClick>
            </a:endParaRPr>
          </a:p>
          <a:p>
            <a:pPr>
              <a:lnSpc>
                <a:spcPct val="150000"/>
              </a:lnSpc>
            </a:pPr>
            <a:r>
              <a:rPr lang="en-US" b="1" kern="0" dirty="0">
                <a:solidFill>
                  <a:srgbClr val="0070C0"/>
                </a:solidFill>
                <a:latin typeface="Segoe UI Semibold" pitchFamily="34"/>
                <a:cs typeface="Segoe UI Semibold" pitchFamily="34"/>
              </a:rPr>
              <a:t>           OWASP Top 10</a:t>
            </a:r>
          </a:p>
          <a:p>
            <a:pPr>
              <a:lnSpc>
                <a:spcPct val="150000"/>
              </a:lnSpc>
            </a:pPr>
            <a:r>
              <a:rPr lang="en-US" b="1" kern="0" dirty="0">
                <a:solidFill>
                  <a:srgbClr val="0070C0"/>
                </a:solidFill>
                <a:latin typeface="Segoe UI Semibold" pitchFamily="34"/>
                <a:cs typeface="Segoe UI Semibold" pitchFamily="34"/>
              </a:rPr>
              <a:t>           SANS Top 25 categories</a:t>
            </a:r>
          </a:p>
          <a:p>
            <a:pPr>
              <a:lnSpc>
                <a:spcPct val="150000"/>
              </a:lnSpc>
            </a:pPr>
            <a:r>
              <a:rPr lang="en-US" b="1" kern="0" dirty="0">
                <a:solidFill>
                  <a:srgbClr val="0070C0"/>
                </a:solidFill>
                <a:latin typeface="Segoe UI Semibold" pitchFamily="34"/>
                <a:cs typeface="Segoe UI Semibold" pitchFamily="34"/>
              </a:rPr>
              <a:t>           CWE-specific details</a:t>
            </a:r>
          </a:p>
          <a:p>
            <a:endParaRPr lang="en-IN" b="1" kern="0" dirty="0">
              <a:solidFill>
                <a:srgbClr val="0070C0"/>
              </a:solidFill>
              <a:latin typeface="Segoe UI Semibold" pitchFamily="34"/>
              <a:cs typeface="Segoe UI Semibold" pitchFamily="34"/>
            </a:endParaRPr>
          </a:p>
        </p:txBody>
      </p:sp>
      <p:sp>
        <p:nvSpPr>
          <p:cNvPr id="5" name="TextBox 4">
            <a:extLst>
              <a:ext uri="{FF2B5EF4-FFF2-40B4-BE49-F238E27FC236}">
                <a16:creationId xmlns:a16="http://schemas.microsoft.com/office/drawing/2014/main" id="{94998604-6CC8-49ED-9179-D9C7491B1FFC}"/>
              </a:ext>
            </a:extLst>
          </p:cNvPr>
          <p:cNvSpPr txBox="1"/>
          <p:nvPr/>
        </p:nvSpPr>
        <p:spPr>
          <a:xfrm>
            <a:off x="826196" y="4801383"/>
            <a:ext cx="9043792" cy="646331"/>
          </a:xfrm>
          <a:prstGeom prst="rect">
            <a:avLst/>
          </a:prstGeom>
          <a:noFill/>
        </p:spPr>
        <p:txBody>
          <a:bodyPr wrap="square" rtlCol="0">
            <a:spAutoFit/>
          </a:bodyPr>
          <a:lstStyle/>
          <a:p>
            <a:r>
              <a:rPr lang="en-US" b="1" kern="0" dirty="0">
                <a:solidFill>
                  <a:srgbClr val="0070C0"/>
                </a:solidFill>
                <a:latin typeface="Segoe UI Semibold" pitchFamily="34"/>
                <a:cs typeface="Segoe UI Semibold" pitchFamily="34"/>
              </a:rPr>
              <a:t>Security Hotspot v/s Vulnerability</a:t>
            </a:r>
          </a:p>
          <a:p>
            <a:endParaRPr lang="en-IN" dirty="0"/>
          </a:p>
        </p:txBody>
      </p:sp>
    </p:spTree>
    <p:extLst>
      <p:ext uri="{BB962C8B-B14F-4D97-AF65-F5344CB8AC3E}">
        <p14:creationId xmlns:p14="http://schemas.microsoft.com/office/powerpoint/2010/main" val="28557907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C70F-8468-43A2-AAC1-A3D883FC8263}"/>
              </a:ext>
            </a:extLst>
          </p:cNvPr>
          <p:cNvSpPr>
            <a:spLocks noGrp="1"/>
          </p:cNvSpPr>
          <p:nvPr>
            <p:ph type="title"/>
          </p:nvPr>
        </p:nvSpPr>
        <p:spPr/>
        <p:txBody>
          <a:bodyPr>
            <a:normAutofit/>
          </a:bodyPr>
          <a:lstStyle/>
          <a:p>
            <a:r>
              <a:rPr lang="en-IN" kern="0" dirty="0" err="1">
                <a:solidFill>
                  <a:srgbClr val="0070C0"/>
                </a:solidFill>
                <a:latin typeface="Segoe UI Semibold" pitchFamily="34"/>
                <a:ea typeface="+mn-ea"/>
                <a:cs typeface="Segoe UI Semibold" pitchFamily="34"/>
              </a:rPr>
              <a:t>SonarLint</a:t>
            </a:r>
            <a:r>
              <a:rPr lang="en-IN" kern="0" dirty="0">
                <a:solidFill>
                  <a:srgbClr val="0070C0"/>
                </a:solidFill>
                <a:latin typeface="Segoe UI Semibold" pitchFamily="34"/>
                <a:ea typeface="+mn-ea"/>
                <a:cs typeface="Segoe UI Semibold" pitchFamily="34"/>
              </a:rPr>
              <a:t> Smart Notifications</a:t>
            </a:r>
          </a:p>
        </p:txBody>
      </p:sp>
      <p:sp>
        <p:nvSpPr>
          <p:cNvPr id="4" name="TextBox 3">
            <a:extLst>
              <a:ext uri="{FF2B5EF4-FFF2-40B4-BE49-F238E27FC236}">
                <a16:creationId xmlns:a16="http://schemas.microsoft.com/office/drawing/2014/main" id="{A29FD1CC-79C3-4250-9024-C8480FF9C032}"/>
              </a:ext>
            </a:extLst>
          </p:cNvPr>
          <p:cNvSpPr txBox="1"/>
          <p:nvPr/>
        </p:nvSpPr>
        <p:spPr>
          <a:xfrm>
            <a:off x="726510" y="2154477"/>
            <a:ext cx="10797435" cy="2308324"/>
          </a:xfrm>
          <a:prstGeom prst="rect">
            <a:avLst/>
          </a:prstGeom>
          <a:noFill/>
        </p:spPr>
        <p:txBody>
          <a:bodyPr wrap="square" rtlCol="0">
            <a:spAutoFit/>
          </a:bodyPr>
          <a:lstStyle/>
          <a:p>
            <a:r>
              <a:rPr lang="en-US" b="1" kern="0" dirty="0">
                <a:solidFill>
                  <a:srgbClr val="0070C0"/>
                </a:solidFill>
                <a:latin typeface="Segoe UI Semibold" pitchFamily="34"/>
                <a:cs typeface="Segoe UI Semibold" pitchFamily="34"/>
              </a:rPr>
              <a:t>Quality Gate status (failed / success) of a project /solution open in the IDE changes</a:t>
            </a:r>
          </a:p>
          <a:p>
            <a:endParaRPr lang="en-US" b="1" kern="0" dirty="0">
              <a:solidFill>
                <a:srgbClr val="0070C0"/>
              </a:solidFill>
              <a:latin typeface="Segoe UI Semibold" pitchFamily="34"/>
              <a:cs typeface="Segoe UI Semibold" pitchFamily="34"/>
            </a:endParaRPr>
          </a:p>
          <a:p>
            <a:endParaRPr lang="en-US" dirty="0"/>
          </a:p>
          <a:p>
            <a:endParaRPr lang="en-US" dirty="0"/>
          </a:p>
          <a:p>
            <a:endParaRPr lang="en-US" dirty="0"/>
          </a:p>
          <a:p>
            <a:endParaRPr lang="en-US" b="1" kern="0" dirty="0">
              <a:solidFill>
                <a:srgbClr val="0070C0"/>
              </a:solidFill>
              <a:latin typeface="Segoe UI Semibold" pitchFamily="34"/>
              <a:cs typeface="Segoe UI Semibold" pitchFamily="34"/>
            </a:endParaRPr>
          </a:p>
          <a:p>
            <a:r>
              <a:rPr lang="en-US" b="1" kern="0" dirty="0">
                <a:solidFill>
                  <a:srgbClr val="0070C0"/>
                </a:solidFill>
                <a:latin typeface="Segoe UI Semibold" pitchFamily="34"/>
                <a:cs typeface="Segoe UI Semibold" pitchFamily="34"/>
              </a:rPr>
              <a:t>SonarQube analysis raises new issues introduced by this developer in a project /solution open in the IDE</a:t>
            </a:r>
            <a:endParaRPr lang="en-IN" b="1" kern="0" dirty="0">
              <a:solidFill>
                <a:srgbClr val="0070C0"/>
              </a:solidFill>
              <a:latin typeface="Segoe UI Semibold" pitchFamily="34"/>
              <a:cs typeface="Segoe UI Semibold" pitchFamily="34"/>
            </a:endParaRPr>
          </a:p>
        </p:txBody>
      </p:sp>
    </p:spTree>
    <p:extLst>
      <p:ext uri="{BB962C8B-B14F-4D97-AF65-F5344CB8AC3E}">
        <p14:creationId xmlns:p14="http://schemas.microsoft.com/office/powerpoint/2010/main" val="3856518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AE50E-B439-4699-A36D-18779F65A74E}"/>
              </a:ext>
            </a:extLst>
          </p:cNvPr>
          <p:cNvSpPr>
            <a:spLocks noGrp="1"/>
          </p:cNvSpPr>
          <p:nvPr>
            <p:ph type="title"/>
          </p:nvPr>
        </p:nvSpPr>
        <p:spPr/>
        <p:txBody>
          <a:bodyPr>
            <a:normAutofit/>
          </a:bodyPr>
          <a:lstStyle/>
          <a:p>
            <a:r>
              <a:rPr lang="en-IN" kern="0" dirty="0">
                <a:solidFill>
                  <a:srgbClr val="0070C0"/>
                </a:solidFill>
                <a:latin typeface="Segoe UI Semibold" pitchFamily="34"/>
                <a:ea typeface="+mn-ea"/>
                <a:cs typeface="Segoe UI Semibold" pitchFamily="34"/>
              </a:rPr>
              <a:t>User</a:t>
            </a:r>
            <a:r>
              <a:rPr lang="en-IN" b="1" dirty="0"/>
              <a:t> </a:t>
            </a:r>
            <a:r>
              <a:rPr lang="en-IN" kern="0" dirty="0">
                <a:solidFill>
                  <a:srgbClr val="0070C0"/>
                </a:solidFill>
                <a:latin typeface="Segoe UI Semibold" pitchFamily="34"/>
                <a:ea typeface="+mn-ea"/>
                <a:cs typeface="Segoe UI Semibold" pitchFamily="34"/>
              </a:rPr>
              <a:t>Account</a:t>
            </a:r>
          </a:p>
        </p:txBody>
      </p:sp>
      <p:sp>
        <p:nvSpPr>
          <p:cNvPr id="4" name="TextBox 3">
            <a:extLst>
              <a:ext uri="{FF2B5EF4-FFF2-40B4-BE49-F238E27FC236}">
                <a16:creationId xmlns:a16="http://schemas.microsoft.com/office/drawing/2014/main" id="{95BE911A-E3C8-4053-98FE-F25ED4687081}"/>
              </a:ext>
            </a:extLst>
          </p:cNvPr>
          <p:cNvSpPr txBox="1"/>
          <p:nvPr/>
        </p:nvSpPr>
        <p:spPr>
          <a:xfrm>
            <a:off x="726510" y="2354893"/>
            <a:ext cx="10784909" cy="369332"/>
          </a:xfrm>
          <a:prstGeom prst="rect">
            <a:avLst/>
          </a:prstGeom>
          <a:noFill/>
        </p:spPr>
        <p:txBody>
          <a:bodyPr wrap="square" rtlCol="0">
            <a:spAutoFit/>
          </a:bodyPr>
          <a:lstStyle/>
          <a:p>
            <a:r>
              <a:rPr lang="en-US" b="1" kern="0" dirty="0">
                <a:solidFill>
                  <a:srgbClr val="0070C0"/>
                </a:solidFill>
                <a:latin typeface="Segoe UI Semibold" pitchFamily="34"/>
                <a:cs typeface="Segoe UI Semibold" pitchFamily="34"/>
              </a:rPr>
              <a:t>As a SonarQube user you have your own space where you can see the things that are relevant to you:</a:t>
            </a:r>
            <a:endParaRPr lang="en-IN" b="1" kern="0" dirty="0">
              <a:solidFill>
                <a:srgbClr val="0070C0"/>
              </a:solidFill>
              <a:latin typeface="Segoe UI Semibold" pitchFamily="34"/>
              <a:cs typeface="Segoe UI Semibold" pitchFamily="34"/>
            </a:endParaRPr>
          </a:p>
        </p:txBody>
      </p:sp>
      <p:sp>
        <p:nvSpPr>
          <p:cNvPr id="5" name="TextBox 4">
            <a:extLst>
              <a:ext uri="{FF2B5EF4-FFF2-40B4-BE49-F238E27FC236}">
                <a16:creationId xmlns:a16="http://schemas.microsoft.com/office/drawing/2014/main" id="{A0DB862B-927A-4A33-BB61-4EA81397D548}"/>
              </a:ext>
            </a:extLst>
          </p:cNvPr>
          <p:cNvSpPr txBox="1"/>
          <p:nvPr/>
        </p:nvSpPr>
        <p:spPr>
          <a:xfrm>
            <a:off x="826718" y="3544866"/>
            <a:ext cx="9043792" cy="369332"/>
          </a:xfrm>
          <a:prstGeom prst="rect">
            <a:avLst/>
          </a:prstGeom>
          <a:noFill/>
        </p:spPr>
        <p:txBody>
          <a:bodyPr wrap="square" rtlCol="0">
            <a:spAutoFit/>
          </a:bodyPr>
          <a:lstStyle/>
          <a:p>
            <a:r>
              <a:rPr lang="en-US" b="1" kern="0" dirty="0">
                <a:solidFill>
                  <a:srgbClr val="0070C0"/>
                </a:solidFill>
                <a:latin typeface="Segoe UI Semibold" pitchFamily="34"/>
                <a:cs typeface="Segoe UI Semibold" pitchFamily="34"/>
              </a:rPr>
              <a:t>Profile -  It gives you a summary of your Groups, SCM accounts</a:t>
            </a:r>
            <a:r>
              <a:rPr lang="en-IN" b="1" kern="0" dirty="0">
                <a:solidFill>
                  <a:srgbClr val="0070C0"/>
                </a:solidFill>
                <a:latin typeface="Segoe UI Semibold" pitchFamily="34"/>
                <a:cs typeface="Segoe UI Semibold" pitchFamily="34"/>
              </a:rPr>
              <a:t> etc</a:t>
            </a:r>
            <a:endParaRPr lang="en-US" b="1" kern="0" dirty="0">
              <a:solidFill>
                <a:srgbClr val="0070C0"/>
              </a:solidFill>
              <a:latin typeface="Segoe UI Semibold" pitchFamily="34"/>
              <a:cs typeface="Segoe UI Semibold" pitchFamily="34"/>
            </a:endParaRPr>
          </a:p>
        </p:txBody>
      </p:sp>
    </p:spTree>
    <p:extLst>
      <p:ext uri="{BB962C8B-B14F-4D97-AF65-F5344CB8AC3E}">
        <p14:creationId xmlns:p14="http://schemas.microsoft.com/office/powerpoint/2010/main" val="3003460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E9D4F-ED2D-4710-B6DC-41E0A6101B31}"/>
              </a:ext>
            </a:extLst>
          </p:cNvPr>
          <p:cNvSpPr>
            <a:spLocks noGrp="1"/>
          </p:cNvSpPr>
          <p:nvPr>
            <p:ph type="title"/>
          </p:nvPr>
        </p:nvSpPr>
        <p:spPr/>
        <p:txBody>
          <a:bodyPr>
            <a:normAutofit/>
          </a:bodyPr>
          <a:lstStyle/>
          <a:p>
            <a:r>
              <a:rPr lang="en-IN" kern="0" dirty="0">
                <a:solidFill>
                  <a:srgbClr val="0070C0"/>
                </a:solidFill>
                <a:latin typeface="Segoe UI Semibold" pitchFamily="34"/>
                <a:ea typeface="+mn-ea"/>
                <a:cs typeface="Segoe UI Semibold" pitchFamily="34"/>
              </a:rPr>
              <a:t>User Token</a:t>
            </a:r>
          </a:p>
        </p:txBody>
      </p:sp>
      <p:sp>
        <p:nvSpPr>
          <p:cNvPr id="4" name="TextBox 3">
            <a:extLst>
              <a:ext uri="{FF2B5EF4-FFF2-40B4-BE49-F238E27FC236}">
                <a16:creationId xmlns:a16="http://schemas.microsoft.com/office/drawing/2014/main" id="{0789F22A-8299-418C-A0FE-28223B6EF401}"/>
              </a:ext>
            </a:extLst>
          </p:cNvPr>
          <p:cNvSpPr txBox="1"/>
          <p:nvPr/>
        </p:nvSpPr>
        <p:spPr>
          <a:xfrm>
            <a:off x="688932" y="1766170"/>
            <a:ext cx="11169693" cy="4801314"/>
          </a:xfrm>
          <a:prstGeom prst="rect">
            <a:avLst/>
          </a:prstGeom>
          <a:noFill/>
        </p:spPr>
        <p:txBody>
          <a:bodyPr wrap="square" rtlCol="0">
            <a:spAutoFit/>
          </a:bodyPr>
          <a:lstStyle/>
          <a:p>
            <a:r>
              <a:rPr lang="en-US" b="1" kern="0" dirty="0">
                <a:solidFill>
                  <a:srgbClr val="0070C0"/>
                </a:solidFill>
                <a:latin typeface="Segoe UI Semibold" pitchFamily="34"/>
                <a:cs typeface="Segoe UI Semibold" pitchFamily="34"/>
              </a:rPr>
              <a:t>Each user has the ability to generate tokens that can be used to run analyses or invoke web services without access to the user's actual credentials.</a:t>
            </a:r>
          </a:p>
          <a:p>
            <a:endParaRPr lang="en-US" b="1" kern="0" dirty="0">
              <a:solidFill>
                <a:srgbClr val="0070C0"/>
              </a:solidFill>
              <a:latin typeface="Segoe UI Semibold" pitchFamily="34"/>
              <a:cs typeface="Segoe UI Semibold" pitchFamily="34"/>
            </a:endParaRPr>
          </a:p>
          <a:p>
            <a:endParaRPr lang="en-US" dirty="0"/>
          </a:p>
          <a:p>
            <a:endParaRPr lang="en-US" dirty="0"/>
          </a:p>
          <a:p>
            <a:endParaRPr lang="en-US" dirty="0"/>
          </a:p>
          <a:p>
            <a:endParaRPr lang="en-US" dirty="0"/>
          </a:p>
          <a:p>
            <a:r>
              <a:rPr lang="en-US" b="1" kern="0" dirty="0">
                <a:solidFill>
                  <a:srgbClr val="0070C0"/>
                </a:solidFill>
                <a:latin typeface="Segoe UI Semibold" pitchFamily="34"/>
                <a:cs typeface="Segoe UI Semibold" pitchFamily="34"/>
              </a:rPr>
              <a:t>User tokens have to be used as a replacement of your usual login:</a:t>
            </a:r>
          </a:p>
          <a:p>
            <a:endParaRPr lang="en-US" b="1" kern="0" dirty="0">
              <a:solidFill>
                <a:srgbClr val="0070C0"/>
              </a:solidFill>
              <a:latin typeface="Segoe UI Semibold" pitchFamily="34"/>
              <a:cs typeface="Segoe UI Semibold" pitchFamily="34"/>
            </a:endParaRPr>
          </a:p>
          <a:p>
            <a:r>
              <a:rPr lang="en-US" b="1" kern="0" dirty="0">
                <a:solidFill>
                  <a:srgbClr val="0070C0"/>
                </a:solidFill>
                <a:latin typeface="Segoe UI Semibold" pitchFamily="34"/>
                <a:cs typeface="Segoe UI Semibold" pitchFamily="34"/>
              </a:rPr>
              <a:t>when running analyses on your code: replace your login by the token in the </a:t>
            </a:r>
            <a:r>
              <a:rPr lang="en-US" b="1" kern="0" dirty="0" err="1">
                <a:solidFill>
                  <a:srgbClr val="0070C0"/>
                </a:solidFill>
                <a:latin typeface="Segoe UI Semibold" pitchFamily="34"/>
                <a:cs typeface="Segoe UI Semibold" pitchFamily="34"/>
              </a:rPr>
              <a:t>sonar.login</a:t>
            </a:r>
            <a:r>
              <a:rPr lang="en-US" b="1" kern="0" dirty="0">
                <a:solidFill>
                  <a:srgbClr val="0070C0"/>
                </a:solidFill>
                <a:latin typeface="Segoe UI Semibold" pitchFamily="34"/>
                <a:cs typeface="Segoe UI Semibold" pitchFamily="34"/>
              </a:rPr>
              <a:t> property.</a:t>
            </a:r>
          </a:p>
          <a:p>
            <a:r>
              <a:rPr lang="en-US" b="1" kern="0" dirty="0">
                <a:solidFill>
                  <a:srgbClr val="0070C0"/>
                </a:solidFill>
                <a:latin typeface="Segoe UI Semibold" pitchFamily="34"/>
                <a:cs typeface="Segoe UI Semibold" pitchFamily="34"/>
              </a:rPr>
              <a:t>when invoking web services: just pass the token instead of your login while doing the basic authentication.</a:t>
            </a:r>
          </a:p>
          <a:p>
            <a:endParaRPr lang="en-US" b="1" kern="0" dirty="0">
              <a:solidFill>
                <a:srgbClr val="0070C0"/>
              </a:solidFill>
              <a:latin typeface="Segoe UI Semibold" pitchFamily="34"/>
              <a:cs typeface="Segoe UI Semibold" pitchFamily="34"/>
            </a:endParaRP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659602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AA9E3072-317C-4E8C-AF91-3AC175481877}"/>
              </a:ext>
            </a:extLst>
          </p:cNvPr>
          <p:cNvSpPr txBox="1">
            <a:spLocks noGrp="1"/>
          </p:cNvSpPr>
          <p:nvPr>
            <p:ph type="title"/>
          </p:nvPr>
        </p:nvSpPr>
        <p:spPr/>
        <p:txBody>
          <a:bodyPr/>
          <a:lstStyle/>
          <a:p>
            <a:pPr lvl="0"/>
            <a:r>
              <a:rPr lang="en-US" kern="0" dirty="0">
                <a:solidFill>
                  <a:srgbClr val="0070C0"/>
                </a:solidFill>
                <a:latin typeface="Segoe UI Semibold" pitchFamily="34"/>
                <a:cs typeface="Segoe UI Semibold" pitchFamily="34"/>
              </a:rPr>
              <a:t>Software</a:t>
            </a:r>
            <a:r>
              <a:rPr lang="en-US" sz="2400" kern="0" dirty="0">
                <a:solidFill>
                  <a:srgbClr val="D24726"/>
                </a:solidFill>
                <a:latin typeface="Segoe UI Semibold" pitchFamily="34"/>
                <a:cs typeface="Segoe UI Semibold" pitchFamily="34"/>
              </a:rPr>
              <a:t> </a:t>
            </a:r>
            <a:r>
              <a:rPr lang="en-US" kern="0" dirty="0">
                <a:solidFill>
                  <a:srgbClr val="0070C0"/>
                </a:solidFill>
                <a:latin typeface="Segoe UI Semibold" pitchFamily="34"/>
                <a:cs typeface="Segoe UI Semibold" pitchFamily="34"/>
              </a:rPr>
              <a:t>Quality Metrices</a:t>
            </a:r>
          </a:p>
        </p:txBody>
      </p:sp>
      <p:pic>
        <p:nvPicPr>
          <p:cNvPr id="3" name="Picture 2">
            <a:extLst>
              <a:ext uri="{FF2B5EF4-FFF2-40B4-BE49-F238E27FC236}">
                <a16:creationId xmlns:a16="http://schemas.microsoft.com/office/drawing/2014/main" id="{BDE160C4-FB33-43ED-9E54-8533E719FE98}"/>
              </a:ext>
            </a:extLst>
          </p:cNvPr>
          <p:cNvPicPr>
            <a:picLocks noChangeAspect="1"/>
          </p:cNvPicPr>
          <p:nvPr/>
        </p:nvPicPr>
        <p:blipFill>
          <a:blip r:embed="rId3"/>
          <a:stretch>
            <a:fillRect/>
          </a:stretch>
        </p:blipFill>
        <p:spPr>
          <a:xfrm>
            <a:off x="2181389" y="2339273"/>
            <a:ext cx="6915150" cy="25812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30">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65B31061-C022-4A9E-AB94-405389BA29A6}"/>
              </a:ext>
            </a:extLst>
          </p:cNvPr>
          <p:cNvSpPr txBox="1">
            <a:spLocks noGrp="1"/>
          </p:cNvSpPr>
          <p:nvPr>
            <p:ph type="title"/>
          </p:nvPr>
        </p:nvSpPr>
        <p:spPr/>
        <p:txBody>
          <a:bodyPr>
            <a:noAutofit/>
          </a:bodyPr>
          <a:lstStyle/>
          <a:p>
            <a:pPr>
              <a:defRPr sz="1800" b="0" i="0" u="none" strike="noStrike" kern="0" cap="none" spc="0" baseline="0">
                <a:solidFill>
                  <a:srgbClr val="000000"/>
                </a:solidFill>
                <a:uFillTx/>
              </a:defRPr>
            </a:pPr>
            <a:r>
              <a:rPr lang="en-IN" sz="2400" kern="0" dirty="0">
                <a:solidFill>
                  <a:srgbClr val="0070C0"/>
                </a:solidFill>
                <a:latin typeface="Segoe UI Semibold" pitchFamily="34"/>
                <a:cs typeface="Segoe UI Semibold" pitchFamily="34"/>
              </a:rPr>
              <a:t>SonarQube</a:t>
            </a:r>
            <a:r>
              <a:rPr lang="en-IN" sz="2400" b="1" dirty="0">
                <a:solidFill>
                  <a:srgbClr val="0070C0"/>
                </a:solidFill>
              </a:rPr>
              <a:t> </a:t>
            </a:r>
            <a:r>
              <a:rPr lang="en-IN" sz="2400" kern="0" dirty="0">
                <a:solidFill>
                  <a:srgbClr val="0070C0"/>
                </a:solidFill>
                <a:latin typeface="Segoe UI Semibold" pitchFamily="34"/>
                <a:cs typeface="Segoe UI Semibold" pitchFamily="34"/>
              </a:rPr>
              <a:t>Overview</a:t>
            </a:r>
          </a:p>
        </p:txBody>
      </p:sp>
      <p:sp>
        <p:nvSpPr>
          <p:cNvPr id="3" name="Content Placeholder 17">
            <a:extLst>
              <a:ext uri="{FF2B5EF4-FFF2-40B4-BE49-F238E27FC236}">
                <a16:creationId xmlns:a16="http://schemas.microsoft.com/office/drawing/2014/main" id="{7961B01D-2A16-4757-BA50-80F4923F64C0}"/>
              </a:ext>
            </a:extLst>
          </p:cNvPr>
          <p:cNvSpPr txBox="1"/>
          <p:nvPr/>
        </p:nvSpPr>
        <p:spPr>
          <a:xfrm>
            <a:off x="541608" y="1524707"/>
            <a:ext cx="11116991" cy="4246171"/>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ts val="1800"/>
              </a:lnSpc>
              <a:spcBef>
                <a:spcPts val="1000"/>
              </a:spcBef>
              <a:spcAft>
                <a:spcPts val="600"/>
              </a:spcAft>
              <a:buNone/>
              <a:tabLst/>
              <a:defRPr sz="1800" b="0" i="0" u="none" strike="noStrike" kern="0" cap="none" spc="0" baseline="0">
                <a:solidFill>
                  <a:srgbClr val="000000"/>
                </a:solidFill>
                <a:uFillTx/>
              </a:defRPr>
            </a:pPr>
            <a:endParaRPr lang="en-US" sz="1200" b="0" i="0" u="none" strike="noStrike" kern="1200" cap="none" spc="0" baseline="0">
              <a:solidFill>
                <a:srgbClr val="404040"/>
              </a:solidFill>
              <a:uFillTx/>
              <a:latin typeface="Segoe UI" pitchFamily="34"/>
              <a:cs typeface="Segoe UI" pitchFamily="34"/>
            </a:endParaRPr>
          </a:p>
        </p:txBody>
      </p:sp>
      <p:sp>
        <p:nvSpPr>
          <p:cNvPr id="4" name="TextBox 1">
            <a:extLst>
              <a:ext uri="{FF2B5EF4-FFF2-40B4-BE49-F238E27FC236}">
                <a16:creationId xmlns:a16="http://schemas.microsoft.com/office/drawing/2014/main" id="{D92C38E2-A428-43B2-A0E6-59C4E3AA0027}"/>
              </a:ext>
            </a:extLst>
          </p:cNvPr>
          <p:cNvSpPr txBox="1"/>
          <p:nvPr/>
        </p:nvSpPr>
        <p:spPr>
          <a:xfrm>
            <a:off x="541608" y="2085975"/>
            <a:ext cx="11320540" cy="313932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b="0" i="0" u="none" strike="noStrike" kern="0" cap="none" spc="0" baseline="0" dirty="0">
              <a:solidFill>
                <a:srgbClr val="0070C0"/>
              </a:solidFill>
              <a:uFillTx/>
              <a:latin typeface="Segoe UI Semibold" pitchFamily="34"/>
              <a:cs typeface="Segoe UI Semibold"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kern="0" dirty="0">
                <a:solidFill>
                  <a:srgbClr val="0070C0"/>
                </a:solidFill>
                <a:latin typeface="Segoe UI Semibold" pitchFamily="34"/>
                <a:cs typeface="Segoe UI Semibold" pitchFamily="34"/>
              </a:rPr>
              <a:t>Opensource</a:t>
            </a:r>
            <a:r>
              <a:rPr lang="en-IN" b="1" i="0" u="none" strike="noStrike" kern="0" cap="none" spc="0" baseline="0" dirty="0">
                <a:solidFill>
                  <a:srgbClr val="0070C0"/>
                </a:solidFill>
                <a:uFillTx/>
                <a:latin typeface="Segoe UI Semibold" pitchFamily="34"/>
                <a:cs typeface="Segoe UI Semibold" pitchFamily="34"/>
              </a:rPr>
              <a:t> </a:t>
            </a:r>
            <a:r>
              <a:rPr lang="en-IN" kern="0" dirty="0">
                <a:solidFill>
                  <a:srgbClr val="0070C0"/>
                </a:solidFill>
                <a:latin typeface="Segoe UI Semibold" pitchFamily="34"/>
                <a:cs typeface="Segoe UI Semibold" pitchFamily="34"/>
              </a:rPr>
              <a:t>software to perform static analysis.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kern="0" dirty="0">
              <a:solidFill>
                <a:srgbClr val="0070C0"/>
              </a:solidFill>
              <a:latin typeface="Segoe UI Semibold" pitchFamily="34"/>
              <a:cs typeface="Segoe UI Semibold"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kern="0" dirty="0">
              <a:solidFill>
                <a:srgbClr val="0070C0"/>
              </a:solidFill>
              <a:latin typeface="Segoe UI Semibold" pitchFamily="34"/>
              <a:cs typeface="Segoe UI Semibold"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kern="0" dirty="0">
              <a:solidFill>
                <a:srgbClr val="0070C0"/>
              </a:solidFill>
              <a:latin typeface="Segoe UI Semibold" pitchFamily="34"/>
              <a:cs typeface="Segoe UI Semibold"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kern="0" dirty="0">
                <a:solidFill>
                  <a:srgbClr val="0070C0"/>
                </a:solidFill>
                <a:latin typeface="Segoe UI Semibold" pitchFamily="34"/>
                <a:cs typeface="Segoe UI Semibold" pitchFamily="34"/>
              </a:rPr>
              <a:t>Supports 20+ languages  - out of the box or with plugins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kern="0" dirty="0">
              <a:solidFill>
                <a:srgbClr val="0070C0"/>
              </a:solidFill>
              <a:latin typeface="Segoe UI Semibold" pitchFamily="34"/>
              <a:cs typeface="Segoe UI Semibold"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kern="0" dirty="0">
              <a:solidFill>
                <a:srgbClr val="0070C0"/>
              </a:solidFill>
              <a:latin typeface="Segoe UI Semibold" pitchFamily="34"/>
              <a:cs typeface="Segoe UI Semibold"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kern="0" dirty="0">
              <a:solidFill>
                <a:srgbClr val="0070C0"/>
              </a:solidFill>
              <a:latin typeface="Segoe UI Semibold" pitchFamily="34"/>
              <a:cs typeface="Segoe UI Semibold" pitchFamily="34"/>
            </a:endParaRPr>
          </a:p>
          <a:p>
            <a:pPr>
              <a:defRPr sz="1800" b="0" i="0" u="none" strike="noStrike" kern="0" cap="none" spc="0" baseline="0">
                <a:solidFill>
                  <a:srgbClr val="000000"/>
                </a:solidFill>
                <a:uFillTx/>
              </a:defRPr>
            </a:pPr>
            <a:r>
              <a:rPr lang="en-IN" kern="0" dirty="0">
                <a:solidFill>
                  <a:srgbClr val="0070C0"/>
                </a:solidFill>
                <a:latin typeface="Segoe UI Semibold" pitchFamily="34"/>
                <a:cs typeface="Segoe UI Semibold" pitchFamily="34"/>
              </a:rPr>
              <a:t>Scans code, identifies issues, log them in a centralized database and provide dashboards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b="0" i="0" u="none" strike="noStrike" kern="0" cap="none" spc="0" baseline="0" dirty="0">
              <a:solidFill>
                <a:srgbClr val="0070C0"/>
              </a:solidFill>
              <a:uFillTx/>
              <a:latin typeface="Segoe UI Semibold" pitchFamily="34"/>
              <a:cs typeface="Segoe UI Semibold" pitchFamily="34"/>
            </a:endParaRPr>
          </a:p>
        </p:txBody>
      </p:sp>
      <p:pic>
        <p:nvPicPr>
          <p:cNvPr id="6" name="Picture 5">
            <a:extLst>
              <a:ext uri="{FF2B5EF4-FFF2-40B4-BE49-F238E27FC236}">
                <a16:creationId xmlns:a16="http://schemas.microsoft.com/office/drawing/2014/main" id="{D07B233B-2C1B-43C7-AB76-6A8A9293C141}"/>
              </a:ext>
            </a:extLst>
          </p:cNvPr>
          <p:cNvPicPr>
            <a:picLocks noChangeAspect="1"/>
          </p:cNvPicPr>
          <p:nvPr/>
        </p:nvPicPr>
        <p:blipFill>
          <a:blip r:embed="rId3"/>
          <a:stretch>
            <a:fillRect/>
          </a:stretch>
        </p:blipFill>
        <p:spPr>
          <a:xfrm>
            <a:off x="8051430" y="1966651"/>
            <a:ext cx="3228975" cy="20478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FC6FB-2141-4ED3-9981-52A0C4EB78B1}"/>
              </a:ext>
            </a:extLst>
          </p:cNvPr>
          <p:cNvSpPr>
            <a:spLocks noGrp="1"/>
          </p:cNvSpPr>
          <p:nvPr>
            <p:ph type="title"/>
          </p:nvPr>
        </p:nvSpPr>
        <p:spPr/>
        <p:txBody>
          <a:bodyPr>
            <a:noAutofit/>
          </a:bodyPr>
          <a:lstStyle/>
          <a:p>
            <a:r>
              <a:rPr lang="en-US" kern="0" dirty="0">
                <a:solidFill>
                  <a:srgbClr val="0070C0"/>
                </a:solidFill>
                <a:latin typeface="Segoe UI Semibold" pitchFamily="34"/>
                <a:cs typeface="Segoe UI Semibold" pitchFamily="34"/>
              </a:rPr>
              <a:t>Sonarqube</a:t>
            </a:r>
            <a:r>
              <a:rPr lang="en-US" b="1" dirty="0">
                <a:solidFill>
                  <a:srgbClr val="5474DA"/>
                </a:solidFill>
              </a:rPr>
              <a:t> </a:t>
            </a:r>
            <a:r>
              <a:rPr lang="en-US" kern="0" dirty="0">
                <a:solidFill>
                  <a:srgbClr val="0070C0"/>
                </a:solidFill>
                <a:latin typeface="Segoe UI Semibold" pitchFamily="34"/>
                <a:cs typeface="Segoe UI Semibold" pitchFamily="34"/>
              </a:rPr>
              <a:t>Features</a:t>
            </a:r>
            <a:endParaRPr lang="en-IN" kern="0" dirty="0">
              <a:solidFill>
                <a:srgbClr val="0070C0"/>
              </a:solidFill>
              <a:latin typeface="Segoe UI Semibold" pitchFamily="34"/>
              <a:cs typeface="Segoe UI Semibold" pitchFamily="34"/>
            </a:endParaRPr>
          </a:p>
        </p:txBody>
      </p:sp>
      <p:sp>
        <p:nvSpPr>
          <p:cNvPr id="4" name="TextBox 3">
            <a:extLst>
              <a:ext uri="{FF2B5EF4-FFF2-40B4-BE49-F238E27FC236}">
                <a16:creationId xmlns:a16="http://schemas.microsoft.com/office/drawing/2014/main" id="{F12D06FD-12EB-4A2C-8015-3EAB371F24E4}"/>
              </a:ext>
            </a:extLst>
          </p:cNvPr>
          <p:cNvSpPr txBox="1"/>
          <p:nvPr/>
        </p:nvSpPr>
        <p:spPr>
          <a:xfrm>
            <a:off x="1093938" y="2129425"/>
            <a:ext cx="11073009" cy="646331"/>
          </a:xfrm>
          <a:prstGeom prst="rect">
            <a:avLst/>
          </a:prstGeom>
          <a:noFill/>
        </p:spPr>
        <p:txBody>
          <a:bodyPr wrap="square" rtlCol="0">
            <a:spAutoFit/>
          </a:bodyPr>
          <a:lstStyle/>
          <a:p>
            <a:endParaRPr lang="en-US" dirty="0">
              <a:solidFill>
                <a:srgbClr val="5474DA"/>
              </a:solidFill>
            </a:endParaRPr>
          </a:p>
          <a:p>
            <a:endParaRPr lang="en-IN" dirty="0">
              <a:solidFill>
                <a:srgbClr val="5474DA"/>
              </a:solidFill>
            </a:endParaRPr>
          </a:p>
        </p:txBody>
      </p:sp>
      <p:sp>
        <p:nvSpPr>
          <p:cNvPr id="9" name="TextBox 8">
            <a:extLst>
              <a:ext uri="{FF2B5EF4-FFF2-40B4-BE49-F238E27FC236}">
                <a16:creationId xmlns:a16="http://schemas.microsoft.com/office/drawing/2014/main" id="{F58708CD-4D73-4611-8B04-220541390012}"/>
              </a:ext>
            </a:extLst>
          </p:cNvPr>
          <p:cNvSpPr txBox="1"/>
          <p:nvPr/>
        </p:nvSpPr>
        <p:spPr>
          <a:xfrm>
            <a:off x="1192060" y="2356979"/>
            <a:ext cx="10647123" cy="400110"/>
          </a:xfrm>
          <a:prstGeom prst="rect">
            <a:avLst/>
          </a:prstGeom>
          <a:noFill/>
        </p:spPr>
        <p:txBody>
          <a:bodyPr wrap="square" rtlCol="0">
            <a:spAutoFit/>
          </a:bodyPr>
          <a:lstStyle/>
          <a:p>
            <a:r>
              <a:rPr lang="en-US" sz="2000" kern="0" dirty="0">
                <a:solidFill>
                  <a:srgbClr val="0070C0"/>
                </a:solidFill>
                <a:latin typeface="Segoe UI Semibold" pitchFamily="34"/>
                <a:cs typeface="Segoe UI Semibold" pitchFamily="34"/>
              </a:rPr>
              <a:t>Dashboard</a:t>
            </a:r>
            <a:r>
              <a:rPr lang="en-US" sz="2000" b="1" dirty="0">
                <a:solidFill>
                  <a:srgbClr val="5474DA"/>
                </a:solidFill>
                <a:latin typeface="Segoe UI Light"/>
              </a:rPr>
              <a:t> </a:t>
            </a:r>
            <a:r>
              <a:rPr lang="en-US" sz="2000" kern="0" dirty="0">
                <a:solidFill>
                  <a:srgbClr val="0070C0"/>
                </a:solidFill>
                <a:latin typeface="Segoe UI Semibold" pitchFamily="34"/>
                <a:cs typeface="Segoe UI Semibold" pitchFamily="34"/>
              </a:rPr>
              <a:t>provide overview of each project – break down of issues, trends over time </a:t>
            </a:r>
            <a:endParaRPr lang="en-IN" sz="2000" b="1" dirty="0">
              <a:solidFill>
                <a:srgbClr val="5474DA"/>
              </a:solidFill>
              <a:latin typeface="Segoe UI Light"/>
            </a:endParaRPr>
          </a:p>
        </p:txBody>
      </p:sp>
      <p:grpSp>
        <p:nvGrpSpPr>
          <p:cNvPr id="10" name="Group 12" descr="Small circle with number 1 inside  indicating step 1">
            <a:extLst>
              <a:ext uri="{FF2B5EF4-FFF2-40B4-BE49-F238E27FC236}">
                <a16:creationId xmlns:a16="http://schemas.microsoft.com/office/drawing/2014/main" id="{7F447CC9-62CE-4868-AD29-159F2CBDD4B1}"/>
              </a:ext>
            </a:extLst>
          </p:cNvPr>
          <p:cNvGrpSpPr/>
          <p:nvPr/>
        </p:nvGrpSpPr>
        <p:grpSpPr>
          <a:xfrm>
            <a:off x="691020" y="2482240"/>
            <a:ext cx="208056" cy="374807"/>
            <a:chOff x="558725" y="1917999"/>
            <a:chExt cx="558177" cy="1114819"/>
          </a:xfrm>
        </p:grpSpPr>
        <p:sp>
          <p:nvSpPr>
            <p:cNvPr id="11" name="Oval 13" descr="Small circle">
              <a:extLst>
                <a:ext uri="{FF2B5EF4-FFF2-40B4-BE49-F238E27FC236}">
                  <a16:creationId xmlns:a16="http://schemas.microsoft.com/office/drawing/2014/main" id="{921F62DE-9A8A-40F2-B2EC-C6898EF4EC9B}"/>
                </a:ext>
              </a:extLst>
            </p:cNvPr>
            <p:cNvSpPr/>
            <p:nvPr/>
          </p:nvSpPr>
          <p:spPr>
            <a:xfrm>
              <a:off x="630369" y="1917999"/>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5474DA"/>
                </a:solidFill>
                <a:uFillTx/>
                <a:latin typeface="Segoe UI"/>
              </a:endParaRPr>
            </a:p>
          </p:txBody>
        </p:sp>
        <p:sp>
          <p:nvSpPr>
            <p:cNvPr id="12" name="TextBox 14" descr="Number 1">
              <a:extLst>
                <a:ext uri="{FF2B5EF4-FFF2-40B4-BE49-F238E27FC236}">
                  <a16:creationId xmlns:a16="http://schemas.microsoft.com/office/drawing/2014/main" id="{70CAC744-9DA1-4044-A99C-E8BCA6D88BAE}"/>
                </a:ext>
              </a:extLst>
            </p:cNvPr>
            <p:cNvSpPr txBox="1"/>
            <p:nvPr/>
          </p:nvSpPr>
          <p:spPr>
            <a:xfrm>
              <a:off x="558725" y="1934284"/>
              <a:ext cx="558177" cy="109853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5474DA"/>
                </a:solidFill>
                <a:uFillTx/>
                <a:latin typeface="Segoe UI Semibold" pitchFamily="34"/>
                <a:cs typeface="Segoe UI Semibold" pitchFamily="34"/>
              </a:endParaRPr>
            </a:p>
          </p:txBody>
        </p:sp>
      </p:grpSp>
      <p:sp>
        <p:nvSpPr>
          <p:cNvPr id="13" name="TextBox 12">
            <a:extLst>
              <a:ext uri="{FF2B5EF4-FFF2-40B4-BE49-F238E27FC236}">
                <a16:creationId xmlns:a16="http://schemas.microsoft.com/office/drawing/2014/main" id="{6B0B6552-5AFB-4F15-853D-A8F004817876}"/>
              </a:ext>
            </a:extLst>
          </p:cNvPr>
          <p:cNvSpPr txBox="1"/>
          <p:nvPr/>
        </p:nvSpPr>
        <p:spPr>
          <a:xfrm>
            <a:off x="1179534" y="3008331"/>
            <a:ext cx="10647123" cy="400110"/>
          </a:xfrm>
          <a:prstGeom prst="rect">
            <a:avLst/>
          </a:prstGeom>
          <a:noFill/>
        </p:spPr>
        <p:txBody>
          <a:bodyPr wrap="square" rtlCol="0">
            <a:spAutoFit/>
          </a:bodyPr>
          <a:lstStyle/>
          <a:p>
            <a:r>
              <a:rPr lang="en-US" sz="2000" kern="0" dirty="0">
                <a:solidFill>
                  <a:srgbClr val="0070C0"/>
                </a:solidFill>
                <a:latin typeface="Segoe UI Semibold" pitchFamily="34"/>
                <a:cs typeface="Segoe UI Semibold" pitchFamily="34"/>
              </a:rPr>
              <a:t>Insight into security, maintainability, reliability, code duplication and more</a:t>
            </a:r>
            <a:endParaRPr lang="en-IN" sz="2000" kern="0" dirty="0">
              <a:solidFill>
                <a:srgbClr val="0070C0"/>
              </a:solidFill>
              <a:latin typeface="Segoe UI Semibold" pitchFamily="34"/>
              <a:cs typeface="Segoe UI Semibold" pitchFamily="34"/>
            </a:endParaRPr>
          </a:p>
        </p:txBody>
      </p:sp>
      <p:grpSp>
        <p:nvGrpSpPr>
          <p:cNvPr id="14" name="Group 12" descr="Small circle with number 1 inside  indicating step 1">
            <a:extLst>
              <a:ext uri="{FF2B5EF4-FFF2-40B4-BE49-F238E27FC236}">
                <a16:creationId xmlns:a16="http://schemas.microsoft.com/office/drawing/2014/main" id="{EF7F925A-DB64-4C48-B043-DFCE8CBC963A}"/>
              </a:ext>
            </a:extLst>
          </p:cNvPr>
          <p:cNvGrpSpPr/>
          <p:nvPr/>
        </p:nvGrpSpPr>
        <p:grpSpPr>
          <a:xfrm>
            <a:off x="678494" y="3133592"/>
            <a:ext cx="208056" cy="374807"/>
            <a:chOff x="558725" y="1917999"/>
            <a:chExt cx="558177" cy="1114819"/>
          </a:xfrm>
        </p:grpSpPr>
        <p:sp>
          <p:nvSpPr>
            <p:cNvPr id="15" name="Oval 13" descr="Small circle">
              <a:extLst>
                <a:ext uri="{FF2B5EF4-FFF2-40B4-BE49-F238E27FC236}">
                  <a16:creationId xmlns:a16="http://schemas.microsoft.com/office/drawing/2014/main" id="{4C94BD19-49C7-46C5-891F-55F05177D576}"/>
                </a:ext>
              </a:extLst>
            </p:cNvPr>
            <p:cNvSpPr/>
            <p:nvPr/>
          </p:nvSpPr>
          <p:spPr>
            <a:xfrm>
              <a:off x="630369" y="1917999"/>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5474DA"/>
                </a:solidFill>
                <a:uFillTx/>
                <a:latin typeface="Segoe UI"/>
              </a:endParaRPr>
            </a:p>
          </p:txBody>
        </p:sp>
        <p:sp>
          <p:nvSpPr>
            <p:cNvPr id="16" name="TextBox 14" descr="Number 1">
              <a:extLst>
                <a:ext uri="{FF2B5EF4-FFF2-40B4-BE49-F238E27FC236}">
                  <a16:creationId xmlns:a16="http://schemas.microsoft.com/office/drawing/2014/main" id="{44E63386-AAB5-4FE9-88E7-3ADB865C811F}"/>
                </a:ext>
              </a:extLst>
            </p:cNvPr>
            <p:cNvSpPr txBox="1"/>
            <p:nvPr/>
          </p:nvSpPr>
          <p:spPr>
            <a:xfrm>
              <a:off x="558725" y="1934284"/>
              <a:ext cx="558177" cy="109853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5474DA"/>
                </a:solidFill>
                <a:uFillTx/>
                <a:latin typeface="Segoe UI Semibold" pitchFamily="34"/>
                <a:cs typeface="Segoe UI Semibold" pitchFamily="34"/>
              </a:endParaRPr>
            </a:p>
          </p:txBody>
        </p:sp>
      </p:grpSp>
      <p:sp>
        <p:nvSpPr>
          <p:cNvPr id="17" name="TextBox 16">
            <a:extLst>
              <a:ext uri="{FF2B5EF4-FFF2-40B4-BE49-F238E27FC236}">
                <a16:creationId xmlns:a16="http://schemas.microsoft.com/office/drawing/2014/main" id="{8B45DAE5-A5F0-4972-8538-9B85637B8BC2}"/>
              </a:ext>
            </a:extLst>
          </p:cNvPr>
          <p:cNvSpPr txBox="1"/>
          <p:nvPr/>
        </p:nvSpPr>
        <p:spPr>
          <a:xfrm>
            <a:off x="1192060" y="3747365"/>
            <a:ext cx="10647123" cy="1015663"/>
          </a:xfrm>
          <a:prstGeom prst="rect">
            <a:avLst/>
          </a:prstGeom>
          <a:noFill/>
        </p:spPr>
        <p:txBody>
          <a:bodyPr wrap="square" rtlCol="0">
            <a:spAutoFit/>
          </a:bodyPr>
          <a:lstStyle/>
          <a:p>
            <a:r>
              <a:rPr lang="en-US" sz="2000" kern="0" dirty="0">
                <a:solidFill>
                  <a:srgbClr val="0070C0"/>
                </a:solidFill>
                <a:latin typeface="Segoe UI Semibold" pitchFamily="34"/>
                <a:cs typeface="Segoe UI Semibold" pitchFamily="34"/>
              </a:rPr>
              <a:t>Quality Profiles to customize the rules</a:t>
            </a:r>
          </a:p>
          <a:p>
            <a:endParaRPr lang="en-IN" sz="2000" kern="0" dirty="0">
              <a:solidFill>
                <a:srgbClr val="0070C0"/>
              </a:solidFill>
              <a:latin typeface="Segoe UI Semibold" pitchFamily="34"/>
              <a:cs typeface="Segoe UI Semibold" pitchFamily="34"/>
            </a:endParaRPr>
          </a:p>
          <a:p>
            <a:endParaRPr lang="en-IN" sz="2000" b="1" dirty="0">
              <a:solidFill>
                <a:srgbClr val="5474DA"/>
              </a:solidFill>
              <a:latin typeface="Segoe UI Light"/>
            </a:endParaRPr>
          </a:p>
        </p:txBody>
      </p:sp>
      <p:grpSp>
        <p:nvGrpSpPr>
          <p:cNvPr id="18" name="Group 12" descr="Small circle with number 1 inside  indicating step 1">
            <a:extLst>
              <a:ext uri="{FF2B5EF4-FFF2-40B4-BE49-F238E27FC236}">
                <a16:creationId xmlns:a16="http://schemas.microsoft.com/office/drawing/2014/main" id="{8146C138-96CB-471B-86E5-0845EC23A47D}"/>
              </a:ext>
            </a:extLst>
          </p:cNvPr>
          <p:cNvGrpSpPr/>
          <p:nvPr/>
        </p:nvGrpSpPr>
        <p:grpSpPr>
          <a:xfrm>
            <a:off x="691020" y="3872626"/>
            <a:ext cx="208056" cy="374807"/>
            <a:chOff x="558725" y="1917999"/>
            <a:chExt cx="558177" cy="1114819"/>
          </a:xfrm>
        </p:grpSpPr>
        <p:sp>
          <p:nvSpPr>
            <p:cNvPr id="19" name="Oval 13" descr="Small circle">
              <a:extLst>
                <a:ext uri="{FF2B5EF4-FFF2-40B4-BE49-F238E27FC236}">
                  <a16:creationId xmlns:a16="http://schemas.microsoft.com/office/drawing/2014/main" id="{8D5C2051-6517-4794-BE4D-BA06FE1D752C}"/>
                </a:ext>
              </a:extLst>
            </p:cNvPr>
            <p:cNvSpPr/>
            <p:nvPr/>
          </p:nvSpPr>
          <p:spPr>
            <a:xfrm>
              <a:off x="630369" y="1917999"/>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5474DA"/>
                </a:solidFill>
                <a:uFillTx/>
                <a:latin typeface="Segoe UI"/>
              </a:endParaRPr>
            </a:p>
          </p:txBody>
        </p:sp>
        <p:sp>
          <p:nvSpPr>
            <p:cNvPr id="20" name="TextBox 14" descr="Number 1">
              <a:extLst>
                <a:ext uri="{FF2B5EF4-FFF2-40B4-BE49-F238E27FC236}">
                  <a16:creationId xmlns:a16="http://schemas.microsoft.com/office/drawing/2014/main" id="{2B8B6FA9-8F44-4AA5-B2B1-494FB92A675F}"/>
                </a:ext>
              </a:extLst>
            </p:cNvPr>
            <p:cNvSpPr txBox="1"/>
            <p:nvPr/>
          </p:nvSpPr>
          <p:spPr>
            <a:xfrm>
              <a:off x="558725" y="1934284"/>
              <a:ext cx="558177" cy="109853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5474DA"/>
                </a:solidFill>
                <a:uFillTx/>
                <a:latin typeface="Segoe UI Semibold" pitchFamily="34"/>
                <a:cs typeface="Segoe UI Semibold" pitchFamily="34"/>
              </a:endParaRPr>
            </a:p>
          </p:txBody>
        </p:sp>
      </p:grpSp>
      <p:sp>
        <p:nvSpPr>
          <p:cNvPr id="21" name="TextBox 20">
            <a:extLst>
              <a:ext uri="{FF2B5EF4-FFF2-40B4-BE49-F238E27FC236}">
                <a16:creationId xmlns:a16="http://schemas.microsoft.com/office/drawing/2014/main" id="{B674D87F-CA1B-4195-B73F-EFBAC72FE295}"/>
              </a:ext>
            </a:extLst>
          </p:cNvPr>
          <p:cNvSpPr txBox="1"/>
          <p:nvPr/>
        </p:nvSpPr>
        <p:spPr>
          <a:xfrm>
            <a:off x="1204586" y="4398718"/>
            <a:ext cx="10622071" cy="1015663"/>
          </a:xfrm>
          <a:prstGeom prst="rect">
            <a:avLst/>
          </a:prstGeom>
          <a:noFill/>
        </p:spPr>
        <p:txBody>
          <a:bodyPr wrap="square" rtlCol="0">
            <a:spAutoFit/>
          </a:bodyPr>
          <a:lstStyle/>
          <a:p>
            <a:r>
              <a:rPr lang="en-US" sz="2000" kern="0" dirty="0">
                <a:solidFill>
                  <a:srgbClr val="0070C0"/>
                </a:solidFill>
                <a:latin typeface="Segoe UI Semibold" pitchFamily="34"/>
                <a:cs typeface="Segoe UI Semibold" pitchFamily="34"/>
              </a:rPr>
              <a:t>Quality gates – Green/Red based on issues detected</a:t>
            </a:r>
          </a:p>
          <a:p>
            <a:endParaRPr lang="en-IN" sz="2000" kern="0" dirty="0">
              <a:solidFill>
                <a:srgbClr val="0070C0"/>
              </a:solidFill>
              <a:latin typeface="Segoe UI Semibold" pitchFamily="34"/>
              <a:cs typeface="Segoe UI Semibold" pitchFamily="34"/>
            </a:endParaRPr>
          </a:p>
          <a:p>
            <a:endParaRPr lang="en-IN" sz="2000" b="1" dirty="0">
              <a:solidFill>
                <a:srgbClr val="5474DA"/>
              </a:solidFill>
              <a:latin typeface="Segoe UI Light"/>
            </a:endParaRPr>
          </a:p>
        </p:txBody>
      </p:sp>
      <p:grpSp>
        <p:nvGrpSpPr>
          <p:cNvPr id="22" name="Group 12" descr="Small circle with number 1 inside  indicating step 1">
            <a:extLst>
              <a:ext uri="{FF2B5EF4-FFF2-40B4-BE49-F238E27FC236}">
                <a16:creationId xmlns:a16="http://schemas.microsoft.com/office/drawing/2014/main" id="{C6CF53EA-E968-47DD-BB1C-D66FD09A64C4}"/>
              </a:ext>
            </a:extLst>
          </p:cNvPr>
          <p:cNvGrpSpPr/>
          <p:nvPr/>
        </p:nvGrpSpPr>
        <p:grpSpPr>
          <a:xfrm>
            <a:off x="703546" y="4523978"/>
            <a:ext cx="208056" cy="374807"/>
            <a:chOff x="558725" y="1917999"/>
            <a:chExt cx="558177" cy="1114819"/>
          </a:xfrm>
        </p:grpSpPr>
        <p:sp>
          <p:nvSpPr>
            <p:cNvPr id="23" name="Oval 13" descr="Small circle">
              <a:extLst>
                <a:ext uri="{FF2B5EF4-FFF2-40B4-BE49-F238E27FC236}">
                  <a16:creationId xmlns:a16="http://schemas.microsoft.com/office/drawing/2014/main" id="{92714B35-EA32-4B4C-A317-8D1C3B8E48D9}"/>
                </a:ext>
              </a:extLst>
            </p:cNvPr>
            <p:cNvSpPr/>
            <p:nvPr/>
          </p:nvSpPr>
          <p:spPr>
            <a:xfrm>
              <a:off x="630369" y="1917999"/>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5474DA"/>
                </a:solidFill>
                <a:uFillTx/>
                <a:latin typeface="Segoe UI"/>
              </a:endParaRPr>
            </a:p>
          </p:txBody>
        </p:sp>
        <p:sp>
          <p:nvSpPr>
            <p:cNvPr id="24" name="TextBox 14" descr="Number 1">
              <a:extLst>
                <a:ext uri="{FF2B5EF4-FFF2-40B4-BE49-F238E27FC236}">
                  <a16:creationId xmlns:a16="http://schemas.microsoft.com/office/drawing/2014/main" id="{707ADA09-E7ED-49DC-B731-C306396B2DF8}"/>
                </a:ext>
              </a:extLst>
            </p:cNvPr>
            <p:cNvSpPr txBox="1"/>
            <p:nvPr/>
          </p:nvSpPr>
          <p:spPr>
            <a:xfrm>
              <a:off x="558725" y="1934284"/>
              <a:ext cx="558177" cy="109853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5474DA"/>
                </a:solidFill>
                <a:uFillTx/>
                <a:latin typeface="Segoe UI Semibold" pitchFamily="34"/>
                <a:cs typeface="Segoe UI Semibold" pitchFamily="34"/>
              </a:endParaRPr>
            </a:p>
          </p:txBody>
        </p:sp>
      </p:grpSp>
      <p:sp>
        <p:nvSpPr>
          <p:cNvPr id="25" name="TextBox 24">
            <a:extLst>
              <a:ext uri="{FF2B5EF4-FFF2-40B4-BE49-F238E27FC236}">
                <a16:creationId xmlns:a16="http://schemas.microsoft.com/office/drawing/2014/main" id="{B5D046AD-4ECA-4550-A21D-AC3184C8F9D4}"/>
              </a:ext>
            </a:extLst>
          </p:cNvPr>
          <p:cNvSpPr txBox="1"/>
          <p:nvPr/>
        </p:nvSpPr>
        <p:spPr>
          <a:xfrm>
            <a:off x="1192554" y="5050069"/>
            <a:ext cx="10647123" cy="1015663"/>
          </a:xfrm>
          <a:prstGeom prst="rect">
            <a:avLst/>
          </a:prstGeom>
          <a:noFill/>
        </p:spPr>
        <p:txBody>
          <a:bodyPr wrap="square" rtlCol="0">
            <a:spAutoFit/>
          </a:bodyPr>
          <a:lstStyle/>
          <a:p>
            <a:r>
              <a:rPr lang="en-US" sz="2000" kern="0" dirty="0">
                <a:solidFill>
                  <a:srgbClr val="0070C0"/>
                </a:solidFill>
                <a:latin typeface="Segoe UI Semibold" pitchFamily="34"/>
                <a:cs typeface="Segoe UI Semibold" pitchFamily="34"/>
              </a:rPr>
              <a:t>Integrates well with Continuous integration Engines (CI) and build systems</a:t>
            </a:r>
          </a:p>
          <a:p>
            <a:endParaRPr lang="en-IN" sz="2000" kern="0" dirty="0">
              <a:solidFill>
                <a:srgbClr val="0070C0"/>
              </a:solidFill>
              <a:latin typeface="Segoe UI Semibold" pitchFamily="34"/>
              <a:cs typeface="Segoe UI Semibold" pitchFamily="34"/>
            </a:endParaRPr>
          </a:p>
          <a:p>
            <a:endParaRPr lang="en-IN" sz="2000" kern="0" dirty="0">
              <a:solidFill>
                <a:srgbClr val="5474DA"/>
              </a:solidFill>
              <a:latin typeface="Segoe UI Semibold" pitchFamily="34"/>
              <a:cs typeface="Segoe UI Semibold" pitchFamily="34"/>
            </a:endParaRPr>
          </a:p>
        </p:txBody>
      </p:sp>
      <p:grpSp>
        <p:nvGrpSpPr>
          <p:cNvPr id="26" name="Group 12" descr="Small circle with number 1 inside  indicating step 1">
            <a:extLst>
              <a:ext uri="{FF2B5EF4-FFF2-40B4-BE49-F238E27FC236}">
                <a16:creationId xmlns:a16="http://schemas.microsoft.com/office/drawing/2014/main" id="{CC195508-F184-4165-B0B8-2CAB169EDEEA}"/>
              </a:ext>
            </a:extLst>
          </p:cNvPr>
          <p:cNvGrpSpPr/>
          <p:nvPr/>
        </p:nvGrpSpPr>
        <p:grpSpPr>
          <a:xfrm>
            <a:off x="703546" y="5187856"/>
            <a:ext cx="208056" cy="374807"/>
            <a:chOff x="558725" y="1917999"/>
            <a:chExt cx="558177" cy="1114819"/>
          </a:xfrm>
        </p:grpSpPr>
        <p:sp>
          <p:nvSpPr>
            <p:cNvPr id="27" name="Oval 13" descr="Small circle">
              <a:extLst>
                <a:ext uri="{FF2B5EF4-FFF2-40B4-BE49-F238E27FC236}">
                  <a16:creationId xmlns:a16="http://schemas.microsoft.com/office/drawing/2014/main" id="{07CF55CA-F862-4EDA-8EF6-812173D631BF}"/>
                </a:ext>
              </a:extLst>
            </p:cNvPr>
            <p:cNvSpPr/>
            <p:nvPr/>
          </p:nvSpPr>
          <p:spPr>
            <a:xfrm>
              <a:off x="630369" y="1917999"/>
              <a:ext cx="409834" cy="40983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247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5474DA"/>
                </a:solidFill>
                <a:uFillTx/>
                <a:latin typeface="Segoe UI"/>
              </a:endParaRPr>
            </a:p>
          </p:txBody>
        </p:sp>
        <p:sp>
          <p:nvSpPr>
            <p:cNvPr id="28" name="TextBox 14" descr="Number 1">
              <a:extLst>
                <a:ext uri="{FF2B5EF4-FFF2-40B4-BE49-F238E27FC236}">
                  <a16:creationId xmlns:a16="http://schemas.microsoft.com/office/drawing/2014/main" id="{FE2595DD-E1C6-4C6C-B348-3C55442C58BA}"/>
                </a:ext>
              </a:extLst>
            </p:cNvPr>
            <p:cNvSpPr txBox="1"/>
            <p:nvPr/>
          </p:nvSpPr>
          <p:spPr>
            <a:xfrm>
              <a:off x="558725" y="1934284"/>
              <a:ext cx="558177" cy="109853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5474DA"/>
                </a:solidFill>
                <a:uFillTx/>
                <a:latin typeface="Segoe UI Semibold" pitchFamily="34"/>
                <a:cs typeface="Segoe UI Semibold" pitchFamily="34"/>
              </a:endParaRPr>
            </a:p>
          </p:txBody>
        </p:sp>
      </p:grpSp>
    </p:spTree>
    <p:extLst>
      <p:ext uri="{BB962C8B-B14F-4D97-AF65-F5344CB8AC3E}">
        <p14:creationId xmlns:p14="http://schemas.microsoft.com/office/powerpoint/2010/main" val="3127021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87D851AB-534D-4374-A2F0-CE7C1C73B96B}"/>
              </a:ext>
            </a:extLst>
          </p:cNvPr>
          <p:cNvSpPr txBox="1">
            <a:spLocks noGrp="1"/>
          </p:cNvSpPr>
          <p:nvPr>
            <p:ph type="title"/>
          </p:nvPr>
        </p:nvSpPr>
        <p:spPr>
          <a:xfrm>
            <a:off x="521208" y="448056"/>
            <a:ext cx="9674978" cy="640080"/>
          </a:xfrm>
        </p:spPr>
        <p:txBody>
          <a:bodyPr>
            <a:noAutofit/>
          </a:bodyPr>
          <a:lstStyle/>
          <a:p>
            <a:pPr lvl="0"/>
            <a:r>
              <a:rPr lang="en-US" kern="0" dirty="0">
                <a:solidFill>
                  <a:srgbClr val="0070C0"/>
                </a:solidFill>
                <a:latin typeface="Segoe UI Semibold" pitchFamily="34"/>
                <a:cs typeface="Segoe UI Semibold" pitchFamily="34"/>
              </a:rPr>
              <a:t>Sonarqube</a:t>
            </a:r>
          </a:p>
        </p:txBody>
      </p:sp>
      <p:pic>
        <p:nvPicPr>
          <p:cNvPr id="5" name="Picture 4">
            <a:extLst>
              <a:ext uri="{FF2B5EF4-FFF2-40B4-BE49-F238E27FC236}">
                <a16:creationId xmlns:a16="http://schemas.microsoft.com/office/drawing/2014/main" id="{D9245C9A-E513-46DA-9BB1-458B82F23FA8}"/>
              </a:ext>
            </a:extLst>
          </p:cNvPr>
          <p:cNvPicPr>
            <a:picLocks noChangeAspect="1"/>
          </p:cNvPicPr>
          <p:nvPr/>
        </p:nvPicPr>
        <p:blipFill>
          <a:blip r:embed="rId3"/>
          <a:stretch>
            <a:fillRect/>
          </a:stretch>
        </p:blipFill>
        <p:spPr>
          <a:xfrm>
            <a:off x="1385359" y="1508125"/>
            <a:ext cx="8439150" cy="4552950"/>
          </a:xfrm>
          <a:prstGeom prst="rect">
            <a:avLst/>
          </a:prstGeom>
        </p:spPr>
      </p:pic>
    </p:spTree>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Welcome%20to%20PowerPoint</Template>
  <TotalTime>11676</TotalTime>
  <Words>3534</Words>
  <Application>Microsoft Office PowerPoint</Application>
  <PresentationFormat>Widescreen</PresentationFormat>
  <Paragraphs>487</Paragraphs>
  <Slides>55</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Segoe UI</vt:lpstr>
      <vt:lpstr>Segoe UI Light</vt:lpstr>
      <vt:lpstr>Segoe UI Semibold</vt:lpstr>
      <vt:lpstr>WelcomeDoc</vt:lpstr>
      <vt:lpstr>PowerPoint Presentation</vt:lpstr>
      <vt:lpstr>Agenda</vt:lpstr>
      <vt:lpstr>Continuous Code Inspection</vt:lpstr>
      <vt:lpstr>Continuous Code Inspection</vt:lpstr>
      <vt:lpstr>Continuous Code Inspection ?</vt:lpstr>
      <vt:lpstr>Software Quality Metrices</vt:lpstr>
      <vt:lpstr>SonarQube Overview</vt:lpstr>
      <vt:lpstr>Sonarqube Features</vt:lpstr>
      <vt:lpstr>Sonarqube</vt:lpstr>
      <vt:lpstr>Technical Debt</vt:lpstr>
      <vt:lpstr>Technical Debt</vt:lpstr>
      <vt:lpstr>Technical Debt</vt:lpstr>
      <vt:lpstr>Technical Debt</vt:lpstr>
      <vt:lpstr>Sonarqube - Architecture</vt:lpstr>
      <vt:lpstr>Installation - System Requirements</vt:lpstr>
      <vt:lpstr>SonarQube Installation</vt:lpstr>
      <vt:lpstr>Static Code Analysis</vt:lpstr>
      <vt:lpstr>Install the Server as a Cluster</vt:lpstr>
      <vt:lpstr>Cluster configurations</vt:lpstr>
      <vt:lpstr>Troubleshooting</vt:lpstr>
      <vt:lpstr>Troubleshooting</vt:lpstr>
      <vt:lpstr>Troubleshooting</vt:lpstr>
      <vt:lpstr>SonarQube DB Copy Tool</vt:lpstr>
      <vt:lpstr>Rules</vt:lpstr>
      <vt:lpstr>Rule Templates and Custom Rules</vt:lpstr>
      <vt:lpstr>Security-related Rules</vt:lpstr>
      <vt:lpstr>Built-in Rule Tags</vt:lpstr>
      <vt:lpstr>Quality Profiles</vt:lpstr>
      <vt:lpstr>Quality Gates </vt:lpstr>
      <vt:lpstr>Quality Gates</vt:lpstr>
      <vt:lpstr>Metric Definitions</vt:lpstr>
      <vt:lpstr>Activity and History</vt:lpstr>
      <vt:lpstr>Code Period</vt:lpstr>
      <vt:lpstr>Analysis Parameters</vt:lpstr>
      <vt:lpstr>Test Coverage &amp; Execution</vt:lpstr>
      <vt:lpstr>Importing External Issues</vt:lpstr>
      <vt:lpstr>Background Tasks</vt:lpstr>
      <vt:lpstr>Generic Issue Data &amp; Test Data</vt:lpstr>
      <vt:lpstr>Pull Request Analysis</vt:lpstr>
      <vt:lpstr>Branch Analysis </vt:lpstr>
      <vt:lpstr>Running Analysis with GitLab CI/CD</vt:lpstr>
      <vt:lpstr>SCM Integration</vt:lpstr>
      <vt:lpstr>Security Engine Custom Configuration</vt:lpstr>
      <vt:lpstr>Project Page</vt:lpstr>
      <vt:lpstr>Applications</vt:lpstr>
      <vt:lpstr>PowerPoint Presentation</vt:lpstr>
      <vt:lpstr>PowerPoint Presentation</vt:lpstr>
      <vt:lpstr>Security Hotspots and why are they important</vt:lpstr>
      <vt:lpstr>Rules</vt:lpstr>
      <vt:lpstr>Rule Templates and Custom Rules</vt:lpstr>
      <vt:lpstr>Security Related Rules</vt:lpstr>
      <vt:lpstr>Security Reports</vt:lpstr>
      <vt:lpstr>SonarLint Smart Notifications</vt:lpstr>
      <vt:lpstr>User Account</vt:lpstr>
      <vt:lpstr>User Token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Artifactory</dc:title>
  <dc:creator>nevin</dc:creator>
  <cp:lastModifiedBy>Vilas Varghese</cp:lastModifiedBy>
  <cp:revision>486</cp:revision>
  <dcterms:created xsi:type="dcterms:W3CDTF">2020-01-20T11:38:08Z</dcterms:created>
  <dcterms:modified xsi:type="dcterms:W3CDTF">2020-06-21T11:21:20Z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