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58" r:id="rId8"/>
    <p:sldId id="267" r:id="rId9"/>
    <p:sldId id="266" r:id="rId10"/>
    <p:sldId id="264" r:id="rId11"/>
    <p:sldId id="265"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DBE4-19FF-0BB0-1F34-AF932FD84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9D8F89-033C-381D-AA98-56C6C6890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4DA4F2-BD11-B42E-EF6B-D07C483FE2A3}"/>
              </a:ext>
            </a:extLst>
          </p:cNvPr>
          <p:cNvSpPr>
            <a:spLocks noGrp="1"/>
          </p:cNvSpPr>
          <p:nvPr>
            <p:ph type="dt" sz="half" idx="10"/>
          </p:nvPr>
        </p:nvSpPr>
        <p:spPr/>
        <p:txBody>
          <a:bodyPr/>
          <a:lstStyle/>
          <a:p>
            <a:fld id="{DA50C9D4-AB3B-4571-B200-0FDB074B51A5}" type="datetimeFigureOut">
              <a:rPr lang="en-IN" smtClean="0"/>
              <a:t>15-07-2024</a:t>
            </a:fld>
            <a:endParaRPr lang="en-IN"/>
          </a:p>
        </p:txBody>
      </p:sp>
      <p:sp>
        <p:nvSpPr>
          <p:cNvPr id="5" name="Footer Placeholder 4">
            <a:extLst>
              <a:ext uri="{FF2B5EF4-FFF2-40B4-BE49-F238E27FC236}">
                <a16:creationId xmlns:a16="http://schemas.microsoft.com/office/drawing/2014/main" id="{A3D42933-B1C6-B38F-F28A-7BB244EB0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3128FC-1FBE-FEAE-BD54-E4CF8B031DE6}"/>
              </a:ext>
            </a:extLst>
          </p:cNvPr>
          <p:cNvSpPr>
            <a:spLocks noGrp="1"/>
          </p:cNvSpPr>
          <p:nvPr>
            <p:ph type="sldNum" sz="quarter" idx="12"/>
          </p:nvPr>
        </p:nvSpPr>
        <p:spPr/>
        <p:txBody>
          <a:bodyPr/>
          <a:lstStyle/>
          <a:p>
            <a:fld id="{AF28B98F-9B88-43BF-AEF2-428A55BF6B6D}" type="slidenum">
              <a:rPr lang="en-IN" smtClean="0"/>
              <a:t>‹#›</a:t>
            </a:fld>
            <a:endParaRPr lang="en-IN"/>
          </a:p>
        </p:txBody>
      </p:sp>
    </p:spTree>
    <p:extLst>
      <p:ext uri="{BB962C8B-B14F-4D97-AF65-F5344CB8AC3E}">
        <p14:creationId xmlns:p14="http://schemas.microsoft.com/office/powerpoint/2010/main" val="270021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4042-E2F6-164A-2028-47B54FF210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45FCCD-EDDA-9872-7CA2-D4AF46E32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122CA-8FAF-7631-C41A-8DEB9B5C82A0}"/>
              </a:ext>
            </a:extLst>
          </p:cNvPr>
          <p:cNvSpPr>
            <a:spLocks noGrp="1"/>
          </p:cNvSpPr>
          <p:nvPr>
            <p:ph type="dt" sz="half" idx="10"/>
          </p:nvPr>
        </p:nvSpPr>
        <p:spPr/>
        <p:txBody>
          <a:bodyPr/>
          <a:lstStyle/>
          <a:p>
            <a:fld id="{DA50C9D4-AB3B-4571-B200-0FDB074B51A5}" type="datetimeFigureOut">
              <a:rPr lang="en-IN" smtClean="0"/>
              <a:t>15-07-2024</a:t>
            </a:fld>
            <a:endParaRPr lang="en-IN"/>
          </a:p>
        </p:txBody>
      </p:sp>
      <p:sp>
        <p:nvSpPr>
          <p:cNvPr id="5" name="Footer Placeholder 4">
            <a:extLst>
              <a:ext uri="{FF2B5EF4-FFF2-40B4-BE49-F238E27FC236}">
                <a16:creationId xmlns:a16="http://schemas.microsoft.com/office/drawing/2014/main" id="{8D986FB2-5061-6D6A-FFFC-CB6198274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EE961-D9BE-2344-8B99-45E77A1232C0}"/>
              </a:ext>
            </a:extLst>
          </p:cNvPr>
          <p:cNvSpPr>
            <a:spLocks noGrp="1"/>
          </p:cNvSpPr>
          <p:nvPr>
            <p:ph type="sldNum" sz="quarter" idx="12"/>
          </p:nvPr>
        </p:nvSpPr>
        <p:spPr/>
        <p:txBody>
          <a:bodyPr/>
          <a:lstStyle/>
          <a:p>
            <a:fld id="{AF28B98F-9B88-43BF-AEF2-428A55BF6B6D}" type="slidenum">
              <a:rPr lang="en-IN" smtClean="0"/>
              <a:t>‹#›</a:t>
            </a:fld>
            <a:endParaRPr lang="en-IN"/>
          </a:p>
        </p:txBody>
      </p:sp>
    </p:spTree>
    <p:extLst>
      <p:ext uri="{BB962C8B-B14F-4D97-AF65-F5344CB8AC3E}">
        <p14:creationId xmlns:p14="http://schemas.microsoft.com/office/powerpoint/2010/main" val="247640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C5499-5F96-95A0-5B0F-3AE9FC4AF8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126606-E043-B621-20D7-19924E22ED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1E7F2A-2997-0937-6E4E-566297A98CFB}"/>
              </a:ext>
            </a:extLst>
          </p:cNvPr>
          <p:cNvSpPr>
            <a:spLocks noGrp="1"/>
          </p:cNvSpPr>
          <p:nvPr>
            <p:ph type="dt" sz="half" idx="10"/>
          </p:nvPr>
        </p:nvSpPr>
        <p:spPr/>
        <p:txBody>
          <a:bodyPr/>
          <a:lstStyle/>
          <a:p>
            <a:fld id="{DA50C9D4-AB3B-4571-B200-0FDB074B51A5}" type="datetimeFigureOut">
              <a:rPr lang="en-IN" smtClean="0"/>
              <a:t>15-07-2024</a:t>
            </a:fld>
            <a:endParaRPr lang="en-IN"/>
          </a:p>
        </p:txBody>
      </p:sp>
      <p:sp>
        <p:nvSpPr>
          <p:cNvPr id="5" name="Footer Placeholder 4">
            <a:extLst>
              <a:ext uri="{FF2B5EF4-FFF2-40B4-BE49-F238E27FC236}">
                <a16:creationId xmlns:a16="http://schemas.microsoft.com/office/drawing/2014/main" id="{211E00C3-4295-889D-6A58-7AF569F53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7A9219-7A93-A88C-2C76-D0F12862895C}"/>
              </a:ext>
            </a:extLst>
          </p:cNvPr>
          <p:cNvSpPr>
            <a:spLocks noGrp="1"/>
          </p:cNvSpPr>
          <p:nvPr>
            <p:ph type="sldNum" sz="quarter" idx="12"/>
          </p:nvPr>
        </p:nvSpPr>
        <p:spPr/>
        <p:txBody>
          <a:bodyPr/>
          <a:lstStyle/>
          <a:p>
            <a:fld id="{AF28B98F-9B88-43BF-AEF2-428A55BF6B6D}" type="slidenum">
              <a:rPr lang="en-IN" smtClean="0"/>
              <a:t>‹#›</a:t>
            </a:fld>
            <a:endParaRPr lang="en-IN"/>
          </a:p>
        </p:txBody>
      </p:sp>
    </p:spTree>
    <p:extLst>
      <p:ext uri="{BB962C8B-B14F-4D97-AF65-F5344CB8AC3E}">
        <p14:creationId xmlns:p14="http://schemas.microsoft.com/office/powerpoint/2010/main" val="287309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697B-39F4-ECF5-1A2C-364CE35976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7BB371-FB8E-7C96-C797-24CB2B6D56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424776-22CC-F1D9-D8B6-7C6F8D8A9BF0}"/>
              </a:ext>
            </a:extLst>
          </p:cNvPr>
          <p:cNvSpPr>
            <a:spLocks noGrp="1"/>
          </p:cNvSpPr>
          <p:nvPr>
            <p:ph type="dt" sz="half" idx="10"/>
          </p:nvPr>
        </p:nvSpPr>
        <p:spPr/>
        <p:txBody>
          <a:bodyPr/>
          <a:lstStyle/>
          <a:p>
            <a:fld id="{DA50C9D4-AB3B-4571-B200-0FDB074B51A5}" type="datetimeFigureOut">
              <a:rPr lang="en-IN" smtClean="0"/>
              <a:t>15-07-2024</a:t>
            </a:fld>
            <a:endParaRPr lang="en-IN"/>
          </a:p>
        </p:txBody>
      </p:sp>
      <p:sp>
        <p:nvSpPr>
          <p:cNvPr id="5" name="Footer Placeholder 4">
            <a:extLst>
              <a:ext uri="{FF2B5EF4-FFF2-40B4-BE49-F238E27FC236}">
                <a16:creationId xmlns:a16="http://schemas.microsoft.com/office/drawing/2014/main" id="{C95A1E79-B76E-BA67-39B0-6C68E3268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0CEC9F-FA48-F4AE-EB6D-CACFFD92FB3B}"/>
              </a:ext>
            </a:extLst>
          </p:cNvPr>
          <p:cNvSpPr>
            <a:spLocks noGrp="1"/>
          </p:cNvSpPr>
          <p:nvPr>
            <p:ph type="sldNum" sz="quarter" idx="12"/>
          </p:nvPr>
        </p:nvSpPr>
        <p:spPr/>
        <p:txBody>
          <a:bodyPr/>
          <a:lstStyle/>
          <a:p>
            <a:fld id="{AF28B98F-9B88-43BF-AEF2-428A55BF6B6D}" type="slidenum">
              <a:rPr lang="en-IN" smtClean="0"/>
              <a:t>‹#›</a:t>
            </a:fld>
            <a:endParaRPr lang="en-IN"/>
          </a:p>
        </p:txBody>
      </p:sp>
    </p:spTree>
    <p:extLst>
      <p:ext uri="{BB962C8B-B14F-4D97-AF65-F5344CB8AC3E}">
        <p14:creationId xmlns:p14="http://schemas.microsoft.com/office/powerpoint/2010/main" val="194419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C350-327A-11C2-29CC-E5CCF404E1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035D89-E0B5-8E7D-49A1-06BF87DF7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06718D-5C0F-E0B1-F1D9-274295B4EF86}"/>
              </a:ext>
            </a:extLst>
          </p:cNvPr>
          <p:cNvSpPr>
            <a:spLocks noGrp="1"/>
          </p:cNvSpPr>
          <p:nvPr>
            <p:ph type="dt" sz="half" idx="10"/>
          </p:nvPr>
        </p:nvSpPr>
        <p:spPr/>
        <p:txBody>
          <a:bodyPr/>
          <a:lstStyle/>
          <a:p>
            <a:fld id="{DA50C9D4-AB3B-4571-B200-0FDB074B51A5}" type="datetimeFigureOut">
              <a:rPr lang="en-IN" smtClean="0"/>
              <a:t>15-07-2024</a:t>
            </a:fld>
            <a:endParaRPr lang="en-IN"/>
          </a:p>
        </p:txBody>
      </p:sp>
      <p:sp>
        <p:nvSpPr>
          <p:cNvPr id="5" name="Footer Placeholder 4">
            <a:extLst>
              <a:ext uri="{FF2B5EF4-FFF2-40B4-BE49-F238E27FC236}">
                <a16:creationId xmlns:a16="http://schemas.microsoft.com/office/drawing/2014/main" id="{39A2A876-EF77-FA76-FD7D-745E8A7C25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8FB72A-59B9-A73E-EDAA-1586F456994E}"/>
              </a:ext>
            </a:extLst>
          </p:cNvPr>
          <p:cNvSpPr>
            <a:spLocks noGrp="1"/>
          </p:cNvSpPr>
          <p:nvPr>
            <p:ph type="sldNum" sz="quarter" idx="12"/>
          </p:nvPr>
        </p:nvSpPr>
        <p:spPr/>
        <p:txBody>
          <a:bodyPr/>
          <a:lstStyle/>
          <a:p>
            <a:fld id="{AF28B98F-9B88-43BF-AEF2-428A55BF6B6D}" type="slidenum">
              <a:rPr lang="en-IN" smtClean="0"/>
              <a:t>‹#›</a:t>
            </a:fld>
            <a:endParaRPr lang="en-IN"/>
          </a:p>
        </p:txBody>
      </p:sp>
    </p:spTree>
    <p:extLst>
      <p:ext uri="{BB962C8B-B14F-4D97-AF65-F5344CB8AC3E}">
        <p14:creationId xmlns:p14="http://schemas.microsoft.com/office/powerpoint/2010/main" val="384481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64CD-5E18-D45E-2106-9C72329A69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765F02-978B-2D31-B5E4-ADAEAD1F32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0B3235-8B39-C301-8F56-DEBB0FEE96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C06087-E7A6-121C-B7AC-B5AC6C676BF9}"/>
              </a:ext>
            </a:extLst>
          </p:cNvPr>
          <p:cNvSpPr>
            <a:spLocks noGrp="1"/>
          </p:cNvSpPr>
          <p:nvPr>
            <p:ph type="dt" sz="half" idx="10"/>
          </p:nvPr>
        </p:nvSpPr>
        <p:spPr/>
        <p:txBody>
          <a:bodyPr/>
          <a:lstStyle/>
          <a:p>
            <a:fld id="{DA50C9D4-AB3B-4571-B200-0FDB074B51A5}" type="datetimeFigureOut">
              <a:rPr lang="en-IN" smtClean="0"/>
              <a:t>15-07-2024</a:t>
            </a:fld>
            <a:endParaRPr lang="en-IN"/>
          </a:p>
        </p:txBody>
      </p:sp>
      <p:sp>
        <p:nvSpPr>
          <p:cNvPr id="6" name="Footer Placeholder 5">
            <a:extLst>
              <a:ext uri="{FF2B5EF4-FFF2-40B4-BE49-F238E27FC236}">
                <a16:creationId xmlns:a16="http://schemas.microsoft.com/office/drawing/2014/main" id="{AE166476-2258-F33D-7D4C-2643F1F950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8A086-F87B-2CDA-6939-D091479E3104}"/>
              </a:ext>
            </a:extLst>
          </p:cNvPr>
          <p:cNvSpPr>
            <a:spLocks noGrp="1"/>
          </p:cNvSpPr>
          <p:nvPr>
            <p:ph type="sldNum" sz="quarter" idx="12"/>
          </p:nvPr>
        </p:nvSpPr>
        <p:spPr/>
        <p:txBody>
          <a:bodyPr/>
          <a:lstStyle/>
          <a:p>
            <a:fld id="{AF28B98F-9B88-43BF-AEF2-428A55BF6B6D}" type="slidenum">
              <a:rPr lang="en-IN" smtClean="0"/>
              <a:t>‹#›</a:t>
            </a:fld>
            <a:endParaRPr lang="en-IN"/>
          </a:p>
        </p:txBody>
      </p:sp>
    </p:spTree>
    <p:extLst>
      <p:ext uri="{BB962C8B-B14F-4D97-AF65-F5344CB8AC3E}">
        <p14:creationId xmlns:p14="http://schemas.microsoft.com/office/powerpoint/2010/main" val="151027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CB1A-0EF7-31EE-E9F1-210F34821B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B5E89C-56D2-0DA3-11E0-167751ECF7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8A7ED-23E5-0EF7-9625-996222CA0C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86CDF1-BC91-FCEC-20D1-BE9EA79E46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908182-72B9-47D1-4026-4BA87B9B84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CE5FF9-9478-A4E8-0820-83C348A8F2A4}"/>
              </a:ext>
            </a:extLst>
          </p:cNvPr>
          <p:cNvSpPr>
            <a:spLocks noGrp="1"/>
          </p:cNvSpPr>
          <p:nvPr>
            <p:ph type="dt" sz="half" idx="10"/>
          </p:nvPr>
        </p:nvSpPr>
        <p:spPr/>
        <p:txBody>
          <a:bodyPr/>
          <a:lstStyle/>
          <a:p>
            <a:fld id="{DA50C9D4-AB3B-4571-B200-0FDB074B51A5}" type="datetimeFigureOut">
              <a:rPr lang="en-IN" smtClean="0"/>
              <a:t>15-07-2024</a:t>
            </a:fld>
            <a:endParaRPr lang="en-IN"/>
          </a:p>
        </p:txBody>
      </p:sp>
      <p:sp>
        <p:nvSpPr>
          <p:cNvPr id="8" name="Footer Placeholder 7">
            <a:extLst>
              <a:ext uri="{FF2B5EF4-FFF2-40B4-BE49-F238E27FC236}">
                <a16:creationId xmlns:a16="http://schemas.microsoft.com/office/drawing/2014/main" id="{0A1545E9-5F1A-BE70-5CB8-EDEEBA2785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0A646C-4CC5-70C1-4B42-AFF2D5755CD7}"/>
              </a:ext>
            </a:extLst>
          </p:cNvPr>
          <p:cNvSpPr>
            <a:spLocks noGrp="1"/>
          </p:cNvSpPr>
          <p:nvPr>
            <p:ph type="sldNum" sz="quarter" idx="12"/>
          </p:nvPr>
        </p:nvSpPr>
        <p:spPr/>
        <p:txBody>
          <a:bodyPr/>
          <a:lstStyle/>
          <a:p>
            <a:fld id="{AF28B98F-9B88-43BF-AEF2-428A55BF6B6D}" type="slidenum">
              <a:rPr lang="en-IN" smtClean="0"/>
              <a:t>‹#›</a:t>
            </a:fld>
            <a:endParaRPr lang="en-IN"/>
          </a:p>
        </p:txBody>
      </p:sp>
    </p:spTree>
    <p:extLst>
      <p:ext uri="{BB962C8B-B14F-4D97-AF65-F5344CB8AC3E}">
        <p14:creationId xmlns:p14="http://schemas.microsoft.com/office/powerpoint/2010/main" val="114573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7507-7456-8B27-DF35-C0048C4219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5B7C49-8DE9-06CB-6F88-22629E96523C}"/>
              </a:ext>
            </a:extLst>
          </p:cNvPr>
          <p:cNvSpPr>
            <a:spLocks noGrp="1"/>
          </p:cNvSpPr>
          <p:nvPr>
            <p:ph type="dt" sz="half" idx="10"/>
          </p:nvPr>
        </p:nvSpPr>
        <p:spPr/>
        <p:txBody>
          <a:bodyPr/>
          <a:lstStyle/>
          <a:p>
            <a:fld id="{DA50C9D4-AB3B-4571-B200-0FDB074B51A5}" type="datetimeFigureOut">
              <a:rPr lang="en-IN" smtClean="0"/>
              <a:t>15-07-2024</a:t>
            </a:fld>
            <a:endParaRPr lang="en-IN"/>
          </a:p>
        </p:txBody>
      </p:sp>
      <p:sp>
        <p:nvSpPr>
          <p:cNvPr id="4" name="Footer Placeholder 3">
            <a:extLst>
              <a:ext uri="{FF2B5EF4-FFF2-40B4-BE49-F238E27FC236}">
                <a16:creationId xmlns:a16="http://schemas.microsoft.com/office/drawing/2014/main" id="{E9136813-323F-C398-C232-3F22EAC646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84395F-280D-7393-874E-69D88DA2AF6C}"/>
              </a:ext>
            </a:extLst>
          </p:cNvPr>
          <p:cNvSpPr>
            <a:spLocks noGrp="1"/>
          </p:cNvSpPr>
          <p:nvPr>
            <p:ph type="sldNum" sz="quarter" idx="12"/>
          </p:nvPr>
        </p:nvSpPr>
        <p:spPr/>
        <p:txBody>
          <a:bodyPr/>
          <a:lstStyle/>
          <a:p>
            <a:fld id="{AF28B98F-9B88-43BF-AEF2-428A55BF6B6D}" type="slidenum">
              <a:rPr lang="en-IN" smtClean="0"/>
              <a:t>‹#›</a:t>
            </a:fld>
            <a:endParaRPr lang="en-IN"/>
          </a:p>
        </p:txBody>
      </p:sp>
    </p:spTree>
    <p:extLst>
      <p:ext uri="{BB962C8B-B14F-4D97-AF65-F5344CB8AC3E}">
        <p14:creationId xmlns:p14="http://schemas.microsoft.com/office/powerpoint/2010/main" val="347769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C014DE-2704-A3F7-534F-731A5BA529C4}"/>
              </a:ext>
            </a:extLst>
          </p:cNvPr>
          <p:cNvSpPr>
            <a:spLocks noGrp="1"/>
          </p:cNvSpPr>
          <p:nvPr>
            <p:ph type="dt" sz="half" idx="10"/>
          </p:nvPr>
        </p:nvSpPr>
        <p:spPr/>
        <p:txBody>
          <a:bodyPr/>
          <a:lstStyle/>
          <a:p>
            <a:fld id="{DA50C9D4-AB3B-4571-B200-0FDB074B51A5}" type="datetimeFigureOut">
              <a:rPr lang="en-IN" smtClean="0"/>
              <a:t>15-07-2024</a:t>
            </a:fld>
            <a:endParaRPr lang="en-IN"/>
          </a:p>
        </p:txBody>
      </p:sp>
      <p:sp>
        <p:nvSpPr>
          <p:cNvPr id="3" name="Footer Placeholder 2">
            <a:extLst>
              <a:ext uri="{FF2B5EF4-FFF2-40B4-BE49-F238E27FC236}">
                <a16:creationId xmlns:a16="http://schemas.microsoft.com/office/drawing/2014/main" id="{821A4F76-A7F2-1A56-FD4F-F35D4C9911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7C8A29-A962-5F7A-682B-ED9E7644DA1B}"/>
              </a:ext>
            </a:extLst>
          </p:cNvPr>
          <p:cNvSpPr>
            <a:spLocks noGrp="1"/>
          </p:cNvSpPr>
          <p:nvPr>
            <p:ph type="sldNum" sz="quarter" idx="12"/>
          </p:nvPr>
        </p:nvSpPr>
        <p:spPr/>
        <p:txBody>
          <a:bodyPr/>
          <a:lstStyle/>
          <a:p>
            <a:fld id="{AF28B98F-9B88-43BF-AEF2-428A55BF6B6D}" type="slidenum">
              <a:rPr lang="en-IN" smtClean="0"/>
              <a:t>‹#›</a:t>
            </a:fld>
            <a:endParaRPr lang="en-IN"/>
          </a:p>
        </p:txBody>
      </p:sp>
    </p:spTree>
    <p:extLst>
      <p:ext uri="{BB962C8B-B14F-4D97-AF65-F5344CB8AC3E}">
        <p14:creationId xmlns:p14="http://schemas.microsoft.com/office/powerpoint/2010/main" val="25661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1CF0-6FA4-E29F-3A8A-1F5D49355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3A8A8B-2BC4-B5FF-1AA9-6DB669151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9A02B7-F2F7-8916-5A3A-5A5771459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F350F-5FB9-6496-B18F-B85201C950D2}"/>
              </a:ext>
            </a:extLst>
          </p:cNvPr>
          <p:cNvSpPr>
            <a:spLocks noGrp="1"/>
          </p:cNvSpPr>
          <p:nvPr>
            <p:ph type="dt" sz="half" idx="10"/>
          </p:nvPr>
        </p:nvSpPr>
        <p:spPr/>
        <p:txBody>
          <a:bodyPr/>
          <a:lstStyle/>
          <a:p>
            <a:fld id="{DA50C9D4-AB3B-4571-B200-0FDB074B51A5}" type="datetimeFigureOut">
              <a:rPr lang="en-IN" smtClean="0"/>
              <a:t>15-07-2024</a:t>
            </a:fld>
            <a:endParaRPr lang="en-IN"/>
          </a:p>
        </p:txBody>
      </p:sp>
      <p:sp>
        <p:nvSpPr>
          <p:cNvPr id="6" name="Footer Placeholder 5">
            <a:extLst>
              <a:ext uri="{FF2B5EF4-FFF2-40B4-BE49-F238E27FC236}">
                <a16:creationId xmlns:a16="http://schemas.microsoft.com/office/drawing/2014/main" id="{065AC1BA-D268-E583-4381-9A285EB518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848200-919B-97C9-9DF3-6AF33CD63A77}"/>
              </a:ext>
            </a:extLst>
          </p:cNvPr>
          <p:cNvSpPr>
            <a:spLocks noGrp="1"/>
          </p:cNvSpPr>
          <p:nvPr>
            <p:ph type="sldNum" sz="quarter" idx="12"/>
          </p:nvPr>
        </p:nvSpPr>
        <p:spPr/>
        <p:txBody>
          <a:bodyPr/>
          <a:lstStyle/>
          <a:p>
            <a:fld id="{AF28B98F-9B88-43BF-AEF2-428A55BF6B6D}" type="slidenum">
              <a:rPr lang="en-IN" smtClean="0"/>
              <a:t>‹#›</a:t>
            </a:fld>
            <a:endParaRPr lang="en-IN"/>
          </a:p>
        </p:txBody>
      </p:sp>
    </p:spTree>
    <p:extLst>
      <p:ext uri="{BB962C8B-B14F-4D97-AF65-F5344CB8AC3E}">
        <p14:creationId xmlns:p14="http://schemas.microsoft.com/office/powerpoint/2010/main" val="227082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264A-2E66-8FF8-8253-FDAA17572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7A8A69-93A9-86C6-D647-7535632874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C7BC73-3885-41A5-B7A1-6C6EEB71A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D04BD-0724-FCB0-AEE8-98AF8DDAC9AE}"/>
              </a:ext>
            </a:extLst>
          </p:cNvPr>
          <p:cNvSpPr>
            <a:spLocks noGrp="1"/>
          </p:cNvSpPr>
          <p:nvPr>
            <p:ph type="dt" sz="half" idx="10"/>
          </p:nvPr>
        </p:nvSpPr>
        <p:spPr/>
        <p:txBody>
          <a:bodyPr/>
          <a:lstStyle/>
          <a:p>
            <a:fld id="{DA50C9D4-AB3B-4571-B200-0FDB074B51A5}" type="datetimeFigureOut">
              <a:rPr lang="en-IN" smtClean="0"/>
              <a:t>15-07-2024</a:t>
            </a:fld>
            <a:endParaRPr lang="en-IN"/>
          </a:p>
        </p:txBody>
      </p:sp>
      <p:sp>
        <p:nvSpPr>
          <p:cNvPr id="6" name="Footer Placeholder 5">
            <a:extLst>
              <a:ext uri="{FF2B5EF4-FFF2-40B4-BE49-F238E27FC236}">
                <a16:creationId xmlns:a16="http://schemas.microsoft.com/office/drawing/2014/main" id="{4A820E56-4851-E896-38E5-9A75E48FEB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7D727E-1893-76A5-3B1B-EE53A874EDEA}"/>
              </a:ext>
            </a:extLst>
          </p:cNvPr>
          <p:cNvSpPr>
            <a:spLocks noGrp="1"/>
          </p:cNvSpPr>
          <p:nvPr>
            <p:ph type="sldNum" sz="quarter" idx="12"/>
          </p:nvPr>
        </p:nvSpPr>
        <p:spPr/>
        <p:txBody>
          <a:bodyPr/>
          <a:lstStyle/>
          <a:p>
            <a:fld id="{AF28B98F-9B88-43BF-AEF2-428A55BF6B6D}" type="slidenum">
              <a:rPr lang="en-IN" smtClean="0"/>
              <a:t>‹#›</a:t>
            </a:fld>
            <a:endParaRPr lang="en-IN"/>
          </a:p>
        </p:txBody>
      </p:sp>
    </p:spTree>
    <p:extLst>
      <p:ext uri="{BB962C8B-B14F-4D97-AF65-F5344CB8AC3E}">
        <p14:creationId xmlns:p14="http://schemas.microsoft.com/office/powerpoint/2010/main" val="194667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2244A-A5F8-1B3D-4799-F6B1A70653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57ED2B-FA18-080B-DDFD-695EA82AD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F4EEBA-40EC-A6A8-6F0A-28FE48A4B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0C9D4-AB3B-4571-B200-0FDB074B51A5}" type="datetimeFigureOut">
              <a:rPr lang="en-IN" smtClean="0"/>
              <a:t>15-07-2024</a:t>
            </a:fld>
            <a:endParaRPr lang="en-IN"/>
          </a:p>
        </p:txBody>
      </p:sp>
      <p:sp>
        <p:nvSpPr>
          <p:cNvPr id="5" name="Footer Placeholder 4">
            <a:extLst>
              <a:ext uri="{FF2B5EF4-FFF2-40B4-BE49-F238E27FC236}">
                <a16:creationId xmlns:a16="http://schemas.microsoft.com/office/drawing/2014/main" id="{C8FDF3C8-0620-3C65-0853-1C0D8207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A3310F-D43E-B61A-9172-10CBC74F7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8B98F-9B88-43BF-AEF2-428A55BF6B6D}" type="slidenum">
              <a:rPr lang="en-IN" smtClean="0"/>
              <a:t>‹#›</a:t>
            </a:fld>
            <a:endParaRPr lang="en-IN"/>
          </a:p>
        </p:txBody>
      </p:sp>
    </p:spTree>
    <p:extLst>
      <p:ext uri="{BB962C8B-B14F-4D97-AF65-F5344CB8AC3E}">
        <p14:creationId xmlns:p14="http://schemas.microsoft.com/office/powerpoint/2010/main" val="2180761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AE3E-579B-9D1A-21C4-8F00776EC05A}"/>
              </a:ext>
            </a:extLst>
          </p:cNvPr>
          <p:cNvSpPr>
            <a:spLocks noGrp="1"/>
          </p:cNvSpPr>
          <p:nvPr>
            <p:ph type="ctrTitle"/>
          </p:nvPr>
        </p:nvSpPr>
        <p:spPr/>
        <p:txBody>
          <a:bodyPr/>
          <a:lstStyle/>
          <a:p>
            <a:r>
              <a:rPr lang="en-US" b="1" i="0" dirty="0">
                <a:solidFill>
                  <a:srgbClr val="FF0000"/>
                </a:solidFill>
                <a:effectLst/>
                <a:highlight>
                  <a:srgbClr val="FFFFFF"/>
                </a:highlight>
                <a:latin typeface="Roboto" panose="02000000000000000000" pitchFamily="2" charset="0"/>
              </a:rPr>
              <a:t>Feedforward Neural Networks</a:t>
            </a:r>
            <a:endParaRPr lang="en-IN" dirty="0">
              <a:solidFill>
                <a:srgbClr val="FF0000"/>
              </a:solidFill>
            </a:endParaRPr>
          </a:p>
        </p:txBody>
      </p:sp>
      <p:sp>
        <p:nvSpPr>
          <p:cNvPr id="3" name="Subtitle 2">
            <a:extLst>
              <a:ext uri="{FF2B5EF4-FFF2-40B4-BE49-F238E27FC236}">
                <a16:creationId xmlns:a16="http://schemas.microsoft.com/office/drawing/2014/main" id="{8902C5CD-DB2E-90E3-BC4F-63166306B807}"/>
              </a:ext>
            </a:extLst>
          </p:cNvPr>
          <p:cNvSpPr>
            <a:spLocks noGrp="1"/>
          </p:cNvSpPr>
          <p:nvPr>
            <p:ph type="subTitle" idx="1"/>
          </p:nvPr>
        </p:nvSpPr>
        <p:spPr>
          <a:xfrm>
            <a:off x="1435510" y="4182142"/>
            <a:ext cx="9144000" cy="1655762"/>
          </a:xfrm>
        </p:spPr>
        <p:txBody>
          <a:bodyPr/>
          <a:lstStyle/>
          <a:p>
            <a:r>
              <a:rPr lang="en-US" b="1" i="0" dirty="0">
                <a:solidFill>
                  <a:srgbClr val="212121"/>
                </a:solidFill>
                <a:effectLst/>
                <a:highlight>
                  <a:srgbClr val="FFFFFF"/>
                </a:highlight>
                <a:latin typeface="Roboto" panose="02000000000000000000" pitchFamily="2" charset="0"/>
              </a:rPr>
              <a:t>Implementing Feedforward neural networks with </a:t>
            </a:r>
            <a:r>
              <a:rPr lang="en-US" b="1" i="0" dirty="0" err="1">
                <a:solidFill>
                  <a:srgbClr val="212121"/>
                </a:solidFill>
                <a:effectLst/>
                <a:highlight>
                  <a:srgbClr val="FFFFFF"/>
                </a:highlight>
                <a:latin typeface="Roboto" panose="02000000000000000000" pitchFamily="2" charset="0"/>
              </a:rPr>
              <a:t>Keras</a:t>
            </a:r>
            <a:r>
              <a:rPr lang="en-US" b="1" i="0" dirty="0">
                <a:solidFill>
                  <a:srgbClr val="212121"/>
                </a:solidFill>
                <a:effectLst/>
                <a:highlight>
                  <a:srgbClr val="FFFFFF"/>
                </a:highlight>
                <a:latin typeface="Roboto" panose="02000000000000000000" pitchFamily="2" charset="0"/>
              </a:rPr>
              <a:t> and TensorFlow</a:t>
            </a:r>
            <a:endParaRPr lang="en-US" b="0" i="0" dirty="0">
              <a:solidFill>
                <a:srgbClr val="212121"/>
              </a:solidFill>
              <a:effectLst/>
              <a:highlight>
                <a:srgbClr val="FFFFFF"/>
              </a:highlight>
              <a:latin typeface="Roboto" panose="02000000000000000000" pitchFamily="2" charset="0"/>
            </a:endParaRPr>
          </a:p>
          <a:p>
            <a:endParaRPr lang="en-IN" dirty="0"/>
          </a:p>
        </p:txBody>
      </p:sp>
    </p:spTree>
    <p:extLst>
      <p:ext uri="{BB962C8B-B14F-4D97-AF65-F5344CB8AC3E}">
        <p14:creationId xmlns:p14="http://schemas.microsoft.com/office/powerpoint/2010/main" val="299864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5B24-2CFA-FC01-7FAC-A7D2C4C7FBA8}"/>
              </a:ext>
            </a:extLst>
          </p:cNvPr>
          <p:cNvSpPr>
            <a:spLocks noGrp="1"/>
          </p:cNvSpPr>
          <p:nvPr>
            <p:ph type="title"/>
          </p:nvPr>
        </p:nvSpPr>
        <p:spPr/>
        <p:txBody>
          <a:bodyPr/>
          <a:lstStyle/>
          <a:p>
            <a:pPr algn="ctr"/>
            <a:r>
              <a:rPr lang="en-US" sz="4000" b="1" dirty="0">
                <a:solidFill>
                  <a:srgbClr val="FF0000"/>
                </a:solidFill>
                <a:highlight>
                  <a:srgbClr val="FFFFFF"/>
                </a:highlight>
                <a:latin typeface="Roboto" panose="02000000000000000000" pitchFamily="2" charset="0"/>
                <a:ea typeface="+mn-ea"/>
                <a:cs typeface="+mn-cs"/>
              </a:rPr>
              <a:t>Feedforward Artificial Neural Network</a:t>
            </a:r>
            <a:endParaRPr lang="en-IN" sz="4000" b="1" dirty="0">
              <a:solidFill>
                <a:srgbClr val="FF0000"/>
              </a:solidFill>
              <a:highlight>
                <a:srgbClr val="FFFFFF"/>
              </a:highlight>
              <a:latin typeface="Roboto" panose="02000000000000000000" pitchFamily="2" charset="0"/>
              <a:ea typeface="+mn-ea"/>
              <a:cs typeface="+mn-cs"/>
            </a:endParaRPr>
          </a:p>
        </p:txBody>
      </p:sp>
      <p:sp>
        <p:nvSpPr>
          <p:cNvPr id="3" name="Content Placeholder 2">
            <a:extLst>
              <a:ext uri="{FF2B5EF4-FFF2-40B4-BE49-F238E27FC236}">
                <a16:creationId xmlns:a16="http://schemas.microsoft.com/office/drawing/2014/main" id="{CCB0AB02-FD49-DE89-B60F-9C1AA7FC2CA0}"/>
              </a:ext>
            </a:extLst>
          </p:cNvPr>
          <p:cNvSpPr>
            <a:spLocks noGrp="1"/>
          </p:cNvSpPr>
          <p:nvPr>
            <p:ph idx="1"/>
          </p:nvPr>
        </p:nvSpPr>
        <p:spPr/>
        <p:txBody>
          <a:bodyPr/>
          <a:lstStyle/>
          <a:p>
            <a:r>
              <a:rPr lang="en-US" sz="1800" kern="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A feedforward Artificial Neural Network (ANN) is a type of neural network in which the information flows in only one direction,</a:t>
            </a:r>
          </a:p>
          <a:p>
            <a:r>
              <a:rPr lang="en-US" sz="1800" kern="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 from the input layer, through one or more hidden layers, to the output layer, without any feedback loops.</a:t>
            </a:r>
          </a:p>
          <a:p>
            <a:r>
              <a:rPr lang="en-US" sz="1800" kern="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It is called "feedforward" because the data only moves forward through the network and never loops back on itself</a:t>
            </a:r>
            <a:endParaRPr lang="en-US" sz="1800" kern="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r>
              <a:rPr lang="en-IN" sz="2400" dirty="0">
                <a:solidFill>
                  <a:srgbClr val="0070C0"/>
                </a:solidFill>
                <a:effectLst/>
                <a:highlight>
                  <a:srgbClr val="FFFFFF"/>
                </a:highlight>
                <a:latin typeface="Times New Roman" panose="02020603050405020304" pitchFamily="18" charset="0"/>
                <a:ea typeface="Times New Roman" panose="02020603050405020304" pitchFamily="18" charset="0"/>
              </a:rPr>
              <a:t>In a feedforward ANN, </a:t>
            </a:r>
          </a:p>
          <a:p>
            <a:pPr lvl="1"/>
            <a:r>
              <a:rPr lang="en-IN" sz="2000" dirty="0">
                <a:solidFill>
                  <a:srgbClr val="0070C0"/>
                </a:solidFill>
                <a:effectLst/>
                <a:highlight>
                  <a:srgbClr val="FFFFFF"/>
                </a:highlight>
                <a:latin typeface="Times New Roman" panose="02020603050405020304" pitchFamily="18" charset="0"/>
                <a:ea typeface="Times New Roman" panose="02020603050405020304" pitchFamily="18" charset="0"/>
              </a:rPr>
              <a:t>the input layer receives input data, and each neuron in the input layer is connected to the neurons in the next layer, the hidden layer. </a:t>
            </a:r>
          </a:p>
          <a:p>
            <a:pPr lvl="1"/>
            <a:r>
              <a:rPr lang="en-IN" sz="2000" dirty="0">
                <a:solidFill>
                  <a:srgbClr val="0070C0"/>
                </a:solidFill>
                <a:effectLst/>
                <a:highlight>
                  <a:srgbClr val="FFFFFF"/>
                </a:highlight>
                <a:latin typeface="Times New Roman" panose="02020603050405020304" pitchFamily="18" charset="0"/>
                <a:ea typeface="Times New Roman" panose="02020603050405020304" pitchFamily="18" charset="0"/>
              </a:rPr>
              <a:t>The hidden layer can contain one or more layers, and each neuron in the hidden layer is connected to the neurons in the output layer. </a:t>
            </a:r>
          </a:p>
          <a:p>
            <a:pPr lvl="1"/>
            <a:r>
              <a:rPr lang="en-IN" sz="2000" dirty="0">
                <a:solidFill>
                  <a:srgbClr val="0070C0"/>
                </a:solidFill>
                <a:effectLst/>
                <a:highlight>
                  <a:srgbClr val="FFFFFF"/>
                </a:highlight>
                <a:latin typeface="Times New Roman" panose="02020603050405020304" pitchFamily="18" charset="0"/>
                <a:ea typeface="Times New Roman" panose="02020603050405020304" pitchFamily="18" charset="0"/>
              </a:rPr>
              <a:t>The output layer produces the output for a given input.</a:t>
            </a:r>
          </a:p>
          <a:p>
            <a:endParaRPr lang="en-IN" dirty="0"/>
          </a:p>
        </p:txBody>
      </p:sp>
    </p:spTree>
    <p:extLst>
      <p:ext uri="{BB962C8B-B14F-4D97-AF65-F5344CB8AC3E}">
        <p14:creationId xmlns:p14="http://schemas.microsoft.com/office/powerpoint/2010/main" val="199671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4921-E3EB-39F7-7C28-20033F95F069}"/>
              </a:ext>
            </a:extLst>
          </p:cNvPr>
          <p:cNvSpPr>
            <a:spLocks noGrp="1"/>
          </p:cNvSpPr>
          <p:nvPr>
            <p:ph type="title"/>
          </p:nvPr>
        </p:nvSpPr>
        <p:spPr/>
        <p:txBody>
          <a:bodyPr/>
          <a:lstStyle/>
          <a:p>
            <a:pPr algn="ctr"/>
            <a:r>
              <a:rPr lang="en-IN" sz="4000" b="1" dirty="0">
                <a:solidFill>
                  <a:srgbClr val="FF0000"/>
                </a:solidFill>
                <a:highlight>
                  <a:srgbClr val="FFFFFF"/>
                </a:highlight>
                <a:latin typeface="Roboto" panose="02000000000000000000" pitchFamily="2" charset="0"/>
                <a:ea typeface="+mn-ea"/>
                <a:cs typeface="+mn-cs"/>
              </a:rPr>
              <a:t>Backpropagation</a:t>
            </a:r>
          </a:p>
        </p:txBody>
      </p:sp>
      <p:sp>
        <p:nvSpPr>
          <p:cNvPr id="3" name="Content Placeholder 2">
            <a:extLst>
              <a:ext uri="{FF2B5EF4-FFF2-40B4-BE49-F238E27FC236}">
                <a16:creationId xmlns:a16="http://schemas.microsoft.com/office/drawing/2014/main" id="{BC7C6715-0BC8-944C-EBEF-9D18E2C4F3AB}"/>
              </a:ext>
            </a:extLst>
          </p:cNvPr>
          <p:cNvSpPr>
            <a:spLocks noGrp="1"/>
          </p:cNvSpPr>
          <p:nvPr>
            <p:ph idx="1"/>
          </p:nvPr>
        </p:nvSpPr>
        <p:spPr>
          <a:xfrm>
            <a:off x="838200" y="1789471"/>
            <a:ext cx="10515600" cy="4387492"/>
          </a:xfrm>
        </p:spPr>
        <p:txBody>
          <a:bodyPr/>
          <a:lstStyle/>
          <a:p>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Backpropagation is a learning algorithm that adjusts the weights and biases of the neural network based on the error between the predicted output and the actual output. </a:t>
            </a:r>
          </a:p>
          <a:p>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The backpropagation algorithm consists of two phases: forward propagation and backward propagation.</a:t>
            </a:r>
          </a:p>
          <a:p>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During forward propagation, the input is fed into the neural network, and the network calculates the output. During backward propagation, the error between the predicted output and the actual output is calculated, and the weights and biases of each neuron are adjusted to reduce the error.</a:t>
            </a:r>
          </a:p>
          <a:p>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The backpropagation algorithm uses the gradient descent optimization method to update the weights and biases of the network. The gradient descent method calculates the gradient of the error function with respect to the weights and biases, and then updates the weights and biases in the direction of the negative gradient, which reduces the error.</a:t>
            </a: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7957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59C4-D253-C241-1E31-40B605A5C6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309163-FB63-898D-4FA5-2C9E1F80B820}"/>
              </a:ext>
            </a:extLst>
          </p:cNvPr>
          <p:cNvSpPr>
            <a:spLocks noGrp="1"/>
          </p:cNvSpPr>
          <p:nvPr>
            <p:ph idx="1"/>
          </p:nvPr>
        </p:nvSpPr>
        <p:spPr/>
        <p:txBody>
          <a:bodyPr>
            <a:normAutofit lnSpcReduction="10000"/>
          </a:bodyPr>
          <a:lstStyle/>
          <a:p>
            <a:pPr marL="342900" lvl="0" indent="-342900" algn="just">
              <a:lnSpc>
                <a:spcPct val="115000"/>
              </a:lnSpc>
              <a:spcAft>
                <a:spcPts val="500"/>
              </a:spcAft>
              <a:buFont typeface="Symbol" panose="05050102010706020507" pitchFamily="18" charset="2"/>
              <a:buChar char=""/>
            </a:pPr>
            <a:r>
              <a:rPr lang="en-IN" sz="1800" b="1" dirty="0">
                <a:solidFill>
                  <a:srgbClr val="222222"/>
                </a:solidFill>
                <a:effectLst/>
                <a:highlight>
                  <a:srgbClr val="FFFFFF"/>
                </a:highlight>
                <a:latin typeface="Times New Roman" panose="02020603050405020304" pitchFamily="18" charset="0"/>
                <a:ea typeface="Times New Roman" panose="02020603050405020304" pitchFamily="18" charset="0"/>
              </a:rPr>
              <a:t>Why GD???:</a:t>
            </a: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 Neural networks takes several inputs, processes it through multiple neurons from multiple hidden layers, and returns the result using an output layer. This result estimation process is technically known as “</a:t>
            </a:r>
            <a:r>
              <a:rPr lang="en-IN" sz="1800" b="1" dirty="0">
                <a:solidFill>
                  <a:srgbClr val="000000"/>
                </a:solidFill>
                <a:effectLst/>
                <a:highlight>
                  <a:srgbClr val="FFFFFF"/>
                </a:highlight>
                <a:latin typeface="Times New Roman" panose="02020603050405020304" pitchFamily="18" charset="0"/>
                <a:ea typeface="Times New Roman" panose="02020603050405020304" pitchFamily="18" charset="0"/>
              </a:rPr>
              <a:t>Forward Propagation</a:t>
            </a: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a:t>
            </a:r>
            <a:endParaRPr lang="en-IN" sz="18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lnSpc>
                <a:spcPct val="115000"/>
              </a:lnSpc>
              <a:spcAft>
                <a:spcPts val="500"/>
              </a:spcAft>
              <a:buFont typeface="Symbol" panose="05050102010706020507" pitchFamily="18" charset="2"/>
              <a:buChar char=""/>
            </a:pP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Next, we compare the result with actual output. Each of these neurons is contributing some error to the final output. </a:t>
            </a:r>
            <a:endParaRPr lang="en-IN" sz="18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lnSpc>
                <a:spcPct val="115000"/>
              </a:lnSpc>
              <a:spcAft>
                <a:spcPts val="500"/>
              </a:spcAft>
              <a:buFont typeface="Symbol" panose="05050102010706020507" pitchFamily="18" charset="2"/>
              <a:buChar char=""/>
            </a:pP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We try to minimize the value/ weight of neurons that are contributing more to the error and this happens while traveling back to the neurons of the neural network and finding where the error lies. This process is known as “</a:t>
            </a:r>
            <a:r>
              <a:rPr lang="en-IN" sz="1800" b="1" dirty="0">
                <a:solidFill>
                  <a:srgbClr val="000000"/>
                </a:solidFill>
                <a:effectLst/>
                <a:highlight>
                  <a:srgbClr val="FFFFFF"/>
                </a:highlight>
                <a:latin typeface="Times New Roman" panose="02020603050405020304" pitchFamily="18" charset="0"/>
                <a:ea typeface="Times New Roman" panose="02020603050405020304" pitchFamily="18" charset="0"/>
              </a:rPr>
              <a:t>Backward Propagation</a:t>
            </a: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 “.</a:t>
            </a:r>
            <a:endParaRPr lang="en-IN" sz="18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lnSpc>
                <a:spcPct val="115000"/>
              </a:lnSpc>
              <a:spcAft>
                <a:spcPts val="500"/>
              </a:spcAft>
              <a:buFont typeface="Symbol" panose="05050102010706020507" pitchFamily="18" charset="2"/>
              <a:buChar char=""/>
            </a:pP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In order to reduce this number of iterations </a:t>
            </a:r>
            <a:r>
              <a:rPr lang="en-IN" sz="1800" b="1" dirty="0">
                <a:solidFill>
                  <a:srgbClr val="222222"/>
                </a:solidFill>
                <a:effectLst/>
                <a:highlight>
                  <a:srgbClr val="FFFFFF"/>
                </a:highlight>
                <a:latin typeface="Times New Roman" panose="02020603050405020304" pitchFamily="18" charset="0"/>
                <a:ea typeface="Times New Roman" panose="02020603050405020304" pitchFamily="18" charset="0"/>
              </a:rPr>
              <a:t>to minimize the error</a:t>
            </a: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 the neural networks use a common algorithm known as </a:t>
            </a:r>
            <a:r>
              <a:rPr lang="en-IN" sz="1800" b="1" dirty="0">
                <a:solidFill>
                  <a:srgbClr val="222222"/>
                </a:solidFill>
                <a:effectLst/>
                <a:highlight>
                  <a:srgbClr val="FFFFFF"/>
                </a:highlight>
                <a:latin typeface="Times New Roman" panose="02020603050405020304" pitchFamily="18" charset="0"/>
                <a:ea typeface="Times New Roman" panose="02020603050405020304" pitchFamily="18" charset="0"/>
              </a:rPr>
              <a:t>“Gradient Descent”,</a:t>
            </a: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 which helps to optimize the task quickly and efficiently.</a:t>
            </a:r>
            <a:endParaRPr lang="en-IN" sz="18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b="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Learning rate:</a:t>
            </a: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gradient descent takes into the direction of the local minimum are determined by the learning rate, which figures out how fast or slows we will move towards the optimal weights.</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010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3CEC41-E3F2-E6BD-22FA-938398D9D96F}"/>
              </a:ext>
            </a:extLst>
          </p:cNvPr>
          <p:cNvPicPr>
            <a:picLocks noChangeAspect="1"/>
          </p:cNvPicPr>
          <p:nvPr/>
        </p:nvPicPr>
        <p:blipFill>
          <a:blip r:embed="rId2"/>
          <a:stretch>
            <a:fillRect/>
          </a:stretch>
        </p:blipFill>
        <p:spPr>
          <a:xfrm>
            <a:off x="884904" y="713043"/>
            <a:ext cx="5010293" cy="3180800"/>
          </a:xfrm>
          <a:prstGeom prst="rect">
            <a:avLst/>
          </a:prstGeom>
        </p:spPr>
      </p:pic>
      <p:pic>
        <p:nvPicPr>
          <p:cNvPr id="5" name="Picture 4">
            <a:extLst>
              <a:ext uri="{FF2B5EF4-FFF2-40B4-BE49-F238E27FC236}">
                <a16:creationId xmlns:a16="http://schemas.microsoft.com/office/drawing/2014/main" id="{0BAD7C0A-897E-627B-70B0-4A86B224FA06}"/>
              </a:ext>
            </a:extLst>
          </p:cNvPr>
          <p:cNvPicPr>
            <a:picLocks noChangeAspect="1"/>
          </p:cNvPicPr>
          <p:nvPr/>
        </p:nvPicPr>
        <p:blipFill>
          <a:blip r:embed="rId3"/>
          <a:stretch>
            <a:fillRect/>
          </a:stretch>
        </p:blipFill>
        <p:spPr>
          <a:xfrm>
            <a:off x="6435971" y="3332501"/>
            <a:ext cx="4485693" cy="2252222"/>
          </a:xfrm>
          <a:prstGeom prst="rect">
            <a:avLst/>
          </a:prstGeom>
        </p:spPr>
      </p:pic>
      <p:sp>
        <p:nvSpPr>
          <p:cNvPr id="7" name="TextBox 6">
            <a:extLst>
              <a:ext uri="{FF2B5EF4-FFF2-40B4-BE49-F238E27FC236}">
                <a16:creationId xmlns:a16="http://schemas.microsoft.com/office/drawing/2014/main" id="{8A638E7A-B147-188F-0A1E-114C3B0BF819}"/>
              </a:ext>
            </a:extLst>
          </p:cNvPr>
          <p:cNvSpPr txBox="1"/>
          <p:nvPr/>
        </p:nvSpPr>
        <p:spPr>
          <a:xfrm>
            <a:off x="2123768" y="5913258"/>
            <a:ext cx="6096000" cy="463397"/>
          </a:xfrm>
          <a:prstGeom prst="rect">
            <a:avLst/>
          </a:prstGeom>
          <a:noFill/>
        </p:spPr>
        <p:txBody>
          <a:bodyPr wrap="square">
            <a:spAutoFit/>
          </a:bodyPr>
          <a:lstStyle/>
          <a:p>
            <a:pPr marL="450215" algn="ctr">
              <a:lnSpc>
                <a:spcPct val="150000"/>
              </a:lnSpc>
            </a:pPr>
            <a:r>
              <a:rPr lang="en-IN" sz="1800" b="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Fig. Learning Rate to reach local minima</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819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20D6-87D6-32E3-32AC-6CCE416E870D}"/>
              </a:ext>
            </a:extLst>
          </p:cNvPr>
          <p:cNvSpPr>
            <a:spLocks noGrp="1"/>
          </p:cNvSpPr>
          <p:nvPr>
            <p:ph type="title"/>
          </p:nvPr>
        </p:nvSpPr>
        <p:spPr/>
        <p:txBody>
          <a:bodyPr/>
          <a:lstStyle/>
          <a:p>
            <a:pPr algn="ctr"/>
            <a:r>
              <a:rPr lang="en-IN" sz="4000" b="1" dirty="0">
                <a:solidFill>
                  <a:srgbClr val="FF0000"/>
                </a:solidFill>
                <a:highlight>
                  <a:srgbClr val="FFFFFF"/>
                </a:highlight>
                <a:latin typeface="Roboto" panose="02000000000000000000" pitchFamily="2" charset="0"/>
                <a:ea typeface="+mn-ea"/>
                <a:cs typeface="+mn-cs"/>
              </a:rPr>
              <a:t>Optimization Algorithms</a:t>
            </a:r>
          </a:p>
        </p:txBody>
      </p:sp>
      <p:sp>
        <p:nvSpPr>
          <p:cNvPr id="3" name="Content Placeholder 2">
            <a:extLst>
              <a:ext uri="{FF2B5EF4-FFF2-40B4-BE49-F238E27FC236}">
                <a16:creationId xmlns:a16="http://schemas.microsoft.com/office/drawing/2014/main" id="{AF664028-097C-DB7A-4A95-E0F2A5E6A877}"/>
              </a:ext>
            </a:extLst>
          </p:cNvPr>
          <p:cNvSpPr>
            <a:spLocks noGrp="1"/>
          </p:cNvSpPr>
          <p:nvPr>
            <p:ph idx="1"/>
          </p:nvPr>
        </p:nvSpPr>
        <p:spPr/>
        <p:txBody>
          <a:bodyPr/>
          <a:lstStyle/>
          <a:p>
            <a:pPr marL="342900" lvl="0" indent="-342900">
              <a:lnSpc>
                <a:spcPct val="115000"/>
              </a:lnSpc>
              <a:spcBef>
                <a:spcPts val="1200"/>
              </a:spcBef>
              <a:spcAft>
                <a:spcPts val="0"/>
              </a:spcAft>
              <a:buFont typeface="Symbol" panose="05050102010706020507" pitchFamily="18" charset="2"/>
              <a:buChar char=""/>
            </a:pPr>
            <a:r>
              <a:rPr lang="en-IN" sz="1800" b="1" kern="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Gradient Descent</a:t>
            </a:r>
            <a:endParaRPr lang="en-IN" sz="1800" b="1" kern="0" dirty="0">
              <a:solidFill>
                <a:srgbClr val="1F3864"/>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1200"/>
              </a:spcBef>
              <a:spcAft>
                <a:spcPts val="0"/>
              </a:spcAft>
              <a:buFont typeface="Symbol" panose="05050102010706020507" pitchFamily="18" charset="2"/>
              <a:buChar char=""/>
            </a:pPr>
            <a:r>
              <a:rPr lang="en-IN" sz="1800" b="1" kern="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Stochastic Gradient Descent</a:t>
            </a:r>
            <a:endParaRPr lang="en-IN" sz="1800" b="1" kern="0" dirty="0">
              <a:solidFill>
                <a:srgbClr val="1F3864"/>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1200"/>
              </a:spcBef>
              <a:spcAft>
                <a:spcPts val="0"/>
              </a:spcAft>
              <a:buFont typeface="Symbol" panose="05050102010706020507" pitchFamily="18" charset="2"/>
              <a:buChar char=""/>
            </a:pPr>
            <a:r>
              <a:rPr lang="en-IN" sz="1800" b="1" kern="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Mini-Batch Gradient Descent</a:t>
            </a:r>
            <a:endParaRPr lang="en-IN" sz="1800" b="1" kern="0" dirty="0">
              <a:solidFill>
                <a:srgbClr val="1F3864"/>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1200"/>
              </a:spcBef>
              <a:spcAft>
                <a:spcPts val="0"/>
              </a:spcAft>
              <a:buFont typeface="Symbol" panose="05050102010706020507" pitchFamily="18" charset="2"/>
              <a:buChar char=""/>
            </a:pPr>
            <a:r>
              <a:rPr lang="en-IN" sz="1800" b="1" kern="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SGD with Momentum</a:t>
            </a:r>
            <a:endParaRPr lang="en-IN" sz="1800" b="1" kern="0" dirty="0">
              <a:solidFill>
                <a:srgbClr val="1F3864"/>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1200"/>
              </a:spcBef>
              <a:spcAft>
                <a:spcPts val="0"/>
              </a:spcAft>
              <a:buFont typeface="Symbol" panose="05050102010706020507" pitchFamily="18" charset="2"/>
              <a:buChar char=""/>
            </a:pPr>
            <a:r>
              <a:rPr lang="en-IN" sz="1800" b="1" kern="0"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Adagrad</a:t>
            </a:r>
            <a:r>
              <a:rPr lang="en-IN" sz="1800" b="1" kern="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(Adaptive Gradient)</a:t>
            </a:r>
            <a:endParaRPr lang="en-IN" sz="1800" b="1" kern="0" dirty="0">
              <a:solidFill>
                <a:srgbClr val="1F3864"/>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1200"/>
              </a:spcBef>
              <a:spcAft>
                <a:spcPts val="0"/>
              </a:spcAft>
              <a:buFont typeface="Symbol" panose="05050102010706020507" pitchFamily="18" charset="2"/>
              <a:buChar char=""/>
            </a:pPr>
            <a:r>
              <a:rPr lang="en-IN" sz="1800" b="1" kern="0"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AdaDelta</a:t>
            </a:r>
            <a:endParaRPr lang="en-IN" sz="1800" b="1" kern="0" dirty="0">
              <a:solidFill>
                <a:srgbClr val="1F3864"/>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marR="95250" lvl="0" indent="-342900">
              <a:lnSpc>
                <a:spcPct val="115000"/>
              </a:lnSpc>
              <a:buFont typeface="Symbol" panose="05050102010706020507" pitchFamily="18" charset="2"/>
              <a:buChar char=""/>
            </a:pPr>
            <a:r>
              <a:rPr lang="en-IN" sz="1800" b="1" kern="0" dirty="0">
                <a:solidFill>
                  <a:srgbClr val="222222"/>
                </a:solidFill>
                <a:highlight>
                  <a:srgbClr val="FFFFFF"/>
                </a:highlight>
                <a:latin typeface="Times New Roman" panose="02020603050405020304" pitchFamily="18" charset="0"/>
                <a:cs typeface="Times New Roman" panose="02020603050405020304" pitchFamily="18" charset="0"/>
              </a:rPr>
              <a:t>RMSprop</a:t>
            </a:r>
          </a:p>
          <a:p>
            <a:pPr marL="342900" lvl="0" indent="-342900">
              <a:lnSpc>
                <a:spcPct val="115000"/>
              </a:lnSpc>
              <a:spcBef>
                <a:spcPts val="1200"/>
              </a:spcBef>
              <a:spcAft>
                <a:spcPts val="0"/>
              </a:spcAft>
              <a:buFont typeface="Symbol" panose="05050102010706020507" pitchFamily="18" charset="2"/>
              <a:buChar char=""/>
            </a:pPr>
            <a:r>
              <a:rPr lang="en-IN" sz="1800" b="1" kern="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Adam</a:t>
            </a:r>
            <a:endParaRPr lang="en-IN" sz="1800" b="1" kern="0" dirty="0">
              <a:solidFill>
                <a:srgbClr val="1F3864"/>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020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5E42-C9E5-8553-5E76-81A7EB5E4B46}"/>
              </a:ext>
            </a:extLst>
          </p:cNvPr>
          <p:cNvSpPr>
            <a:spLocks noGrp="1"/>
          </p:cNvSpPr>
          <p:nvPr>
            <p:ph type="title"/>
          </p:nvPr>
        </p:nvSpPr>
        <p:spPr>
          <a:xfrm>
            <a:off x="838200" y="228591"/>
            <a:ext cx="10515600" cy="1325563"/>
          </a:xfrm>
        </p:spPr>
        <p:txBody>
          <a:bodyPr>
            <a:normAutofit/>
          </a:bodyPr>
          <a:lstStyle/>
          <a:p>
            <a:pPr algn="ctr"/>
            <a:r>
              <a:rPr lang="en-IN" sz="3200" b="1" dirty="0">
                <a:solidFill>
                  <a:srgbClr val="FF0000"/>
                </a:solidFill>
                <a:highlight>
                  <a:srgbClr val="FFFFFF"/>
                </a:highlight>
                <a:latin typeface="Roboto" panose="02000000000000000000" pitchFamily="2" charset="0"/>
                <a:ea typeface="+mn-ea"/>
                <a:cs typeface="+mn-cs"/>
              </a:rPr>
              <a:t>Neural Network</a:t>
            </a:r>
          </a:p>
        </p:txBody>
      </p:sp>
      <p:pic>
        <p:nvPicPr>
          <p:cNvPr id="4" name="Content Placeholder 3">
            <a:extLst>
              <a:ext uri="{FF2B5EF4-FFF2-40B4-BE49-F238E27FC236}">
                <a16:creationId xmlns:a16="http://schemas.microsoft.com/office/drawing/2014/main" id="{14039C03-41B6-23BD-FBC3-054EAF10DEBE}"/>
              </a:ext>
            </a:extLst>
          </p:cNvPr>
          <p:cNvPicPr>
            <a:picLocks noGrp="1" noChangeAspect="1"/>
          </p:cNvPicPr>
          <p:nvPr>
            <p:ph idx="1"/>
          </p:nvPr>
        </p:nvPicPr>
        <p:blipFill>
          <a:blip r:embed="rId2"/>
          <a:stretch>
            <a:fillRect/>
          </a:stretch>
        </p:blipFill>
        <p:spPr>
          <a:xfrm>
            <a:off x="2844934" y="1357509"/>
            <a:ext cx="6325148" cy="3124471"/>
          </a:xfrm>
          <a:prstGeom prst="rect">
            <a:avLst/>
          </a:prstGeom>
        </p:spPr>
      </p:pic>
      <p:sp>
        <p:nvSpPr>
          <p:cNvPr id="6" name="TextBox 5">
            <a:extLst>
              <a:ext uri="{FF2B5EF4-FFF2-40B4-BE49-F238E27FC236}">
                <a16:creationId xmlns:a16="http://schemas.microsoft.com/office/drawing/2014/main" id="{00A6F75F-6AA8-7212-DC06-2AD01952B565}"/>
              </a:ext>
            </a:extLst>
          </p:cNvPr>
          <p:cNvSpPr txBox="1"/>
          <p:nvPr/>
        </p:nvSpPr>
        <p:spPr>
          <a:xfrm>
            <a:off x="645241" y="5024642"/>
            <a:ext cx="10724535" cy="1027782"/>
          </a:xfrm>
          <a:prstGeom prst="rect">
            <a:avLst/>
          </a:prstGeom>
          <a:noFill/>
        </p:spPr>
        <p:txBody>
          <a:bodyPr wrap="square">
            <a:spAutoFit/>
          </a:bodyPr>
          <a:lstStyle/>
          <a:p>
            <a:pPr marL="457200" algn="just">
              <a:lnSpc>
                <a:spcPct val="115000"/>
              </a:lnSpc>
              <a:spcBef>
                <a:spcPts val="2250"/>
              </a:spcBef>
            </a:pPr>
            <a:r>
              <a:rPr lang="en-IN" sz="1800" b="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 neural network is a very powerful machine learning mechanism which basically mimics how a human brain learns. The brain receives the stimulus from the outside world, does the processing on the input, and then generates the output.</a:t>
            </a:r>
            <a:endParaRPr lang="en-IN" sz="1800" b="1"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595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C889-A792-81EF-DAC0-54E4AA52FF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8CCB47-28F3-6D4A-4C72-05055C2FFC0F}"/>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E42CF5C6-CAE9-F659-0BB5-3CA4FA150B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1421" y="2254373"/>
            <a:ext cx="7592385" cy="2799408"/>
          </a:xfrm>
          <a:prstGeom prst="rect">
            <a:avLst/>
          </a:prstGeom>
          <a:noFill/>
          <a:ln>
            <a:noFill/>
          </a:ln>
        </p:spPr>
      </p:pic>
    </p:spTree>
    <p:extLst>
      <p:ext uri="{BB962C8B-B14F-4D97-AF65-F5344CB8AC3E}">
        <p14:creationId xmlns:p14="http://schemas.microsoft.com/office/powerpoint/2010/main" val="179858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95A3-91D3-C1A8-93FF-3C69F3D78DE7}"/>
              </a:ext>
            </a:extLst>
          </p:cNvPr>
          <p:cNvSpPr>
            <a:spLocks noGrp="1"/>
          </p:cNvSpPr>
          <p:nvPr>
            <p:ph type="title"/>
          </p:nvPr>
        </p:nvSpPr>
        <p:spPr/>
        <p:txBody>
          <a:bodyPr/>
          <a:lstStyle/>
          <a:p>
            <a:endParaRPr lang="en-IN"/>
          </a:p>
        </p:txBody>
      </p:sp>
      <p:pic>
        <p:nvPicPr>
          <p:cNvPr id="4" name="Picture 6" descr="What is Artificial Neural Network">
            <a:extLst>
              <a:ext uri="{FF2B5EF4-FFF2-40B4-BE49-F238E27FC236}">
                <a16:creationId xmlns:a16="http://schemas.microsoft.com/office/drawing/2014/main" id="{0F5B7A7F-5AD8-9C08-4A5E-FD81F191DF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9407" y="1804453"/>
            <a:ext cx="7696578" cy="363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8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246DA0-3FD5-F0C5-D582-1285314C11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7837" y="4286864"/>
            <a:ext cx="4466457" cy="1995948"/>
          </a:xfrm>
          <a:prstGeom prst="rect">
            <a:avLst/>
          </a:prstGeom>
          <a:noFill/>
          <a:ln>
            <a:noFill/>
          </a:ln>
        </p:spPr>
      </p:pic>
      <p:pic>
        <p:nvPicPr>
          <p:cNvPr id="3076" name="Picture 4">
            <a:extLst>
              <a:ext uri="{FF2B5EF4-FFF2-40B4-BE49-F238E27FC236}">
                <a16:creationId xmlns:a16="http://schemas.microsoft.com/office/drawing/2014/main" id="{B96588BF-AAEF-5195-3D18-1F7636D38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45" y="0"/>
            <a:ext cx="7918245" cy="445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999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9066-3866-1F7E-BA9F-ACF8D1E9501D}"/>
              </a:ext>
            </a:extLst>
          </p:cNvPr>
          <p:cNvSpPr>
            <a:spLocks noGrp="1"/>
          </p:cNvSpPr>
          <p:nvPr>
            <p:ph type="title"/>
          </p:nvPr>
        </p:nvSpPr>
        <p:spPr>
          <a:xfrm>
            <a:off x="838200" y="155933"/>
            <a:ext cx="10515600" cy="1325563"/>
          </a:xfrm>
        </p:spPr>
        <p:txBody>
          <a:bodyPr>
            <a:normAutofit/>
          </a:bodyPr>
          <a:lstStyle/>
          <a:p>
            <a:pPr algn="ctr"/>
            <a:r>
              <a:rPr lang="en-US" sz="4000" b="1" dirty="0">
                <a:solidFill>
                  <a:srgbClr val="FF0000"/>
                </a:solidFill>
                <a:highlight>
                  <a:srgbClr val="FFFFFF"/>
                </a:highlight>
                <a:latin typeface="Roboto" panose="02000000000000000000" pitchFamily="2" charset="0"/>
                <a:ea typeface="+mn-ea"/>
                <a:cs typeface="+mn-cs"/>
              </a:rPr>
              <a:t>Working</a:t>
            </a:r>
            <a:endParaRPr lang="en-IN" sz="4000" b="1" dirty="0">
              <a:solidFill>
                <a:srgbClr val="FF0000"/>
              </a:solidFill>
              <a:highlight>
                <a:srgbClr val="FFFFFF"/>
              </a:highlight>
              <a:latin typeface="Roboto" panose="02000000000000000000" pitchFamily="2" charset="0"/>
              <a:ea typeface="+mn-ea"/>
              <a:cs typeface="+mn-cs"/>
            </a:endParaRPr>
          </a:p>
        </p:txBody>
      </p:sp>
      <p:pic>
        <p:nvPicPr>
          <p:cNvPr id="9" name="Content Placeholder 8">
            <a:extLst>
              <a:ext uri="{FF2B5EF4-FFF2-40B4-BE49-F238E27FC236}">
                <a16:creationId xmlns:a16="http://schemas.microsoft.com/office/drawing/2014/main" id="{AB2DFAD9-4C23-F0D8-CE73-7087A38EB2D0}"/>
              </a:ext>
            </a:extLst>
          </p:cNvPr>
          <p:cNvPicPr>
            <a:picLocks noGrp="1" noChangeAspect="1"/>
          </p:cNvPicPr>
          <p:nvPr>
            <p:ph idx="1"/>
          </p:nvPr>
        </p:nvPicPr>
        <p:blipFill>
          <a:blip r:embed="rId2"/>
          <a:stretch>
            <a:fillRect/>
          </a:stretch>
        </p:blipFill>
        <p:spPr>
          <a:xfrm>
            <a:off x="1698368" y="1481496"/>
            <a:ext cx="8401973" cy="4351338"/>
          </a:xfrm>
        </p:spPr>
      </p:pic>
    </p:spTree>
    <p:extLst>
      <p:ext uri="{BB962C8B-B14F-4D97-AF65-F5344CB8AC3E}">
        <p14:creationId xmlns:p14="http://schemas.microsoft.com/office/powerpoint/2010/main" val="3371549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7F6D-1427-2692-88B7-BC946F0091FA}"/>
              </a:ext>
            </a:extLst>
          </p:cNvPr>
          <p:cNvSpPr>
            <a:spLocks noGrp="1"/>
          </p:cNvSpPr>
          <p:nvPr>
            <p:ph type="title"/>
          </p:nvPr>
        </p:nvSpPr>
        <p:spPr/>
        <p:txBody>
          <a:bodyPr/>
          <a:lstStyle/>
          <a:p>
            <a:pPr algn="ctr"/>
            <a:r>
              <a:rPr lang="en-IN" sz="3200" b="1" dirty="0">
                <a:solidFill>
                  <a:srgbClr val="FF0000"/>
                </a:solidFill>
                <a:highlight>
                  <a:srgbClr val="FFFFFF"/>
                </a:highlight>
                <a:latin typeface="Roboto" panose="02000000000000000000" pitchFamily="2" charset="0"/>
                <a:ea typeface="+mn-ea"/>
                <a:cs typeface="+mn-cs"/>
              </a:rPr>
              <a:t>Terminologies</a:t>
            </a:r>
          </a:p>
        </p:txBody>
      </p:sp>
      <p:sp>
        <p:nvSpPr>
          <p:cNvPr id="3" name="Content Placeholder 2">
            <a:extLst>
              <a:ext uri="{FF2B5EF4-FFF2-40B4-BE49-F238E27FC236}">
                <a16:creationId xmlns:a16="http://schemas.microsoft.com/office/drawing/2014/main" id="{B4121FA4-F7E8-EC25-79E0-214A5B825D0B}"/>
              </a:ext>
            </a:extLst>
          </p:cNvPr>
          <p:cNvSpPr>
            <a:spLocks noGrp="1"/>
          </p:cNvSpPr>
          <p:nvPr>
            <p:ph idx="1"/>
          </p:nvPr>
        </p:nvSpPr>
        <p:spPr>
          <a:xfrm>
            <a:off x="1022554" y="1550322"/>
            <a:ext cx="10196051" cy="4280208"/>
          </a:xfrm>
        </p:spPr>
        <p:txBody>
          <a:bodyPr>
            <a:normAutofit fontScale="25000" lnSpcReduction="20000"/>
          </a:bodyPr>
          <a:lstStyle/>
          <a:p>
            <a:pPr marL="342900" lvl="0" indent="-342900" algn="just">
              <a:lnSpc>
                <a:spcPct val="115000"/>
              </a:lnSpc>
              <a:spcBef>
                <a:spcPts val="1030"/>
              </a:spcBef>
              <a:tabLst>
                <a:tab pos="457200" algn="l"/>
              </a:tabLst>
            </a:pPr>
            <a:r>
              <a:rPr lang="en-IN" sz="6400" b="1" dirty="0">
                <a:solidFill>
                  <a:srgbClr val="222222"/>
                </a:solidFill>
                <a:effectLst/>
                <a:highlight>
                  <a:srgbClr val="FFFFFF"/>
                </a:highlight>
                <a:latin typeface="Times New Roman" panose="02020603050405020304" pitchFamily="18" charset="0"/>
                <a:ea typeface="Times New Roman" panose="02020603050405020304" pitchFamily="18" charset="0"/>
              </a:rPr>
              <a:t>Inputs</a:t>
            </a:r>
            <a:r>
              <a:rPr lang="en-IN" sz="6400" dirty="0">
                <a:solidFill>
                  <a:srgbClr val="222222"/>
                </a:solidFill>
                <a:effectLst/>
                <a:highlight>
                  <a:srgbClr val="FFFFFF"/>
                </a:highlight>
                <a:latin typeface="Times New Roman" panose="02020603050405020304" pitchFamily="18" charset="0"/>
                <a:ea typeface="Times New Roman" panose="02020603050405020304" pitchFamily="18" charset="0"/>
              </a:rPr>
              <a:t>: They can be viewed as features or attributes in a dataset. </a:t>
            </a:r>
            <a:r>
              <a:rPr lang="en-US" sz="6400" dirty="0">
                <a:solidFill>
                  <a:srgbClr val="222222"/>
                </a:solidFill>
                <a:highlight>
                  <a:srgbClr val="FFFFFF"/>
                </a:highlight>
                <a:latin typeface="Times New Roman" panose="02020603050405020304" pitchFamily="18" charset="0"/>
              </a:rPr>
              <a:t>The input layer of the model receives the data that we introduce to it from external sources like a images or a numerical vector. It is the only layer that can be seen in the entire design of a neural network that transmits all of the information from the outside world without any processing.</a:t>
            </a:r>
          </a:p>
          <a:p>
            <a:pPr marL="342900" lvl="0" indent="-342900" algn="just">
              <a:lnSpc>
                <a:spcPct val="115000"/>
              </a:lnSpc>
              <a:spcBef>
                <a:spcPts val="1030"/>
              </a:spcBef>
              <a:tabLst>
                <a:tab pos="457200" algn="l"/>
              </a:tabLst>
            </a:pPr>
            <a:endParaRPr lang="en-US" sz="6400" dirty="0">
              <a:solidFill>
                <a:srgbClr val="222222"/>
              </a:solidFill>
              <a:highlight>
                <a:srgbClr val="FFFFFF"/>
              </a:highlight>
              <a:latin typeface="Times New Roman" panose="02020603050405020304" pitchFamily="18" charset="0"/>
            </a:endParaRPr>
          </a:p>
          <a:p>
            <a:pPr marL="342900" indent="-342900" algn="just">
              <a:lnSpc>
                <a:spcPct val="115000"/>
              </a:lnSpc>
              <a:spcBef>
                <a:spcPts val="1030"/>
              </a:spcBef>
              <a:tabLst>
                <a:tab pos="457200" algn="l"/>
              </a:tabLst>
            </a:pPr>
            <a:r>
              <a:rPr lang="en-IN" sz="6400" b="1" dirty="0">
                <a:solidFill>
                  <a:srgbClr val="222222"/>
                </a:solidFill>
                <a:highlight>
                  <a:srgbClr val="FFFFFF"/>
                </a:highlight>
                <a:latin typeface="Times New Roman" panose="02020603050405020304" pitchFamily="18" charset="0"/>
              </a:rPr>
              <a:t>Hidden Layers: </a:t>
            </a:r>
            <a:r>
              <a:rPr lang="en-US" sz="6400" dirty="0">
                <a:solidFill>
                  <a:srgbClr val="222222"/>
                </a:solidFill>
                <a:highlight>
                  <a:srgbClr val="FFFFFF"/>
                </a:highlight>
                <a:latin typeface="Times New Roman" panose="02020603050405020304" pitchFamily="18" charset="0"/>
              </a:rPr>
              <a:t>They are intermediary layers that do all calculations and extract the features of the data. The search for hidden features in data may comprise many interlinked hidden layers. In image processing, for example, the first hidden layers are often in charge of higher-level functions such as detection of borders, shapes, and boundaries. The later hidden layers, on the other hand, perform more sophisticated tasks, such as classifying or segmenting entire objects</a:t>
            </a:r>
          </a:p>
          <a:p>
            <a:pPr marL="342900" indent="-342900" algn="just">
              <a:lnSpc>
                <a:spcPct val="115000"/>
              </a:lnSpc>
              <a:spcBef>
                <a:spcPts val="1030"/>
              </a:spcBef>
              <a:tabLst>
                <a:tab pos="457200" algn="l"/>
              </a:tabLst>
            </a:pPr>
            <a:endParaRPr lang="en-US" sz="6400" dirty="0">
              <a:solidFill>
                <a:srgbClr val="222222"/>
              </a:solidFill>
              <a:highlight>
                <a:srgbClr val="FFFFFF"/>
              </a:highlight>
              <a:latin typeface="Times New Roman" panose="02020603050405020304" pitchFamily="18" charset="0"/>
            </a:endParaRPr>
          </a:p>
          <a:p>
            <a:pPr marL="342900" indent="-342900" algn="just">
              <a:lnSpc>
                <a:spcPct val="115000"/>
              </a:lnSpc>
              <a:spcBef>
                <a:spcPts val="1030"/>
              </a:spcBef>
              <a:tabLst>
                <a:tab pos="457200" algn="l"/>
              </a:tabLst>
            </a:pPr>
            <a:r>
              <a:rPr lang="en-IN" sz="6400" b="1" dirty="0">
                <a:solidFill>
                  <a:srgbClr val="222222"/>
                </a:solidFill>
                <a:highlight>
                  <a:srgbClr val="FFFFFF"/>
                </a:highlight>
                <a:latin typeface="Times New Roman" panose="02020603050405020304" pitchFamily="18" charset="0"/>
              </a:rPr>
              <a:t>Output Layer: </a:t>
            </a:r>
            <a:r>
              <a:rPr lang="en-US" sz="6400" dirty="0">
                <a:solidFill>
                  <a:srgbClr val="222222"/>
                </a:solidFill>
                <a:highlight>
                  <a:srgbClr val="FFFFFF"/>
                </a:highlight>
                <a:latin typeface="Times New Roman" panose="02020603050405020304" pitchFamily="18" charset="0"/>
              </a:rPr>
              <a:t>The final prediction is made by the output layer using data from the preceding hidden layers. It is the layer from which we acquire the final result, hence it is the most important. In the output layer, classification and regression models typically have a single node. However, it is fully dependent on the nature of the problem at hand and how the model  was developed. Some of the most recent models have a two-dimensional output layer. For example, Meta's new Make-A-Scene model that generates images simply from a text at the input</a:t>
            </a:r>
          </a:p>
          <a:p>
            <a:pPr marL="342900" indent="-342900" algn="just">
              <a:lnSpc>
                <a:spcPct val="115000"/>
              </a:lnSpc>
              <a:spcBef>
                <a:spcPts val="1030"/>
              </a:spcBef>
              <a:tabLst>
                <a:tab pos="457200" algn="l"/>
              </a:tabLst>
            </a:pPr>
            <a:endParaRPr lang="en-IN" sz="1900" b="1" dirty="0">
              <a:solidFill>
                <a:srgbClr val="222222"/>
              </a:solidFill>
              <a:highlight>
                <a:srgbClr val="FFFFFF"/>
              </a:highlight>
              <a:latin typeface="Times New Roman" panose="02020603050405020304" pitchFamily="18" charset="0"/>
            </a:endParaRPr>
          </a:p>
          <a:p>
            <a:pPr marL="342900" indent="-342900" algn="just">
              <a:lnSpc>
                <a:spcPct val="115000"/>
              </a:lnSpc>
              <a:spcBef>
                <a:spcPts val="1030"/>
              </a:spcBef>
              <a:tabLst>
                <a:tab pos="457200" algn="l"/>
              </a:tabLst>
            </a:pPr>
            <a:endParaRPr lang="en-IN" sz="1600" dirty="0">
              <a:solidFill>
                <a:srgbClr val="222222"/>
              </a:solidFill>
              <a:highlight>
                <a:srgbClr val="FFFFFF"/>
              </a:highlight>
              <a:latin typeface="Times New Roman" panose="02020603050405020304" pitchFamily="18" charset="0"/>
            </a:endParaRPr>
          </a:p>
          <a:p>
            <a:pPr marL="0" lvl="0" indent="0" algn="just">
              <a:lnSpc>
                <a:spcPct val="115000"/>
              </a:lnSpc>
              <a:spcBef>
                <a:spcPts val="1030"/>
              </a:spcBef>
              <a:buNone/>
              <a:tabLst>
                <a:tab pos="457200" algn="l"/>
              </a:tabLst>
            </a:pPr>
            <a:r>
              <a:rPr lang="en-IN" sz="1600" dirty="0">
                <a:solidFill>
                  <a:srgbClr val="222222"/>
                </a:solidFill>
                <a:highlight>
                  <a:srgbClr val="FFFFFF"/>
                </a:highlight>
                <a:latin typeface="Times New Roman" panose="02020603050405020304" pitchFamily="18" charset="0"/>
              </a:rPr>
              <a:t> 	</a:t>
            </a:r>
          </a:p>
          <a:p>
            <a:endParaRPr lang="en-IN" sz="2400" dirty="0"/>
          </a:p>
        </p:txBody>
      </p:sp>
    </p:spTree>
    <p:extLst>
      <p:ext uri="{BB962C8B-B14F-4D97-AF65-F5344CB8AC3E}">
        <p14:creationId xmlns:p14="http://schemas.microsoft.com/office/powerpoint/2010/main" val="311913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62C5-2D8C-1556-9C4E-B85FE9C2B719}"/>
              </a:ext>
            </a:extLst>
          </p:cNvPr>
          <p:cNvSpPr>
            <a:spLocks noGrp="1"/>
          </p:cNvSpPr>
          <p:nvPr>
            <p:ph type="title"/>
          </p:nvPr>
        </p:nvSpPr>
        <p:spPr/>
        <p:txBody>
          <a:bodyPr/>
          <a:lstStyle/>
          <a:p>
            <a:pPr algn="ctr"/>
            <a:r>
              <a:rPr lang="en-IN" sz="3200" b="1" dirty="0">
                <a:solidFill>
                  <a:srgbClr val="FF0000"/>
                </a:solidFill>
                <a:highlight>
                  <a:srgbClr val="FFFFFF"/>
                </a:highlight>
                <a:latin typeface="Roboto" panose="02000000000000000000" pitchFamily="2" charset="0"/>
                <a:ea typeface="+mn-ea"/>
                <a:cs typeface="+mn-cs"/>
              </a:rPr>
              <a:t>Terminologies (</a:t>
            </a:r>
            <a:r>
              <a:rPr lang="en-IN" sz="3200" b="1" dirty="0" err="1">
                <a:solidFill>
                  <a:srgbClr val="FF0000"/>
                </a:solidFill>
                <a:highlight>
                  <a:srgbClr val="FFFFFF"/>
                </a:highlight>
                <a:latin typeface="Roboto" panose="02000000000000000000" pitchFamily="2" charset="0"/>
                <a:ea typeface="+mn-ea"/>
                <a:cs typeface="+mn-cs"/>
              </a:rPr>
              <a:t>Cont</a:t>
            </a:r>
            <a:r>
              <a:rPr lang="en-IN" sz="3200" b="1" dirty="0">
                <a:solidFill>
                  <a:srgbClr val="FF0000"/>
                </a:solidFill>
                <a:highlight>
                  <a:srgbClr val="FFFFFF"/>
                </a:highlight>
                <a:latin typeface="Roboto" panose="02000000000000000000" pitchFamily="2" charset="0"/>
                <a:ea typeface="+mn-ea"/>
                <a:cs typeface="+mn-cs"/>
              </a:rPr>
              <a:t>…)</a:t>
            </a:r>
          </a:p>
        </p:txBody>
      </p:sp>
      <p:sp>
        <p:nvSpPr>
          <p:cNvPr id="3" name="Content Placeholder 2">
            <a:extLst>
              <a:ext uri="{FF2B5EF4-FFF2-40B4-BE49-F238E27FC236}">
                <a16:creationId xmlns:a16="http://schemas.microsoft.com/office/drawing/2014/main" id="{4264B92F-B622-C8D9-A4AA-CB2A319B949F}"/>
              </a:ext>
            </a:extLst>
          </p:cNvPr>
          <p:cNvSpPr>
            <a:spLocks noGrp="1"/>
          </p:cNvSpPr>
          <p:nvPr>
            <p:ph idx="1"/>
          </p:nvPr>
        </p:nvSpPr>
        <p:spPr>
          <a:xfrm>
            <a:off x="838200" y="1690688"/>
            <a:ext cx="10515600" cy="4351338"/>
          </a:xfrm>
        </p:spPr>
        <p:txBody>
          <a:bodyPr>
            <a:normAutofit fontScale="92500" lnSpcReduction="20000"/>
          </a:bodyPr>
          <a:lstStyle/>
          <a:p>
            <a:pPr marL="342900" lvl="0" indent="-342900" algn="just">
              <a:lnSpc>
                <a:spcPct val="115000"/>
              </a:lnSpc>
              <a:spcBef>
                <a:spcPts val="1260"/>
              </a:spcBef>
              <a:tabLst>
                <a:tab pos="457200" algn="l"/>
              </a:tabLst>
            </a:pPr>
            <a:r>
              <a:rPr lang="en-IN" sz="2800" b="1" dirty="0">
                <a:solidFill>
                  <a:srgbClr val="222222"/>
                </a:solidFill>
                <a:effectLst/>
                <a:highlight>
                  <a:srgbClr val="FFFFFF"/>
                </a:highlight>
                <a:latin typeface="Times New Roman" panose="02020603050405020304" pitchFamily="18" charset="0"/>
                <a:ea typeface="Times New Roman" panose="02020603050405020304" pitchFamily="18" charset="0"/>
              </a:rPr>
              <a:t>Weights: </a:t>
            </a:r>
            <a:r>
              <a:rPr lang="en-IN" sz="2800" dirty="0">
                <a:solidFill>
                  <a:srgbClr val="222222"/>
                </a:solidFill>
                <a:effectLst/>
                <a:highlight>
                  <a:srgbClr val="FFFFFF"/>
                </a:highlight>
                <a:latin typeface="Times New Roman" panose="02020603050405020304" pitchFamily="18" charset="0"/>
                <a:ea typeface="Times New Roman" panose="02020603050405020304" pitchFamily="18" charset="0"/>
              </a:rPr>
              <a:t>weights are the real values that are attached with each input/feature and they convey the importance of that corresponding feature in predicting the final output. (will discuss about this in-detail in this article)</a:t>
            </a:r>
            <a:endParaRPr lang="en-IN" sz="28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lnSpc>
                <a:spcPct val="115000"/>
              </a:lnSpc>
              <a:spcBef>
                <a:spcPts val="1260"/>
              </a:spcBef>
              <a:tabLst>
                <a:tab pos="457200" algn="l"/>
              </a:tabLst>
            </a:pPr>
            <a:r>
              <a:rPr lang="en-IN" sz="2800" b="1" dirty="0">
                <a:solidFill>
                  <a:srgbClr val="222222"/>
                </a:solidFill>
                <a:effectLst/>
                <a:highlight>
                  <a:srgbClr val="FFFFFF"/>
                </a:highlight>
                <a:latin typeface="Times New Roman" panose="02020603050405020304" pitchFamily="18" charset="0"/>
                <a:ea typeface="Times New Roman" panose="02020603050405020304" pitchFamily="18" charset="0"/>
              </a:rPr>
              <a:t>Bias: </a:t>
            </a:r>
            <a:r>
              <a:rPr lang="en-IN" sz="2800" dirty="0">
                <a:solidFill>
                  <a:srgbClr val="222222"/>
                </a:solidFill>
                <a:effectLst/>
                <a:highlight>
                  <a:srgbClr val="FFFFFF"/>
                </a:highlight>
                <a:latin typeface="Times New Roman" panose="02020603050405020304" pitchFamily="18" charset="0"/>
                <a:ea typeface="Times New Roman" panose="02020603050405020304" pitchFamily="18" charset="0"/>
              </a:rPr>
              <a:t>Bias is used for shifting the activation function towards left or right, you can compare this to y-intercept in the line equation. (will discuss more about this in this article)</a:t>
            </a:r>
            <a:endParaRPr lang="en-IN" sz="28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ct val="115000"/>
              </a:lnSpc>
              <a:spcBef>
                <a:spcPts val="1260"/>
              </a:spcBef>
              <a:tabLst>
                <a:tab pos="457200" algn="l"/>
              </a:tabLst>
            </a:pPr>
            <a:r>
              <a:rPr lang="en-IN" sz="2800" b="1" dirty="0">
                <a:solidFill>
                  <a:srgbClr val="222222"/>
                </a:solidFill>
                <a:effectLst/>
                <a:highlight>
                  <a:srgbClr val="FFFFFF"/>
                </a:highlight>
                <a:latin typeface="Times New Roman" panose="02020603050405020304" pitchFamily="18" charset="0"/>
                <a:ea typeface="Times New Roman" panose="02020603050405020304" pitchFamily="18" charset="0"/>
              </a:rPr>
              <a:t>Summation Function: </a:t>
            </a:r>
            <a:r>
              <a:rPr lang="en-IN" sz="2800" dirty="0">
                <a:solidFill>
                  <a:srgbClr val="222222"/>
                </a:solidFill>
                <a:effectLst/>
                <a:highlight>
                  <a:srgbClr val="FFFFFF"/>
                </a:highlight>
                <a:latin typeface="Times New Roman" panose="02020603050405020304" pitchFamily="18" charset="0"/>
                <a:ea typeface="Times New Roman" panose="02020603050405020304" pitchFamily="18" charset="0"/>
              </a:rPr>
              <a:t>The work of the summation function is to bind the weights and inputs together and calculate their sum.</a:t>
            </a:r>
            <a:endParaRPr lang="en-IN" sz="28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ct val="115000"/>
              </a:lnSpc>
              <a:spcBef>
                <a:spcPts val="1260"/>
              </a:spcBef>
              <a:tabLst>
                <a:tab pos="457200" algn="l"/>
              </a:tabLst>
            </a:pPr>
            <a:r>
              <a:rPr lang="en-IN" sz="2800" b="1" dirty="0">
                <a:solidFill>
                  <a:srgbClr val="222222"/>
                </a:solidFill>
                <a:effectLst/>
                <a:highlight>
                  <a:srgbClr val="FFFFFF"/>
                </a:highlight>
                <a:latin typeface="Times New Roman" panose="02020603050405020304" pitchFamily="18" charset="0"/>
                <a:ea typeface="Times New Roman" panose="02020603050405020304" pitchFamily="18" charset="0"/>
              </a:rPr>
              <a:t>Activation Function:</a:t>
            </a:r>
            <a:r>
              <a:rPr lang="en-IN" sz="2800" dirty="0">
                <a:solidFill>
                  <a:srgbClr val="222222"/>
                </a:solidFill>
                <a:effectLst/>
                <a:highlight>
                  <a:srgbClr val="FFFFFF"/>
                </a:highlight>
                <a:latin typeface="Times New Roman" panose="02020603050405020304" pitchFamily="18" charset="0"/>
                <a:ea typeface="Times New Roman" panose="02020603050405020304" pitchFamily="18" charset="0"/>
              </a:rPr>
              <a:t> It is used to introduce non-linearity in the model.</a:t>
            </a:r>
            <a:endParaRPr lang="en-IN" sz="2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27223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9C29-1209-D020-7A88-C799C0FA65C6}"/>
              </a:ext>
            </a:extLst>
          </p:cNvPr>
          <p:cNvSpPr>
            <a:spLocks noGrp="1"/>
          </p:cNvSpPr>
          <p:nvPr>
            <p:ph type="title"/>
          </p:nvPr>
        </p:nvSpPr>
        <p:spPr/>
        <p:txBody>
          <a:bodyPr/>
          <a:lstStyle/>
          <a:p>
            <a:pPr algn="ctr"/>
            <a:r>
              <a:rPr lang="en-US" sz="4000" b="1" dirty="0">
                <a:solidFill>
                  <a:srgbClr val="FF0000"/>
                </a:solidFill>
                <a:highlight>
                  <a:srgbClr val="FFFFFF"/>
                </a:highlight>
                <a:latin typeface="Roboto" panose="02000000000000000000" pitchFamily="2" charset="0"/>
                <a:ea typeface="+mn-ea"/>
                <a:cs typeface="+mn-cs"/>
              </a:rPr>
              <a:t>Activation Functions</a:t>
            </a:r>
            <a:endParaRPr lang="en-IN" sz="4000" b="1" dirty="0">
              <a:solidFill>
                <a:srgbClr val="FF0000"/>
              </a:solidFill>
              <a:highlight>
                <a:srgbClr val="FFFFFF"/>
              </a:highlight>
              <a:latin typeface="Roboto" panose="02000000000000000000" pitchFamily="2" charset="0"/>
              <a:ea typeface="+mn-ea"/>
              <a:cs typeface="+mn-cs"/>
            </a:endParaRPr>
          </a:p>
        </p:txBody>
      </p:sp>
      <p:sp>
        <p:nvSpPr>
          <p:cNvPr id="3" name="Content Placeholder 2">
            <a:extLst>
              <a:ext uri="{FF2B5EF4-FFF2-40B4-BE49-F238E27FC236}">
                <a16:creationId xmlns:a16="http://schemas.microsoft.com/office/drawing/2014/main" id="{42735B8B-6AA2-B9A5-5237-4D9EA03334C3}"/>
              </a:ext>
            </a:extLst>
          </p:cNvPr>
          <p:cNvSpPr>
            <a:spLocks noGrp="1"/>
          </p:cNvSpPr>
          <p:nvPr>
            <p:ph idx="1"/>
          </p:nvPr>
        </p:nvSpPr>
        <p:spPr/>
        <p:txBody>
          <a:bodyPr/>
          <a:lstStyle/>
          <a:p>
            <a:r>
              <a:rPr lang="en-US" sz="2400" b="1" kern="0" dirty="0">
                <a:solidFill>
                  <a:srgbClr val="0070C0"/>
                </a:solidFill>
                <a:effectLst/>
                <a:latin typeface="Aptos Display" panose="020B0004020202020204" pitchFamily="34" charset="0"/>
                <a:ea typeface="Calibri" panose="020F0502020204030204" pitchFamily="34" charset="0"/>
                <a:cs typeface="Times New Roman" panose="02020603050405020304" pitchFamily="18" charset="0"/>
              </a:rPr>
              <a:t>Sigmoid</a:t>
            </a:r>
          </a:p>
          <a:p>
            <a:r>
              <a:rPr lang="en-US" sz="2400" b="1" kern="0" dirty="0">
                <a:solidFill>
                  <a:srgbClr val="0070C0"/>
                </a:solidFill>
                <a:effectLst/>
                <a:latin typeface="Aptos Display" panose="020B0004020202020204" pitchFamily="34" charset="0"/>
                <a:ea typeface="Calibri" panose="020F0502020204030204" pitchFamily="34" charset="0"/>
                <a:cs typeface="Times New Roman" panose="02020603050405020304" pitchFamily="18" charset="0"/>
              </a:rPr>
              <a:t>Tanh: Hyperbolic Tangent</a:t>
            </a:r>
            <a:endParaRPr lang="en-US" sz="2400" b="1" kern="0" dirty="0">
              <a:solidFill>
                <a:srgbClr val="0070C0"/>
              </a:solidFill>
              <a:latin typeface="Aptos Display" panose="020B0004020202020204" pitchFamily="34" charset="0"/>
              <a:ea typeface="Calibri" panose="020F0502020204030204" pitchFamily="34" charset="0"/>
              <a:cs typeface="Times New Roman" panose="02020603050405020304" pitchFamily="18" charset="0"/>
            </a:endParaRPr>
          </a:p>
          <a:p>
            <a:r>
              <a:rPr lang="en-US" sz="2400" b="1" kern="0" dirty="0" err="1">
                <a:solidFill>
                  <a:srgbClr val="0070C0"/>
                </a:solidFill>
                <a:effectLst/>
                <a:latin typeface="Aptos Display" panose="020B0004020202020204" pitchFamily="34" charset="0"/>
                <a:ea typeface="Calibri" panose="020F0502020204030204" pitchFamily="34" charset="0"/>
                <a:cs typeface="Times New Roman" panose="02020603050405020304" pitchFamily="18" charset="0"/>
              </a:rPr>
              <a:t>ReLU</a:t>
            </a:r>
            <a:r>
              <a:rPr lang="en-US" sz="2400" b="1" kern="0" dirty="0">
                <a:solidFill>
                  <a:srgbClr val="0070C0"/>
                </a:solidFill>
                <a:effectLst/>
                <a:latin typeface="Aptos Display" panose="020B0004020202020204" pitchFamily="34" charset="0"/>
                <a:ea typeface="Calibri" panose="020F0502020204030204" pitchFamily="34" charset="0"/>
                <a:cs typeface="Times New Roman" panose="02020603050405020304" pitchFamily="18" charset="0"/>
              </a:rPr>
              <a:t>: Rectified Linear Unit</a:t>
            </a:r>
          </a:p>
          <a:p>
            <a:r>
              <a:rPr lang="en-US" sz="2400" b="1" kern="0" dirty="0">
                <a:solidFill>
                  <a:srgbClr val="0070C0"/>
                </a:solidFill>
                <a:effectLst/>
                <a:latin typeface="Aptos Display" panose="020B0004020202020204" pitchFamily="34" charset="0"/>
                <a:ea typeface="Calibri" panose="020F0502020204030204" pitchFamily="34" charset="0"/>
                <a:cs typeface="Times New Roman" panose="02020603050405020304" pitchFamily="18" charset="0"/>
              </a:rPr>
              <a:t>Leaky </a:t>
            </a:r>
            <a:r>
              <a:rPr lang="en-US" sz="2400" b="1" kern="0" dirty="0" err="1">
                <a:solidFill>
                  <a:srgbClr val="0070C0"/>
                </a:solidFill>
                <a:effectLst/>
                <a:latin typeface="Aptos Display" panose="020B0004020202020204" pitchFamily="34" charset="0"/>
                <a:ea typeface="Calibri" panose="020F0502020204030204" pitchFamily="34" charset="0"/>
                <a:cs typeface="Times New Roman" panose="02020603050405020304" pitchFamily="18" charset="0"/>
              </a:rPr>
              <a:t>ReLU</a:t>
            </a:r>
            <a:endParaRPr lang="en-US" sz="2400" b="1" kern="0" dirty="0">
              <a:solidFill>
                <a:srgbClr val="0070C0"/>
              </a:solidFill>
              <a:latin typeface="Aptos Display" panose="020B0004020202020204" pitchFamily="34" charset="0"/>
              <a:ea typeface="Calibri" panose="020F0502020204030204" pitchFamily="34" charset="0"/>
              <a:cs typeface="Times New Roman" panose="02020603050405020304" pitchFamily="18" charset="0"/>
            </a:endParaRPr>
          </a:p>
          <a:p>
            <a:r>
              <a:rPr lang="en-IN" sz="2400" b="1" dirty="0">
                <a:solidFill>
                  <a:srgbClr val="0070C0"/>
                </a:solidFill>
                <a:effectLst/>
                <a:highlight>
                  <a:srgbClr val="FFFFFF"/>
                </a:highlight>
                <a:latin typeface="Aptos Display" panose="020B0004020202020204" pitchFamily="34" charset="0"/>
                <a:ea typeface="Times New Roman" panose="02020603050405020304" pitchFamily="18" charset="0"/>
              </a:rPr>
              <a:t>ELU (Exponential Linear Units):</a:t>
            </a:r>
            <a:endParaRPr lang="en-IN" sz="2400" dirty="0">
              <a:solidFill>
                <a:srgbClr val="0070C0"/>
              </a:solidFill>
              <a:effectLst/>
              <a:highlight>
                <a:srgbClr val="FFFFFF"/>
              </a:highlight>
              <a:latin typeface="Aptos Display" panose="020B0004020202020204" pitchFamily="34" charset="0"/>
              <a:ea typeface="Times New Roman" panose="02020603050405020304" pitchFamily="18" charset="0"/>
            </a:endParaRPr>
          </a:p>
          <a:p>
            <a:r>
              <a:rPr lang="en-IN" sz="2400" b="1" dirty="0" err="1">
                <a:solidFill>
                  <a:srgbClr val="0070C0"/>
                </a:solidFill>
                <a:effectLst/>
                <a:highlight>
                  <a:srgbClr val="FFFFFF"/>
                </a:highlight>
                <a:latin typeface="Aptos Display" panose="020B0004020202020204" pitchFamily="34" charset="0"/>
                <a:ea typeface="Times New Roman" panose="02020603050405020304" pitchFamily="18" charset="0"/>
              </a:rPr>
              <a:t>Maxout</a:t>
            </a:r>
            <a:r>
              <a:rPr lang="en-IN" sz="2400" b="1" dirty="0">
                <a:solidFill>
                  <a:srgbClr val="0070C0"/>
                </a:solidFill>
                <a:effectLst/>
                <a:highlight>
                  <a:srgbClr val="FFFFFF"/>
                </a:highlight>
                <a:latin typeface="Aptos Display" panose="020B0004020202020204" pitchFamily="34" charset="0"/>
                <a:ea typeface="Times New Roman" panose="02020603050405020304" pitchFamily="18" charset="0"/>
              </a:rPr>
              <a:t>:</a:t>
            </a:r>
            <a:endParaRPr lang="en-IN" sz="2400" dirty="0">
              <a:solidFill>
                <a:srgbClr val="0070C0"/>
              </a:solidFill>
              <a:effectLst/>
              <a:highlight>
                <a:srgbClr val="FFFFFF"/>
              </a:highlight>
              <a:latin typeface="Aptos Display" panose="020B000402020202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44001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959</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 Display</vt:lpstr>
      <vt:lpstr>Arial</vt:lpstr>
      <vt:lpstr>Calibri</vt:lpstr>
      <vt:lpstr>Calibri Light</vt:lpstr>
      <vt:lpstr>Roboto</vt:lpstr>
      <vt:lpstr>Symbol</vt:lpstr>
      <vt:lpstr>Times New Roman</vt:lpstr>
      <vt:lpstr>Office Theme</vt:lpstr>
      <vt:lpstr>Feedforward Neural Networks</vt:lpstr>
      <vt:lpstr>Neural Network</vt:lpstr>
      <vt:lpstr>PowerPoint Presentation</vt:lpstr>
      <vt:lpstr>PowerPoint Presentation</vt:lpstr>
      <vt:lpstr>PowerPoint Presentation</vt:lpstr>
      <vt:lpstr>Working</vt:lpstr>
      <vt:lpstr>Terminologies</vt:lpstr>
      <vt:lpstr>Terminologies (Cont…)</vt:lpstr>
      <vt:lpstr>Activation Functions</vt:lpstr>
      <vt:lpstr>Feedforward Artificial Neural Network</vt:lpstr>
      <vt:lpstr>Backpropagation</vt:lpstr>
      <vt:lpstr>PowerPoint Presentation</vt:lpstr>
      <vt:lpstr>PowerPoint Presentation</vt:lpstr>
      <vt:lpstr>Optimization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seema mane</dc:creator>
  <cp:lastModifiedBy>seema mane</cp:lastModifiedBy>
  <cp:revision>27</cp:revision>
  <dcterms:created xsi:type="dcterms:W3CDTF">2024-07-15T04:16:40Z</dcterms:created>
  <dcterms:modified xsi:type="dcterms:W3CDTF">2024-07-15T16:54:17Z</dcterms:modified>
</cp:coreProperties>
</file>