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78" r:id="rId2"/>
    <p:sldId id="257" r:id="rId3"/>
    <p:sldId id="277" r:id="rId4"/>
    <p:sldId id="276" r:id="rId5"/>
    <p:sldId id="260" r:id="rId6"/>
    <p:sldId id="261" r:id="rId7"/>
    <p:sldId id="262" r:id="rId8"/>
    <p:sldId id="263" r:id="rId9"/>
    <p:sldId id="264" r:id="rId10"/>
    <p:sldId id="265" r:id="rId11"/>
    <p:sldId id="266" r:id="rId12"/>
    <p:sldId id="272" r:id="rId13"/>
    <p:sldId id="273" r:id="rId14"/>
    <p:sldId id="274" r:id="rId15"/>
    <p:sldId id="275" r:id="rId16"/>
    <p:sldId id="267" r:id="rId17"/>
    <p:sldId id="269" r:id="rId18"/>
    <p:sldId id="268"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333921-8ECF-4875-BC61-5CBDD0818CD1}">
          <p14:sldIdLst>
            <p14:sldId id="278"/>
            <p14:sldId id="257"/>
            <p14:sldId id="277"/>
          </p14:sldIdLst>
        </p14:section>
        <p14:section name="Untitled Section" id="{1871E9C8-AFBD-41A6-BD29-74C93358250D}">
          <p14:sldIdLst>
            <p14:sldId id="276"/>
            <p14:sldId id="260"/>
            <p14:sldId id="261"/>
            <p14:sldId id="262"/>
            <p14:sldId id="263"/>
            <p14:sldId id="264"/>
            <p14:sldId id="265"/>
            <p14:sldId id="266"/>
            <p14:sldId id="272"/>
            <p14:sldId id="273"/>
            <p14:sldId id="274"/>
            <p14:sldId id="275"/>
            <p14:sldId id="267"/>
            <p14:sldId id="269"/>
            <p14:sldId id="268"/>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82" y="-2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7966AC-254F-4ED4-ADF0-BACBE0A055FD}" type="datetimeFigureOut">
              <a:rPr lang="en-US" smtClean="0"/>
              <a:t>02-Feb-21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AEE4F-976A-4DE5-BFF4-14ADA6BCB1E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07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966AC-254F-4ED4-ADF0-BACBE0A055FD}" type="datetimeFigureOut">
              <a:rPr lang="en-US" smtClean="0"/>
              <a:t>02-Feb-21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AEE4F-976A-4DE5-BFF4-14ADA6BCB1E9}" type="slidenum">
              <a:rPr lang="en-US" smtClean="0"/>
              <a:t>‹#›</a:t>
            </a:fld>
            <a:endParaRPr lang="en-US"/>
          </a:p>
        </p:txBody>
      </p:sp>
    </p:spTree>
    <p:extLst>
      <p:ext uri="{BB962C8B-B14F-4D97-AF65-F5344CB8AC3E}">
        <p14:creationId xmlns:p14="http://schemas.microsoft.com/office/powerpoint/2010/main" val="4030112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966AC-254F-4ED4-ADF0-BACBE0A055FD}" type="datetimeFigureOut">
              <a:rPr lang="en-US" smtClean="0"/>
              <a:t>02-Feb-21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AEE4F-976A-4DE5-BFF4-14ADA6BCB1E9}" type="slidenum">
              <a:rPr lang="en-US" smtClean="0"/>
              <a:t>‹#›</a:t>
            </a:fld>
            <a:endParaRPr lang="en-US"/>
          </a:p>
        </p:txBody>
      </p:sp>
    </p:spTree>
    <p:extLst>
      <p:ext uri="{BB962C8B-B14F-4D97-AF65-F5344CB8AC3E}">
        <p14:creationId xmlns:p14="http://schemas.microsoft.com/office/powerpoint/2010/main" val="3520730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966AC-254F-4ED4-ADF0-BACBE0A055FD}" type="datetimeFigureOut">
              <a:rPr lang="en-US" smtClean="0"/>
              <a:t>02-Feb-21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AEE4F-976A-4DE5-BFF4-14ADA6BCB1E9}" type="slidenum">
              <a:rPr lang="en-US" smtClean="0"/>
              <a:t>‹#›</a:t>
            </a:fld>
            <a:endParaRPr lang="en-US"/>
          </a:p>
        </p:txBody>
      </p:sp>
    </p:spTree>
    <p:extLst>
      <p:ext uri="{BB962C8B-B14F-4D97-AF65-F5344CB8AC3E}">
        <p14:creationId xmlns:p14="http://schemas.microsoft.com/office/powerpoint/2010/main" val="1934888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966AC-254F-4ED4-ADF0-BACBE0A055FD}" type="datetimeFigureOut">
              <a:rPr lang="en-US" smtClean="0"/>
              <a:t>02-Feb-21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AEE4F-976A-4DE5-BFF4-14ADA6BCB1E9}" type="slidenum">
              <a:rPr lang="en-US" smtClean="0"/>
              <a:t>‹#›</a:t>
            </a:fld>
            <a:endParaRPr lang="en-US"/>
          </a:p>
        </p:txBody>
      </p:sp>
    </p:spTree>
    <p:extLst>
      <p:ext uri="{BB962C8B-B14F-4D97-AF65-F5344CB8AC3E}">
        <p14:creationId xmlns:p14="http://schemas.microsoft.com/office/powerpoint/2010/main" val="375368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966AC-254F-4ED4-ADF0-BACBE0A055FD}" type="datetimeFigureOut">
              <a:rPr lang="en-US" smtClean="0"/>
              <a:t>02-Feb-21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1AEE4F-976A-4DE5-BFF4-14ADA6BCB1E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28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7966AC-254F-4ED4-ADF0-BACBE0A055FD}" type="datetimeFigureOut">
              <a:rPr lang="en-US" smtClean="0"/>
              <a:t>02-Feb-21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1AEE4F-976A-4DE5-BFF4-14ADA6BCB1E9}" type="slidenum">
              <a:rPr lang="en-US" smtClean="0"/>
              <a:t>‹#›</a:t>
            </a:fld>
            <a:endParaRPr lang="en-US"/>
          </a:p>
        </p:txBody>
      </p:sp>
    </p:spTree>
    <p:extLst>
      <p:ext uri="{BB962C8B-B14F-4D97-AF65-F5344CB8AC3E}">
        <p14:creationId xmlns:p14="http://schemas.microsoft.com/office/powerpoint/2010/main" val="30723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7966AC-254F-4ED4-ADF0-BACBE0A055FD}" type="datetimeFigureOut">
              <a:rPr lang="en-US" smtClean="0"/>
              <a:t>02-Feb-21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1AEE4F-976A-4DE5-BFF4-14ADA6BCB1E9}" type="slidenum">
              <a:rPr lang="en-US" smtClean="0"/>
              <a:t>‹#›</a:t>
            </a:fld>
            <a:endParaRPr lang="en-US"/>
          </a:p>
        </p:txBody>
      </p:sp>
    </p:spTree>
    <p:extLst>
      <p:ext uri="{BB962C8B-B14F-4D97-AF65-F5344CB8AC3E}">
        <p14:creationId xmlns:p14="http://schemas.microsoft.com/office/powerpoint/2010/main" val="3464271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7966AC-254F-4ED4-ADF0-BACBE0A055FD}" type="datetimeFigureOut">
              <a:rPr lang="en-US" smtClean="0"/>
              <a:t>02-Feb-21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1AEE4F-976A-4DE5-BFF4-14ADA6BCB1E9}" type="slidenum">
              <a:rPr lang="en-US" smtClean="0"/>
              <a:t>‹#›</a:t>
            </a:fld>
            <a:endParaRPr lang="en-US"/>
          </a:p>
        </p:txBody>
      </p:sp>
    </p:spTree>
    <p:extLst>
      <p:ext uri="{BB962C8B-B14F-4D97-AF65-F5344CB8AC3E}">
        <p14:creationId xmlns:p14="http://schemas.microsoft.com/office/powerpoint/2010/main" val="1947167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07966AC-254F-4ED4-ADF0-BACBE0A055FD}" type="datetimeFigureOut">
              <a:rPr lang="en-US" smtClean="0"/>
              <a:t>02-Feb-21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01AEE4F-976A-4DE5-BFF4-14ADA6BCB1E9}" type="slidenum">
              <a:rPr lang="en-US" smtClean="0"/>
              <a:t>‹#›</a:t>
            </a:fld>
            <a:endParaRPr lang="en-US"/>
          </a:p>
        </p:txBody>
      </p:sp>
    </p:spTree>
    <p:extLst>
      <p:ext uri="{BB962C8B-B14F-4D97-AF65-F5344CB8AC3E}">
        <p14:creationId xmlns:p14="http://schemas.microsoft.com/office/powerpoint/2010/main" val="2363944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07966AC-254F-4ED4-ADF0-BACBE0A055FD}" type="datetimeFigureOut">
              <a:rPr lang="en-US" smtClean="0"/>
              <a:t>02-Feb-21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01AEE4F-976A-4DE5-BFF4-14ADA6BCB1E9}" type="slidenum">
              <a:rPr lang="en-US" smtClean="0"/>
              <a:t>‹#›</a:t>
            </a:fld>
            <a:endParaRPr lang="en-US"/>
          </a:p>
        </p:txBody>
      </p:sp>
    </p:spTree>
    <p:extLst>
      <p:ext uri="{BB962C8B-B14F-4D97-AF65-F5344CB8AC3E}">
        <p14:creationId xmlns:p14="http://schemas.microsoft.com/office/powerpoint/2010/main" val="3115031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7966AC-254F-4ED4-ADF0-BACBE0A055FD}" type="datetimeFigureOut">
              <a:rPr lang="en-US" smtClean="0"/>
              <a:t>02-Feb-21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1AEE4F-976A-4DE5-BFF4-14ADA6BCB1E9}" type="slidenum">
              <a:rPr lang="en-US" smtClean="0"/>
              <a:t>‹#›</a:t>
            </a:fld>
            <a:endParaRPr lang="en-US"/>
          </a:p>
        </p:txBody>
      </p:sp>
    </p:spTree>
    <p:extLst>
      <p:ext uri="{BB962C8B-B14F-4D97-AF65-F5344CB8AC3E}">
        <p14:creationId xmlns:p14="http://schemas.microsoft.com/office/powerpoint/2010/main" val="3550326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07966AC-254F-4ED4-ADF0-BACBE0A055FD}" type="datetimeFigureOut">
              <a:rPr lang="en-US" smtClean="0"/>
              <a:t>02-Feb-21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01AEE4F-976A-4DE5-BFF4-14ADA6BCB1E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6635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5925" y="1628774"/>
            <a:ext cx="9258299" cy="2215991"/>
          </a:xfrm>
          <a:prstGeom prst="rect">
            <a:avLst/>
          </a:prstGeom>
          <a:noFill/>
        </p:spPr>
        <p:txBody>
          <a:bodyPr wrap="square" rtlCol="0">
            <a:spAutoFit/>
          </a:bodyPr>
          <a:lstStyle/>
          <a:p>
            <a:pPr algn="ctr"/>
            <a:r>
              <a:rPr lang="en-US" sz="13800" dirty="0" smtClean="0"/>
              <a:t>WELCOME</a:t>
            </a:r>
            <a:endParaRPr lang="en-US" sz="3200" dirty="0"/>
          </a:p>
        </p:txBody>
      </p:sp>
    </p:spTree>
    <p:extLst>
      <p:ext uri="{BB962C8B-B14F-4D97-AF65-F5344CB8AC3E}">
        <p14:creationId xmlns:p14="http://schemas.microsoft.com/office/powerpoint/2010/main" val="2323303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AF045D-344A-4580-B268-9CFA781C3A7C}"/>
              </a:ext>
            </a:extLst>
          </p:cNvPr>
          <p:cNvSpPr>
            <a:spLocks noGrp="1"/>
          </p:cNvSpPr>
          <p:nvPr>
            <p:ph type="title"/>
          </p:nvPr>
        </p:nvSpPr>
        <p:spPr/>
        <p:txBody>
          <a:bodyPr>
            <a:normAutofit/>
          </a:bodyPr>
          <a:lstStyle/>
          <a:p>
            <a:pPr marL="2160" algn="ctr">
              <a:lnSpc>
                <a:spcPct val="100000"/>
              </a:lnSpc>
              <a:spcBef>
                <a:spcPts val="479"/>
              </a:spcBef>
              <a:buClr>
                <a:srgbClr val="0BD0D9"/>
              </a:buClr>
              <a:buSzPct val="95000"/>
            </a:pPr>
            <a:r>
              <a:rPr lang="en-US" sz="4000" b="1" strike="noStrike" spc="-1" dirty="0">
                <a:solidFill>
                  <a:srgbClr val="000000"/>
                </a:solidFill>
                <a:latin typeface="Times New Roman" panose="02020603050405020304" pitchFamily="18" charset="0"/>
                <a:ea typeface="DejaVu Sans"/>
                <a:cs typeface="Times New Roman" panose="02020603050405020304" pitchFamily="18" charset="0"/>
              </a:rPr>
              <a:t>Testing</a:t>
            </a:r>
            <a:endParaRPr lang="en-US" sz="4000" b="0" strike="noStrike" spc="-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3D8CAF7-4D9B-486A-976B-3E88C6E7B451}"/>
              </a:ext>
            </a:extLst>
          </p:cNvPr>
          <p:cNvSpPr>
            <a:spLocks noGrp="1"/>
          </p:cNvSpPr>
          <p:nvPr>
            <p:ph idx="1"/>
          </p:nvPr>
        </p:nvSpPr>
        <p:spPr/>
        <p:txBody>
          <a:bodyPr>
            <a:normAutofit/>
          </a:bodyPr>
          <a:lstStyle/>
          <a:p>
            <a:pPr marL="0" indent="0" algn="l">
              <a:buNone/>
            </a:pPr>
            <a:endParaRPr lang="en-US" sz="1800" b="0" i="0" u="none" strike="noStrike" baseline="0" dirty="0">
              <a:solidFill>
                <a:schemeClr val="tx1"/>
              </a:solidFill>
              <a:latin typeface="TrebuchetMS"/>
            </a:endParaRPr>
          </a:p>
          <a:p>
            <a:pPr algn="l">
              <a:buFont typeface="Wingdings" panose="05000000000000000000" pitchFamily="2" charset="2"/>
              <a:buChar char="Ø"/>
            </a:pPr>
            <a:r>
              <a:rPr lang="en-US" sz="2800" b="0" i="0" u="none" strike="noStrike" baseline="0" dirty="0">
                <a:solidFill>
                  <a:schemeClr val="tx1"/>
                </a:solidFill>
                <a:latin typeface="Times New Roman" panose="02020603050405020304" pitchFamily="18" charset="0"/>
                <a:cs typeface="Times New Roman" panose="02020603050405020304" pitchFamily="18" charset="0"/>
              </a:rPr>
              <a:t>After giving all input we should to check that is our system work perfectly or not . Here is some screen-shot of our system</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0155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DD4A3EE-A179-4B78-AA43-F62878B5C308}"/>
              </a:ext>
            </a:extLst>
          </p:cNvPr>
          <p:cNvSpPr>
            <a:spLocks noGrp="1"/>
          </p:cNvSpPr>
          <p:nvPr>
            <p:ph type="title"/>
          </p:nvPr>
        </p:nvSpPr>
        <p:spPr/>
        <p:txBody>
          <a:bodyPr/>
          <a:lstStyle/>
          <a:p>
            <a:pPr algn="l"/>
            <a:r>
              <a:rPr lang="en-US" dirty="0"/>
              <a:t>Login form</a:t>
            </a:r>
          </a:p>
        </p:txBody>
      </p:sp>
      <p:pic>
        <p:nvPicPr>
          <p:cNvPr id="6" name="Picture 5">
            <a:extLst>
              <a:ext uri="{FF2B5EF4-FFF2-40B4-BE49-F238E27FC236}">
                <a16:creationId xmlns:a16="http://schemas.microsoft.com/office/drawing/2014/main" xmlns="" id="{4E7565C6-4E16-4A06-BDE0-B49F7552DC53}"/>
              </a:ext>
            </a:extLst>
          </p:cNvPr>
          <p:cNvPicPr/>
          <p:nvPr/>
        </p:nvPicPr>
        <p:blipFill>
          <a:blip r:embed="rId2"/>
          <a:stretch>
            <a:fillRect/>
          </a:stretch>
        </p:blipFill>
        <p:spPr>
          <a:xfrm>
            <a:off x="1628775" y="2532593"/>
            <a:ext cx="8915400" cy="3343275"/>
          </a:xfrm>
          <a:prstGeom prst="rect">
            <a:avLst/>
          </a:prstGeom>
        </p:spPr>
      </p:pic>
    </p:spTree>
    <p:extLst>
      <p:ext uri="{BB962C8B-B14F-4D97-AF65-F5344CB8AC3E}">
        <p14:creationId xmlns:p14="http://schemas.microsoft.com/office/powerpoint/2010/main" val="1117076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DD4A3EE-A179-4B78-AA43-F62878B5C308}"/>
              </a:ext>
            </a:extLst>
          </p:cNvPr>
          <p:cNvSpPr>
            <a:spLocks noGrp="1"/>
          </p:cNvSpPr>
          <p:nvPr>
            <p:ph type="title"/>
          </p:nvPr>
        </p:nvSpPr>
        <p:spPr/>
        <p:txBody>
          <a:bodyPr/>
          <a:lstStyle/>
          <a:p>
            <a:pPr algn="l"/>
            <a:r>
              <a:rPr lang="en-US" dirty="0"/>
              <a:t>Home Page</a:t>
            </a:r>
          </a:p>
        </p:txBody>
      </p:sp>
      <p:pic>
        <p:nvPicPr>
          <p:cNvPr id="5" name="Picture 4">
            <a:extLst>
              <a:ext uri="{FF2B5EF4-FFF2-40B4-BE49-F238E27FC236}">
                <a16:creationId xmlns:a16="http://schemas.microsoft.com/office/drawing/2014/main" xmlns="" id="{B230E128-FB4D-424C-B0F1-F64D54B6B670}"/>
              </a:ext>
            </a:extLst>
          </p:cNvPr>
          <p:cNvPicPr/>
          <p:nvPr/>
        </p:nvPicPr>
        <p:blipFill>
          <a:blip r:embed="rId2"/>
          <a:stretch>
            <a:fillRect/>
          </a:stretch>
        </p:blipFill>
        <p:spPr>
          <a:xfrm>
            <a:off x="2990850" y="2532593"/>
            <a:ext cx="5943600" cy="3343275"/>
          </a:xfrm>
          <a:prstGeom prst="rect">
            <a:avLst/>
          </a:prstGeom>
        </p:spPr>
      </p:pic>
    </p:spTree>
    <p:extLst>
      <p:ext uri="{BB962C8B-B14F-4D97-AF65-F5344CB8AC3E}">
        <p14:creationId xmlns:p14="http://schemas.microsoft.com/office/powerpoint/2010/main" val="3650022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DD4A3EE-A179-4B78-AA43-F62878B5C308}"/>
              </a:ext>
            </a:extLst>
          </p:cNvPr>
          <p:cNvSpPr>
            <a:spLocks noGrp="1"/>
          </p:cNvSpPr>
          <p:nvPr>
            <p:ph type="title"/>
          </p:nvPr>
        </p:nvSpPr>
        <p:spPr/>
        <p:txBody>
          <a:bodyPr/>
          <a:lstStyle/>
          <a:p>
            <a:pPr algn="l"/>
            <a:r>
              <a:rPr lang="en-US" dirty="0"/>
              <a:t>Shopping Cart Before Checkout</a:t>
            </a:r>
          </a:p>
        </p:txBody>
      </p:sp>
      <p:pic>
        <p:nvPicPr>
          <p:cNvPr id="6" name="Picture 5">
            <a:extLst>
              <a:ext uri="{FF2B5EF4-FFF2-40B4-BE49-F238E27FC236}">
                <a16:creationId xmlns:a16="http://schemas.microsoft.com/office/drawing/2014/main" xmlns="" id="{EFE671DE-EFAA-4BB2-934E-42CAC46B94AF}"/>
              </a:ext>
            </a:extLst>
          </p:cNvPr>
          <p:cNvPicPr/>
          <p:nvPr/>
        </p:nvPicPr>
        <p:blipFill>
          <a:blip r:embed="rId2"/>
          <a:stretch>
            <a:fillRect/>
          </a:stretch>
        </p:blipFill>
        <p:spPr>
          <a:xfrm>
            <a:off x="2419349" y="2533650"/>
            <a:ext cx="7153275" cy="3657600"/>
          </a:xfrm>
          <a:prstGeom prst="rect">
            <a:avLst/>
          </a:prstGeom>
        </p:spPr>
      </p:pic>
    </p:spTree>
    <p:extLst>
      <p:ext uri="{BB962C8B-B14F-4D97-AF65-F5344CB8AC3E}">
        <p14:creationId xmlns:p14="http://schemas.microsoft.com/office/powerpoint/2010/main" val="385176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DD4A3EE-A179-4B78-AA43-F62878B5C308}"/>
              </a:ext>
            </a:extLst>
          </p:cNvPr>
          <p:cNvSpPr>
            <a:spLocks noGrp="1"/>
          </p:cNvSpPr>
          <p:nvPr>
            <p:ph type="title"/>
          </p:nvPr>
        </p:nvSpPr>
        <p:spPr/>
        <p:txBody>
          <a:bodyPr/>
          <a:lstStyle/>
          <a:p>
            <a:pPr algn="l"/>
            <a:r>
              <a:rPr lang="en-US" dirty="0"/>
              <a:t>Verify OTP to placed Order</a:t>
            </a:r>
          </a:p>
        </p:txBody>
      </p:sp>
      <p:pic>
        <p:nvPicPr>
          <p:cNvPr id="5" name="Picture 4">
            <a:extLst>
              <a:ext uri="{FF2B5EF4-FFF2-40B4-BE49-F238E27FC236}">
                <a16:creationId xmlns:a16="http://schemas.microsoft.com/office/drawing/2014/main" xmlns="" id="{CF5E6D47-02AD-4552-AA01-A529459DF200}"/>
              </a:ext>
            </a:extLst>
          </p:cNvPr>
          <p:cNvPicPr/>
          <p:nvPr/>
        </p:nvPicPr>
        <p:blipFill>
          <a:blip r:embed="rId2"/>
          <a:stretch>
            <a:fillRect/>
          </a:stretch>
        </p:blipFill>
        <p:spPr>
          <a:xfrm>
            <a:off x="2828925" y="2532593"/>
            <a:ext cx="5943600" cy="3343275"/>
          </a:xfrm>
          <a:prstGeom prst="rect">
            <a:avLst/>
          </a:prstGeom>
        </p:spPr>
      </p:pic>
    </p:spTree>
    <p:extLst>
      <p:ext uri="{BB962C8B-B14F-4D97-AF65-F5344CB8AC3E}">
        <p14:creationId xmlns:p14="http://schemas.microsoft.com/office/powerpoint/2010/main" val="262741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DD4A3EE-A179-4B78-AA43-F62878B5C308}"/>
              </a:ext>
            </a:extLst>
          </p:cNvPr>
          <p:cNvSpPr>
            <a:spLocks noGrp="1"/>
          </p:cNvSpPr>
          <p:nvPr>
            <p:ph type="title"/>
          </p:nvPr>
        </p:nvSpPr>
        <p:spPr/>
        <p:txBody>
          <a:bodyPr/>
          <a:lstStyle/>
          <a:p>
            <a:pPr algn="l"/>
            <a:r>
              <a:rPr lang="en-US" dirty="0"/>
              <a:t>Add/Update Product </a:t>
            </a:r>
          </a:p>
        </p:txBody>
      </p:sp>
      <p:pic>
        <p:nvPicPr>
          <p:cNvPr id="6" name="Picture 5">
            <a:extLst>
              <a:ext uri="{FF2B5EF4-FFF2-40B4-BE49-F238E27FC236}">
                <a16:creationId xmlns:a16="http://schemas.microsoft.com/office/drawing/2014/main" xmlns="" id="{A3547678-4448-4425-B81B-BEC649C15A57}"/>
              </a:ext>
            </a:extLst>
          </p:cNvPr>
          <p:cNvPicPr/>
          <p:nvPr/>
        </p:nvPicPr>
        <p:blipFill>
          <a:blip r:embed="rId2"/>
          <a:stretch>
            <a:fillRect/>
          </a:stretch>
        </p:blipFill>
        <p:spPr>
          <a:xfrm>
            <a:off x="2838450" y="2532593"/>
            <a:ext cx="5943600" cy="3343275"/>
          </a:xfrm>
          <a:prstGeom prst="rect">
            <a:avLst/>
          </a:prstGeom>
        </p:spPr>
      </p:pic>
    </p:spTree>
    <p:extLst>
      <p:ext uri="{BB962C8B-B14F-4D97-AF65-F5344CB8AC3E}">
        <p14:creationId xmlns:p14="http://schemas.microsoft.com/office/powerpoint/2010/main" val="2478105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AF045D-344A-4580-B268-9CFA781C3A7C}"/>
              </a:ext>
            </a:extLst>
          </p:cNvPr>
          <p:cNvSpPr>
            <a:spLocks noGrp="1"/>
          </p:cNvSpPr>
          <p:nvPr>
            <p:ph type="title"/>
          </p:nvPr>
        </p:nvSpPr>
        <p:spPr/>
        <p:txBody>
          <a:bodyPr>
            <a:normAutofit/>
          </a:bodyPr>
          <a:lstStyle/>
          <a:p>
            <a:pPr marL="2160" algn="ctr">
              <a:lnSpc>
                <a:spcPct val="100000"/>
              </a:lnSpc>
              <a:spcBef>
                <a:spcPts val="479"/>
              </a:spcBef>
              <a:buClr>
                <a:srgbClr val="0BD0D9"/>
              </a:buClr>
              <a:buSzPct val="95000"/>
            </a:pPr>
            <a:r>
              <a:rPr lang="en-US" sz="4000" b="1" spc="-1" dirty="0">
                <a:solidFill>
                  <a:srgbClr val="000000"/>
                </a:solidFill>
                <a:latin typeface="Times New Roman" panose="02020603050405020304" pitchFamily="18" charset="0"/>
                <a:cs typeface="Times New Roman" panose="02020603050405020304" pitchFamily="18" charset="0"/>
              </a:rPr>
              <a:t>Limitations</a:t>
            </a:r>
            <a:endParaRPr lang="en-US" sz="4000" b="0" strike="noStrike" spc="-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3D8CAF7-4D9B-486A-976B-3E88C6E7B451}"/>
              </a:ext>
            </a:extLst>
          </p:cNvPr>
          <p:cNvSpPr>
            <a:spLocks noGrp="1"/>
          </p:cNvSpPr>
          <p:nvPr>
            <p:ph idx="1"/>
          </p:nvPr>
        </p:nvSpPr>
        <p:spPr/>
        <p:txBody>
          <a:bodyPr>
            <a:normAutofit/>
          </a:bodyPr>
          <a:lstStyle/>
          <a:p>
            <a:pPr algn="l">
              <a:buFont typeface="Wingdings" panose="05000000000000000000" pitchFamily="2" charset="2"/>
              <a:buChar char="Ø"/>
            </a:pPr>
            <a:endParaRPr lang="en-US" sz="2400" b="1" i="0" u="none" strike="noStrike" baseline="0" dirty="0">
              <a:solidFill>
                <a:schemeClr val="tx1"/>
              </a:solidFill>
              <a:latin typeface="TrebuchetMS-Bold"/>
            </a:endParaRPr>
          </a:p>
          <a:p>
            <a:pPr algn="l">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We can not perform search operation by vegetables image.</a:t>
            </a:r>
            <a:endParaRPr lang="en-US" sz="2400" i="0" u="none" strike="noStrike" baseline="0" dirty="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Once Order placed after verifying OTP customer can not modified the orders</a:t>
            </a:r>
          </a:p>
          <a:p>
            <a:pPr marL="0" indent="0" algn="l">
              <a:buNone/>
            </a:pPr>
            <a:r>
              <a:rPr lang="en-US" sz="2400" i="0" u="none" strike="noStrike" baseline="0" dirty="0">
                <a:solidFill>
                  <a:schemeClr val="tx1"/>
                </a:solidFill>
                <a:latin typeface="Times New Roman" panose="02020603050405020304" pitchFamily="18" charset="0"/>
                <a:cs typeface="Times New Roman" panose="02020603050405020304" pitchFamily="18" charset="0"/>
              </a:rPr>
              <a:t>    but before verifying </a:t>
            </a:r>
            <a:r>
              <a:rPr lang="en-US" sz="2400" dirty="0">
                <a:solidFill>
                  <a:schemeClr val="tx1"/>
                </a:solidFill>
                <a:latin typeface="Times New Roman" panose="02020603050405020304" pitchFamily="18" charset="0"/>
                <a:cs typeface="Times New Roman" panose="02020603050405020304" pitchFamily="18" charset="0"/>
              </a:rPr>
              <a:t>OTP</a:t>
            </a:r>
            <a:r>
              <a:rPr lang="en-US" sz="2400" i="0" u="none" strike="noStrike" baseline="0" dirty="0">
                <a:solidFill>
                  <a:schemeClr val="tx1"/>
                </a:solidFill>
                <a:latin typeface="Times New Roman" panose="02020603050405020304" pitchFamily="18" charset="0"/>
                <a:cs typeface="Times New Roman" panose="02020603050405020304" pitchFamily="18" charset="0"/>
              </a:rPr>
              <a:t> Customer can modified orders.</a:t>
            </a:r>
          </a:p>
          <a:p>
            <a:pPr algn="l">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Customer Cant update the Password but he can get password return back </a:t>
            </a:r>
          </a:p>
          <a:p>
            <a:pPr marL="0" indent="0" algn="l">
              <a:buNone/>
            </a:pPr>
            <a:r>
              <a:rPr lang="en-US" sz="2400" dirty="0">
                <a:solidFill>
                  <a:schemeClr val="tx1"/>
                </a:solidFill>
                <a:latin typeface="Times New Roman" panose="02020603050405020304" pitchFamily="18" charset="0"/>
                <a:cs typeface="Times New Roman" panose="02020603050405020304" pitchFamily="18" charset="0"/>
              </a:rPr>
              <a:t>    through forgot password.</a:t>
            </a:r>
          </a:p>
          <a:p>
            <a:pPr algn="l">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Many necessary features are not available now for both user and admin</a:t>
            </a:r>
            <a:r>
              <a:rPr lang="en-US" sz="2400" b="1" dirty="0">
                <a:solidFill>
                  <a:schemeClr val="tx1"/>
                </a:solidFill>
                <a:latin typeface="TrebuchetMS-Bold"/>
              </a:rPr>
              <a:t>.</a:t>
            </a:r>
          </a:p>
        </p:txBody>
      </p:sp>
    </p:spTree>
    <p:extLst>
      <p:ext uri="{BB962C8B-B14F-4D97-AF65-F5344CB8AC3E}">
        <p14:creationId xmlns:p14="http://schemas.microsoft.com/office/powerpoint/2010/main" val="2579288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AF045D-344A-4580-B268-9CFA781C3A7C}"/>
              </a:ext>
            </a:extLst>
          </p:cNvPr>
          <p:cNvSpPr>
            <a:spLocks noGrp="1"/>
          </p:cNvSpPr>
          <p:nvPr>
            <p:ph type="title"/>
          </p:nvPr>
        </p:nvSpPr>
        <p:spPr/>
        <p:txBody>
          <a:bodyPr>
            <a:normAutofit/>
          </a:bodyPr>
          <a:lstStyle/>
          <a:p>
            <a:pPr marL="2160" algn="ctr">
              <a:lnSpc>
                <a:spcPct val="100000"/>
              </a:lnSpc>
              <a:spcBef>
                <a:spcPts val="479"/>
              </a:spcBef>
              <a:buClr>
                <a:srgbClr val="0BD0D9"/>
              </a:buClr>
              <a:buSzPct val="95000"/>
            </a:pPr>
            <a:r>
              <a:rPr lang="en-US" sz="4000" b="1" spc="-1" dirty="0">
                <a:solidFill>
                  <a:srgbClr val="000000"/>
                </a:solidFill>
                <a:latin typeface="Times New Roman" panose="02020603050405020304" pitchFamily="18" charset="0"/>
                <a:cs typeface="Times New Roman" panose="02020603050405020304" pitchFamily="18" charset="0"/>
              </a:rPr>
              <a:t>Future Plan</a:t>
            </a:r>
            <a:endParaRPr lang="en-US" sz="4000" b="0" strike="noStrike" spc="-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3D8CAF7-4D9B-486A-976B-3E88C6E7B451}"/>
              </a:ext>
            </a:extLst>
          </p:cNvPr>
          <p:cNvSpPr>
            <a:spLocks noGrp="1"/>
          </p:cNvSpPr>
          <p:nvPr>
            <p:ph idx="1"/>
          </p:nvPr>
        </p:nvSpPr>
        <p:spPr/>
        <p:txBody>
          <a:bodyPr>
            <a:normAutofit/>
          </a:bodyPr>
          <a:lstStyle/>
          <a:p>
            <a:pPr lvl="1">
              <a:buFont typeface="Wingdings" panose="05000000000000000000" pitchFamily="2" charset="2"/>
              <a:buChar char="Ø"/>
            </a:pPr>
            <a:r>
              <a:rPr lang="en-US" sz="2400" i="0" u="none" strike="noStrike" baseline="0" dirty="0">
                <a:solidFill>
                  <a:schemeClr val="tx1"/>
                </a:solidFill>
                <a:latin typeface="Times New Roman" panose="02020603050405020304" pitchFamily="18" charset="0"/>
                <a:cs typeface="Times New Roman" panose="02020603050405020304" pitchFamily="18" charset="0"/>
              </a:rPr>
              <a:t>We are thinking of some modifications and adding some advanced new features in out system. Some of them are:-</a:t>
            </a:r>
          </a:p>
          <a:p>
            <a:pPr marL="201168" lvl="1" indent="0">
              <a:buNone/>
            </a:pPr>
            <a:endParaRPr lang="en-US" sz="2800" i="0" u="none" strike="noStrike" baseline="0" dirty="0">
              <a:solidFill>
                <a:schemeClr val="tx1"/>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q"/>
            </a:pPr>
            <a:r>
              <a:rPr lang="en-US" sz="2400" i="0" u="none" strike="noStrike" baseline="0" dirty="0">
                <a:solidFill>
                  <a:schemeClr val="tx1"/>
                </a:solidFill>
                <a:latin typeface="Times New Roman" panose="02020603050405020304" pitchFamily="18" charset="0"/>
                <a:cs typeface="Times New Roman" panose="02020603050405020304" pitchFamily="18" charset="0"/>
              </a:rPr>
              <a:t>GUI modification (more user friendly).</a:t>
            </a:r>
          </a:p>
          <a:p>
            <a:pPr lvl="2">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Users can signup / login using their social media account such as </a:t>
            </a:r>
            <a:r>
              <a:rPr lang="en-US" sz="2400" i="0" u="none" strike="noStrike" baseline="0" dirty="0">
                <a:solidFill>
                  <a:schemeClr val="tx1"/>
                </a:solidFill>
                <a:latin typeface="Times New Roman" panose="02020603050405020304" pitchFamily="18" charset="0"/>
                <a:cs typeface="Times New Roman" panose="02020603050405020304" pitchFamily="18" charset="0"/>
              </a:rPr>
              <a:t>Facebook.</a:t>
            </a:r>
          </a:p>
          <a:p>
            <a:pPr lvl="2">
              <a:buFont typeface="Wingdings" panose="05000000000000000000" pitchFamily="2" charset="2"/>
              <a:buChar char="q"/>
            </a:pPr>
            <a:r>
              <a:rPr lang="en-US" sz="2400" i="0" u="none" strike="noStrike" baseline="0" dirty="0">
                <a:solidFill>
                  <a:schemeClr val="tx1"/>
                </a:solidFill>
                <a:latin typeface="Times New Roman" panose="02020603050405020304" pitchFamily="18" charset="0"/>
                <a:cs typeface="Times New Roman" panose="02020603050405020304" pitchFamily="18" charset="0"/>
              </a:rPr>
              <a:t>Add more feature in admin panel</a:t>
            </a:r>
            <a:r>
              <a:rPr lang="en-US" sz="2400" b="1" i="0" u="none" strike="noStrike" baseline="0" dirty="0">
                <a:solidFill>
                  <a:schemeClr val="tx1"/>
                </a:solidFill>
                <a:latin typeface="Times New Roman" panose="02020603050405020304" pitchFamily="18" charset="0"/>
                <a:cs typeface="Times New Roman" panose="02020603050405020304" pitchFamily="18" charset="0"/>
              </a:rPr>
              <a:t>.</a:t>
            </a:r>
          </a:p>
          <a:p>
            <a:pPr marL="384048" lvl="2" indent="0">
              <a:buNone/>
            </a:pPr>
            <a:endParaRPr lang="en-US" sz="2400" b="1" i="0" u="none" strike="noStrike" baseline="0" dirty="0">
              <a:solidFill>
                <a:schemeClr val="tx1"/>
              </a:solidFill>
              <a:latin typeface="Times New Roman" panose="02020603050405020304" pitchFamily="18" charset="0"/>
              <a:cs typeface="Times New Roman" panose="02020603050405020304" pitchFamily="18" charset="0"/>
            </a:endParaRPr>
          </a:p>
          <a:p>
            <a:pPr marL="201168" lvl="1" indent="0">
              <a:buNone/>
            </a:pPr>
            <a:endParaRPr lang="en-US" sz="3400" b="0" i="0" u="none" strike="noStrike" baseline="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824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AF045D-344A-4580-B268-9CFA781C3A7C}"/>
              </a:ext>
            </a:extLst>
          </p:cNvPr>
          <p:cNvSpPr>
            <a:spLocks noGrp="1"/>
          </p:cNvSpPr>
          <p:nvPr>
            <p:ph type="title"/>
          </p:nvPr>
        </p:nvSpPr>
        <p:spPr/>
        <p:txBody>
          <a:bodyPr>
            <a:normAutofit/>
          </a:bodyPr>
          <a:lstStyle/>
          <a:p>
            <a:pPr marL="2160" algn="ctr">
              <a:lnSpc>
                <a:spcPct val="100000"/>
              </a:lnSpc>
              <a:spcBef>
                <a:spcPts val="479"/>
              </a:spcBef>
              <a:buClr>
                <a:srgbClr val="0BD0D9"/>
              </a:buClr>
              <a:buSzPct val="95000"/>
            </a:pPr>
            <a:r>
              <a:rPr lang="en-US" sz="4000" b="1" spc="-1" dirty="0">
                <a:solidFill>
                  <a:srgbClr val="000000"/>
                </a:solidFill>
                <a:latin typeface="Times New Roman" panose="02020603050405020304" pitchFamily="18" charset="0"/>
                <a:cs typeface="Times New Roman" panose="02020603050405020304" pitchFamily="18" charset="0"/>
              </a:rPr>
              <a:t>Conclusion</a:t>
            </a:r>
            <a:endParaRPr lang="en-US" sz="4000" b="0" strike="noStrike" spc="-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3D8CAF7-4D9B-486A-976B-3E88C6E7B451}"/>
              </a:ext>
            </a:extLst>
          </p:cNvPr>
          <p:cNvSpPr>
            <a:spLocks noGrp="1"/>
          </p:cNvSpPr>
          <p:nvPr>
            <p:ph idx="1"/>
          </p:nvPr>
        </p:nvSpPr>
        <p:spPr/>
        <p:txBody>
          <a:bodyPr>
            <a:normAutofit/>
          </a:bodyPr>
          <a:lstStyle/>
          <a:p>
            <a:pPr>
              <a:buFont typeface="Wingdings" panose="05000000000000000000" pitchFamily="2" charset="2"/>
              <a:buChar char="Ø"/>
            </a:pPr>
            <a:endParaRPr lang="en-US" sz="2400" b="0" i="0" u="none" strike="noStrike" baseline="0" dirty="0">
              <a:solidFill>
                <a:srgbClr val="000000"/>
              </a:solidFill>
              <a:latin typeface="Calibri" panose="020F0502020204030204" pitchFamily="34" charset="0"/>
            </a:endParaRPr>
          </a:p>
          <a:p>
            <a:pPr>
              <a:buFont typeface="Wingdings" panose="05000000000000000000" pitchFamily="2" charset="2"/>
              <a:buChar char="Ø"/>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In new system customers buy vegetables with reasonable rates and discounts,     </a:t>
            </a:r>
            <a:r>
              <a:rPr lang="en-US" sz="2400" b="1" i="0" u="none" strike="noStrike" baseline="0" dirty="0">
                <a:solidFill>
                  <a:srgbClr val="000000"/>
                </a:solidFill>
                <a:latin typeface="Times New Roman" panose="02020603050405020304" pitchFamily="18" charset="0"/>
                <a:cs typeface="Times New Roman" panose="02020603050405020304" pitchFamily="18" charset="0"/>
              </a:rPr>
              <a:t>customers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get the products at their doorstep. </a:t>
            </a:r>
          </a:p>
          <a:p>
            <a:pPr>
              <a:buFont typeface="Wingdings" panose="05000000000000000000" pitchFamily="2" charset="2"/>
              <a:buChar char="Ø"/>
            </a:pP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This system is for all who don’t have time to purchase </a:t>
            </a:r>
            <a:r>
              <a:rPr lang="en-US" sz="2400" b="1" i="0" u="none" strike="noStrike" baseline="0" dirty="0">
                <a:solidFill>
                  <a:srgbClr val="000000"/>
                </a:solidFill>
                <a:latin typeface="Times New Roman" panose="02020603050405020304" pitchFamily="18" charset="0"/>
                <a:cs typeface="Times New Roman" panose="02020603050405020304" pitchFamily="18" charset="0"/>
              </a:rPr>
              <a:t>vegetables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and </a:t>
            </a:r>
            <a:r>
              <a:rPr lang="en-US" sz="2400" b="1" i="0" u="none" strike="noStrike" baseline="0" dirty="0">
                <a:solidFill>
                  <a:srgbClr val="000000"/>
                </a:solidFill>
                <a:latin typeface="Times New Roman" panose="02020603050405020304" pitchFamily="18" charset="0"/>
                <a:cs typeface="Times New Roman" panose="02020603050405020304" pitchFamily="18" charset="0"/>
              </a:rPr>
              <a:t>farmers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who has to sell their product to customers directly</a:t>
            </a:r>
            <a:endParaRPr lang="en-US" sz="2400" b="1" i="0" u="none" strike="noStrike" baseline="0" dirty="0">
              <a:solidFill>
                <a:schemeClr val="tx1"/>
              </a:solidFill>
              <a:latin typeface="Times New Roman" panose="02020603050405020304" pitchFamily="18" charset="0"/>
              <a:cs typeface="Times New Roman" panose="02020603050405020304" pitchFamily="18" charset="0"/>
            </a:endParaRPr>
          </a:p>
          <a:p>
            <a:pPr marL="201168" lvl="1" indent="0">
              <a:buNone/>
            </a:pPr>
            <a:endParaRPr lang="en-US" sz="3400" b="0" i="0" u="none" strike="noStrike" baseline="0" dirty="0">
              <a:solidFill>
                <a:schemeClr val="tx1"/>
              </a:solidFill>
              <a:latin typeface="TrebuchetMS"/>
            </a:endParaRPr>
          </a:p>
        </p:txBody>
      </p:sp>
    </p:spTree>
    <p:extLst>
      <p:ext uri="{BB962C8B-B14F-4D97-AF65-F5344CB8AC3E}">
        <p14:creationId xmlns:p14="http://schemas.microsoft.com/office/powerpoint/2010/main" val="1129152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DAAAA594-8BB0-44E9-93FD-C2B724FB7A48}"/>
              </a:ext>
            </a:extLst>
          </p:cNvPr>
          <p:cNvPicPr>
            <a:picLocks noChangeAspect="1"/>
          </p:cNvPicPr>
          <p:nvPr/>
        </p:nvPicPr>
        <p:blipFill>
          <a:blip r:embed="rId2"/>
          <a:stretch>
            <a:fillRect/>
          </a:stretch>
        </p:blipFill>
        <p:spPr>
          <a:xfrm>
            <a:off x="1905001" y="937699"/>
            <a:ext cx="8019478" cy="4777838"/>
          </a:xfrm>
          <a:prstGeom prst="rect">
            <a:avLst/>
          </a:prstGeom>
        </p:spPr>
      </p:pic>
    </p:spTree>
    <p:extLst>
      <p:ext uri="{BB962C8B-B14F-4D97-AF65-F5344CB8AC3E}">
        <p14:creationId xmlns:p14="http://schemas.microsoft.com/office/powerpoint/2010/main" val="769489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9015F76-C721-4A7C-9C47-C608AD5CA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237" y="837713"/>
            <a:ext cx="9915525" cy="5182574"/>
          </a:xfrm>
          <a:prstGeom prst="rect">
            <a:avLst/>
          </a:prstGeom>
        </p:spPr>
      </p:pic>
      <p:sp>
        <p:nvSpPr>
          <p:cNvPr id="43" name="CustomShape 1"/>
          <p:cNvSpPr/>
          <p:nvPr/>
        </p:nvSpPr>
        <p:spPr>
          <a:xfrm>
            <a:off x="2449440" y="1065825"/>
            <a:ext cx="7495920" cy="114084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fontScale="73500" lnSpcReduction="20000"/>
          </a:bodyPr>
          <a:lstStyle/>
          <a:p>
            <a:pPr algn="ctr">
              <a:lnSpc>
                <a:spcPct val="100000"/>
              </a:lnSpc>
            </a:pPr>
            <a:r>
              <a:rPr lang="en-US" sz="6000" b="0" strike="noStrike" spc="-1" dirty="0">
                <a:solidFill>
                  <a:schemeClr val="bg1"/>
                </a:solidFill>
                <a:latin typeface="Arial"/>
              </a:rPr>
              <a:t>Online Vegetables Shopping System</a:t>
            </a:r>
          </a:p>
        </p:txBody>
      </p:sp>
      <p:sp>
        <p:nvSpPr>
          <p:cNvPr id="44" name="CustomShape 2"/>
          <p:cNvSpPr/>
          <p:nvPr/>
        </p:nvSpPr>
        <p:spPr>
          <a:xfrm>
            <a:off x="1989360" y="1828800"/>
            <a:ext cx="7956000" cy="462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2160">
              <a:lnSpc>
                <a:spcPct val="100000"/>
              </a:lnSpc>
              <a:spcBef>
                <a:spcPts val="479"/>
              </a:spcBef>
              <a:buClr>
                <a:srgbClr val="0BD0D9"/>
              </a:buClr>
              <a:buSzPct val="95000"/>
              <a:buFont typeface="Wingdings 2" charset="2"/>
              <a:buChar char=""/>
            </a:pPr>
            <a:endParaRPr lang="en-US" sz="2400" b="1" spc="-1" dirty="0">
              <a:solidFill>
                <a:srgbClr val="000000"/>
              </a:solidFill>
              <a:latin typeface="Constantia"/>
            </a:endParaRPr>
          </a:p>
          <a:p>
            <a:pPr>
              <a:lnSpc>
                <a:spcPct val="100000"/>
              </a:lnSpc>
              <a:spcBef>
                <a:spcPts val="479"/>
              </a:spcBef>
            </a:pPr>
            <a:endParaRPr lang="en-US" sz="24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989360" y="686985"/>
            <a:ext cx="7495920" cy="114084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fontScale="96000"/>
          </a:bodyPr>
          <a:lstStyle/>
          <a:p>
            <a:pPr algn="ctr">
              <a:lnSpc>
                <a:spcPct val="100000"/>
              </a:lnSpc>
            </a:pPr>
            <a:r>
              <a:rPr lang="en-US" sz="6000" b="1" i="0" u="none" strike="noStrike" baseline="0" dirty="0">
                <a:solidFill>
                  <a:srgbClr val="00B1F1"/>
                </a:solidFill>
                <a:latin typeface="TrebuchetMS-Bold"/>
              </a:rPr>
              <a:t>SUBMITTED BY:</a:t>
            </a:r>
            <a:endParaRPr lang="en-US" sz="6000" b="0" strike="noStrike" spc="-1" dirty="0">
              <a:latin typeface="Arial"/>
            </a:endParaRPr>
          </a:p>
        </p:txBody>
      </p:sp>
      <p:sp>
        <p:nvSpPr>
          <p:cNvPr id="44" name="CustomShape 2"/>
          <p:cNvSpPr/>
          <p:nvPr/>
        </p:nvSpPr>
        <p:spPr>
          <a:xfrm>
            <a:off x="3347001" y="2237400"/>
            <a:ext cx="7956000" cy="462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2160">
              <a:lnSpc>
                <a:spcPct val="100000"/>
              </a:lnSpc>
              <a:spcBef>
                <a:spcPts val="479"/>
              </a:spcBef>
              <a:buClr>
                <a:srgbClr val="0BD0D9"/>
              </a:buClr>
              <a:buSzPct val="95000"/>
              <a:buFont typeface="Wingdings 2" charset="2"/>
              <a:buChar char=""/>
            </a:pPr>
            <a:endParaRPr lang="en-US" sz="2400" b="1" spc="-1" dirty="0">
              <a:solidFill>
                <a:srgbClr val="000000"/>
              </a:solidFill>
              <a:latin typeface="Constantia"/>
            </a:endParaRPr>
          </a:p>
          <a:p>
            <a:pPr>
              <a:lnSpc>
                <a:spcPct val="100000"/>
              </a:lnSpc>
              <a:spcBef>
                <a:spcPts val="479"/>
              </a:spcBef>
            </a:pPr>
            <a:endParaRPr lang="en-US" sz="2400" b="0" strike="noStrike" spc="-1" dirty="0">
              <a:latin typeface="Arial"/>
            </a:endParaRPr>
          </a:p>
        </p:txBody>
      </p:sp>
      <p:sp>
        <p:nvSpPr>
          <p:cNvPr id="6" name="Title 5">
            <a:extLst>
              <a:ext uri="{FF2B5EF4-FFF2-40B4-BE49-F238E27FC236}">
                <a16:creationId xmlns:a16="http://schemas.microsoft.com/office/drawing/2014/main" xmlns="" id="{85615871-217B-4194-B1DD-B5EC5458F1FD}"/>
              </a:ext>
            </a:extLst>
          </p:cNvPr>
          <p:cNvSpPr>
            <a:spLocks noGrp="1"/>
          </p:cNvSpPr>
          <p:nvPr>
            <p:ph type="title"/>
          </p:nvPr>
        </p:nvSpPr>
        <p:spPr>
          <a:xfrm>
            <a:off x="1072091" y="3200400"/>
            <a:ext cx="9609668" cy="1468800"/>
          </a:xfrm>
        </p:spPr>
        <p:txBody>
          <a:bodyPr>
            <a:normAutofit/>
          </a:bodyPr>
          <a:lstStyle/>
          <a:p>
            <a:r>
              <a:rPr lang="en-US" sz="2800" dirty="0">
                <a:solidFill>
                  <a:schemeClr val="tx1"/>
                </a:solidFill>
              </a:rPr>
              <a:t>Sudhir  Bhosale 		1124</a:t>
            </a:r>
            <a:br>
              <a:rPr lang="en-US" sz="2800" dirty="0">
                <a:solidFill>
                  <a:schemeClr val="tx1"/>
                </a:solidFill>
              </a:rPr>
            </a:br>
            <a:r>
              <a:rPr lang="en-US" sz="2800" dirty="0">
                <a:solidFill>
                  <a:schemeClr val="tx1"/>
                </a:solidFill>
              </a:rPr>
              <a:t>Mayur Kadam		1162</a:t>
            </a:r>
          </a:p>
        </p:txBody>
      </p:sp>
    </p:spTree>
    <p:extLst>
      <p:ext uri="{BB962C8B-B14F-4D97-AF65-F5344CB8AC3E}">
        <p14:creationId xmlns:p14="http://schemas.microsoft.com/office/powerpoint/2010/main" val="184921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512570" y="408600"/>
            <a:ext cx="7495920" cy="114084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fontScale="96000"/>
          </a:bodyPr>
          <a:lstStyle/>
          <a:p>
            <a:pPr>
              <a:lnSpc>
                <a:spcPct val="100000"/>
              </a:lnSpc>
            </a:pPr>
            <a:endParaRPr lang="en-US" sz="6000" b="0" strike="noStrike" spc="-1" dirty="0">
              <a:latin typeface="Arial"/>
            </a:endParaRPr>
          </a:p>
        </p:txBody>
      </p:sp>
      <p:sp>
        <p:nvSpPr>
          <p:cNvPr id="44" name="CustomShape 2"/>
          <p:cNvSpPr/>
          <p:nvPr/>
        </p:nvSpPr>
        <p:spPr>
          <a:xfrm>
            <a:off x="1989360" y="1828800"/>
            <a:ext cx="7956000" cy="462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2160">
              <a:lnSpc>
                <a:spcPct val="100000"/>
              </a:lnSpc>
              <a:spcBef>
                <a:spcPts val="479"/>
              </a:spcBef>
              <a:buClr>
                <a:srgbClr val="0BD0D9"/>
              </a:buClr>
              <a:buSzPct val="95000"/>
              <a:buFont typeface="Wingdings 2" charset="2"/>
              <a:buChar char=""/>
            </a:pPr>
            <a:r>
              <a:rPr lang="en-US" sz="2400" b="1" strike="noStrike" spc="-1" dirty="0">
                <a:solidFill>
                  <a:srgbClr val="000000"/>
                </a:solidFill>
                <a:latin typeface="Constantia"/>
                <a:ea typeface="DejaVu Sans"/>
              </a:rPr>
              <a:t>—Introduction</a:t>
            </a:r>
            <a:endParaRPr lang="en-US" sz="2400" b="0" strike="noStrike" spc="-1" dirty="0">
              <a:latin typeface="Arial"/>
            </a:endParaRPr>
          </a:p>
          <a:p>
            <a:pPr marL="274320" indent="-272160">
              <a:lnSpc>
                <a:spcPct val="100000"/>
              </a:lnSpc>
              <a:spcBef>
                <a:spcPts val="479"/>
              </a:spcBef>
              <a:buClr>
                <a:srgbClr val="0BD0D9"/>
              </a:buClr>
              <a:buSzPct val="95000"/>
              <a:buFont typeface="Wingdings 2" charset="2"/>
              <a:buChar char=""/>
            </a:pPr>
            <a:r>
              <a:rPr lang="en-US" sz="2400" b="1" strike="noStrike" spc="-1" dirty="0">
                <a:solidFill>
                  <a:srgbClr val="000000"/>
                </a:solidFill>
                <a:latin typeface="Constantia"/>
                <a:ea typeface="DejaVu Sans"/>
              </a:rPr>
              <a:t>—Motivation</a:t>
            </a:r>
            <a:endParaRPr lang="en-US" sz="2400" b="0" strike="noStrike" spc="-1" dirty="0">
              <a:latin typeface="Arial"/>
            </a:endParaRPr>
          </a:p>
          <a:p>
            <a:pPr marL="274320" indent="-272160">
              <a:lnSpc>
                <a:spcPct val="100000"/>
              </a:lnSpc>
              <a:spcBef>
                <a:spcPts val="479"/>
              </a:spcBef>
              <a:buClr>
                <a:srgbClr val="0BD0D9"/>
              </a:buClr>
              <a:buSzPct val="95000"/>
              <a:buFont typeface="Wingdings 2" charset="2"/>
              <a:buChar char=""/>
            </a:pPr>
            <a:r>
              <a:rPr lang="en-US" sz="2400" b="1" strike="noStrike" spc="-1" dirty="0">
                <a:solidFill>
                  <a:srgbClr val="000000"/>
                </a:solidFill>
                <a:latin typeface="Constantia"/>
                <a:ea typeface="DejaVu Sans"/>
              </a:rPr>
              <a:t>—Objectives</a:t>
            </a:r>
            <a:endParaRPr lang="en-US" sz="2400" spc="-1" dirty="0">
              <a:latin typeface="Arial"/>
            </a:endParaRPr>
          </a:p>
          <a:p>
            <a:pPr marL="274320" indent="-272160">
              <a:lnSpc>
                <a:spcPct val="100000"/>
              </a:lnSpc>
              <a:spcBef>
                <a:spcPts val="479"/>
              </a:spcBef>
              <a:buClr>
                <a:srgbClr val="0BD0D9"/>
              </a:buClr>
              <a:buSzPct val="95000"/>
              <a:buFont typeface="Wingdings 2" charset="2"/>
              <a:buChar char=""/>
            </a:pPr>
            <a:r>
              <a:rPr lang="en-US" sz="2400" b="1" strike="noStrike" spc="-1" dirty="0">
                <a:solidFill>
                  <a:srgbClr val="000000"/>
                </a:solidFill>
                <a:latin typeface="Constantia"/>
                <a:ea typeface="DejaVu Sans"/>
              </a:rPr>
              <a:t>—Description of system</a:t>
            </a:r>
            <a:endParaRPr lang="en-US" sz="2400" b="0" strike="noStrike" spc="-1" dirty="0">
              <a:latin typeface="Arial"/>
            </a:endParaRPr>
          </a:p>
          <a:p>
            <a:pPr marL="274320" indent="-272160">
              <a:lnSpc>
                <a:spcPct val="100000"/>
              </a:lnSpc>
              <a:spcBef>
                <a:spcPts val="479"/>
              </a:spcBef>
              <a:buClr>
                <a:srgbClr val="0BD0D9"/>
              </a:buClr>
              <a:buSzPct val="95000"/>
              <a:buFont typeface="Wingdings 2" charset="2"/>
              <a:buChar char=""/>
            </a:pPr>
            <a:r>
              <a:rPr lang="en-US" sz="2400" b="1" strike="noStrike" spc="-1" dirty="0">
                <a:solidFill>
                  <a:srgbClr val="000000"/>
                </a:solidFill>
                <a:latin typeface="Constantia"/>
                <a:ea typeface="DejaVu Sans"/>
              </a:rPr>
              <a:t>—</a:t>
            </a:r>
            <a:r>
              <a:rPr lang="en-US" sz="2400" b="1" spc="-1" dirty="0">
                <a:solidFill>
                  <a:srgbClr val="000000"/>
                </a:solidFill>
                <a:latin typeface="Constantia"/>
              </a:rPr>
              <a:t>Languages &amp; Tools</a:t>
            </a:r>
          </a:p>
          <a:p>
            <a:pPr marL="274320" indent="-272160">
              <a:lnSpc>
                <a:spcPct val="100000"/>
              </a:lnSpc>
              <a:spcBef>
                <a:spcPts val="479"/>
              </a:spcBef>
              <a:buClr>
                <a:srgbClr val="0BD0D9"/>
              </a:buClr>
              <a:buSzPct val="95000"/>
              <a:buFont typeface="Wingdings 2" charset="2"/>
              <a:buChar char=""/>
            </a:pPr>
            <a:r>
              <a:rPr lang="en-US" sz="2400" b="1" strike="noStrike" spc="-1" dirty="0">
                <a:solidFill>
                  <a:srgbClr val="000000"/>
                </a:solidFill>
                <a:latin typeface="Constantia"/>
                <a:ea typeface="DejaVu Sans"/>
              </a:rPr>
              <a:t>—Testing</a:t>
            </a:r>
            <a:endParaRPr lang="en-US" sz="2400" b="0" strike="noStrike" spc="-1" dirty="0">
              <a:latin typeface="Arial"/>
            </a:endParaRPr>
          </a:p>
          <a:p>
            <a:pPr marL="274320" indent="-272160">
              <a:lnSpc>
                <a:spcPct val="100000"/>
              </a:lnSpc>
              <a:spcBef>
                <a:spcPts val="479"/>
              </a:spcBef>
              <a:buClr>
                <a:srgbClr val="0BD0D9"/>
              </a:buClr>
              <a:buSzPct val="95000"/>
              <a:buFont typeface="Wingdings 2" charset="2"/>
              <a:buChar char=""/>
            </a:pPr>
            <a:r>
              <a:rPr lang="en-US" sz="2400" b="1" strike="noStrike" spc="-1" dirty="0">
                <a:solidFill>
                  <a:srgbClr val="000000"/>
                </a:solidFill>
                <a:latin typeface="Constantia"/>
                <a:ea typeface="DejaVu Sans"/>
              </a:rPr>
              <a:t>—</a:t>
            </a:r>
            <a:r>
              <a:rPr lang="en-US" sz="2400" b="1" spc="-1" dirty="0">
                <a:solidFill>
                  <a:srgbClr val="000000"/>
                </a:solidFill>
                <a:latin typeface="Constantia"/>
              </a:rPr>
              <a:t>Limitations</a:t>
            </a:r>
          </a:p>
          <a:p>
            <a:pPr marL="274320" indent="-272160">
              <a:lnSpc>
                <a:spcPct val="100000"/>
              </a:lnSpc>
              <a:spcBef>
                <a:spcPts val="479"/>
              </a:spcBef>
              <a:buClr>
                <a:srgbClr val="0BD0D9"/>
              </a:buClr>
              <a:buSzPct val="95000"/>
              <a:buFont typeface="Wingdings 2" charset="2"/>
              <a:buChar char=""/>
            </a:pPr>
            <a:r>
              <a:rPr lang="en-US" sz="2400" b="1" strike="noStrike" spc="-1" dirty="0">
                <a:solidFill>
                  <a:srgbClr val="000000"/>
                </a:solidFill>
                <a:latin typeface="Constantia"/>
                <a:ea typeface="DejaVu Sans"/>
              </a:rPr>
              <a:t>—</a:t>
            </a:r>
            <a:r>
              <a:rPr lang="en-US" sz="2400" b="1" spc="-1" dirty="0">
                <a:solidFill>
                  <a:srgbClr val="000000"/>
                </a:solidFill>
                <a:latin typeface="Constantia"/>
              </a:rPr>
              <a:t>Future Plan</a:t>
            </a:r>
          </a:p>
          <a:p>
            <a:pPr marL="274320" indent="-272160">
              <a:spcBef>
                <a:spcPts val="479"/>
              </a:spcBef>
              <a:buClr>
                <a:srgbClr val="0BD0D9"/>
              </a:buClr>
              <a:buSzPct val="95000"/>
              <a:buFont typeface="Wingdings 2" charset="2"/>
              <a:buChar char=""/>
            </a:pPr>
            <a:r>
              <a:rPr lang="en-US" sz="2400" b="1" strike="noStrike" spc="-1" dirty="0">
                <a:solidFill>
                  <a:srgbClr val="000000"/>
                </a:solidFill>
                <a:latin typeface="Constantia"/>
                <a:ea typeface="DejaVu Sans"/>
              </a:rPr>
              <a:t>—</a:t>
            </a:r>
            <a:r>
              <a:rPr lang="en-US" sz="2400" b="1" spc="-1" dirty="0">
                <a:solidFill>
                  <a:srgbClr val="000000"/>
                </a:solidFill>
                <a:latin typeface="Constantia"/>
              </a:rPr>
              <a:t>Conclusion</a:t>
            </a:r>
          </a:p>
          <a:p>
            <a:pPr marL="274320" indent="-272160">
              <a:lnSpc>
                <a:spcPct val="100000"/>
              </a:lnSpc>
              <a:spcBef>
                <a:spcPts val="479"/>
              </a:spcBef>
              <a:buClr>
                <a:srgbClr val="0BD0D9"/>
              </a:buClr>
              <a:buSzPct val="95000"/>
              <a:buFont typeface="Wingdings 2" charset="2"/>
              <a:buChar char=""/>
            </a:pPr>
            <a:endParaRPr lang="en-US" sz="2400" b="1" spc="-1" dirty="0">
              <a:solidFill>
                <a:srgbClr val="000000"/>
              </a:solidFill>
              <a:latin typeface="Constantia"/>
            </a:endParaRPr>
          </a:p>
          <a:p>
            <a:pPr>
              <a:lnSpc>
                <a:spcPct val="100000"/>
              </a:lnSpc>
              <a:spcBef>
                <a:spcPts val="479"/>
              </a:spcBef>
            </a:pPr>
            <a:endParaRPr lang="en-US" sz="2400" b="0" strike="noStrike" spc="-1" dirty="0">
              <a:latin typeface="Arial"/>
            </a:endParaRPr>
          </a:p>
        </p:txBody>
      </p:sp>
      <p:sp>
        <p:nvSpPr>
          <p:cNvPr id="4" name="Title 1">
            <a:extLst>
              <a:ext uri="{FF2B5EF4-FFF2-40B4-BE49-F238E27FC236}">
                <a16:creationId xmlns:a16="http://schemas.microsoft.com/office/drawing/2014/main" xmlns="" id="{F69D6BC7-3020-44A1-BA86-FC40BADDBADE}"/>
              </a:ext>
            </a:extLst>
          </p:cNvPr>
          <p:cNvSpPr txBox="1">
            <a:spLocks/>
          </p:cNvSpPr>
          <p:nvPr/>
        </p:nvSpPr>
        <p:spPr>
          <a:xfrm>
            <a:off x="697230" y="824061"/>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spc="-1" dirty="0">
                <a:solidFill>
                  <a:srgbClr val="000000"/>
                </a:solidFill>
                <a:latin typeface="Times New Roman" panose="02020603050405020304" pitchFamily="18" charset="0"/>
                <a:ea typeface="DejaVu Sans"/>
                <a:cs typeface="Times New Roman" panose="02020603050405020304" pitchFamily="18" charset="0"/>
              </a:rPr>
              <a:t>Presentation Outline:-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880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AF045D-344A-4580-B268-9CFA781C3A7C}"/>
              </a:ext>
            </a:extLst>
          </p:cNvPr>
          <p:cNvSpPr>
            <a:spLocks noGrp="1"/>
          </p:cNvSpPr>
          <p:nvPr>
            <p:ph type="title"/>
          </p:nvPr>
        </p:nvSpPr>
        <p:spPr/>
        <p:txBody>
          <a:bodyPr/>
          <a:lstStyle/>
          <a:p>
            <a:pPr algn="ctr"/>
            <a:r>
              <a:rPr lang="en-US" sz="4800" b="1" strike="noStrike" spc="-1" dirty="0">
                <a:solidFill>
                  <a:srgbClr val="000000"/>
                </a:solidFill>
                <a:latin typeface="Times New Roman" panose="02020603050405020304" pitchFamily="18" charset="0"/>
                <a:ea typeface="DejaVu Sans"/>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3D8CAF7-4D9B-486A-976B-3E88C6E7B451}"/>
              </a:ext>
            </a:extLst>
          </p:cNvPr>
          <p:cNvSpPr>
            <a:spLocks noGrp="1"/>
          </p:cNvSpPr>
          <p:nvPr>
            <p:ph idx="1"/>
          </p:nvPr>
        </p:nvSpPr>
        <p:spPr/>
        <p:txBody>
          <a:bodyPr/>
          <a:lstStyle/>
          <a:p>
            <a:pPr algn="l">
              <a:lnSpc>
                <a:spcPct val="100000"/>
              </a:lnSpc>
              <a:buFont typeface="Wingdings" panose="05000000000000000000" pitchFamily="2" charset="2"/>
              <a:buChar char="Ø"/>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The WEB BASED ONLINE SHOPPING SYSTEM project mainly focuses on basic    operations adding new product, new member and updating new information ,  searching product and members and facility to online shopping. This system has  three main modules</a:t>
            </a:r>
          </a:p>
          <a:p>
            <a:pPr algn="l">
              <a:buFont typeface="Wingdings" panose="05000000000000000000" pitchFamily="2" charset="2"/>
              <a:buChar char="Ø"/>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Insertion to database module -user friendly input screen</a:t>
            </a:r>
          </a:p>
          <a:p>
            <a:pPr>
              <a:buFont typeface="Wingdings" panose="05000000000000000000" pitchFamily="2" charset="2"/>
              <a:buChar char="Ø"/>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Extracting from database module-Attractive output screen</a:t>
            </a:r>
          </a:p>
          <a:p>
            <a:pPr algn="l">
              <a:buFont typeface="Wingdings" panose="05000000000000000000" pitchFamily="2" charset="2"/>
              <a:buChar char="Ø"/>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Search facility system –search for shopping</a:t>
            </a:r>
            <a:r>
              <a:rPr lang="en-US" sz="2400" b="0" i="0" u="none" strike="noStrike" baseline="0" dirty="0">
                <a:solidFill>
                  <a:schemeClr val="tx1"/>
                </a:solidFill>
                <a:latin typeface="TrebuchetMS"/>
              </a:rPr>
              <a:t>.</a:t>
            </a:r>
          </a:p>
          <a:p>
            <a:pPr algn="l"/>
            <a:endParaRPr lang="en-US" dirty="0">
              <a:solidFill>
                <a:schemeClr val="tx1"/>
              </a:solidFill>
            </a:endParaRPr>
          </a:p>
        </p:txBody>
      </p:sp>
    </p:spTree>
    <p:extLst>
      <p:ext uri="{BB962C8B-B14F-4D97-AF65-F5344CB8AC3E}">
        <p14:creationId xmlns:p14="http://schemas.microsoft.com/office/powerpoint/2010/main" val="706701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AF045D-344A-4580-B268-9CFA781C3A7C}"/>
              </a:ext>
            </a:extLst>
          </p:cNvPr>
          <p:cNvSpPr>
            <a:spLocks noGrp="1"/>
          </p:cNvSpPr>
          <p:nvPr>
            <p:ph type="title"/>
          </p:nvPr>
        </p:nvSpPr>
        <p:spPr/>
        <p:txBody>
          <a:bodyPr/>
          <a:lstStyle/>
          <a:p>
            <a:pPr algn="ctr"/>
            <a:r>
              <a:rPr lang="en-US" b="1" spc="-1" dirty="0">
                <a:solidFill>
                  <a:srgbClr val="000000"/>
                </a:solidFill>
                <a:latin typeface="Times New Roman" panose="02020603050405020304" pitchFamily="18" charset="0"/>
                <a:cs typeface="Times New Roman" panose="02020603050405020304" pitchFamily="18" charset="0"/>
              </a:rPr>
              <a:t>Motivations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3D8CAF7-4D9B-486A-976B-3E88C6E7B451}"/>
              </a:ext>
            </a:extLst>
          </p:cNvPr>
          <p:cNvSpPr>
            <a:spLocks noGrp="1"/>
          </p:cNvSpPr>
          <p:nvPr>
            <p:ph idx="1"/>
          </p:nvPr>
        </p:nvSpPr>
        <p:spPr/>
        <p:txBody>
          <a:bodyPr/>
          <a:lstStyle/>
          <a:p>
            <a:pPr algn="l">
              <a:lnSpc>
                <a:spcPct val="100000"/>
              </a:lnSpc>
              <a:buFont typeface="Wingdings" panose="05000000000000000000" pitchFamily="2" charset="2"/>
              <a:buChar char="Ø"/>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The WEB BASED ONLINE SHOPPING SYSTEM project mainly focuses on basic operations adding new product, new member and updating new information searching product and members and facility to online shopping. This system has  three main modules</a:t>
            </a:r>
          </a:p>
          <a:p>
            <a:pPr algn="l">
              <a:buFont typeface="Wingdings" panose="05000000000000000000" pitchFamily="2" charset="2"/>
              <a:buChar char="Ø"/>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Insertion to database module -user friendly input screen</a:t>
            </a:r>
          </a:p>
          <a:p>
            <a:pPr>
              <a:buFont typeface="Wingdings" panose="05000000000000000000" pitchFamily="2" charset="2"/>
              <a:buChar char="Ø"/>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Extracting from database module-Attractive output screen</a:t>
            </a:r>
          </a:p>
          <a:p>
            <a:pPr algn="l">
              <a:buFont typeface="Wingdings" panose="05000000000000000000" pitchFamily="2" charset="2"/>
              <a:buChar char="Ø"/>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Search facility system –search for shopping</a:t>
            </a:r>
            <a:r>
              <a:rPr lang="en-US" sz="1800" b="0" i="0" u="none" strike="noStrike" baseline="0" dirty="0">
                <a:solidFill>
                  <a:schemeClr val="tx1"/>
                </a:solidFill>
                <a:latin typeface="TrebuchetMS"/>
              </a:rPr>
              <a:t>.</a:t>
            </a:r>
          </a:p>
          <a:p>
            <a:pPr algn="l"/>
            <a:endParaRPr lang="en-US" dirty="0">
              <a:solidFill>
                <a:schemeClr val="tx1"/>
              </a:solidFill>
            </a:endParaRPr>
          </a:p>
        </p:txBody>
      </p:sp>
    </p:spTree>
    <p:extLst>
      <p:ext uri="{BB962C8B-B14F-4D97-AF65-F5344CB8AC3E}">
        <p14:creationId xmlns:p14="http://schemas.microsoft.com/office/powerpoint/2010/main" val="818833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AF045D-344A-4580-B268-9CFA781C3A7C}"/>
              </a:ext>
            </a:extLst>
          </p:cNvPr>
          <p:cNvSpPr>
            <a:spLocks noGrp="1"/>
          </p:cNvSpPr>
          <p:nvPr>
            <p:ph type="title"/>
          </p:nvPr>
        </p:nvSpPr>
        <p:spPr/>
        <p:txBody>
          <a:bodyPr/>
          <a:lstStyle/>
          <a:p>
            <a:pPr algn="ctr"/>
            <a:r>
              <a:rPr lang="en-US" sz="4800" b="1" strike="noStrike" spc="-1" dirty="0">
                <a:solidFill>
                  <a:srgbClr val="000000"/>
                </a:solidFill>
                <a:latin typeface="Times New Roman" panose="02020603050405020304" pitchFamily="18" charset="0"/>
                <a:ea typeface="DejaVu Sans"/>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3D8CAF7-4D9B-486A-976B-3E88C6E7B451}"/>
              </a:ext>
            </a:extLst>
          </p:cNvPr>
          <p:cNvSpPr>
            <a:spLocks noGrp="1"/>
          </p:cNvSpPr>
          <p:nvPr>
            <p:ph idx="1"/>
          </p:nvPr>
        </p:nvSpPr>
        <p:spPr/>
        <p:txBody>
          <a:bodyPr>
            <a:normAutofit/>
          </a:bodyPr>
          <a:lstStyle/>
          <a:p>
            <a:pPr marL="0" indent="0" algn="l">
              <a:buNone/>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The key objective to support the aims are :</a:t>
            </a:r>
          </a:p>
          <a:p>
            <a:pPr algn="l">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The objective of the Shopping systems is to increase the point of customer          choice</a:t>
            </a:r>
          </a:p>
          <a:p>
            <a:pPr algn="l">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Reduce time used in </a:t>
            </a:r>
          </a:p>
          <a:p>
            <a:pPr algn="l">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Efficiency in buying product.</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To overcome problems like bargaining , quality ,quantity</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To produce a web-based system that allows the customer to buy vegetables </a:t>
            </a:r>
          </a:p>
          <a:p>
            <a:pPr marL="0" indent="0">
              <a:buNone/>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    online </a:t>
            </a:r>
          </a:p>
          <a:p>
            <a:pPr algn="l">
              <a:buFont typeface="Wingdings" panose="05000000000000000000" pitchFamily="2" charset="2"/>
              <a:buChar char="Ø"/>
            </a:pPr>
            <a:endParaRPr lang="en-US" sz="1800" b="0" i="0" u="none" strike="noStrike" baseline="0" dirty="0">
              <a:solidFill>
                <a:schemeClr val="tx1"/>
              </a:solidFill>
              <a:latin typeface="TrebuchetMS"/>
            </a:endParaRPr>
          </a:p>
          <a:p>
            <a:pPr algn="l"/>
            <a:endParaRPr lang="en-US" dirty="0">
              <a:solidFill>
                <a:schemeClr val="tx1"/>
              </a:solidFill>
            </a:endParaRPr>
          </a:p>
        </p:txBody>
      </p:sp>
    </p:spTree>
    <p:extLst>
      <p:ext uri="{BB962C8B-B14F-4D97-AF65-F5344CB8AC3E}">
        <p14:creationId xmlns:p14="http://schemas.microsoft.com/office/powerpoint/2010/main" val="3009238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AF045D-344A-4580-B268-9CFA781C3A7C}"/>
              </a:ext>
            </a:extLst>
          </p:cNvPr>
          <p:cNvSpPr>
            <a:spLocks noGrp="1"/>
          </p:cNvSpPr>
          <p:nvPr>
            <p:ph type="title"/>
          </p:nvPr>
        </p:nvSpPr>
        <p:spPr/>
        <p:txBody>
          <a:bodyPr>
            <a:normAutofit/>
          </a:bodyPr>
          <a:lstStyle/>
          <a:p>
            <a:pPr marL="2160" algn="ctr">
              <a:lnSpc>
                <a:spcPct val="100000"/>
              </a:lnSpc>
              <a:spcBef>
                <a:spcPts val="479"/>
              </a:spcBef>
              <a:buClr>
                <a:srgbClr val="0BD0D9"/>
              </a:buClr>
              <a:buSzPct val="95000"/>
            </a:pPr>
            <a:r>
              <a:rPr lang="en-US" sz="4000" b="1" strike="noStrike" spc="-1" dirty="0">
                <a:solidFill>
                  <a:srgbClr val="000000"/>
                </a:solidFill>
                <a:latin typeface="Times New Roman" panose="02020603050405020304" pitchFamily="18" charset="0"/>
                <a:ea typeface="DejaVu Sans"/>
                <a:cs typeface="Times New Roman" panose="02020603050405020304" pitchFamily="18" charset="0"/>
              </a:rPr>
              <a:t>Description of system</a:t>
            </a:r>
            <a:endParaRPr lang="en-US" sz="4000" b="0" strike="noStrike" spc="-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3D8CAF7-4D9B-486A-976B-3E88C6E7B451}"/>
              </a:ext>
            </a:extLst>
          </p:cNvPr>
          <p:cNvSpPr>
            <a:spLocks noGrp="1"/>
          </p:cNvSpPr>
          <p:nvPr>
            <p:ph idx="1"/>
          </p:nvPr>
        </p:nvSpPr>
        <p:spPr/>
        <p:txBody>
          <a:bodyPr>
            <a:normAutofit fontScale="92500" lnSpcReduction="20000"/>
          </a:bodyPr>
          <a:lstStyle/>
          <a:p>
            <a:pPr marL="287910" indent="-285750" algn="just">
              <a:lnSpc>
                <a:spcPct val="110000"/>
              </a:lnSpc>
              <a:spcBef>
                <a:spcPts val="479"/>
              </a:spcBef>
              <a:buClr>
                <a:srgbClr val="0BD0D9"/>
              </a:buClr>
              <a:buSzPct val="95000"/>
              <a:buFont typeface="Wingdings" panose="05000000000000000000" pitchFamily="2" charset="2"/>
              <a:buChar char="Ø"/>
            </a:pPr>
            <a:r>
              <a:rPr lang="en-IN" sz="2600" b="1" u="sng" strike="noStrike" spc="-1" dirty="0">
                <a:solidFill>
                  <a:srgbClr val="000000"/>
                </a:solidFill>
                <a:uFillTx/>
                <a:latin typeface="Times New Roman" panose="02020603050405020304" pitchFamily="18" charset="0"/>
                <a:ea typeface="Times New Roman"/>
                <a:cs typeface="Times New Roman" panose="02020603050405020304" pitchFamily="18" charset="0"/>
              </a:rPr>
              <a:t>Customer functionality:</a:t>
            </a:r>
            <a:endParaRPr lang="en-US" sz="2600" b="0" strike="noStrike" spc="-1" dirty="0">
              <a:latin typeface="Times New Roman" panose="02020603050405020304" pitchFamily="18" charset="0"/>
              <a:cs typeface="Times New Roman" panose="02020603050405020304" pitchFamily="18" charset="0"/>
            </a:endParaRPr>
          </a:p>
          <a:p>
            <a:pPr marL="580518" lvl="1" indent="-285750" algn="just">
              <a:lnSpc>
                <a:spcPct val="110000"/>
              </a:lnSpc>
              <a:spcBef>
                <a:spcPts val="479"/>
              </a:spcBef>
              <a:buClr>
                <a:srgbClr val="0BD0D9"/>
              </a:buClr>
              <a:buSzPct val="95000"/>
              <a:buFont typeface="Wingdings" panose="05000000000000000000" pitchFamily="2" charset="2"/>
              <a:buChar char="ü"/>
            </a:pPr>
            <a:r>
              <a:rPr lang="en-US" sz="2600" spc="-1" dirty="0">
                <a:solidFill>
                  <a:srgbClr val="000000"/>
                </a:solidFill>
                <a:latin typeface="Times New Roman" panose="02020603050405020304" pitchFamily="18" charset="0"/>
                <a:cs typeface="Times New Roman" panose="02020603050405020304" pitchFamily="18" charset="0"/>
              </a:rPr>
              <a:t>Here customer will see the all list of vegetables  that added by Shopper ,he can  add , update ,delete from shopping cart and at the end he placed order through one time password</a:t>
            </a:r>
          </a:p>
          <a:p>
            <a:pPr marL="287910" indent="-285750" algn="just">
              <a:lnSpc>
                <a:spcPct val="110000"/>
              </a:lnSpc>
              <a:spcBef>
                <a:spcPts val="479"/>
              </a:spcBef>
              <a:buClr>
                <a:srgbClr val="0BD0D9"/>
              </a:buClr>
              <a:buSzPct val="95000"/>
              <a:buFont typeface="Wingdings" panose="05000000000000000000" pitchFamily="2" charset="2"/>
              <a:buChar char="Ø"/>
            </a:pPr>
            <a:r>
              <a:rPr lang="en-IN" sz="2600" b="1" u="sng" strike="noStrike" spc="-1" dirty="0">
                <a:solidFill>
                  <a:srgbClr val="000000"/>
                </a:solidFill>
                <a:uFillTx/>
                <a:latin typeface="Times New Roman" panose="02020603050405020304" pitchFamily="18" charset="0"/>
                <a:ea typeface="DejaVu Sans"/>
                <a:cs typeface="Times New Roman" panose="02020603050405020304" pitchFamily="18" charset="0"/>
              </a:rPr>
              <a:t>Admin Management:</a:t>
            </a:r>
            <a:endParaRPr lang="en-US" sz="2600" b="0" strike="noStrike" spc="-1" dirty="0">
              <a:latin typeface="Times New Roman" panose="02020603050405020304" pitchFamily="18" charset="0"/>
              <a:cs typeface="Times New Roman" panose="02020603050405020304" pitchFamily="18" charset="0"/>
            </a:endParaRPr>
          </a:p>
          <a:p>
            <a:pPr marL="580518" lvl="1" indent="-285750" algn="just">
              <a:lnSpc>
                <a:spcPct val="110000"/>
              </a:lnSpc>
              <a:spcBef>
                <a:spcPts val="479"/>
              </a:spcBef>
              <a:buClr>
                <a:srgbClr val="0BD0D9"/>
              </a:buClr>
              <a:buSzPct val="95000"/>
              <a:buFont typeface="Wingdings" panose="05000000000000000000" pitchFamily="2" charset="2"/>
              <a:buChar char="ü"/>
            </a:pPr>
            <a:r>
              <a:rPr lang="en-IN" sz="2600" spc="-1" dirty="0">
                <a:solidFill>
                  <a:srgbClr val="000000"/>
                </a:solidFill>
                <a:latin typeface="Times New Roman" panose="02020603050405020304" pitchFamily="18" charset="0"/>
                <a:cs typeface="Times New Roman" panose="02020603050405020304" pitchFamily="18" charset="0"/>
              </a:rPr>
              <a:t>It provides facility to add, update, delete and view the </a:t>
            </a:r>
            <a:r>
              <a:rPr lang="en-IN" sz="2600" spc="-1" dirty="0" err="1">
                <a:solidFill>
                  <a:srgbClr val="000000"/>
                </a:solidFill>
                <a:latin typeface="Times New Roman" panose="02020603050405020304" pitchFamily="18" charset="0"/>
                <a:cs typeface="Times New Roman" panose="02020603050405020304" pitchFamily="18" charset="0"/>
              </a:rPr>
              <a:t>customr</a:t>
            </a:r>
            <a:r>
              <a:rPr lang="en-IN" sz="2600" spc="-1" dirty="0">
                <a:solidFill>
                  <a:srgbClr val="000000"/>
                </a:solidFill>
                <a:latin typeface="Times New Roman" panose="02020603050405020304" pitchFamily="18" charset="0"/>
                <a:cs typeface="Times New Roman" panose="02020603050405020304" pitchFamily="18" charset="0"/>
              </a:rPr>
              <a:t> as well as shopper details  , also admin confirm the order </a:t>
            </a:r>
            <a:r>
              <a:rPr lang="en-US" sz="2600" spc="-1" dirty="0">
                <a:solidFill>
                  <a:srgbClr val="000000"/>
                </a:solidFill>
                <a:latin typeface="Times New Roman" panose="02020603050405020304" pitchFamily="18" charset="0"/>
                <a:cs typeface="Times New Roman" panose="02020603050405020304" pitchFamily="18" charset="0"/>
              </a:rPr>
              <a:t>      placed by customer</a:t>
            </a:r>
          </a:p>
          <a:p>
            <a:pPr marL="287910" indent="-285750" algn="just">
              <a:lnSpc>
                <a:spcPct val="110000"/>
              </a:lnSpc>
              <a:spcBef>
                <a:spcPts val="479"/>
              </a:spcBef>
              <a:buClr>
                <a:srgbClr val="0BD0D9"/>
              </a:buClr>
              <a:buSzPct val="95000"/>
              <a:buFont typeface="Wingdings" panose="05000000000000000000" pitchFamily="2" charset="2"/>
              <a:buChar char="Ø"/>
            </a:pPr>
            <a:r>
              <a:rPr lang="en-IN" sz="2600" b="1" u="sng" strike="noStrike" spc="-1" dirty="0">
                <a:solidFill>
                  <a:srgbClr val="000000"/>
                </a:solidFill>
                <a:uFillTx/>
                <a:latin typeface="Times New Roman" panose="02020603050405020304" pitchFamily="18" charset="0"/>
                <a:ea typeface="DejaVu Sans"/>
                <a:cs typeface="Times New Roman" panose="02020603050405020304" pitchFamily="18" charset="0"/>
              </a:rPr>
              <a:t>Shop Owner Management:</a:t>
            </a:r>
            <a:endParaRPr lang="en-US" sz="2600" b="0" strike="noStrike" spc="-1" dirty="0">
              <a:latin typeface="Times New Roman" panose="02020603050405020304" pitchFamily="18" charset="0"/>
              <a:cs typeface="Times New Roman" panose="02020603050405020304" pitchFamily="18" charset="0"/>
            </a:endParaRPr>
          </a:p>
          <a:p>
            <a:pPr marL="580518" lvl="1" indent="-285750" algn="just">
              <a:lnSpc>
                <a:spcPct val="110000"/>
              </a:lnSpc>
              <a:spcBef>
                <a:spcPts val="479"/>
              </a:spcBef>
              <a:buClr>
                <a:srgbClr val="0BD0D9"/>
              </a:buClr>
              <a:buSzPct val="95000"/>
              <a:buFont typeface="Wingdings" panose="05000000000000000000" pitchFamily="2" charset="2"/>
              <a:buChar char="ü"/>
            </a:pPr>
            <a:r>
              <a:rPr lang="en-IN" sz="2600" spc="-1" dirty="0">
                <a:solidFill>
                  <a:srgbClr val="000000"/>
                </a:solidFill>
                <a:latin typeface="Times New Roman" panose="02020603050405020304" pitchFamily="18" charset="0"/>
                <a:cs typeface="Times New Roman" panose="02020603050405020304" pitchFamily="18" charset="0"/>
              </a:rPr>
              <a:t>The shop owner can view the list of vegetables , can add, update  vegetable like  change price , update quantity and delete the vegetables</a:t>
            </a:r>
            <a:r>
              <a:rPr lang="en-IN" sz="2400" b="0" strike="noStrike" spc="-15" dirty="0">
                <a:solidFill>
                  <a:srgbClr val="000000"/>
                </a:solidFill>
                <a:latin typeface="Times New Roman"/>
                <a:ea typeface="DejaVu Sans"/>
              </a:rPr>
              <a:t>.</a:t>
            </a:r>
            <a:r>
              <a:rPr lang="en-IN" sz="1600" b="0" strike="noStrike" spc="-15" dirty="0">
                <a:solidFill>
                  <a:srgbClr val="000000"/>
                </a:solidFill>
                <a:latin typeface="Times New Roman"/>
                <a:ea typeface="DejaVu Sans"/>
              </a:rPr>
              <a:t> </a:t>
            </a:r>
            <a:endParaRPr lang="en-US" sz="1600" b="0" strike="noStrike" spc="-1" dirty="0">
              <a:latin typeface="Arial"/>
            </a:endParaRPr>
          </a:p>
          <a:p>
            <a:pPr algn="l">
              <a:buFont typeface="Wingdings" panose="05000000000000000000" pitchFamily="2" charset="2"/>
              <a:buChar char="Ø"/>
            </a:pPr>
            <a:endParaRPr lang="en-US" sz="1800" b="0" i="0" u="none" strike="noStrike" baseline="0" dirty="0">
              <a:solidFill>
                <a:schemeClr val="tx1"/>
              </a:solidFill>
              <a:latin typeface="TrebuchetMS"/>
            </a:endParaRPr>
          </a:p>
          <a:p>
            <a:pPr algn="l"/>
            <a:endParaRPr lang="en-US" dirty="0">
              <a:solidFill>
                <a:schemeClr val="tx1"/>
              </a:solidFill>
            </a:endParaRPr>
          </a:p>
        </p:txBody>
      </p:sp>
    </p:spTree>
    <p:extLst>
      <p:ext uri="{BB962C8B-B14F-4D97-AF65-F5344CB8AC3E}">
        <p14:creationId xmlns:p14="http://schemas.microsoft.com/office/powerpoint/2010/main" val="259798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AF045D-344A-4580-B268-9CFA781C3A7C}"/>
              </a:ext>
            </a:extLst>
          </p:cNvPr>
          <p:cNvSpPr>
            <a:spLocks noGrp="1"/>
          </p:cNvSpPr>
          <p:nvPr>
            <p:ph type="title"/>
          </p:nvPr>
        </p:nvSpPr>
        <p:spPr/>
        <p:txBody>
          <a:bodyPr>
            <a:normAutofit/>
          </a:bodyPr>
          <a:lstStyle/>
          <a:p>
            <a:pPr marL="2160" algn="ctr">
              <a:lnSpc>
                <a:spcPct val="100000"/>
              </a:lnSpc>
              <a:spcBef>
                <a:spcPts val="479"/>
              </a:spcBef>
              <a:buClr>
                <a:srgbClr val="0BD0D9"/>
              </a:buClr>
              <a:buSzPct val="95000"/>
            </a:pPr>
            <a:r>
              <a:rPr lang="en-US" sz="4000" b="1" spc="-1" dirty="0">
                <a:solidFill>
                  <a:srgbClr val="000000"/>
                </a:solidFill>
                <a:latin typeface="Times New Roman" panose="02020603050405020304" pitchFamily="18" charset="0"/>
                <a:cs typeface="Times New Roman" panose="02020603050405020304" pitchFamily="18" charset="0"/>
              </a:rPr>
              <a:t>Languages &amp; Tools</a:t>
            </a:r>
            <a:endParaRPr lang="en-US" sz="4000" b="0" strike="noStrike" spc="-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3D8CAF7-4D9B-486A-976B-3E88C6E7B451}"/>
              </a:ext>
            </a:extLst>
          </p:cNvPr>
          <p:cNvSpPr>
            <a:spLocks noGrp="1"/>
          </p:cNvSpPr>
          <p:nvPr>
            <p:ph idx="1"/>
          </p:nvPr>
        </p:nvSpPr>
        <p:spPr/>
        <p:txBody>
          <a:bodyPr>
            <a:normAutofit/>
          </a:bodyPr>
          <a:lstStyle/>
          <a:p>
            <a:pPr marL="0" indent="0" algn="l">
              <a:buNone/>
            </a:pPr>
            <a:endParaRPr lang="en-US" sz="1800" b="0" i="0" u="none" strike="noStrike" baseline="0" dirty="0">
              <a:solidFill>
                <a:schemeClr val="tx1"/>
              </a:solidFill>
              <a:latin typeface="TrebuchetMS"/>
            </a:endParaRPr>
          </a:p>
          <a:p>
            <a:pPr algn="l"/>
            <a:endParaRPr lang="en-US" dirty="0">
              <a:solidFill>
                <a:schemeClr val="tx1"/>
              </a:solidFill>
            </a:endParaRPr>
          </a:p>
        </p:txBody>
      </p:sp>
      <p:graphicFrame>
        <p:nvGraphicFramePr>
          <p:cNvPr id="4" name="Table 4">
            <a:extLst>
              <a:ext uri="{FF2B5EF4-FFF2-40B4-BE49-F238E27FC236}">
                <a16:creationId xmlns:a16="http://schemas.microsoft.com/office/drawing/2014/main" xmlns="" id="{1B57D80E-8316-457E-B5BE-A6EB7F1A187C}"/>
              </a:ext>
            </a:extLst>
          </p:cNvPr>
          <p:cNvGraphicFramePr>
            <a:graphicFrameLocks noGrp="1"/>
          </p:cNvGraphicFramePr>
          <p:nvPr>
            <p:extLst>
              <p:ext uri="{D42A27DB-BD31-4B8C-83A1-F6EECF244321}">
                <p14:modId xmlns:p14="http://schemas.microsoft.com/office/powerpoint/2010/main" val="123922003"/>
              </p:ext>
            </p:extLst>
          </p:nvPr>
        </p:nvGraphicFramePr>
        <p:xfrm>
          <a:off x="2025649" y="2675468"/>
          <a:ext cx="8140700" cy="3200400"/>
        </p:xfrm>
        <a:graphic>
          <a:graphicData uri="http://schemas.openxmlformats.org/drawingml/2006/table">
            <a:tbl>
              <a:tblPr firstRow="1" bandRow="1">
                <a:tableStyleId>{5C22544A-7EE6-4342-B048-85BDC9FD1C3A}</a:tableStyleId>
              </a:tblPr>
              <a:tblGrid>
                <a:gridCol w="4076700">
                  <a:extLst>
                    <a:ext uri="{9D8B030D-6E8A-4147-A177-3AD203B41FA5}">
                      <a16:colId xmlns:a16="http://schemas.microsoft.com/office/drawing/2014/main" xmlns="" val="3499990632"/>
                    </a:ext>
                  </a:extLst>
                </a:gridCol>
                <a:gridCol w="4064000">
                  <a:extLst>
                    <a:ext uri="{9D8B030D-6E8A-4147-A177-3AD203B41FA5}">
                      <a16:colId xmlns:a16="http://schemas.microsoft.com/office/drawing/2014/main" xmlns="" val="2323543038"/>
                    </a:ext>
                  </a:extLst>
                </a:gridCol>
              </a:tblGrid>
              <a:tr h="370840">
                <a:tc>
                  <a:txBody>
                    <a:bodyPr/>
                    <a:lstStyle/>
                    <a:p>
                      <a:r>
                        <a:rPr lang="en-US" sz="2400" b="1" spc="-1" dirty="0">
                          <a:solidFill>
                            <a:srgbClr val="000000"/>
                          </a:solidFill>
                          <a:latin typeface="Times New Roman" panose="02020603050405020304" pitchFamily="18" charset="0"/>
                          <a:cs typeface="Times New Roman" panose="02020603050405020304" pitchFamily="18" charset="0"/>
                        </a:rPr>
                        <a:t>Languages</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1" spc="-1" dirty="0">
                          <a:solidFill>
                            <a:srgbClr val="000000"/>
                          </a:solidFill>
                          <a:latin typeface="Times New Roman" panose="02020603050405020304" pitchFamily="18" charset="0"/>
                          <a:cs typeface="Times New Roman" panose="02020603050405020304" pitchFamily="18" charset="0"/>
                        </a:rPr>
                        <a:t>Tools</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059168145"/>
                  </a:ext>
                </a:extLst>
              </a:tr>
              <a:tr h="370840">
                <a:tc>
                  <a:txBody>
                    <a:bodyPr/>
                    <a:lstStyle/>
                    <a:p>
                      <a:r>
                        <a:rPr lang="en-US" sz="2400" dirty="0">
                          <a:latin typeface="Times New Roman" panose="02020603050405020304" pitchFamily="18" charset="0"/>
                          <a:cs typeface="Times New Roman" panose="02020603050405020304" pitchFamily="18" charset="0"/>
                        </a:rPr>
                        <a:t>JSP</a:t>
                      </a: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Eclipse IDE</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529029044"/>
                  </a:ext>
                </a:extLst>
              </a:tr>
              <a:tr h="370840">
                <a:tc>
                  <a:txBody>
                    <a:bodyPr/>
                    <a:lstStyle/>
                    <a:p>
                      <a:r>
                        <a:rPr lang="en-US" sz="2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CSS 3</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Visual Studio Code</a:t>
                      </a:r>
                    </a:p>
                  </a:txBody>
                  <a:tcPr/>
                </a:tc>
                <a:extLst>
                  <a:ext uri="{0D108BD9-81ED-4DB2-BD59-A6C34878D82A}">
                    <a16:rowId xmlns:a16="http://schemas.microsoft.com/office/drawing/2014/main" xmlns="" val="2212334988"/>
                  </a:ext>
                </a:extLst>
              </a:tr>
              <a:tr h="370840">
                <a:tc>
                  <a:txBody>
                    <a:bodyPr/>
                    <a:lstStyle/>
                    <a:p>
                      <a:r>
                        <a:rPr lang="en-US" sz="2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JavaScript</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Hibernate ORM</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941805463"/>
                  </a:ext>
                </a:extLst>
              </a:tr>
              <a:tr h="370840">
                <a:tc>
                  <a:txBody>
                    <a:bodyPr/>
                    <a:lstStyle/>
                    <a:p>
                      <a:r>
                        <a:rPr lang="en-US" sz="2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Bootstrap</a:t>
                      </a:r>
                      <a:endParaRPr lang="en-US" sz="2400" dirty="0">
                        <a:latin typeface="Times New Roman" panose="02020603050405020304" pitchFamily="18" charset="0"/>
                        <a:cs typeface="Times New Roman" panose="02020603050405020304" pitchFamily="18" charset="0"/>
                      </a:endParaRPr>
                    </a:p>
                  </a:txBody>
                  <a:tcPr/>
                </a:tc>
                <a:tc>
                  <a:txBody>
                    <a:bodyPr/>
                    <a:lstStyle/>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612934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HTML 5</a:t>
                      </a:r>
                      <a:endParaRPr lang="en-US" sz="2400" dirty="0">
                        <a:latin typeface="Times New Roman" panose="02020603050405020304" pitchFamily="18" charset="0"/>
                        <a:cs typeface="Times New Roman" panose="02020603050405020304" pitchFamily="18" charset="0"/>
                      </a:endParaRPr>
                    </a:p>
                  </a:txBody>
                  <a:tcPr/>
                </a:tc>
                <a:tc>
                  <a:txBody>
                    <a:bodyPr/>
                    <a:lstStyle/>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5971100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SQL</a:t>
                      </a:r>
                    </a:p>
                  </a:txBody>
                  <a:tcPr/>
                </a:tc>
                <a:tc>
                  <a:txBody>
                    <a:bodyPr/>
                    <a:lstStyle/>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125906725"/>
                  </a:ext>
                </a:extLst>
              </a:tr>
            </a:tbl>
          </a:graphicData>
        </a:graphic>
      </p:graphicFrame>
    </p:spTree>
    <p:extLst>
      <p:ext uri="{BB962C8B-B14F-4D97-AF65-F5344CB8AC3E}">
        <p14:creationId xmlns:p14="http://schemas.microsoft.com/office/powerpoint/2010/main" val="120497939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1330</TotalTime>
  <Words>536</Words>
  <Application>Microsoft Office PowerPoint</Application>
  <PresentationFormat>Custom</PresentationFormat>
  <Paragraphs>78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Retrospect</vt:lpstr>
      <vt:lpstr>PowerPoint Presentation</vt:lpstr>
      <vt:lpstr>PowerPoint Presentation</vt:lpstr>
      <vt:lpstr>Sudhir  Bhosale   1124 Mayur Kadam  1162</vt:lpstr>
      <vt:lpstr>PowerPoint Presentation</vt:lpstr>
      <vt:lpstr>Introduction</vt:lpstr>
      <vt:lpstr>Motivations</vt:lpstr>
      <vt:lpstr>Objectives</vt:lpstr>
      <vt:lpstr>Description of system</vt:lpstr>
      <vt:lpstr>Languages &amp; Tools</vt:lpstr>
      <vt:lpstr>Testing</vt:lpstr>
      <vt:lpstr>Login form</vt:lpstr>
      <vt:lpstr>Home Page</vt:lpstr>
      <vt:lpstr>Shopping Cart Before Checkout</vt:lpstr>
      <vt:lpstr>Verify OTP to placed Order</vt:lpstr>
      <vt:lpstr>Add/Update Product </vt:lpstr>
      <vt:lpstr>Limitations</vt:lpstr>
      <vt:lpstr>Future Plan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Sudhir Bhosale</dc:creator>
  <cp:lastModifiedBy>ADMIN</cp:lastModifiedBy>
  <cp:revision>24</cp:revision>
  <dcterms:created xsi:type="dcterms:W3CDTF">2021-02-01T09:14:35Z</dcterms:created>
  <dcterms:modified xsi:type="dcterms:W3CDTF">2021-02-02T07:40:28Z</dcterms:modified>
</cp:coreProperties>
</file>