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1B02E-23BD-4E26-8D64-362768637FD8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0D335-EDAD-475F-90F5-E63A12CDF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97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EAEFC4-B9EE-4819-B47A-E02466A2A00A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482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E2193-CB25-4407-91BC-00640E0EEE9D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18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C4302-80B6-4295-981A-42AA7A8AACC2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9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6BD7D-B40B-4ADF-A92D-FB5228936D2E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86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E62B-0EC8-4F17-B7F9-7C9891317330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4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9560-3700-4DA9-9F63-9720B94A10C0}" type="datetime1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1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DACD9-D14F-46E4-88BB-A10FC9BB2965}" type="datetime1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6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6C59-6735-477D-A1B6-39792E3858A0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97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963B5-FBF4-435B-A804-F3720875ED14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2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6814-D036-4A6E-A27B-0B3F208B7871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9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A48E-9A0D-49D8-828D-163CD261F123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85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FCF2-ED70-422E-B3ED-57E9B05D4C24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A798-D853-4046-AF70-99BFB140B74F}" type="datetime1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9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FACB-98ED-4FEF-83AD-90BFB2B2DF60}" type="datetime1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52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EA85-FC5B-44AB-A9FB-E12117DA4361}" type="datetime1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2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BA645-1281-4670-B840-1A6E8636E4AA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0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4C36-D8CC-4F9B-9011-C30E14ED52FE}" type="datetime1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E32EDC4-B6BF-4DFE-BDEE-63B28FCC0D3B}" type="datetime1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DB01DFA-5149-43F3-B6A6-FB7B61A41A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6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vegetables-fruit-fresh-cabbage-343837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ixabay.com/en/startup-meeting-brainstorming-594090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339C1B39-4329-36DE-38BD-81833FEFB979}"/>
              </a:ext>
            </a:extLst>
          </p:cNvPr>
          <p:cNvSpPr/>
          <p:nvPr/>
        </p:nvSpPr>
        <p:spPr>
          <a:xfrm>
            <a:off x="1957589" y="1056068"/>
            <a:ext cx="4687910" cy="29878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3E912-1ADF-06C2-2F6B-6686B45E6FF6}"/>
              </a:ext>
            </a:extLst>
          </p:cNvPr>
          <p:cNvSpPr txBox="1"/>
          <p:nvPr/>
        </p:nvSpPr>
        <p:spPr>
          <a:xfrm>
            <a:off x="2150772" y="1580521"/>
            <a:ext cx="4301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/>
              <a:t>Blink</a:t>
            </a:r>
            <a:r>
              <a:rPr lang="en-US" sz="12000" dirty="0" err="1">
                <a:solidFill>
                  <a:srgbClr val="00B050"/>
                </a:solidFill>
              </a:rPr>
              <a:t>it</a:t>
            </a:r>
            <a:endParaRPr lang="en-US" sz="25000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B9B42-3340-96CB-98B5-71D3A30C9878}"/>
              </a:ext>
            </a:extLst>
          </p:cNvPr>
          <p:cNvSpPr txBox="1"/>
          <p:nvPr/>
        </p:nvSpPr>
        <p:spPr>
          <a:xfrm>
            <a:off x="2768958" y="3245476"/>
            <a:ext cx="32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Power BI Dashboard</a:t>
            </a:r>
            <a:endParaRPr lang="en-IN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</p:txBody>
      </p:sp>
      <p:pic>
        <p:nvPicPr>
          <p:cNvPr id="15" name="Graphic 14" descr="Head with gears">
            <a:extLst>
              <a:ext uri="{FF2B5EF4-FFF2-40B4-BE49-F238E27FC236}">
                <a16:creationId xmlns:a16="http://schemas.microsoft.com/office/drawing/2014/main" id="{90E04650-A436-90BB-AE74-61F63FA27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3777" y="3429001"/>
            <a:ext cx="2384024" cy="238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3501-B197-4682-620B-83C25A4E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Berlin Sans FB Demi" panose="020E0802020502020306" pitchFamily="34" charset="0"/>
              </a:rPr>
              <a:t>* Introduction *</a:t>
            </a:r>
            <a:endParaRPr lang="en-IN" dirty="0">
              <a:solidFill>
                <a:schemeClr val="tx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33A08-B20F-3C1C-36FF-03870276EE28}"/>
              </a:ext>
            </a:extLst>
          </p:cNvPr>
          <p:cNvSpPr txBox="1"/>
          <p:nvPr/>
        </p:nvSpPr>
        <p:spPr>
          <a:xfrm>
            <a:off x="465457" y="2047741"/>
            <a:ext cx="57793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pperplate Gothic Bold" panose="020E0705020206020404" pitchFamily="34" charset="0"/>
              </a:rPr>
              <a:t>Blinkit</a:t>
            </a:r>
            <a:r>
              <a:rPr lang="en-US" dirty="0">
                <a:latin typeface="Copperplate Gothic Bold" panose="020E0705020206020404" pitchFamily="34" charset="0"/>
              </a:rPr>
              <a:t> is a leading online grocery delivery service in </a:t>
            </a:r>
            <a:r>
              <a:rPr lang="en-US" dirty="0" err="1">
                <a:latin typeface="Copperplate Gothic Bold" panose="020E0705020206020404" pitchFamily="34" charset="0"/>
              </a:rPr>
              <a:t>india</a:t>
            </a:r>
            <a:r>
              <a:rPr lang="en-US" dirty="0">
                <a:latin typeface="Copperplate Gothic Bold" panose="020E0705020206020404" pitchFamily="34" charset="0"/>
              </a:rPr>
              <a:t>, known  for its  lightening fast delivery times. Formerly known as </a:t>
            </a:r>
            <a:r>
              <a:rPr lang="en-US" dirty="0" err="1">
                <a:latin typeface="Copperplate Gothic Bold" panose="020E0705020206020404" pitchFamily="34" charset="0"/>
              </a:rPr>
              <a:t>Grofers</a:t>
            </a:r>
            <a:r>
              <a:rPr lang="en-US" dirty="0">
                <a:latin typeface="Copperplate Gothic Bold" panose="020E0705020206020404" pitchFamily="34" charset="0"/>
              </a:rPr>
              <a:t>, the company rebranded to reflect its commitment to delivering essentials in the blink of an eye.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Founded in 2013, </a:t>
            </a:r>
            <a:r>
              <a:rPr lang="en-US" dirty="0" err="1">
                <a:latin typeface="Copperplate Gothic Bold" panose="020E0705020206020404" pitchFamily="34" charset="0"/>
              </a:rPr>
              <a:t>Blinkit</a:t>
            </a:r>
            <a:r>
              <a:rPr lang="en-US" dirty="0">
                <a:latin typeface="Copperplate Gothic Bold" panose="020E0705020206020404" pitchFamily="34" charset="0"/>
              </a:rPr>
              <a:t> has </a:t>
            </a:r>
            <a:r>
              <a:rPr lang="en-US" dirty="0" err="1">
                <a:latin typeface="Copperplate Gothic Bold" panose="020E0705020206020404" pitchFamily="34" charset="0"/>
              </a:rPr>
              <a:t>revolutionzed</a:t>
            </a:r>
            <a:r>
              <a:rPr lang="en-US" dirty="0">
                <a:latin typeface="Copperplate Gothic Bold" panose="020E0705020206020404" pitchFamily="34" charset="0"/>
              </a:rPr>
              <a:t> the way people shop for groceries by offering a wide range of products, from fresh produce to household essentials, right at your doorstep.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0CA72-B182-3087-EC46-E61746C90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84242" y="1548736"/>
            <a:ext cx="4855265" cy="364144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91FAA59-17F0-1C29-8AB1-FFE712ED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803886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17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5AA575-A72E-F38D-5278-C507E1372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5496" y="0"/>
            <a:ext cx="10686245" cy="5589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C9F940-37B2-2007-28A0-29290572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96" y="209281"/>
            <a:ext cx="10396882" cy="115196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Requirements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EB8AE-5652-D98E-24CB-D76370A382A6}"/>
              </a:ext>
            </a:extLst>
          </p:cNvPr>
          <p:cNvSpPr txBox="1"/>
          <p:nvPr/>
        </p:nvSpPr>
        <p:spPr>
          <a:xfrm>
            <a:off x="505496" y="2189408"/>
            <a:ext cx="10396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To conduct a comprehensive analysis of </a:t>
            </a:r>
            <a:r>
              <a:rPr lang="en-US" dirty="0" err="1">
                <a:highlight>
                  <a:srgbClr val="FFFF00"/>
                </a:highlight>
                <a:latin typeface="Arial Rounded MT Bold" panose="020F0704030504030204" pitchFamily="34" charset="0"/>
              </a:rPr>
              <a:t>Blinkit’s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 sales performance, customer satisfaction and </a:t>
            </a:r>
            <a:r>
              <a:rPr lang="en-US" dirty="0" err="1">
                <a:highlight>
                  <a:srgbClr val="FFFF00"/>
                </a:highlight>
                <a:latin typeface="Arial Rounded MT Bold" panose="020F0704030504030204" pitchFamily="34" charset="0"/>
              </a:rPr>
              <a:t>inverntory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 distribution to identify key insights and  opportunities for optimization using various KPIs and visualizations in Power BI.</a:t>
            </a:r>
          </a:p>
          <a:p>
            <a:endParaRPr lang="en-US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KPI’s Requirements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ighlight>
                  <a:srgbClr val="FFFF00"/>
                </a:highlight>
                <a:latin typeface="Arial Rounded MT Bold" panose="020F0704030504030204" pitchFamily="34" charset="0"/>
              </a:rPr>
              <a:t>Total Sales 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:- The Overall revenue generated from all items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ighlight>
                  <a:srgbClr val="FFFF00"/>
                </a:highlight>
                <a:latin typeface="Arial Rounded MT Bold" panose="020F0704030504030204" pitchFamily="34" charset="0"/>
              </a:rPr>
              <a:t>Average Sales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 :- The Average revenue  per sale.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ighlight>
                  <a:srgbClr val="FFFF00"/>
                </a:highlight>
                <a:latin typeface="Arial Rounded MT Bold" panose="020F0704030504030204" pitchFamily="34" charset="0"/>
              </a:rPr>
              <a:t>Number of Items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 :- The Total count of different items sold.</a:t>
            </a:r>
            <a:endParaRPr lang="en-US" u="sng" dirty="0">
              <a:highlight>
                <a:srgbClr val="FFFF00"/>
              </a:highlight>
              <a:latin typeface="Arial Rounded MT Bold" panose="020F07040305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u="sng" dirty="0">
                <a:highlight>
                  <a:srgbClr val="FFFF00"/>
                </a:highlight>
                <a:latin typeface="Arial Rounded MT Bold" panose="020F0704030504030204" pitchFamily="34" charset="0"/>
              </a:rPr>
              <a:t>Average Rating</a:t>
            </a:r>
            <a:r>
              <a:rPr lang="en-US" dirty="0">
                <a:highlight>
                  <a:srgbClr val="FFFF00"/>
                </a:highlight>
                <a:latin typeface="Arial Rounded MT Bold" panose="020F0704030504030204" pitchFamily="34" charset="0"/>
              </a:rPr>
              <a:t> :- The Average customer rating for items sold.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87EEB-2DBC-FE03-4977-27415758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8712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3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11D-2C3F-328D-F27A-E822D4C6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91" y="235039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Visualization Requirements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9000F-8DEE-F7DD-069E-D36BC2113898}"/>
              </a:ext>
            </a:extLst>
          </p:cNvPr>
          <p:cNvSpPr txBox="1"/>
          <p:nvPr/>
        </p:nvSpPr>
        <p:spPr>
          <a:xfrm>
            <a:off x="345255" y="2091366"/>
            <a:ext cx="54230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Total sales by Fat Content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elix Titling" panose="04060505060202020A04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Total Sales by Item Type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elix Titling" panose="04060505060202020A04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Fat Content by Outlet for Total Sales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elix Titling" panose="04060505060202020A04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Sales by Outlet Size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elix Titling" panose="04060505060202020A04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Sales by Outlet Locations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Felix Titling" panose="04060505060202020A04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elix Titling" panose="04060505060202020A04" pitchFamily="82" charset="0"/>
              </a:rPr>
              <a:t>All Metrics by Outlet Type</a:t>
            </a:r>
            <a:endParaRPr lang="en-IN" dirty="0">
              <a:latin typeface="Felix Titling" panose="04060505060202020A04" pitchFamily="8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BBF998-7DB6-0918-9117-7BD3937C80D2}"/>
              </a:ext>
            </a:extLst>
          </p:cNvPr>
          <p:cNvSpPr/>
          <p:nvPr/>
        </p:nvSpPr>
        <p:spPr>
          <a:xfrm>
            <a:off x="7830355" y="1859339"/>
            <a:ext cx="3696237" cy="313932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Presentation with bar chart">
            <a:extLst>
              <a:ext uri="{FF2B5EF4-FFF2-40B4-BE49-F238E27FC236}">
                <a16:creationId xmlns:a16="http://schemas.microsoft.com/office/drawing/2014/main" id="{EAF7C329-A698-7E9D-F9DD-DAEED491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4741" y="2275267"/>
            <a:ext cx="2307464" cy="23074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2A68-2DF1-F30A-653F-E6CC8259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95970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87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BA8A-F2A6-FAC7-6645-33B54B8B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189084">
            <a:off x="-502529" y="1026097"/>
            <a:ext cx="6679978" cy="1151965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DashBoard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82562-1CD3-6692-B4C3-74DF3873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72" y="2744773"/>
            <a:ext cx="4974072" cy="20215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04DE4-392E-DBC3-4691-D5A79EA8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301" y="188259"/>
            <a:ext cx="5113570" cy="539227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29563-E2E7-4EC3-935F-ECADD9F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8708" y="5774960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2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C9CC6D-9E2D-0E00-1E24-B32BDE14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8" y="518375"/>
            <a:ext cx="2667176" cy="26627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50DC8-3E06-882C-06DD-0642923D5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578" y="157815"/>
            <a:ext cx="7697474" cy="3086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B2997-DC5C-DFEE-2294-DA9D7E803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3" y="3489543"/>
            <a:ext cx="2365016" cy="1667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EE41F1-97C6-6666-167A-2A664F81A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8593" y="3371522"/>
            <a:ext cx="6928834" cy="1785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phic 13" descr="Gauge">
            <a:extLst>
              <a:ext uri="{FF2B5EF4-FFF2-40B4-BE49-F238E27FC236}">
                <a16:creationId xmlns:a16="http://schemas.microsoft.com/office/drawing/2014/main" id="{13C20BBF-E1A2-3ED4-CE95-189F0758F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8493" y="4195794"/>
            <a:ext cx="1922171" cy="1922171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C8260D0-5682-B684-D17A-84E63EC9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57334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7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D7D3DE-2FC4-1623-F55C-CDE25BAB4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0" y="193183"/>
            <a:ext cx="9295342" cy="5293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56544-2B65-F035-200D-377ED66B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42407" y="5783092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62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55A317-38A2-5FFC-EE9E-23A840B0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" y="452073"/>
            <a:ext cx="1400370" cy="1419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916868-7F0F-1AAF-4525-2B49BFA1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97" y="3429000"/>
            <a:ext cx="1295581" cy="1352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33CA2-EE44-AD9E-888A-C35ECA31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1399" y="480651"/>
            <a:ext cx="1333686" cy="136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00611A-653C-9D01-A7DF-665AE30D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619" y="4100606"/>
            <a:ext cx="1914792" cy="13622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E81D6A-C833-BB11-7000-0E941A7626F6}"/>
              </a:ext>
            </a:extLst>
          </p:cNvPr>
          <p:cNvSpPr txBox="1"/>
          <p:nvPr/>
        </p:nvSpPr>
        <p:spPr>
          <a:xfrm>
            <a:off x="3563588" y="1535921"/>
            <a:ext cx="3867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Findings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w Cen MT" panose="020B0602020104020603" pitchFamily="34" charset="0"/>
              </a:rPr>
              <a:t>Total Sales : </a:t>
            </a:r>
            <a:r>
              <a:rPr lang="en-IN" b="1" dirty="0">
                <a:latin typeface="Tw Cen MT" panose="020B0602020104020603" pitchFamily="34" charset="0"/>
              </a:rPr>
              <a:t>$ 1.20 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w Cen MT" panose="020B0602020104020603" pitchFamily="34" charset="0"/>
              </a:rPr>
              <a:t>Average Sales Per Item : </a:t>
            </a:r>
            <a:r>
              <a:rPr lang="en-IN" b="1" dirty="0">
                <a:latin typeface="Tw Cen MT" panose="020B0602020104020603" pitchFamily="34" charset="0"/>
              </a:rPr>
              <a:t>$141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w Cen MT" panose="020B0602020104020603" pitchFamily="34" charset="0"/>
              </a:rPr>
              <a:t>Number Of items : 8523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w Cen MT" panose="020B0602020104020603" pitchFamily="34" charset="0"/>
              </a:rPr>
              <a:t>Average Rating : </a:t>
            </a:r>
            <a:r>
              <a:rPr lang="en-IN" b="1" dirty="0">
                <a:latin typeface="Tw Cen MT" panose="020B0602020104020603" pitchFamily="34" charset="0"/>
              </a:rPr>
              <a:t>3.9 out of 5</a:t>
            </a:r>
          </a:p>
        </p:txBody>
      </p:sp>
      <p:pic>
        <p:nvPicPr>
          <p:cNvPr id="12" name="Graphic 11" descr="Research">
            <a:extLst>
              <a:ext uri="{FF2B5EF4-FFF2-40B4-BE49-F238E27FC236}">
                <a16:creationId xmlns:a16="http://schemas.microsoft.com/office/drawing/2014/main" id="{4C5B6180-023D-65DA-DCA6-F97F34F7D1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149" y="3295220"/>
            <a:ext cx="914400" cy="91440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779D87-9979-06D5-A98A-2394B59B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23481" y="5808849"/>
            <a:ext cx="907186" cy="498470"/>
          </a:xfrm>
        </p:spPr>
        <p:txBody>
          <a:bodyPr/>
          <a:lstStyle/>
          <a:p>
            <a:fld id="{9DB01DFA-5149-43F3-B6A6-FB7B61A41A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98</TotalTime>
  <Words>227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Rounded MT Bold</vt:lpstr>
      <vt:lpstr>Berlin Sans FB Demi</vt:lpstr>
      <vt:lpstr>Calibri</vt:lpstr>
      <vt:lpstr>Copperplate Gothic Bold</vt:lpstr>
      <vt:lpstr>Felix Titling</vt:lpstr>
      <vt:lpstr>Impact</vt:lpstr>
      <vt:lpstr>Tw Cen MT</vt:lpstr>
      <vt:lpstr>Wingdings</vt:lpstr>
      <vt:lpstr>Main Event</vt:lpstr>
      <vt:lpstr>PowerPoint Presentation</vt:lpstr>
      <vt:lpstr>* Introduction *</vt:lpstr>
      <vt:lpstr>Requirements</vt:lpstr>
      <vt:lpstr>Visualization Requirements</vt:lpstr>
      <vt:lpstr>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Gharat</dc:creator>
  <cp:lastModifiedBy>Mayur Gharat</cp:lastModifiedBy>
  <cp:revision>1</cp:revision>
  <dcterms:created xsi:type="dcterms:W3CDTF">2024-09-09T05:18:02Z</dcterms:created>
  <dcterms:modified xsi:type="dcterms:W3CDTF">2024-09-09T06:56:58Z</dcterms:modified>
</cp:coreProperties>
</file>