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3A_80FEBC81.xml" ContentType="application/vnd.ms-powerpoint.comments+xml"/>
  <Override PartName="/ppt/comments/modernComment_15C_E41638D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9"/>
  </p:notesMasterIdLst>
  <p:sldIdLst>
    <p:sldId id="283" r:id="rId2"/>
    <p:sldId id="284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9" r:id="rId11"/>
    <p:sldId id="320" r:id="rId12"/>
    <p:sldId id="321" r:id="rId13"/>
    <p:sldId id="322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18" r:id="rId29"/>
    <p:sldId id="324" r:id="rId30"/>
    <p:sldId id="323" r:id="rId31"/>
    <p:sldId id="316" r:id="rId32"/>
    <p:sldId id="325" r:id="rId33"/>
    <p:sldId id="326" r:id="rId34"/>
    <p:sldId id="328" r:id="rId35"/>
    <p:sldId id="329" r:id="rId36"/>
    <p:sldId id="330" r:id="rId37"/>
    <p:sldId id="331" r:id="rId38"/>
    <p:sldId id="332" r:id="rId39"/>
    <p:sldId id="327" r:id="rId40"/>
    <p:sldId id="333" r:id="rId41"/>
    <p:sldId id="334" r:id="rId42"/>
    <p:sldId id="335" r:id="rId43"/>
    <p:sldId id="336" r:id="rId44"/>
    <p:sldId id="337" r:id="rId45"/>
    <p:sldId id="338" r:id="rId46"/>
    <p:sldId id="281" r:id="rId47"/>
    <p:sldId id="28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17F969-CEB4-748E-6C1A-8B65F3210453}" name="Aditya Goswami" initials="AG" userId="4f0e5787ba472cc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omments/modernComment_13A_80FEBC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66D907-8024-4887-9206-A80C24A8EB17}" authorId="{C917F969-CEB4-748E-6C1A-8B65F3210453}" created="2024-04-10T08:55:45.5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64178049" sldId="314"/>
      <ac:picMk id="7" creationId="{00000000-0000-0000-0000-000000000000}"/>
    </ac:deMkLst>
    <p188:txBody>
      <a:bodyPr/>
      <a:lstStyle/>
      <a:p>
        <a:r>
          <a:rPr lang="en-US"/>
          <a:t>No indentation :</a:t>
        </a:r>
      </a:p>
    </p188:txBody>
  </p188:cm>
</p188:cmLst>
</file>

<file path=ppt/comments/modernComment_15C_E41638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BC2138-D229-4874-BC94-98D7642454E1}" authorId="{C917F969-CEB4-748E-6C1A-8B65F3210453}" created="2024-04-21T06:10:29.194">
    <pc:sldMkLst xmlns:pc="http://schemas.microsoft.com/office/powerpoint/2013/main/command">
      <pc:docMk/>
      <pc:sldMk cId="3826661596" sldId="348"/>
    </pc:sldMkLst>
    <p188:txBody>
      <a:bodyPr/>
      <a:lstStyle/>
      <a:p>
        <a:r>
          <a:rPr lang="en-US"/>
          <a:t>Remove changes temporary string. It does not change the original string or tuple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D77A7-14A0-420A-B437-CF1896B78195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015A8-0C44-43C9-BF47-0BD25467B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8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6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6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5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3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1A70EB-668A-4A6B-A204-3C2A7EBC7E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EFD811-5986-4D9C-9728-3B08225F5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5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8/10/relationships/comments" Target="../comments/modernComment_15C_E41638D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3A_80FEBC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012"/>
            <a:ext cx="14011275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1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Python Data Types</a:t>
            </a:r>
            <a:endParaRPr lang="en-IN" b="1" dirty="0">
              <a:latin typeface="+mn-lt"/>
            </a:endParaRPr>
          </a:p>
        </p:txBody>
      </p:sp>
      <p:pic>
        <p:nvPicPr>
          <p:cNvPr id="6" name="Picture 2" descr="https://lh4.googleusercontent.com/NoMh_Lb7JzfmfEggY-g22ypB2r-8pTX384-sCCYABf3n_fCVtb44GNbOQpw-AXdy9uDekkmxwcKAgVg2csV3hMulW5V_er4PDGIVQngAiur8L_3sgfO0NmQZdNvIG5hFQjSYBEJUIwPmNvwI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36" y="1846263"/>
            <a:ext cx="706545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0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String data-type in python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48" y="1834406"/>
            <a:ext cx="9884664" cy="159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8" y="4232730"/>
            <a:ext cx="4219575" cy="169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705" y="4182999"/>
            <a:ext cx="3990975" cy="20764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84148" y="273224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Declaring string &amp; Indexing in String</a:t>
            </a:r>
            <a:endParaRPr lang="en-IN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2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7114"/>
            <a:ext cx="10058400" cy="77724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Python Strings are Immutable</a:t>
            </a:r>
            <a:br>
              <a:rPr lang="en-IN" b="1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5734"/>
            <a:ext cx="10158984" cy="45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5806440" cy="1024128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600" b="1" dirty="0">
                <a:latin typeface="+mn-lt"/>
              </a:rPr>
              <a:t>Python Multiline String</a:t>
            </a:r>
            <a:br>
              <a:rPr lang="en-IN" sz="3600" b="1" dirty="0">
                <a:latin typeface="+mn-lt"/>
              </a:rPr>
            </a:br>
            <a:endParaRPr lang="en-IN" sz="36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152" y="1846897"/>
            <a:ext cx="3410712" cy="2085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846897"/>
            <a:ext cx="4736592" cy="28479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80760" y="630936"/>
            <a:ext cx="5532120" cy="1024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9600" b="1" dirty="0">
                <a:latin typeface="+mn-lt"/>
              </a:rPr>
              <a:t>Comparing Strings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6152" y="3931920"/>
            <a:ext cx="391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 </a:t>
            </a:r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Join Two or More Strings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94" y="4301252"/>
            <a:ext cx="2505075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5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1067340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String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8720" y="1700784"/>
            <a:ext cx="10021824" cy="477316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String is a group of valid characters enclosed in Single or Double quotation marks. </a:t>
            </a:r>
          </a:p>
          <a:p>
            <a:pPr algn="just"/>
            <a:r>
              <a:rPr lang="en-US" sz="2400" dirty="0"/>
              <a:t>A string can group any type of known characters i.e. letters ,numbers and special characters. </a:t>
            </a:r>
          </a:p>
          <a:p>
            <a:pPr algn="just"/>
            <a:r>
              <a:rPr lang="en-US" sz="2400" dirty="0"/>
              <a:t>A Python string is a sequence of characters and each character can be accessed by its index either by forward indexing or by backward indexing. e.g. </a:t>
            </a:r>
            <a:r>
              <a:rPr lang="en-US" sz="2400" dirty="0" err="1"/>
              <a:t>subj</a:t>
            </a:r>
            <a:r>
              <a:rPr lang="en-US" sz="2400" dirty="0"/>
              <a:t>=“Computer”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1" y="4640580"/>
            <a:ext cx="7834503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792" y="939102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String slicing in python</a:t>
            </a:r>
            <a:endParaRPr lang="en-IN" b="1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0392" y="1502664"/>
            <a:ext cx="1054303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String Slicing in Python</a:t>
            </a:r>
            <a:br>
              <a:rPr lang="en-IN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362456"/>
            <a:ext cx="8851392" cy="48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397289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String slicing in python</a:t>
            </a:r>
            <a:endParaRPr lang="en-IN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0" y="238479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Output???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24800" y="4391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2307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1540" b="16392"/>
          <a:stretch/>
        </p:blipFill>
        <p:spPr>
          <a:xfrm>
            <a:off x="1152144" y="1837944"/>
            <a:ext cx="6428232" cy="1463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8690"/>
          <a:stretch/>
        </p:blipFill>
        <p:spPr>
          <a:xfrm>
            <a:off x="1152144" y="3834606"/>
            <a:ext cx="6483096" cy="14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String slicing in python</a:t>
            </a:r>
            <a:endParaRPr lang="en-IN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3065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Output???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458200" y="1956816"/>
            <a:ext cx="2907792" cy="191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String Built-in Functions </a:t>
            </a:r>
            <a:endParaRPr lang="en-IN" sz="2400" b="1" dirty="0"/>
          </a:p>
        </p:txBody>
      </p:sp>
      <p:sp>
        <p:nvSpPr>
          <p:cNvPr id="7" name="Down Arrow 6"/>
          <p:cNvSpPr/>
          <p:nvPr/>
        </p:nvSpPr>
        <p:spPr>
          <a:xfrm>
            <a:off x="9409176" y="4389120"/>
            <a:ext cx="1380744" cy="1398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97280" y="1845734"/>
            <a:ext cx="5379720" cy="40233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9085"/>
          <a:stretch/>
        </p:blipFill>
        <p:spPr>
          <a:xfrm>
            <a:off x="1097280" y="2368296"/>
            <a:ext cx="5379720" cy="22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89" y="508871"/>
            <a:ext cx="10058400" cy="1786273"/>
          </a:xfrm>
        </p:spPr>
        <p:txBody>
          <a:bodyPr>
            <a:normAutofit/>
          </a:bodyPr>
          <a:lstStyle/>
          <a:p>
            <a:r>
              <a:rPr lang="en-IN" b="1" dirty="0" err="1">
                <a:latin typeface="+mn-lt"/>
              </a:rPr>
              <a:t>len</a:t>
            </a:r>
            <a:r>
              <a:rPr lang="en-IN" b="1" dirty="0">
                <a:latin typeface="+mn-lt"/>
              </a:rPr>
              <a:t>(): Returns the length of the string</a:t>
            </a:r>
            <a:br>
              <a:rPr lang="en-IN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1289" y="1965580"/>
            <a:ext cx="3038475" cy="13525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95088" y="2106741"/>
            <a:ext cx="7467600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  <a:latin typeface="+mn-lt"/>
              </a:rPr>
              <a:t>lower() and upper(): Convert a string to lowercase or uppercase.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6" y="3492247"/>
            <a:ext cx="4514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Python Control Statements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29" y="1810513"/>
            <a:ext cx="8200359" cy="43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6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52" y="228600"/>
            <a:ext cx="9482328" cy="118903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capitalize(): Capitalize the first letter of the string.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6048" y="1819275"/>
            <a:ext cx="5867400" cy="14287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11040" y="3425031"/>
            <a:ext cx="7467600" cy="1189038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  <a:latin typeface="+mn-lt"/>
              </a:rPr>
              <a:t>title(): Convert the first letter of each word to uppercase.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72" y="4791075"/>
            <a:ext cx="5839968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6184" cy="1450757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count(): Count occurrences of a substring in the string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3480" y="1890902"/>
            <a:ext cx="5334000" cy="14001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3444619"/>
            <a:ext cx="10058400" cy="865254"/>
          </a:xfrm>
          <a:prstGeom prst="rect">
            <a:avLst/>
          </a:prstGeom>
        </p:spPr>
        <p:txBody>
          <a:bodyPr vert="horz" anchor="b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tx1"/>
                </a:solidFill>
                <a:latin typeface="+mn-lt"/>
              </a:rPr>
              <a:t>find() and index(): Find the index of a substring in the string</a:t>
            </a:r>
            <a:r>
              <a:rPr lang="en-IN" sz="4000" dirty="0"/>
              <a:t>.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42819"/>
            <a:ext cx="5715000" cy="1343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9160" y="5739386"/>
            <a:ext cx="95250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find() returns -1 if the substring is not found, while index() raises a </a:t>
            </a:r>
            <a:r>
              <a:rPr lang="en-IN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ValueError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replace(): Replace occurrences of a substring with another string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97280" y="1737360"/>
            <a:ext cx="6553200" cy="1447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39896" y="2847150"/>
            <a:ext cx="8101584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  <a:latin typeface="+mn-lt"/>
              </a:rPr>
              <a:t>strip(), </a:t>
            </a:r>
            <a:r>
              <a:rPr lang="en-IN" b="1" dirty="0" err="1">
                <a:solidFill>
                  <a:schemeClr val="tx1"/>
                </a:solidFill>
                <a:latin typeface="+mn-lt"/>
              </a:rPr>
              <a:t>lstrip</a:t>
            </a:r>
            <a:r>
              <a:rPr lang="en-IN" b="1" dirty="0">
                <a:solidFill>
                  <a:schemeClr val="tx1"/>
                </a:solidFill>
                <a:latin typeface="+mn-lt"/>
              </a:rPr>
              <a:t>(), and </a:t>
            </a:r>
            <a:r>
              <a:rPr lang="en-IN" b="1" dirty="0" err="1">
                <a:solidFill>
                  <a:schemeClr val="tx1"/>
                </a:solidFill>
                <a:latin typeface="+mn-lt"/>
              </a:rPr>
              <a:t>rstrip</a:t>
            </a:r>
            <a:r>
              <a:rPr lang="en-IN" b="1" dirty="0">
                <a:solidFill>
                  <a:schemeClr val="tx1"/>
                </a:solidFill>
                <a:latin typeface="+mn-lt"/>
              </a:rPr>
              <a:t>(): Remove leading and trailing whitespaces.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660966"/>
            <a:ext cx="4610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615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552" y="478536"/>
            <a:ext cx="9735312" cy="1143000"/>
          </a:xfrm>
        </p:spPr>
        <p:txBody>
          <a:bodyPr>
            <a:noAutofit/>
          </a:bodyPr>
          <a:lstStyle/>
          <a:p>
            <a:r>
              <a:rPr lang="en-IN" sz="2400" b="1" dirty="0" err="1">
                <a:latin typeface="+mn-lt"/>
              </a:rPr>
              <a:t>isalnum</a:t>
            </a:r>
            <a:r>
              <a:rPr lang="en-IN" sz="2400" b="1" dirty="0">
                <a:latin typeface="+mn-lt"/>
              </a:rPr>
              <a:t>(): Returns True if all characters in the string are alphanumeric (consists of only letters and numbers), False otherwise.</a:t>
            </a:r>
            <a:endParaRPr lang="en-IN" sz="44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8552" y="1908049"/>
            <a:ext cx="4800600" cy="1409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68552" y="3986785"/>
            <a:ext cx="10134600" cy="76352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err="1">
                <a:solidFill>
                  <a:schemeClr val="tx1"/>
                </a:solidFill>
                <a:latin typeface="+mn-lt"/>
              </a:rPr>
              <a:t>isalpha</a:t>
            </a:r>
            <a:r>
              <a:rPr lang="en-IN" sz="2400" b="1" dirty="0">
                <a:solidFill>
                  <a:schemeClr val="tx1"/>
                </a:solidFill>
                <a:latin typeface="+mn-lt"/>
              </a:rPr>
              <a:t>(): Returns True if all characters in the string are alphabetic (consists of only letters), False otherwise.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52" y="4806697"/>
            <a:ext cx="5181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6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660" y="2756597"/>
            <a:ext cx="5093970" cy="11430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+mn-lt"/>
              </a:rPr>
              <a:t>Islower</a:t>
            </a:r>
            <a:r>
              <a:rPr lang="en-US" sz="2800" b="1" dirty="0">
                <a:latin typeface="+mn-lt"/>
              </a:rPr>
              <a:t>() and </a:t>
            </a:r>
            <a:r>
              <a:rPr lang="en-US" sz="2800" b="1" dirty="0" err="1">
                <a:latin typeface="+mn-lt"/>
              </a:rPr>
              <a:t>isupper</a:t>
            </a:r>
            <a:r>
              <a:rPr lang="en-US" sz="2800" b="1" dirty="0">
                <a:latin typeface="+mn-lt"/>
              </a:rPr>
              <a:t>()</a:t>
            </a:r>
            <a:endParaRPr lang="en-IN" sz="28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3530" y="2151316"/>
            <a:ext cx="51625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60" y="3912679"/>
            <a:ext cx="4152900" cy="23526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73530" y="1035556"/>
            <a:ext cx="9204960" cy="11430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err="1">
                <a:solidFill>
                  <a:schemeClr val="tx1"/>
                </a:solidFill>
                <a:latin typeface="+mn-lt"/>
              </a:rPr>
              <a:t>isdigit</a:t>
            </a:r>
            <a:r>
              <a:rPr lang="en-IN" sz="2400" b="1" dirty="0">
                <a:solidFill>
                  <a:schemeClr val="tx1"/>
                </a:solidFill>
                <a:latin typeface="+mn-lt"/>
              </a:rPr>
              <a:t>(): Returns True if all characters in the string are digits (numeric characters), False otherwise.</a:t>
            </a:r>
            <a:br>
              <a:rPr lang="en-IN" sz="3200" b="1" dirty="0">
                <a:latin typeface="+mn-lt"/>
              </a:rPr>
            </a:b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175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536" y="583692"/>
            <a:ext cx="9777984" cy="1143000"/>
          </a:xfrm>
        </p:spPr>
        <p:txBody>
          <a:bodyPr>
            <a:noAutofit/>
          </a:bodyPr>
          <a:lstStyle/>
          <a:p>
            <a:r>
              <a:rPr lang="en-IN" sz="2400" b="1" dirty="0" err="1">
                <a:solidFill>
                  <a:schemeClr val="tx1"/>
                </a:solidFill>
                <a:latin typeface="+mn-lt"/>
              </a:rPr>
              <a:t>isspace</a:t>
            </a:r>
            <a:r>
              <a:rPr lang="en-IN" sz="2400" b="1" dirty="0">
                <a:solidFill>
                  <a:schemeClr val="tx1"/>
                </a:solidFill>
                <a:latin typeface="+mn-lt"/>
              </a:rPr>
              <a:t>(): Returns True if all characters in the string are whitespace characters (e.g., space, tab, newline), False otherwise</a:t>
            </a:r>
            <a:endParaRPr lang="en-IN" sz="44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9408" y="1917192"/>
            <a:ext cx="5334000" cy="14859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04944" y="3593592"/>
            <a:ext cx="7565136" cy="8260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tx1"/>
                </a:solidFill>
                <a:latin typeface="+mn-lt"/>
              </a:rPr>
              <a:t>join(): Joins elements of an </a:t>
            </a:r>
            <a:r>
              <a:rPr lang="en-IN" sz="2400" b="1" dirty="0" err="1">
                <a:solidFill>
                  <a:schemeClr val="tx1"/>
                </a:solidFill>
                <a:latin typeface="+mn-lt"/>
              </a:rPr>
              <a:t>iterable</a:t>
            </a:r>
            <a:r>
              <a:rPr lang="en-IN" sz="2400" b="1" dirty="0">
                <a:solidFill>
                  <a:schemeClr val="tx1"/>
                </a:solidFill>
                <a:latin typeface="+mn-lt"/>
              </a:rPr>
              <a:t> (e.g., a list) into a string using the specified string as a separator</a:t>
            </a:r>
            <a:endParaRPr lang="en-IN" sz="3200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4610100"/>
            <a:ext cx="5638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4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73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Formatting string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7280" y="1524001"/>
            <a:ext cx="8906256" cy="47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581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Formatting numeric and strings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7280" y="1042416"/>
            <a:ext cx="8595360" cy="1451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399"/>
          <a:stretch/>
        </p:blipFill>
        <p:spPr>
          <a:xfrm>
            <a:off x="1463040" y="2712720"/>
            <a:ext cx="8382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62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286603"/>
            <a:ext cx="10588752" cy="145075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Iterate Through a Python String(for loop)</a:t>
            </a:r>
          </a:p>
        </p:txBody>
      </p:sp>
      <p:pic>
        <p:nvPicPr>
          <p:cNvPr id="1026" name="Picture 2" descr="Working of Python for Lo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89" y="1737360"/>
            <a:ext cx="413509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7590"/>
          <a:stretch/>
        </p:blipFill>
        <p:spPr>
          <a:xfrm>
            <a:off x="3596639" y="1828800"/>
            <a:ext cx="4669537" cy="234086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05456" y="2231136"/>
            <a:ext cx="10149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333501" y="2231136"/>
            <a:ext cx="113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 1</a:t>
            </a:r>
            <a:endParaRPr lang="en-IN" sz="2400" b="1" dirty="0"/>
          </a:p>
        </p:txBody>
      </p:sp>
      <p:sp>
        <p:nvSpPr>
          <p:cNvPr id="9" name="Right Arrow 8"/>
          <p:cNvSpPr/>
          <p:nvPr/>
        </p:nvSpPr>
        <p:spPr>
          <a:xfrm>
            <a:off x="1944624" y="5108448"/>
            <a:ext cx="10149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72669" y="5108448"/>
            <a:ext cx="113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 2</a:t>
            </a:r>
            <a:endParaRPr lang="en-IN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327" y="4629667"/>
            <a:ext cx="4220161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For loops Variants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224" y="749809"/>
            <a:ext cx="6424776" cy="5137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9" y="2045431"/>
            <a:ext cx="6163056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744" y="286603"/>
            <a:ext cx="4059936" cy="145075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Conditional statement (if)</a:t>
            </a:r>
            <a:endParaRPr lang="en-IN" b="1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74" t="12011" r="2225"/>
          <a:stretch/>
        </p:blipFill>
        <p:spPr>
          <a:xfrm>
            <a:off x="834295" y="708660"/>
            <a:ext cx="6062472" cy="3081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48" y="1930575"/>
            <a:ext cx="3186112" cy="3719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616" y="4066456"/>
            <a:ext cx="4324350" cy="21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For Loop Exercise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Print first 10 numbers using a 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Print sum of all even numbers from 10 to 20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Calculate the square of first 10 number using a 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Calculate the sum of all numbers from 1 to a given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Find the factorial of a given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Calculate the cube of all numbers from 1 to a given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Print the given pattern using for loop</a:t>
            </a:r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476" y="2784729"/>
            <a:ext cx="1628775" cy="3409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32704" y="4553712"/>
            <a:ext cx="2788920" cy="42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5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Transfer Statements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36" y="1809687"/>
            <a:ext cx="90287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Break Statement in Python</a:t>
            </a:r>
            <a:endParaRPr lang="en-IN" b="1" dirty="0">
              <a:latin typeface="+mn-lt"/>
            </a:endParaRPr>
          </a:p>
        </p:txBody>
      </p:sp>
      <p:pic>
        <p:nvPicPr>
          <p:cNvPr id="1026" name="Picture 2" descr="Break loop in Pyth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6"/>
          <a:stretch/>
        </p:blipFill>
        <p:spPr bwMode="auto">
          <a:xfrm>
            <a:off x="539496" y="1801368"/>
            <a:ext cx="6656551" cy="41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93" y="1801368"/>
            <a:ext cx="3976307" cy="26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99251"/>
            <a:ext cx="4398264" cy="145075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+mn-lt"/>
              </a:rPr>
              <a:t>Break Nested Loop in Python</a:t>
            </a:r>
            <a:br>
              <a:rPr lang="en-US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760" y="647114"/>
            <a:ext cx="439826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sz="16000" b="1" dirty="0">
                <a:latin typeface="+mn-lt"/>
              </a:rPr>
            </a:br>
            <a:r>
              <a:rPr lang="en-US" sz="17600" b="1" dirty="0">
                <a:latin typeface="+mn-lt"/>
              </a:rPr>
              <a:t>Break Outer Loop in Python</a:t>
            </a:r>
            <a:br>
              <a:rPr lang="en-US" sz="17600" b="1" dirty="0">
                <a:latin typeface="+mn-lt"/>
              </a:rPr>
            </a:br>
            <a:endParaRPr lang="en-IN" sz="16000" b="1" dirty="0">
              <a:latin typeface="+mn-lt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7975"/>
            <a:ext cx="4297680" cy="40227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824728" y="-9144"/>
            <a:ext cx="100584" cy="6400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68" y="1827975"/>
            <a:ext cx="4746752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7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Continue Statement in Python</a:t>
            </a:r>
            <a:endParaRPr lang="en-IN" b="1" dirty="0">
              <a:latin typeface="+mn-lt"/>
            </a:endParaRPr>
          </a:p>
        </p:txBody>
      </p:sp>
      <p:pic>
        <p:nvPicPr>
          <p:cNvPr id="2050" name="Picture 2" descr="Python continue statement in loop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0"/>
          <a:stretch/>
        </p:blipFill>
        <p:spPr bwMode="auto">
          <a:xfrm>
            <a:off x="1246782" y="1815783"/>
            <a:ext cx="8628737" cy="43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35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40" y="1097280"/>
            <a:ext cx="10058400" cy="100584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+mn-lt"/>
              </a:rPr>
            </a:b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continue statement in for loop</a:t>
            </a:r>
            <a:br>
              <a:rPr lang="en-US" b="1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40" y="1867218"/>
            <a:ext cx="6319520" cy="4289742"/>
          </a:xfrm>
          <a:prstGeom prst="rect">
            <a:avLst/>
          </a:prstGeom>
        </p:spPr>
      </p:pic>
      <p:pic>
        <p:nvPicPr>
          <p:cNvPr id="3074" name="Picture 2" descr="Flow chart of a continue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60" y="589281"/>
            <a:ext cx="4013200" cy="567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64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+mn-lt"/>
              </a:rPr>
              <a:t>Continue Statement in Nested Loop</a:t>
            </a:r>
            <a:br>
              <a:rPr lang="en-US" b="1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32" y="1825943"/>
            <a:ext cx="5857948" cy="40227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701280" y="3469640"/>
            <a:ext cx="2570480" cy="204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1x5,2X5,3X5,4X5,5X5…..missing</a:t>
            </a:r>
            <a:endParaRPr lang="en-IN" dirty="0"/>
          </a:p>
        </p:txBody>
      </p:sp>
      <p:sp>
        <p:nvSpPr>
          <p:cNvPr id="6" name="Left Arrow 5"/>
          <p:cNvSpPr/>
          <p:nvPr/>
        </p:nvSpPr>
        <p:spPr>
          <a:xfrm>
            <a:off x="5161280" y="4023360"/>
            <a:ext cx="2458720" cy="934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09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Continue Statement in Outer loop</a:t>
            </a:r>
            <a:br>
              <a:rPr lang="en-IN" b="1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5783"/>
            <a:ext cx="5069840" cy="4402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57360" y="2987040"/>
            <a:ext cx="2418080" cy="18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 value table is not printed in output</a:t>
            </a:r>
          </a:p>
          <a:p>
            <a:pPr algn="ctr"/>
            <a:r>
              <a:rPr lang="en-US" dirty="0"/>
              <a:t>(ex 2,4,6..)</a:t>
            </a:r>
            <a:endParaRPr lang="en-IN" dirty="0"/>
          </a:p>
        </p:txBody>
      </p:sp>
      <p:sp>
        <p:nvSpPr>
          <p:cNvPr id="6" name="Left Arrow 5"/>
          <p:cNvSpPr/>
          <p:nvPr/>
        </p:nvSpPr>
        <p:spPr>
          <a:xfrm>
            <a:off x="6969760" y="3464560"/>
            <a:ext cx="1656080" cy="650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96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94603"/>
            <a:ext cx="10058400" cy="1450757"/>
          </a:xfrm>
        </p:spPr>
        <p:txBody>
          <a:bodyPr/>
          <a:lstStyle/>
          <a:p>
            <a:r>
              <a:rPr lang="en-IN" b="1" dirty="0">
                <a:latin typeface="+mn-lt"/>
              </a:rPr>
              <a:t>Pass Statement in Python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67" y="1920240"/>
            <a:ext cx="10131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634865"/>
            <a:ext cx="4255135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5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Using else Statement with for Loop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7540"/>
            <a:ext cx="1012952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7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504" y="286603"/>
            <a:ext cx="2551176" cy="72838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If else</a:t>
            </a:r>
            <a:endParaRPr lang="en-IN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89" y="286603"/>
            <a:ext cx="6059615" cy="2734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89" y="3156966"/>
            <a:ext cx="6059615" cy="30861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pythongeeks.org/wp-content/uploads/2021/07/python-If-else-stateme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04" y="1553126"/>
            <a:ext cx="450532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15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2" y="357722"/>
            <a:ext cx="5455920" cy="145075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Using else Statement with for Loop</a:t>
            </a:r>
            <a:endParaRPr lang="en-IN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21890"/>
            <a:ext cx="4370705" cy="198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194560"/>
            <a:ext cx="4785359" cy="351853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36080" y="357723"/>
            <a:ext cx="54559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Using break Statement with for Loop and else</a:t>
            </a:r>
            <a:endParaRPr lang="en-IN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17920" y="0"/>
            <a:ext cx="0" cy="636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33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While loop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while loop statement repeatedly executes a code block while a particular condition is true.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2786062"/>
            <a:ext cx="4300220" cy="2740978"/>
          </a:xfrm>
          <a:prstGeom prst="rect">
            <a:avLst/>
          </a:prstGeom>
        </p:spPr>
      </p:pic>
      <p:pic>
        <p:nvPicPr>
          <p:cNvPr id="4098" name="Picture 2" descr="while loop in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6"/>
          <a:stretch/>
        </p:blipFill>
        <p:spPr bwMode="auto">
          <a:xfrm>
            <a:off x="5587999" y="2251709"/>
            <a:ext cx="6356985" cy="40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37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60" y="2020808"/>
            <a:ext cx="5191760" cy="42106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1040" y="2847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Check how many times a given number can be divided by 3 before it is less than or equal to 10.</a:t>
            </a:r>
            <a:endParaRPr lang="en-IN" sz="3200" dirty="0"/>
          </a:p>
        </p:txBody>
      </p:sp>
      <p:pic>
        <p:nvPicPr>
          <p:cNvPr id="5122" name="Picture 2" descr="while loop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436880"/>
            <a:ext cx="4866640" cy="564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87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If-else in while loop</a:t>
            </a:r>
            <a:endParaRPr lang="en-IN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6903"/>
            <a:ext cx="7081520" cy="43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3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else in while loop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0073"/>
            <a:ext cx="5740400" cy="39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02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Write all the programs with While Loop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Print first 10 numbers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Print sum of all even numbers from 10 to 20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Calculate the square of first 10 number using while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Calculate the sum of all numbers from 1 to a given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Find the factorial of a given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Calculate the cube of all numbers from 1 to a given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Print the given pattern using while loop</a:t>
            </a:r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476" y="2784729"/>
            <a:ext cx="1628775" cy="3409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360160" y="4553712"/>
            <a:ext cx="2061464" cy="42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77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395A-E400-CED8-FADA-4C5B060F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ABD2-4FB9-D60B-0B66-B2E7C6F2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2237"/>
            <a:ext cx="10058400" cy="402336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      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FLY THE NEST</a:t>
            </a:r>
            <a:endParaRPr lang="en-US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   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Connekt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</a:t>
            </a:r>
          </a:p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           13</a:t>
            </a:r>
            <a:r>
              <a:rPr lang="en-US" baseline="30000" dirty="0">
                <a:solidFill>
                  <a:srgbClr val="000000"/>
                </a:solidFill>
                <a:latin typeface="Montserrat" panose="00000500000000000000" pitchFamily="2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 Floor, Gala Empire, </a:t>
            </a:r>
            <a:r>
              <a:rPr lang="en-US" dirty="0" err="1">
                <a:solidFill>
                  <a:srgbClr val="000000"/>
                </a:solidFill>
                <a:latin typeface="Montserrat" panose="00000500000000000000" pitchFamily="2" charset="0"/>
              </a:rPr>
              <a:t>Thaltej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,</a:t>
            </a:r>
          </a:p>
          <a:p>
            <a:pPr marL="0" indent="0" algn="l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          Ahmedabad, Gujarat, India</a:t>
            </a:r>
          </a:p>
          <a:p>
            <a:pPr marL="0" indent="0" algn="l" fontAlgn="base">
              <a:buNone/>
            </a:pPr>
            <a:endParaRPr lang="en-US" sz="400" b="0" i="0" dirty="0">
              <a:solidFill>
                <a:srgbClr val="6B6A6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          +91 6354283836</a:t>
            </a:r>
          </a:p>
          <a:p>
            <a:pPr marL="0" indent="0" algn="l" fontAlgn="base">
              <a:buNone/>
            </a:pPr>
            <a:endParaRPr lang="en-US" sz="400" b="0" i="0" dirty="0">
              <a:solidFill>
                <a:srgbClr val="6B6A6A"/>
              </a:solidFill>
              <a:effectLst/>
              <a:latin typeface="Montserrat" panose="00000500000000000000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        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info@flythenest.in </a:t>
            </a:r>
          </a:p>
          <a:p>
            <a:pPr marL="0" indent="0" fontAlgn="base">
              <a:buNone/>
            </a:pPr>
            <a:endParaRPr lang="en-US" sz="400" b="0" i="0" dirty="0">
              <a:solidFill>
                <a:srgbClr val="6B6A6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        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www.flythenest.in </a:t>
            </a:r>
            <a:endParaRPr lang="en-US" b="0" i="0" dirty="0">
              <a:solidFill>
                <a:srgbClr val="6B6A6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Location Icon Png Transparent Background , Transparent Cartoon, Free ...">
            <a:extLst>
              <a:ext uri="{FF2B5EF4-FFF2-40B4-BE49-F238E27FC236}">
                <a16:creationId xmlns:a16="http://schemas.microsoft.com/office/drawing/2014/main" id="{FA03F303-A493-6907-029F-249F58E3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64" y="2634919"/>
            <a:ext cx="233154" cy="2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DABD86-300E-9444-5D0C-6598D9934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19" y="4211521"/>
            <a:ext cx="233154" cy="2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930A10-5BA1-21E8-227E-C5F86D788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04" y="4910504"/>
            <a:ext cx="230752" cy="230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7EBDF-C250-CC22-E852-AA1E7D669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04" y="5609781"/>
            <a:ext cx="233153" cy="2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29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479B-564A-C0BC-1152-8AE453B6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800" dirty="0">
                <a:latin typeface="Edwardian Script ITC" panose="030303020407070D0804" pitchFamily="66" charset="0"/>
              </a:rPr>
              <a:t>Thank You</a:t>
            </a:r>
            <a:endParaRPr lang="en-IN" sz="88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If…. </a:t>
            </a:r>
            <a:r>
              <a:rPr lang="en-US" b="1" dirty="0" err="1">
                <a:latin typeface="+mn-lt"/>
              </a:rPr>
              <a:t>elif</a:t>
            </a:r>
            <a:r>
              <a:rPr lang="en-US" b="1" dirty="0">
                <a:latin typeface="+mn-lt"/>
              </a:rPr>
              <a:t>…. else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3695"/>
            <a:ext cx="99212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If…. </a:t>
            </a:r>
            <a:r>
              <a:rPr lang="en-US" b="1" dirty="0" err="1">
                <a:latin typeface="+mn-lt"/>
              </a:rPr>
              <a:t>elif</a:t>
            </a:r>
            <a:r>
              <a:rPr lang="en-US" b="1" dirty="0">
                <a:latin typeface="+mn-lt"/>
              </a:rPr>
              <a:t>…. else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86" y="1850136"/>
            <a:ext cx="4772025" cy="3905250"/>
          </a:xfrm>
          <a:prstGeom prst="rect">
            <a:avLst/>
          </a:prstGeom>
        </p:spPr>
      </p:pic>
      <p:pic>
        <p:nvPicPr>
          <p:cNvPr id="3074" name="Picture 2" descr="python elif l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530" y="923544"/>
            <a:ext cx="50101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Nested if</a:t>
            </a:r>
            <a:endParaRPr lang="en-IN" b="1" dirty="0">
              <a:latin typeface="+mn-lt"/>
            </a:endParaRPr>
          </a:p>
        </p:txBody>
      </p:sp>
      <p:pic>
        <p:nvPicPr>
          <p:cNvPr id="4098" name="Picture 2" descr="https://pythongeeks.org/wp-content/uploads/2021/07/python-Nested-if-else-state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44" y="841248"/>
            <a:ext cx="6336792" cy="49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2145447"/>
            <a:ext cx="6117336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Short hand if (Single and Multiple Line)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546" y="2000531"/>
            <a:ext cx="4543425" cy="7905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239581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Short hand if….else </a:t>
            </a:r>
            <a:endParaRPr lang="en-IN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767168"/>
            <a:ext cx="5916422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85" y="4220528"/>
            <a:ext cx="3857625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496" y="4220528"/>
            <a:ext cx="381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780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Exercise </a:t>
            </a:r>
            <a:br>
              <a:rPr lang="en-US" b="1" dirty="0">
                <a:latin typeface="+mn-lt"/>
              </a:rPr>
            </a:br>
            <a:r>
              <a:rPr lang="en-US" sz="4000" b="1" dirty="0">
                <a:latin typeface="+mn-lt"/>
              </a:rPr>
              <a:t>(Write each Program with comments)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</a:t>
            </a:r>
            <a:r>
              <a:rPr lang="en-US" dirty="0" err="1"/>
              <a:t>prog</a:t>
            </a:r>
            <a:r>
              <a:rPr lang="en-US" dirty="0"/>
              <a:t> to check if the person has the right to vote age is more than or equal to 18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</a:t>
            </a:r>
            <a:r>
              <a:rPr lang="en-US" dirty="0" err="1"/>
              <a:t>prog</a:t>
            </a:r>
            <a:r>
              <a:rPr lang="en-US" dirty="0"/>
              <a:t> to find the greatest among the three numbers.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</a:t>
            </a:r>
            <a:r>
              <a:rPr lang="en-US" dirty="0" err="1"/>
              <a:t>prog</a:t>
            </a:r>
            <a:r>
              <a:rPr lang="en-US" dirty="0"/>
              <a:t> to check if the year is a leap year or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to print the triangle as either equilateral or isosceles or scalene(Sides are given)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Write a Python program to convert temperatures to and from Celsius and Fahrenheit.</a:t>
            </a:r>
            <a:br>
              <a:rPr lang="en-IN" dirty="0"/>
            </a:br>
            <a:r>
              <a:rPr lang="en-IN" dirty="0" err="1"/>
              <a:t>fahrenheit</a:t>
            </a:r>
            <a:r>
              <a:rPr lang="en-IN" dirty="0"/>
              <a:t> = (</a:t>
            </a:r>
            <a:r>
              <a:rPr lang="en-IN" dirty="0" err="1"/>
              <a:t>celsius</a:t>
            </a:r>
            <a:r>
              <a:rPr lang="en-IN" dirty="0"/>
              <a:t> * 9/5) + 32</a:t>
            </a:r>
          </a:p>
          <a:p>
            <a:pPr marL="0" indent="0">
              <a:buNone/>
            </a:pPr>
            <a:r>
              <a:rPr lang="en-IN" i="1" dirty="0"/>
              <a:t>	Expected Output</a:t>
            </a:r>
            <a:r>
              <a:rPr lang="en-IN" dirty="0"/>
              <a:t> :</a:t>
            </a:r>
            <a:br>
              <a:rPr lang="en-IN" dirty="0"/>
            </a:br>
            <a:r>
              <a:rPr lang="en-IN" dirty="0"/>
              <a:t>	60°C is 140 in Fahrenheit</a:t>
            </a:r>
            <a:br>
              <a:rPr lang="en-IN" dirty="0"/>
            </a:br>
            <a:r>
              <a:rPr lang="en-IN" dirty="0"/>
              <a:t>	45°F is 7 in Celsius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pic>
        <p:nvPicPr>
          <p:cNvPr id="1026" name="Picture 2" descr="JavaScript: Check whether a given year is a leap year in the Gregorian calend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8"/>
          <a:stretch/>
        </p:blipFill>
        <p:spPr bwMode="auto">
          <a:xfrm>
            <a:off x="4379976" y="82296"/>
            <a:ext cx="639165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4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FTN model PPT</Template>
  <TotalTime>12554</TotalTime>
  <Words>878</Words>
  <Application>Microsoft Office PowerPoint</Application>
  <PresentationFormat>Widescreen</PresentationFormat>
  <Paragraphs>105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Calibri Light</vt:lpstr>
      <vt:lpstr>Edwardian Script ITC</vt:lpstr>
      <vt:lpstr>euclid_circular_a</vt:lpstr>
      <vt:lpstr>Montserrat</vt:lpstr>
      <vt:lpstr>Retrospect</vt:lpstr>
      <vt:lpstr>PowerPoint Presentation</vt:lpstr>
      <vt:lpstr>Python Control Statements</vt:lpstr>
      <vt:lpstr>Conditional statement (if)</vt:lpstr>
      <vt:lpstr>If else</vt:lpstr>
      <vt:lpstr>If…. elif…. else</vt:lpstr>
      <vt:lpstr>If…. elif…. else</vt:lpstr>
      <vt:lpstr>Nested if</vt:lpstr>
      <vt:lpstr>Short hand if (Single and Multiple Line)</vt:lpstr>
      <vt:lpstr>Exercise  (Write each Program with comments)</vt:lpstr>
      <vt:lpstr>Python Data Types</vt:lpstr>
      <vt:lpstr>String data-type in python</vt:lpstr>
      <vt:lpstr>Python Strings are Immutable </vt:lpstr>
      <vt:lpstr>   Python Multiline String </vt:lpstr>
      <vt:lpstr>String</vt:lpstr>
      <vt:lpstr>String slicing in python</vt:lpstr>
      <vt:lpstr>String Slicing in Python </vt:lpstr>
      <vt:lpstr>String slicing in python</vt:lpstr>
      <vt:lpstr>String slicing in python</vt:lpstr>
      <vt:lpstr>len(): Returns the length of the string </vt:lpstr>
      <vt:lpstr>capitalize(): Capitalize the first letter of the string.</vt:lpstr>
      <vt:lpstr>count(): Count occurrences of a substring in the string</vt:lpstr>
      <vt:lpstr>replace(): Replace occurrences of a substring with another string</vt:lpstr>
      <vt:lpstr>isalnum(): Returns True if all characters in the string are alphanumeric (consists of only letters and numbers), False otherwise.</vt:lpstr>
      <vt:lpstr>Islower() and isupper()</vt:lpstr>
      <vt:lpstr>isspace(): Returns True if all characters in the string are whitespace characters (e.g., space, tab, newline), False otherwise</vt:lpstr>
      <vt:lpstr>Formatting string</vt:lpstr>
      <vt:lpstr>Formatting numeric and strings</vt:lpstr>
      <vt:lpstr>Iterate Through a Python String(for loop)</vt:lpstr>
      <vt:lpstr>For loops Variants</vt:lpstr>
      <vt:lpstr>For Loop Exercise</vt:lpstr>
      <vt:lpstr>Transfer Statements</vt:lpstr>
      <vt:lpstr>Break Statement in Python</vt:lpstr>
      <vt:lpstr>        Break Nested Loop in Python </vt:lpstr>
      <vt:lpstr>Continue Statement in Python</vt:lpstr>
      <vt:lpstr>  continue statement in for loop </vt:lpstr>
      <vt:lpstr>    Continue Statement in Nested Loop </vt:lpstr>
      <vt:lpstr>Continue Statement in Outer loop </vt:lpstr>
      <vt:lpstr>Pass Statement in Python </vt:lpstr>
      <vt:lpstr>Using else Statement with for Loop</vt:lpstr>
      <vt:lpstr>Using else Statement with for Loop</vt:lpstr>
      <vt:lpstr>While loop</vt:lpstr>
      <vt:lpstr>PowerPoint Presentation</vt:lpstr>
      <vt:lpstr>If-else in while loop</vt:lpstr>
      <vt:lpstr>else in while loop</vt:lpstr>
      <vt:lpstr>Write all the programs with While Loop </vt:lpstr>
      <vt:lpstr>Contact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DBMS</dc:title>
  <dc:creator>LJMCA</dc:creator>
  <cp:lastModifiedBy>Aditya Goswami</cp:lastModifiedBy>
  <cp:revision>470</cp:revision>
  <dcterms:created xsi:type="dcterms:W3CDTF">2022-01-28T06:23:03Z</dcterms:created>
  <dcterms:modified xsi:type="dcterms:W3CDTF">2024-04-21T06:10:35Z</dcterms:modified>
</cp:coreProperties>
</file>