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6"/>
  </p:notesMasterIdLst>
  <p:sldIdLst>
    <p:sldId id="283" r:id="rId2"/>
    <p:sldId id="284" r:id="rId3"/>
    <p:sldId id="285" r:id="rId4"/>
    <p:sldId id="288" r:id="rId5"/>
    <p:sldId id="286" r:id="rId6"/>
    <p:sldId id="289" r:id="rId7"/>
    <p:sldId id="291" r:id="rId8"/>
    <p:sldId id="292" r:id="rId9"/>
    <p:sldId id="293" r:id="rId10"/>
    <p:sldId id="294" r:id="rId11"/>
    <p:sldId id="287" r:id="rId12"/>
    <p:sldId id="295" r:id="rId13"/>
    <p:sldId id="296" r:id="rId14"/>
    <p:sldId id="297" r:id="rId15"/>
    <p:sldId id="298" r:id="rId16"/>
    <p:sldId id="299" r:id="rId17"/>
    <p:sldId id="300" r:id="rId18"/>
    <p:sldId id="301" r:id="rId19"/>
    <p:sldId id="302" r:id="rId20"/>
    <p:sldId id="303" r:id="rId21"/>
    <p:sldId id="304" r:id="rId22"/>
    <p:sldId id="305"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0B9B7-D775-4CFD-92D1-17C2A83D0F90}" type="doc">
      <dgm:prSet loTypeId="urn:microsoft.com/office/officeart/2005/8/layout/vList3" loCatId="picture" qsTypeId="urn:microsoft.com/office/officeart/2005/8/quickstyle/simple1" qsCatId="simple" csTypeId="urn:microsoft.com/office/officeart/2005/8/colors/accent1_2" csCatId="accent1" phldr="1"/>
      <dgm:spPr/>
    </dgm:pt>
    <dgm:pt modelId="{EA5E9C04-4DD8-4E57-8C24-8856DCC97361}">
      <dgm:prSet phldrT="[Text]" custT="1"/>
      <dgm:spPr/>
      <dgm:t>
        <a:bodyPr/>
        <a:lstStyle/>
        <a:p>
          <a:r>
            <a:rPr lang="en-US" sz="2400" b="1" dirty="0" smtClean="0"/>
            <a:t>Built-in Function</a:t>
          </a:r>
          <a:endParaRPr lang="en-IN" sz="2400" b="1" dirty="0"/>
        </a:p>
      </dgm:t>
    </dgm:pt>
    <dgm:pt modelId="{7724E0BB-0582-414B-9567-CA4F42A58874}" type="parTrans" cxnId="{9A941A8F-9382-4A9C-BD7F-F7A4FF51EB80}">
      <dgm:prSet/>
      <dgm:spPr/>
      <dgm:t>
        <a:bodyPr/>
        <a:lstStyle/>
        <a:p>
          <a:endParaRPr lang="en-IN"/>
        </a:p>
      </dgm:t>
    </dgm:pt>
    <dgm:pt modelId="{5B889F00-C6B6-450F-8E34-6C91AF9FEE28}" type="sibTrans" cxnId="{9A941A8F-9382-4A9C-BD7F-F7A4FF51EB80}">
      <dgm:prSet/>
      <dgm:spPr/>
      <dgm:t>
        <a:bodyPr/>
        <a:lstStyle/>
        <a:p>
          <a:endParaRPr lang="en-IN"/>
        </a:p>
      </dgm:t>
    </dgm:pt>
    <dgm:pt modelId="{367451C0-0B93-4D1D-9760-2DDF1F6B480F}">
      <dgm:prSet phldrT="[Text]" custT="1"/>
      <dgm:spPr/>
      <dgm:t>
        <a:bodyPr/>
        <a:lstStyle/>
        <a:p>
          <a:r>
            <a:rPr lang="en-US" sz="2400" b="1" dirty="0" smtClean="0"/>
            <a:t>User Defined Functions</a:t>
          </a:r>
          <a:endParaRPr lang="en-IN" sz="2400" b="1" dirty="0"/>
        </a:p>
      </dgm:t>
    </dgm:pt>
    <dgm:pt modelId="{D9B2D3C1-E89B-4812-A788-28A9C81909B0}" type="parTrans" cxnId="{15659799-2A0A-47DB-B2C0-F9643FBB16B5}">
      <dgm:prSet/>
      <dgm:spPr/>
      <dgm:t>
        <a:bodyPr/>
        <a:lstStyle/>
        <a:p>
          <a:endParaRPr lang="en-IN"/>
        </a:p>
      </dgm:t>
    </dgm:pt>
    <dgm:pt modelId="{33EBCFF9-C77A-4993-850D-0980329151CE}" type="sibTrans" cxnId="{15659799-2A0A-47DB-B2C0-F9643FBB16B5}">
      <dgm:prSet/>
      <dgm:spPr/>
      <dgm:t>
        <a:bodyPr/>
        <a:lstStyle/>
        <a:p>
          <a:endParaRPr lang="en-IN"/>
        </a:p>
      </dgm:t>
    </dgm:pt>
    <dgm:pt modelId="{4940B3F8-EDA2-4421-8CA2-69D78173D39D}">
      <dgm:prSet phldrT="[Text]" custT="1"/>
      <dgm:spPr/>
      <dgm:t>
        <a:bodyPr/>
        <a:lstStyle/>
        <a:p>
          <a:r>
            <a:rPr lang="en-US" sz="2400" b="1" dirty="0" smtClean="0"/>
            <a:t>Anonymous Functions</a:t>
          </a:r>
          <a:endParaRPr lang="en-IN" sz="2400" b="1" dirty="0"/>
        </a:p>
      </dgm:t>
    </dgm:pt>
    <dgm:pt modelId="{397796A7-883F-4F03-885B-8373678908F9}" type="parTrans" cxnId="{FF21B122-663F-4255-9786-BF3D4C53DFB0}">
      <dgm:prSet/>
      <dgm:spPr/>
      <dgm:t>
        <a:bodyPr/>
        <a:lstStyle/>
        <a:p>
          <a:endParaRPr lang="en-IN"/>
        </a:p>
      </dgm:t>
    </dgm:pt>
    <dgm:pt modelId="{27BBA699-BA0B-4C59-BE0F-2128A5200382}" type="sibTrans" cxnId="{FF21B122-663F-4255-9786-BF3D4C53DFB0}">
      <dgm:prSet/>
      <dgm:spPr/>
      <dgm:t>
        <a:bodyPr/>
        <a:lstStyle/>
        <a:p>
          <a:endParaRPr lang="en-IN"/>
        </a:p>
      </dgm:t>
    </dgm:pt>
    <dgm:pt modelId="{2523422A-5F54-4444-B2F6-BB01887BB91C}" type="pres">
      <dgm:prSet presAssocID="{CD10B9B7-D775-4CFD-92D1-17C2A83D0F90}" presName="linearFlow" presStyleCnt="0">
        <dgm:presLayoutVars>
          <dgm:dir/>
          <dgm:resizeHandles val="exact"/>
        </dgm:presLayoutVars>
      </dgm:prSet>
      <dgm:spPr/>
    </dgm:pt>
    <dgm:pt modelId="{69D55FFE-9A6D-4EEB-A2E2-6268F41C5750}" type="pres">
      <dgm:prSet presAssocID="{EA5E9C04-4DD8-4E57-8C24-8856DCC97361}" presName="composite" presStyleCnt="0"/>
      <dgm:spPr/>
    </dgm:pt>
    <dgm:pt modelId="{2ACA9918-AD7E-4E1D-BEB8-3239AF74CD15}" type="pres">
      <dgm:prSet presAssocID="{EA5E9C04-4DD8-4E57-8C24-8856DCC97361}" presName="imgShp" presStyleLbl="fgImgPlace1" presStyleIdx="0" presStyleCnt="3" custScaleX="100402" custScaleY="101183"/>
      <dgm:spPr/>
    </dgm:pt>
    <dgm:pt modelId="{63DFD173-2998-41DC-8590-723A5AC8339C}" type="pres">
      <dgm:prSet presAssocID="{EA5E9C04-4DD8-4E57-8C24-8856DCC97361}" presName="txShp" presStyleLbl="node1" presStyleIdx="0" presStyleCnt="3">
        <dgm:presLayoutVars>
          <dgm:bulletEnabled val="1"/>
        </dgm:presLayoutVars>
      </dgm:prSet>
      <dgm:spPr/>
    </dgm:pt>
    <dgm:pt modelId="{A0FAD832-7863-4252-9DB2-7CCCC2A0591E}" type="pres">
      <dgm:prSet presAssocID="{5B889F00-C6B6-450F-8E34-6C91AF9FEE28}" presName="spacing" presStyleCnt="0"/>
      <dgm:spPr/>
    </dgm:pt>
    <dgm:pt modelId="{A99F1DF3-307E-4DFD-A4B7-7BF8D8742E15}" type="pres">
      <dgm:prSet presAssocID="{367451C0-0B93-4D1D-9760-2DDF1F6B480F}" presName="composite" presStyleCnt="0"/>
      <dgm:spPr/>
    </dgm:pt>
    <dgm:pt modelId="{3406397F-1E85-4BCD-8A0D-F2441522443F}" type="pres">
      <dgm:prSet presAssocID="{367451C0-0B93-4D1D-9760-2DDF1F6B480F}" presName="imgShp" presStyleLbl="fgImgPlace1" presStyleIdx="1" presStyleCnt="3"/>
      <dgm:spPr/>
    </dgm:pt>
    <dgm:pt modelId="{466A335B-FF82-4948-8A2C-DB23083F9E0D}" type="pres">
      <dgm:prSet presAssocID="{367451C0-0B93-4D1D-9760-2DDF1F6B480F}" presName="txShp" presStyleLbl="node1" presStyleIdx="1" presStyleCnt="3">
        <dgm:presLayoutVars>
          <dgm:bulletEnabled val="1"/>
        </dgm:presLayoutVars>
      </dgm:prSet>
      <dgm:spPr/>
    </dgm:pt>
    <dgm:pt modelId="{D841821B-D11B-4164-A86B-5C8CFFCF57D0}" type="pres">
      <dgm:prSet presAssocID="{33EBCFF9-C77A-4993-850D-0980329151CE}" presName="spacing" presStyleCnt="0"/>
      <dgm:spPr/>
    </dgm:pt>
    <dgm:pt modelId="{A304E7B7-BB06-4B5A-8BEC-F05AEC3255F1}" type="pres">
      <dgm:prSet presAssocID="{4940B3F8-EDA2-4421-8CA2-69D78173D39D}" presName="composite" presStyleCnt="0"/>
      <dgm:spPr/>
    </dgm:pt>
    <dgm:pt modelId="{EE75ECE3-724B-4636-A28D-13C2CD6E6E13}" type="pres">
      <dgm:prSet presAssocID="{4940B3F8-EDA2-4421-8CA2-69D78173D39D}" presName="imgShp" presStyleLbl="fgImgPlace1" presStyleIdx="2" presStyleCnt="3"/>
      <dgm:spPr/>
    </dgm:pt>
    <dgm:pt modelId="{D3A18191-BEF4-4EF0-9DCC-8543EE5C4911}" type="pres">
      <dgm:prSet presAssocID="{4940B3F8-EDA2-4421-8CA2-69D78173D39D}" presName="txShp" presStyleLbl="node1" presStyleIdx="2" presStyleCnt="3">
        <dgm:presLayoutVars>
          <dgm:bulletEnabled val="1"/>
        </dgm:presLayoutVars>
      </dgm:prSet>
      <dgm:spPr/>
    </dgm:pt>
  </dgm:ptLst>
  <dgm:cxnLst>
    <dgm:cxn modelId="{15659799-2A0A-47DB-B2C0-F9643FBB16B5}" srcId="{CD10B9B7-D775-4CFD-92D1-17C2A83D0F90}" destId="{367451C0-0B93-4D1D-9760-2DDF1F6B480F}" srcOrd="1" destOrd="0" parTransId="{D9B2D3C1-E89B-4812-A788-28A9C81909B0}" sibTransId="{33EBCFF9-C77A-4993-850D-0980329151CE}"/>
    <dgm:cxn modelId="{FF21B122-663F-4255-9786-BF3D4C53DFB0}" srcId="{CD10B9B7-D775-4CFD-92D1-17C2A83D0F90}" destId="{4940B3F8-EDA2-4421-8CA2-69D78173D39D}" srcOrd="2" destOrd="0" parTransId="{397796A7-883F-4F03-885B-8373678908F9}" sibTransId="{27BBA699-BA0B-4C59-BE0F-2128A5200382}"/>
    <dgm:cxn modelId="{9A941A8F-9382-4A9C-BD7F-F7A4FF51EB80}" srcId="{CD10B9B7-D775-4CFD-92D1-17C2A83D0F90}" destId="{EA5E9C04-4DD8-4E57-8C24-8856DCC97361}" srcOrd="0" destOrd="0" parTransId="{7724E0BB-0582-414B-9567-CA4F42A58874}" sibTransId="{5B889F00-C6B6-450F-8E34-6C91AF9FEE28}"/>
    <dgm:cxn modelId="{54C8B9A9-652B-47AF-9911-D13D016530AC}" type="presOf" srcId="{4940B3F8-EDA2-4421-8CA2-69D78173D39D}" destId="{D3A18191-BEF4-4EF0-9DCC-8543EE5C4911}" srcOrd="0" destOrd="0" presId="urn:microsoft.com/office/officeart/2005/8/layout/vList3"/>
    <dgm:cxn modelId="{05E57264-17CA-4A09-BEBC-7327C9EC29E1}" type="presOf" srcId="{367451C0-0B93-4D1D-9760-2DDF1F6B480F}" destId="{466A335B-FF82-4948-8A2C-DB23083F9E0D}" srcOrd="0" destOrd="0" presId="urn:microsoft.com/office/officeart/2005/8/layout/vList3"/>
    <dgm:cxn modelId="{122EE085-16A1-4652-8F1D-F096B443F9E2}" type="presOf" srcId="{EA5E9C04-4DD8-4E57-8C24-8856DCC97361}" destId="{63DFD173-2998-41DC-8590-723A5AC8339C}" srcOrd="0" destOrd="0" presId="urn:microsoft.com/office/officeart/2005/8/layout/vList3"/>
    <dgm:cxn modelId="{CD945931-10BC-451C-8825-32CAF4C89CD2}" type="presOf" srcId="{CD10B9B7-D775-4CFD-92D1-17C2A83D0F90}" destId="{2523422A-5F54-4444-B2F6-BB01887BB91C}" srcOrd="0" destOrd="0" presId="urn:microsoft.com/office/officeart/2005/8/layout/vList3"/>
    <dgm:cxn modelId="{91D9C5CC-DA9C-4903-8C15-E60D189C3EA7}" type="presParOf" srcId="{2523422A-5F54-4444-B2F6-BB01887BB91C}" destId="{69D55FFE-9A6D-4EEB-A2E2-6268F41C5750}" srcOrd="0" destOrd="0" presId="urn:microsoft.com/office/officeart/2005/8/layout/vList3"/>
    <dgm:cxn modelId="{6EC93680-B4EC-41DD-A628-0C9D59B83D9B}" type="presParOf" srcId="{69D55FFE-9A6D-4EEB-A2E2-6268F41C5750}" destId="{2ACA9918-AD7E-4E1D-BEB8-3239AF74CD15}" srcOrd="0" destOrd="0" presId="urn:microsoft.com/office/officeart/2005/8/layout/vList3"/>
    <dgm:cxn modelId="{62CE56BF-8C37-4DFA-A45E-4696373D6F97}" type="presParOf" srcId="{69D55FFE-9A6D-4EEB-A2E2-6268F41C5750}" destId="{63DFD173-2998-41DC-8590-723A5AC8339C}" srcOrd="1" destOrd="0" presId="urn:microsoft.com/office/officeart/2005/8/layout/vList3"/>
    <dgm:cxn modelId="{955DBD7E-6A4F-4AC4-8AC9-521289D50DBC}" type="presParOf" srcId="{2523422A-5F54-4444-B2F6-BB01887BB91C}" destId="{A0FAD832-7863-4252-9DB2-7CCCC2A0591E}" srcOrd="1" destOrd="0" presId="urn:microsoft.com/office/officeart/2005/8/layout/vList3"/>
    <dgm:cxn modelId="{3B019190-8A71-47AC-8C1B-D2CC763E00C1}" type="presParOf" srcId="{2523422A-5F54-4444-B2F6-BB01887BB91C}" destId="{A99F1DF3-307E-4DFD-A4B7-7BF8D8742E15}" srcOrd="2" destOrd="0" presId="urn:microsoft.com/office/officeart/2005/8/layout/vList3"/>
    <dgm:cxn modelId="{E120BFFF-A3E0-4CE3-8530-00BE3B971D8B}" type="presParOf" srcId="{A99F1DF3-307E-4DFD-A4B7-7BF8D8742E15}" destId="{3406397F-1E85-4BCD-8A0D-F2441522443F}" srcOrd="0" destOrd="0" presId="urn:microsoft.com/office/officeart/2005/8/layout/vList3"/>
    <dgm:cxn modelId="{7AB9BF20-6F84-4AED-A20C-8EBD815BB45D}" type="presParOf" srcId="{A99F1DF3-307E-4DFD-A4B7-7BF8D8742E15}" destId="{466A335B-FF82-4948-8A2C-DB23083F9E0D}" srcOrd="1" destOrd="0" presId="urn:microsoft.com/office/officeart/2005/8/layout/vList3"/>
    <dgm:cxn modelId="{DF15279F-CB1E-4EFF-9FC8-F1EC0377EFAB}" type="presParOf" srcId="{2523422A-5F54-4444-B2F6-BB01887BB91C}" destId="{D841821B-D11B-4164-A86B-5C8CFFCF57D0}" srcOrd="3" destOrd="0" presId="urn:microsoft.com/office/officeart/2005/8/layout/vList3"/>
    <dgm:cxn modelId="{015C7C87-D8B5-42D1-BC0F-660A017D0405}" type="presParOf" srcId="{2523422A-5F54-4444-B2F6-BB01887BB91C}" destId="{A304E7B7-BB06-4B5A-8BEC-F05AEC3255F1}" srcOrd="4" destOrd="0" presId="urn:microsoft.com/office/officeart/2005/8/layout/vList3"/>
    <dgm:cxn modelId="{C88AEEB0-B54B-4B59-998C-277BAA769050}" type="presParOf" srcId="{A304E7B7-BB06-4B5A-8BEC-F05AEC3255F1}" destId="{EE75ECE3-724B-4636-A28D-13C2CD6E6E13}" srcOrd="0" destOrd="0" presId="urn:microsoft.com/office/officeart/2005/8/layout/vList3"/>
    <dgm:cxn modelId="{63DA6E0F-2D7D-43BF-90AD-A1F7D9030E86}" type="presParOf" srcId="{A304E7B7-BB06-4B5A-8BEC-F05AEC3255F1}" destId="{D3A18191-BEF4-4EF0-9DCC-8543EE5C491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FD173-2998-41DC-8590-723A5AC8339C}">
      <dsp:nvSpPr>
        <dsp:cNvPr id="0" name=""/>
        <dsp:cNvSpPr/>
      </dsp:nvSpPr>
      <dsp:spPr>
        <a:xfrm rot="10800000">
          <a:off x="939694" y="6568"/>
          <a:ext cx="2773502" cy="96055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580" tIns="91440" rIns="170688" bIns="91440" numCol="1" spcCol="1270" anchor="ctr" anchorCtr="0">
          <a:noAutofit/>
        </a:bodyPr>
        <a:lstStyle/>
        <a:p>
          <a:pPr lvl="0" algn="ctr" defTabSz="1066800">
            <a:lnSpc>
              <a:spcPct val="90000"/>
            </a:lnSpc>
            <a:spcBef>
              <a:spcPct val="0"/>
            </a:spcBef>
            <a:spcAft>
              <a:spcPct val="35000"/>
            </a:spcAft>
          </a:pPr>
          <a:r>
            <a:rPr lang="en-US" sz="2400" b="1" kern="1200" dirty="0" smtClean="0"/>
            <a:t>Built-in Function</a:t>
          </a:r>
          <a:endParaRPr lang="en-IN" sz="2400" b="1" kern="1200" dirty="0"/>
        </a:p>
      </dsp:txBody>
      <dsp:txXfrm rot="10800000">
        <a:off x="1179834" y="6568"/>
        <a:ext cx="2533362" cy="960559"/>
      </dsp:txXfrm>
    </dsp:sp>
    <dsp:sp modelId="{2ACA9918-AD7E-4E1D-BEB8-3239AF74CD15}">
      <dsp:nvSpPr>
        <dsp:cNvPr id="0" name=""/>
        <dsp:cNvSpPr/>
      </dsp:nvSpPr>
      <dsp:spPr>
        <a:xfrm>
          <a:off x="457483" y="886"/>
          <a:ext cx="964421" cy="971923"/>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6A335B-FF82-4948-8A2C-DB23083F9E0D}">
      <dsp:nvSpPr>
        <dsp:cNvPr id="0" name=""/>
        <dsp:cNvSpPr/>
      </dsp:nvSpPr>
      <dsp:spPr>
        <a:xfrm rot="10800000">
          <a:off x="938728" y="1259544"/>
          <a:ext cx="2773502" cy="96055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580" tIns="91440" rIns="170688" bIns="91440" numCol="1" spcCol="1270" anchor="ctr" anchorCtr="0">
          <a:noAutofit/>
        </a:bodyPr>
        <a:lstStyle/>
        <a:p>
          <a:pPr lvl="0" algn="ctr" defTabSz="1066800">
            <a:lnSpc>
              <a:spcPct val="90000"/>
            </a:lnSpc>
            <a:spcBef>
              <a:spcPct val="0"/>
            </a:spcBef>
            <a:spcAft>
              <a:spcPct val="35000"/>
            </a:spcAft>
          </a:pPr>
          <a:r>
            <a:rPr lang="en-US" sz="2400" b="1" kern="1200" dirty="0" smtClean="0"/>
            <a:t>User Defined Functions</a:t>
          </a:r>
          <a:endParaRPr lang="en-IN" sz="2400" b="1" kern="1200" dirty="0"/>
        </a:p>
      </dsp:txBody>
      <dsp:txXfrm rot="10800000">
        <a:off x="1178868" y="1259544"/>
        <a:ext cx="2533362" cy="960559"/>
      </dsp:txXfrm>
    </dsp:sp>
    <dsp:sp modelId="{3406397F-1E85-4BCD-8A0D-F2441522443F}">
      <dsp:nvSpPr>
        <dsp:cNvPr id="0" name=""/>
        <dsp:cNvSpPr/>
      </dsp:nvSpPr>
      <dsp:spPr>
        <a:xfrm>
          <a:off x="458448" y="1259544"/>
          <a:ext cx="960559" cy="96055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A18191-BEF4-4EF0-9DCC-8543EE5C4911}">
      <dsp:nvSpPr>
        <dsp:cNvPr id="0" name=""/>
        <dsp:cNvSpPr/>
      </dsp:nvSpPr>
      <dsp:spPr>
        <a:xfrm rot="10800000">
          <a:off x="938728" y="2506838"/>
          <a:ext cx="2773502" cy="96055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580" tIns="91440" rIns="170688" bIns="91440" numCol="1" spcCol="1270" anchor="ctr" anchorCtr="0">
          <a:noAutofit/>
        </a:bodyPr>
        <a:lstStyle/>
        <a:p>
          <a:pPr lvl="0" algn="ctr" defTabSz="1066800">
            <a:lnSpc>
              <a:spcPct val="90000"/>
            </a:lnSpc>
            <a:spcBef>
              <a:spcPct val="0"/>
            </a:spcBef>
            <a:spcAft>
              <a:spcPct val="35000"/>
            </a:spcAft>
          </a:pPr>
          <a:r>
            <a:rPr lang="en-US" sz="2400" b="1" kern="1200" dirty="0" smtClean="0"/>
            <a:t>Anonymous Functions</a:t>
          </a:r>
          <a:endParaRPr lang="en-IN" sz="2400" b="1" kern="1200" dirty="0"/>
        </a:p>
      </dsp:txBody>
      <dsp:txXfrm rot="10800000">
        <a:off x="1178868" y="2506838"/>
        <a:ext cx="2533362" cy="960559"/>
      </dsp:txXfrm>
    </dsp:sp>
    <dsp:sp modelId="{EE75ECE3-724B-4636-A28D-13C2CD6E6E13}">
      <dsp:nvSpPr>
        <dsp:cNvPr id="0" name=""/>
        <dsp:cNvSpPr/>
      </dsp:nvSpPr>
      <dsp:spPr>
        <a:xfrm>
          <a:off x="458448" y="2506838"/>
          <a:ext cx="960559" cy="96055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D77A7-14A0-420A-B437-CF1896B78195}"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015A8-0C44-43C9-BF47-0BD25467B802}" type="slidenum">
              <a:rPr lang="en-IN" smtClean="0"/>
              <a:t>‹#›</a:t>
            </a:fld>
            <a:endParaRPr lang="en-IN"/>
          </a:p>
        </p:txBody>
      </p:sp>
    </p:spTree>
    <p:extLst>
      <p:ext uri="{BB962C8B-B14F-4D97-AF65-F5344CB8AC3E}">
        <p14:creationId xmlns:p14="http://schemas.microsoft.com/office/powerpoint/2010/main" val="3998155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1A70EB-668A-4A6B-A204-3C2A7EBC7E9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D811-5986-4D9C-9728-3B08225F5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67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1A70EB-668A-4A6B-A204-3C2A7EBC7E9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D811-5986-4D9C-9728-3B08225F5234}" type="slidenum">
              <a:rPr lang="en-IN" smtClean="0"/>
              <a:t>‹#›</a:t>
            </a:fld>
            <a:endParaRPr lang="en-IN"/>
          </a:p>
        </p:txBody>
      </p:sp>
    </p:spTree>
    <p:extLst>
      <p:ext uri="{BB962C8B-B14F-4D97-AF65-F5344CB8AC3E}">
        <p14:creationId xmlns:p14="http://schemas.microsoft.com/office/powerpoint/2010/main" val="297108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1A70EB-668A-4A6B-A204-3C2A7EBC7E9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D811-5986-4D9C-9728-3B08225F5234}" type="slidenum">
              <a:rPr lang="en-IN" smtClean="0"/>
              <a:t>‹#›</a:t>
            </a:fld>
            <a:endParaRPr lang="en-IN"/>
          </a:p>
        </p:txBody>
      </p:sp>
    </p:spTree>
    <p:extLst>
      <p:ext uri="{BB962C8B-B14F-4D97-AF65-F5344CB8AC3E}">
        <p14:creationId xmlns:p14="http://schemas.microsoft.com/office/powerpoint/2010/main" val="4158054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6F1DEC-2BDE-466A-9C25-D076D606F219}"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900074-13FF-4051-AC22-CC0903B94065}" type="slidenum">
              <a:rPr lang="en-IN" smtClean="0"/>
              <a:t>‹#›</a:t>
            </a:fld>
            <a:endParaRPr lang="en-IN"/>
          </a:p>
        </p:txBody>
      </p:sp>
    </p:spTree>
    <p:extLst>
      <p:ext uri="{BB962C8B-B14F-4D97-AF65-F5344CB8AC3E}">
        <p14:creationId xmlns:p14="http://schemas.microsoft.com/office/powerpoint/2010/main" val="29542541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1A70EB-668A-4A6B-A204-3C2A7EBC7E9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D811-5986-4D9C-9728-3B08225F5234}" type="slidenum">
              <a:rPr lang="en-IN" smtClean="0"/>
              <a:t>‹#›</a:t>
            </a:fld>
            <a:endParaRPr lang="en-IN"/>
          </a:p>
        </p:txBody>
      </p:sp>
    </p:spTree>
    <p:extLst>
      <p:ext uri="{BB962C8B-B14F-4D97-AF65-F5344CB8AC3E}">
        <p14:creationId xmlns:p14="http://schemas.microsoft.com/office/powerpoint/2010/main" val="314986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A70EB-668A-4A6B-A204-3C2A7EBC7E9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D811-5986-4D9C-9728-3B08225F5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45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1A70EB-668A-4A6B-A204-3C2A7EBC7E96}"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FD811-5986-4D9C-9728-3B08225F5234}" type="slidenum">
              <a:rPr lang="en-IN" smtClean="0"/>
              <a:t>‹#›</a:t>
            </a:fld>
            <a:endParaRPr lang="en-IN"/>
          </a:p>
        </p:txBody>
      </p:sp>
    </p:spTree>
    <p:extLst>
      <p:ext uri="{BB962C8B-B14F-4D97-AF65-F5344CB8AC3E}">
        <p14:creationId xmlns:p14="http://schemas.microsoft.com/office/powerpoint/2010/main" val="172428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1A70EB-668A-4A6B-A204-3C2A7EBC7E96}"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EFD811-5986-4D9C-9728-3B08225F5234}" type="slidenum">
              <a:rPr lang="en-IN" smtClean="0"/>
              <a:t>‹#›</a:t>
            </a:fld>
            <a:endParaRPr lang="en-IN"/>
          </a:p>
        </p:txBody>
      </p:sp>
    </p:spTree>
    <p:extLst>
      <p:ext uri="{BB962C8B-B14F-4D97-AF65-F5344CB8AC3E}">
        <p14:creationId xmlns:p14="http://schemas.microsoft.com/office/powerpoint/2010/main" val="102027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1A70EB-668A-4A6B-A204-3C2A7EBC7E96}"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EFD811-5986-4D9C-9728-3B08225F5234}" type="slidenum">
              <a:rPr lang="en-IN" smtClean="0"/>
              <a:t>‹#›</a:t>
            </a:fld>
            <a:endParaRPr lang="en-IN"/>
          </a:p>
        </p:txBody>
      </p:sp>
    </p:spTree>
    <p:extLst>
      <p:ext uri="{BB962C8B-B14F-4D97-AF65-F5344CB8AC3E}">
        <p14:creationId xmlns:p14="http://schemas.microsoft.com/office/powerpoint/2010/main" val="194726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1A70EB-668A-4A6B-A204-3C2A7EBC7E96}" type="datetimeFigureOut">
              <a:rPr lang="en-IN" smtClean="0"/>
              <a:t>22-04-2024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4EFD811-5986-4D9C-9728-3B08225F5234}" type="slidenum">
              <a:rPr lang="en-IN" smtClean="0"/>
              <a:t>‹#›</a:t>
            </a:fld>
            <a:endParaRPr lang="en-IN"/>
          </a:p>
        </p:txBody>
      </p:sp>
    </p:spTree>
    <p:extLst>
      <p:ext uri="{BB962C8B-B14F-4D97-AF65-F5344CB8AC3E}">
        <p14:creationId xmlns:p14="http://schemas.microsoft.com/office/powerpoint/2010/main" val="7952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1A70EB-668A-4A6B-A204-3C2A7EBC7E96}" type="datetimeFigureOut">
              <a:rPr lang="en-IN" smtClean="0"/>
              <a:t>22-04-2024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EFD811-5986-4D9C-9728-3B08225F5234}" type="slidenum">
              <a:rPr lang="en-IN" smtClean="0"/>
              <a:t>‹#›</a:t>
            </a:fld>
            <a:endParaRPr lang="en-IN"/>
          </a:p>
        </p:txBody>
      </p:sp>
    </p:spTree>
    <p:extLst>
      <p:ext uri="{BB962C8B-B14F-4D97-AF65-F5344CB8AC3E}">
        <p14:creationId xmlns:p14="http://schemas.microsoft.com/office/powerpoint/2010/main" val="303255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EB-668A-4A6B-A204-3C2A7EBC7E96}"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FD811-5986-4D9C-9728-3B08225F5234}" type="slidenum">
              <a:rPr lang="en-IN" smtClean="0"/>
              <a:t>‹#›</a:t>
            </a:fld>
            <a:endParaRPr lang="en-IN"/>
          </a:p>
        </p:txBody>
      </p:sp>
    </p:spTree>
    <p:extLst>
      <p:ext uri="{BB962C8B-B14F-4D97-AF65-F5344CB8AC3E}">
        <p14:creationId xmlns:p14="http://schemas.microsoft.com/office/powerpoint/2010/main" val="133133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1A70EB-668A-4A6B-A204-3C2A7EBC7E96}" type="datetimeFigureOut">
              <a:rPr lang="en-IN" smtClean="0"/>
              <a:t>22-04-2024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4EFD811-5986-4D9C-9728-3B08225F52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5143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 name="Picture 4"/>
          <p:cNvPicPr>
            <a:picLocks noChangeAspect="1"/>
          </p:cNvPicPr>
          <p:nvPr/>
        </p:nvPicPr>
        <p:blipFill>
          <a:blip r:embed="rId2"/>
          <a:stretch>
            <a:fillRect/>
          </a:stretch>
        </p:blipFill>
        <p:spPr>
          <a:xfrm>
            <a:off x="0" y="-89012"/>
            <a:ext cx="14011275" cy="7829550"/>
          </a:xfrm>
          <a:prstGeom prst="rect">
            <a:avLst/>
          </a:prstGeom>
        </p:spPr>
      </p:pic>
    </p:spTree>
    <p:extLst>
      <p:ext uri="{BB962C8B-B14F-4D97-AF65-F5344CB8AC3E}">
        <p14:creationId xmlns:p14="http://schemas.microsoft.com/office/powerpoint/2010/main" val="4102316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Nonlocal Variable in Function</a:t>
            </a:r>
            <a:br>
              <a:rPr lang="en-IN" b="1" dirty="0">
                <a:latin typeface="+mn-lt"/>
              </a:rPr>
            </a:br>
            <a:endParaRPr lang="en-IN" b="1" dirty="0">
              <a:latin typeface="+mn-lt"/>
            </a:endParaRPr>
          </a:p>
        </p:txBody>
      </p:sp>
      <p:sp>
        <p:nvSpPr>
          <p:cNvPr id="3" name="Content Placeholder 2"/>
          <p:cNvSpPr>
            <a:spLocks noGrp="1"/>
          </p:cNvSpPr>
          <p:nvPr>
            <p:ph idx="1"/>
          </p:nvPr>
        </p:nvSpPr>
        <p:spPr>
          <a:xfrm>
            <a:off x="1097280" y="1737360"/>
            <a:ext cx="4050792" cy="4131734"/>
          </a:xfrm>
        </p:spPr>
        <p:txBody>
          <a:bodyPr>
            <a:normAutofit/>
          </a:bodyPr>
          <a:lstStyle/>
          <a:p>
            <a:pPr algn="just"/>
            <a:r>
              <a:rPr lang="en-US" sz="2400" dirty="0"/>
              <a:t>In Python, </a:t>
            </a:r>
            <a:r>
              <a:rPr lang="en-US" sz="2400" b="1" dirty="0"/>
              <a:t>nonlocal</a:t>
            </a:r>
            <a:r>
              <a:rPr lang="en-US" sz="2400" dirty="0"/>
              <a:t> is the keyword used to declare a variable that acts as a global variable for a nested function (i.e., function within another function</a:t>
            </a:r>
            <a:r>
              <a:rPr lang="en-US" sz="2400" dirty="0" smtClean="0"/>
              <a:t>).</a:t>
            </a:r>
            <a:endParaRPr lang="en-US" sz="2400" dirty="0"/>
          </a:p>
          <a:p>
            <a:pPr algn="just"/>
            <a:r>
              <a:rPr lang="en-US" sz="2400" dirty="0"/>
              <a:t>We can use a </a:t>
            </a:r>
            <a:r>
              <a:rPr lang="en-US" sz="2400" b="1" dirty="0"/>
              <a:t>nonlocal keyword </a:t>
            </a:r>
            <a:r>
              <a:rPr lang="en-US" sz="2400" dirty="0"/>
              <a:t>when we want to declare a variable in the local scope but act as a global scope.</a:t>
            </a:r>
            <a:endParaRPr lang="en-IN" sz="2400" dirty="0"/>
          </a:p>
        </p:txBody>
      </p:sp>
      <p:pic>
        <p:nvPicPr>
          <p:cNvPr id="5" name="Picture 4"/>
          <p:cNvPicPr>
            <a:picLocks noChangeAspect="1"/>
          </p:cNvPicPr>
          <p:nvPr/>
        </p:nvPicPr>
        <p:blipFill>
          <a:blip r:embed="rId2"/>
          <a:stretch>
            <a:fillRect/>
          </a:stretch>
        </p:blipFill>
        <p:spPr>
          <a:xfrm>
            <a:off x="5741670" y="1737360"/>
            <a:ext cx="5414010" cy="4533900"/>
          </a:xfrm>
          <a:prstGeom prst="rect">
            <a:avLst/>
          </a:prstGeom>
        </p:spPr>
      </p:pic>
    </p:spTree>
    <p:extLst>
      <p:ext uri="{BB962C8B-B14F-4D97-AF65-F5344CB8AC3E}">
        <p14:creationId xmlns:p14="http://schemas.microsoft.com/office/powerpoint/2010/main" val="1364429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38109"/>
          </a:xfrm>
        </p:spPr>
        <p:txBody>
          <a:bodyPr>
            <a:normAutofit/>
          </a:bodyPr>
          <a:lstStyle/>
          <a:p>
            <a:r>
              <a:rPr lang="en-IN" sz="4400" b="1" dirty="0">
                <a:latin typeface="+mn-lt"/>
              </a:rPr>
              <a:t>Python Function </a:t>
            </a:r>
            <a:r>
              <a:rPr lang="en-IN" sz="4400" b="1" dirty="0" smtClean="0">
                <a:latin typeface="+mn-lt"/>
              </a:rPr>
              <a:t>Arguments/Parameters</a:t>
            </a:r>
            <a:endParaRPr lang="en-IN" sz="4400" b="1" dirty="0">
              <a:latin typeface="+mn-lt"/>
            </a:endParaRPr>
          </a:p>
        </p:txBody>
      </p:sp>
      <p:sp>
        <p:nvSpPr>
          <p:cNvPr id="3" name="Content Placeholder 2"/>
          <p:cNvSpPr>
            <a:spLocks noGrp="1"/>
          </p:cNvSpPr>
          <p:nvPr>
            <p:ph idx="1"/>
          </p:nvPr>
        </p:nvSpPr>
        <p:spPr/>
        <p:txBody>
          <a:bodyPr/>
          <a:lstStyle/>
          <a:p>
            <a:endParaRPr lang="en-IN" dirty="0"/>
          </a:p>
        </p:txBody>
      </p:sp>
      <p:pic>
        <p:nvPicPr>
          <p:cNvPr id="2050" name="Picture 2" descr="Python Functions - Engage into the Functions of Python Programming ..."/>
          <p:cNvPicPr>
            <a:picLocks noChangeAspect="1" noChangeArrowheads="1"/>
          </p:cNvPicPr>
          <p:nvPr/>
        </p:nvPicPr>
        <p:blipFill rotWithShape="1">
          <a:blip r:embed="rId2">
            <a:extLst>
              <a:ext uri="{28A0092B-C50C-407E-A947-70E740481C1C}">
                <a14:useLocalDpi xmlns:a14="http://schemas.microsoft.com/office/drawing/2010/main" val="0"/>
              </a:ext>
            </a:extLst>
          </a:blip>
          <a:srcRect t="13906"/>
          <a:stretch/>
        </p:blipFill>
        <p:spPr bwMode="auto">
          <a:xfrm>
            <a:off x="1024128" y="1845734"/>
            <a:ext cx="10204704" cy="384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97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Positional Arguments</a:t>
            </a:r>
          </a:p>
        </p:txBody>
      </p:sp>
      <p:sp>
        <p:nvSpPr>
          <p:cNvPr id="3" name="Content Placeholder 2"/>
          <p:cNvSpPr>
            <a:spLocks noGrp="1"/>
          </p:cNvSpPr>
          <p:nvPr>
            <p:ph idx="1"/>
          </p:nvPr>
        </p:nvSpPr>
        <p:spPr>
          <a:xfrm>
            <a:off x="1097280" y="1845734"/>
            <a:ext cx="5230368" cy="4023360"/>
          </a:xfrm>
        </p:spPr>
        <p:txBody>
          <a:bodyPr>
            <a:normAutofit/>
          </a:bodyPr>
          <a:lstStyle/>
          <a:p>
            <a:pPr algn="just"/>
            <a:r>
              <a:rPr lang="en-US" b="1" dirty="0"/>
              <a:t>Positional arguments </a:t>
            </a:r>
            <a:r>
              <a:rPr lang="en-US" dirty="0"/>
              <a:t>are arguments that are pass to function in proper positional order. </a:t>
            </a:r>
            <a:endParaRPr lang="en-US" dirty="0" smtClean="0"/>
          </a:p>
          <a:p>
            <a:pPr algn="just"/>
            <a:r>
              <a:rPr lang="en-US" dirty="0" smtClean="0"/>
              <a:t>That </a:t>
            </a:r>
            <a:r>
              <a:rPr lang="en-US" dirty="0"/>
              <a:t>is, the 1st positional argument needs to be 1st when the function is called. </a:t>
            </a:r>
            <a:endParaRPr lang="en-US" dirty="0" smtClean="0"/>
          </a:p>
          <a:p>
            <a:pPr algn="just"/>
            <a:r>
              <a:rPr lang="en-US" dirty="0" smtClean="0"/>
              <a:t>The </a:t>
            </a:r>
            <a:r>
              <a:rPr lang="en-US" dirty="0"/>
              <a:t>2nd positional argument needs to be 2nd when the function is called, etc. </a:t>
            </a:r>
            <a:endParaRPr lang="en-IN" dirty="0"/>
          </a:p>
        </p:txBody>
      </p:sp>
      <p:pic>
        <p:nvPicPr>
          <p:cNvPr id="6150" name="Picture 6" descr="Positional argument in Python"/>
          <p:cNvPicPr>
            <a:picLocks noChangeAspect="1" noChangeArrowheads="1"/>
          </p:cNvPicPr>
          <p:nvPr/>
        </p:nvPicPr>
        <p:blipFill rotWithShape="1">
          <a:blip r:embed="rId2">
            <a:extLst>
              <a:ext uri="{28A0092B-C50C-407E-A947-70E740481C1C}">
                <a14:useLocalDpi xmlns:a14="http://schemas.microsoft.com/office/drawing/2010/main" val="0"/>
              </a:ext>
            </a:extLst>
          </a:blip>
          <a:srcRect t="7849" r="10843" b="7623"/>
          <a:stretch/>
        </p:blipFill>
        <p:spPr bwMode="auto">
          <a:xfrm>
            <a:off x="6989445" y="1389888"/>
            <a:ext cx="4837176" cy="25603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583430" y="3857414"/>
            <a:ext cx="3086100" cy="2219325"/>
          </a:xfrm>
          <a:prstGeom prst="rect">
            <a:avLst/>
          </a:prstGeom>
        </p:spPr>
      </p:pic>
    </p:spTree>
    <p:extLst>
      <p:ext uri="{BB962C8B-B14F-4D97-AF65-F5344CB8AC3E}">
        <p14:creationId xmlns:p14="http://schemas.microsoft.com/office/powerpoint/2010/main" val="2144131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68096"/>
            <a:ext cx="10058400" cy="923544"/>
          </a:xfrm>
        </p:spPr>
        <p:txBody>
          <a:bodyPr>
            <a:normAutofit/>
          </a:bodyPr>
          <a:lstStyle/>
          <a:p>
            <a:r>
              <a:rPr lang="en-IN" b="1" dirty="0">
                <a:latin typeface="+mn-lt"/>
              </a:rPr>
              <a:t>Python Default </a:t>
            </a:r>
            <a:r>
              <a:rPr lang="en-IN" b="1" dirty="0" smtClean="0">
                <a:latin typeface="+mn-lt"/>
              </a:rPr>
              <a:t>Arguments</a:t>
            </a:r>
            <a:endParaRPr lang="en-IN" dirty="0">
              <a:latin typeface="+mn-lt"/>
            </a:endParaRPr>
          </a:p>
        </p:txBody>
      </p:sp>
      <p:sp>
        <p:nvSpPr>
          <p:cNvPr id="3" name="Content Placeholder 2"/>
          <p:cNvSpPr>
            <a:spLocks noGrp="1"/>
          </p:cNvSpPr>
          <p:nvPr>
            <p:ph idx="1"/>
          </p:nvPr>
        </p:nvSpPr>
        <p:spPr/>
        <p:txBody>
          <a:bodyPr/>
          <a:lstStyle/>
          <a:p>
            <a:r>
              <a:rPr lang="en-US" dirty="0"/>
              <a:t>Function arguments can have default values in Python. The default arguments are parameters in a function definition that have a predefined value assigned to them.</a:t>
            </a:r>
          </a:p>
          <a:p>
            <a:r>
              <a:rPr lang="en-US" dirty="0"/>
              <a:t>These default values are used when an argument for that parameter is not provided during the function call.</a:t>
            </a:r>
          </a:p>
          <a:p>
            <a:endParaRPr lang="en-IN" dirty="0"/>
          </a:p>
        </p:txBody>
      </p:sp>
      <p:pic>
        <p:nvPicPr>
          <p:cNvPr id="4" name="Picture 3"/>
          <p:cNvPicPr>
            <a:picLocks noChangeAspect="1"/>
          </p:cNvPicPr>
          <p:nvPr/>
        </p:nvPicPr>
        <p:blipFill>
          <a:blip r:embed="rId2"/>
          <a:stretch>
            <a:fillRect/>
          </a:stretch>
        </p:blipFill>
        <p:spPr>
          <a:xfrm>
            <a:off x="1097280" y="3391245"/>
            <a:ext cx="4370832" cy="2333661"/>
          </a:xfrm>
          <a:prstGeom prst="rect">
            <a:avLst/>
          </a:prstGeom>
        </p:spPr>
      </p:pic>
      <p:sp>
        <p:nvSpPr>
          <p:cNvPr id="5" name="Rounded Rectangle 4"/>
          <p:cNvSpPr/>
          <p:nvPr/>
        </p:nvSpPr>
        <p:spPr>
          <a:xfrm>
            <a:off x="2825496" y="3310128"/>
            <a:ext cx="2642616" cy="547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94" name="Picture 2" descr="Default Arguments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391" y="3310128"/>
            <a:ext cx="62293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451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Keyword Arguments</a:t>
            </a:r>
            <a:r>
              <a:rPr lang="en-IN" b="1" dirty="0"/>
              <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5906516" y="1841183"/>
            <a:ext cx="6181725" cy="2752725"/>
          </a:xfrm>
          <a:prstGeom prst="rect">
            <a:avLst/>
          </a:prstGeom>
        </p:spPr>
      </p:pic>
      <p:sp>
        <p:nvSpPr>
          <p:cNvPr id="5" name="Rectangle 4"/>
          <p:cNvSpPr/>
          <p:nvPr/>
        </p:nvSpPr>
        <p:spPr>
          <a:xfrm>
            <a:off x="890016" y="1911757"/>
            <a:ext cx="4742688" cy="2862322"/>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euclid_circular_a"/>
              </a:rPr>
              <a:t>In Python, keyword arguments are a way to pass arguments to a function using the parameter names explicitly</a:t>
            </a:r>
            <a:r>
              <a:rPr lang="en-US" sz="2000" dirty="0" smtClean="0">
                <a:latin typeface="euclid_circular_a"/>
              </a:rPr>
              <a:t>.</a:t>
            </a:r>
          </a:p>
          <a:p>
            <a:pPr marL="285750" indent="-285750" algn="just">
              <a:buFont typeface="Arial" panose="020B0604020202020204" pitchFamily="34" charset="0"/>
              <a:buChar char="•"/>
            </a:pPr>
            <a:endParaRPr lang="en-US" sz="2000" dirty="0">
              <a:latin typeface="euclid_circular_a"/>
            </a:endParaRPr>
          </a:p>
          <a:p>
            <a:pPr marL="285750" indent="-285750" algn="just">
              <a:buFont typeface="Arial" panose="020B0604020202020204" pitchFamily="34" charset="0"/>
              <a:buChar char="•"/>
            </a:pPr>
            <a:r>
              <a:rPr lang="en-US" sz="2000" dirty="0">
                <a:latin typeface="euclid_circular_a"/>
              </a:rPr>
              <a:t>Instead of relying on the order of the arguments, keyword arguments allow you to specify the argument along with its corresponding parameter name.</a:t>
            </a:r>
            <a:endParaRPr lang="en-US" sz="2000" b="0" i="0" dirty="0">
              <a:effectLst/>
              <a:latin typeface="euclid_circular_a"/>
            </a:endParaRPr>
          </a:p>
        </p:txBody>
      </p:sp>
      <p:pic>
        <p:nvPicPr>
          <p:cNvPr id="7170" name="Picture 2" descr="Keyword Arguments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079" y="4948476"/>
            <a:ext cx="6229350" cy="147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48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Variable-length </a:t>
            </a:r>
            <a:r>
              <a:rPr lang="en-IN" b="1" dirty="0" smtClean="0">
                <a:latin typeface="+mn-lt"/>
              </a:rPr>
              <a:t>Arguments (positional)</a:t>
            </a:r>
            <a:r>
              <a:rPr lang="en-IN" b="1" dirty="0">
                <a:latin typeface="+mn-lt"/>
              </a:rPr>
              <a:t/>
            </a:r>
            <a:br>
              <a:rPr lang="en-IN" b="1" dirty="0">
                <a:latin typeface="+mn-lt"/>
              </a:rPr>
            </a:br>
            <a:endParaRPr lang="en-IN" b="1" dirty="0">
              <a:latin typeface="+mn-lt"/>
            </a:endParaRPr>
          </a:p>
        </p:txBody>
      </p:sp>
      <p:sp>
        <p:nvSpPr>
          <p:cNvPr id="3" name="Content Placeholder 2"/>
          <p:cNvSpPr>
            <a:spLocks noGrp="1"/>
          </p:cNvSpPr>
          <p:nvPr>
            <p:ph idx="1"/>
          </p:nvPr>
        </p:nvSpPr>
        <p:spPr>
          <a:xfrm>
            <a:off x="1097280" y="1845734"/>
            <a:ext cx="4425696" cy="4023360"/>
          </a:xfrm>
        </p:spPr>
        <p:txBody>
          <a:bodyPr>
            <a:normAutofit fontScale="92500"/>
          </a:bodyPr>
          <a:lstStyle/>
          <a:p>
            <a:pPr algn="just"/>
            <a:r>
              <a:rPr lang="en-US" sz="2400" dirty="0"/>
              <a:t>In Python, sometimes, there is a situation where we need to pass </a:t>
            </a:r>
            <a:r>
              <a:rPr lang="en-US" sz="2400" b="1" dirty="0" smtClean="0"/>
              <a:t>variable numbers </a:t>
            </a:r>
            <a:r>
              <a:rPr lang="en-US" sz="2400" b="1" dirty="0"/>
              <a:t>of arguments to the function. </a:t>
            </a:r>
            <a:endParaRPr lang="en-US" sz="2400" b="1" dirty="0" smtClean="0"/>
          </a:p>
          <a:p>
            <a:pPr algn="just"/>
            <a:r>
              <a:rPr lang="en-US" sz="2400" dirty="0" smtClean="0"/>
              <a:t>Such </a:t>
            </a:r>
            <a:r>
              <a:rPr lang="en-US" sz="2400" dirty="0"/>
              <a:t>types of arguments are called variable-length arguments. </a:t>
            </a:r>
            <a:endParaRPr lang="en-US" sz="2400" dirty="0" smtClean="0"/>
          </a:p>
          <a:p>
            <a:pPr algn="just"/>
            <a:r>
              <a:rPr lang="en-US" sz="2400" dirty="0" smtClean="0"/>
              <a:t>We </a:t>
            </a:r>
            <a:r>
              <a:rPr lang="en-US" sz="2400" dirty="0"/>
              <a:t>can declare a variable-length argument with the * (asterisk) symbol</a:t>
            </a:r>
            <a:r>
              <a:rPr lang="en-US" sz="2400" dirty="0" smtClean="0"/>
              <a:t>.</a:t>
            </a:r>
          </a:p>
          <a:p>
            <a:pPr algn="just"/>
            <a:r>
              <a:rPr lang="en-US" sz="2400" b="1" dirty="0" smtClean="0"/>
              <a:t>Internally </a:t>
            </a:r>
            <a:r>
              <a:rPr lang="en-US" sz="2400" b="1" dirty="0"/>
              <a:t>all these values are represented in the form of a tuple.</a:t>
            </a:r>
            <a:endParaRPr lang="en-IN" sz="2400" b="1" dirty="0"/>
          </a:p>
        </p:txBody>
      </p:sp>
      <p:pic>
        <p:nvPicPr>
          <p:cNvPr id="5" name="Picture 4"/>
          <p:cNvPicPr>
            <a:picLocks noChangeAspect="1"/>
          </p:cNvPicPr>
          <p:nvPr/>
        </p:nvPicPr>
        <p:blipFill>
          <a:blip r:embed="rId2"/>
          <a:stretch>
            <a:fillRect/>
          </a:stretch>
        </p:blipFill>
        <p:spPr>
          <a:xfrm>
            <a:off x="6393751" y="1499616"/>
            <a:ext cx="4240721" cy="4472348"/>
          </a:xfrm>
          <a:prstGeom prst="rect">
            <a:avLst/>
          </a:prstGeom>
        </p:spPr>
      </p:pic>
    </p:spTree>
    <p:extLst>
      <p:ext uri="{BB962C8B-B14F-4D97-AF65-F5344CB8AC3E}">
        <p14:creationId xmlns:p14="http://schemas.microsoft.com/office/powerpoint/2010/main" val="424188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Variable-length </a:t>
            </a:r>
            <a:r>
              <a:rPr lang="en-IN" b="1" dirty="0" smtClean="0">
                <a:latin typeface="+mn-lt"/>
              </a:rPr>
              <a:t>Arguments(Keyword)</a:t>
            </a:r>
            <a:r>
              <a:rPr lang="en-IN" b="1" dirty="0">
                <a:latin typeface="+mn-lt"/>
              </a:rPr>
              <a:t/>
            </a:r>
            <a:br>
              <a:rPr lang="en-IN" b="1" dirty="0">
                <a:latin typeface="+mn-lt"/>
              </a:rPr>
            </a:br>
            <a:endParaRPr lang="en-IN" dirty="0">
              <a:latin typeface="+mn-lt"/>
            </a:endParaRPr>
          </a:p>
        </p:txBody>
      </p:sp>
      <p:sp>
        <p:nvSpPr>
          <p:cNvPr id="3" name="Content Placeholder 2"/>
          <p:cNvSpPr>
            <a:spLocks noGrp="1"/>
          </p:cNvSpPr>
          <p:nvPr>
            <p:ph idx="1"/>
          </p:nvPr>
        </p:nvSpPr>
        <p:spPr>
          <a:xfrm>
            <a:off x="1097280" y="1845734"/>
            <a:ext cx="4690872" cy="4023360"/>
          </a:xfrm>
        </p:spPr>
        <p:txBody>
          <a:bodyPr>
            <a:normAutofit/>
          </a:bodyPr>
          <a:lstStyle/>
          <a:p>
            <a:pPr algn="just"/>
            <a:r>
              <a:rPr lang="en-US" sz="2200" dirty="0"/>
              <a:t>**</a:t>
            </a:r>
            <a:r>
              <a:rPr lang="en-US" sz="2200" dirty="0" err="1"/>
              <a:t>kwargs</a:t>
            </a:r>
            <a:r>
              <a:rPr lang="en-US" sz="2200" dirty="0"/>
              <a:t> allows the function to accept an arbitrary number of keyword arguments.</a:t>
            </a:r>
          </a:p>
          <a:p>
            <a:pPr algn="just"/>
            <a:r>
              <a:rPr lang="en-US" sz="2200" dirty="0"/>
              <a:t>The **</a:t>
            </a:r>
            <a:r>
              <a:rPr lang="en-US" sz="2200" dirty="0" err="1"/>
              <a:t>kwargs</a:t>
            </a:r>
            <a:r>
              <a:rPr lang="en-US" sz="2200" dirty="0"/>
              <a:t> parameter collects the keyword arguments into a dictionary within the function.</a:t>
            </a:r>
          </a:p>
          <a:p>
            <a:pPr algn="just"/>
            <a:r>
              <a:rPr lang="en-US" sz="2200" dirty="0"/>
              <a:t>This is useful when you want to pass a variable number of keyword arguments to a function.</a:t>
            </a:r>
            <a:endParaRPr lang="en-IN" sz="2200" dirty="0"/>
          </a:p>
        </p:txBody>
      </p:sp>
      <p:pic>
        <p:nvPicPr>
          <p:cNvPr id="5" name="Picture 4"/>
          <p:cNvPicPr>
            <a:picLocks noChangeAspect="1"/>
          </p:cNvPicPr>
          <p:nvPr/>
        </p:nvPicPr>
        <p:blipFill>
          <a:blip r:embed="rId2"/>
          <a:stretch>
            <a:fillRect/>
          </a:stretch>
        </p:blipFill>
        <p:spPr>
          <a:xfrm>
            <a:off x="6434137" y="1845734"/>
            <a:ext cx="5059871" cy="3759538"/>
          </a:xfrm>
          <a:prstGeom prst="rect">
            <a:avLst/>
          </a:prstGeom>
        </p:spPr>
      </p:pic>
    </p:spTree>
    <p:extLst>
      <p:ext uri="{BB962C8B-B14F-4D97-AF65-F5344CB8AC3E}">
        <p14:creationId xmlns:p14="http://schemas.microsoft.com/office/powerpoint/2010/main" val="65522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Recursive Function</a:t>
            </a:r>
            <a:r>
              <a:rPr lang="en-IN" b="1" dirty="0"/>
              <a:t/>
            </a:r>
            <a:br>
              <a:rPr lang="en-IN" b="1" dirty="0"/>
            </a:br>
            <a:endParaRPr lang="en-IN" dirty="0"/>
          </a:p>
        </p:txBody>
      </p:sp>
      <p:sp>
        <p:nvSpPr>
          <p:cNvPr id="3" name="Content Placeholder 2"/>
          <p:cNvSpPr>
            <a:spLocks noGrp="1"/>
          </p:cNvSpPr>
          <p:nvPr>
            <p:ph idx="1"/>
          </p:nvPr>
        </p:nvSpPr>
        <p:spPr>
          <a:xfrm>
            <a:off x="1097280" y="1845734"/>
            <a:ext cx="5038344" cy="4023360"/>
          </a:xfrm>
        </p:spPr>
        <p:txBody>
          <a:bodyPr/>
          <a:lstStyle/>
          <a:p>
            <a:pPr>
              <a:buFont typeface="Arial" panose="020B0604020202020204" pitchFamily="34" charset="0"/>
              <a:buChar char="•"/>
            </a:pPr>
            <a:r>
              <a:rPr lang="en-US" sz="2400" dirty="0"/>
              <a:t>A recursive function is a function that calls itself, again and again.</a:t>
            </a:r>
          </a:p>
          <a:p>
            <a:pPr>
              <a:buFont typeface="Arial" panose="020B0604020202020204" pitchFamily="34" charset="0"/>
              <a:buChar char="•"/>
            </a:pPr>
            <a:r>
              <a:rPr lang="en-US" sz="2400" dirty="0"/>
              <a:t>Consider, calculating the factorial of a number is a repetitive activity, in that case, we can call a function again and again, which calculates factorial.</a:t>
            </a:r>
          </a:p>
          <a:p>
            <a:pPr>
              <a:buFont typeface="Arial" panose="020B0604020202020204" pitchFamily="34" charset="0"/>
              <a:buChar char="•"/>
            </a:pPr>
            <a:endParaRPr lang="en-IN" dirty="0"/>
          </a:p>
        </p:txBody>
      </p:sp>
      <p:pic>
        <p:nvPicPr>
          <p:cNvPr id="4" name="Picture 3"/>
          <p:cNvPicPr>
            <a:picLocks noChangeAspect="1"/>
          </p:cNvPicPr>
          <p:nvPr/>
        </p:nvPicPr>
        <p:blipFill>
          <a:blip r:embed="rId2"/>
          <a:stretch>
            <a:fillRect/>
          </a:stretch>
        </p:blipFill>
        <p:spPr>
          <a:xfrm>
            <a:off x="6042469" y="1997202"/>
            <a:ext cx="5648325" cy="3452622"/>
          </a:xfrm>
          <a:prstGeom prst="rect">
            <a:avLst/>
          </a:prstGeom>
        </p:spPr>
      </p:pic>
    </p:spTree>
    <p:extLst>
      <p:ext uri="{BB962C8B-B14F-4D97-AF65-F5344CB8AC3E}">
        <p14:creationId xmlns:p14="http://schemas.microsoft.com/office/powerpoint/2010/main" val="69750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Python Anonymous/Lambda Function</a:t>
            </a:r>
            <a:br>
              <a:rPr lang="en-IN" b="1" dirty="0">
                <a:latin typeface="+mn-lt"/>
              </a:rPr>
            </a:br>
            <a:endParaRPr lang="en-IN" dirty="0">
              <a:latin typeface="+mn-lt"/>
            </a:endParaRPr>
          </a:p>
        </p:txBody>
      </p:sp>
      <p:sp>
        <p:nvSpPr>
          <p:cNvPr id="3" name="Content Placeholder 2"/>
          <p:cNvSpPr>
            <a:spLocks noGrp="1"/>
          </p:cNvSpPr>
          <p:nvPr>
            <p:ph idx="1"/>
          </p:nvPr>
        </p:nvSpPr>
        <p:spPr>
          <a:xfrm>
            <a:off x="320040" y="1836590"/>
            <a:ext cx="5733288" cy="4023360"/>
          </a:xfrm>
        </p:spPr>
        <p:txBody>
          <a:bodyPr>
            <a:noAutofit/>
          </a:bodyPr>
          <a:lstStyle/>
          <a:p>
            <a:pPr algn="just"/>
            <a:r>
              <a:rPr lang="en-US" dirty="0" smtClean="0"/>
              <a:t>Sometimes we need to declare a function without any name. The nameless property function is called an </a:t>
            </a:r>
            <a:r>
              <a:rPr lang="en-US" b="1" dirty="0" smtClean="0"/>
              <a:t>anonymous function or lambda function.</a:t>
            </a:r>
            <a:endParaRPr lang="en-US" dirty="0"/>
          </a:p>
          <a:p>
            <a:pPr algn="just"/>
            <a:r>
              <a:rPr lang="en-US" dirty="0"/>
              <a:t>The reason </a:t>
            </a:r>
            <a:r>
              <a:rPr lang="en-US" dirty="0" smtClean="0"/>
              <a:t>behind </a:t>
            </a:r>
            <a:r>
              <a:rPr lang="en-US" dirty="0"/>
              <a:t>using anonymous function is for instant use, that is, one-time usage. Normal function is declared using the </a:t>
            </a:r>
            <a:r>
              <a:rPr lang="en-US" b="1" dirty="0" err="1"/>
              <a:t>def</a:t>
            </a:r>
            <a:r>
              <a:rPr lang="en-US" b="1" dirty="0"/>
              <a:t> function</a:t>
            </a:r>
            <a:r>
              <a:rPr lang="en-US" dirty="0"/>
              <a:t>. Whereas the anonymous function is declared using the </a:t>
            </a:r>
            <a:r>
              <a:rPr lang="en-US" b="1" dirty="0"/>
              <a:t>lambda keyword</a:t>
            </a:r>
            <a:r>
              <a:rPr lang="en-US" b="1" dirty="0" smtClean="0"/>
              <a:t>.</a:t>
            </a:r>
            <a:endParaRPr lang="en-US" b="1" dirty="0"/>
          </a:p>
          <a:p>
            <a:pPr algn="just"/>
            <a:r>
              <a:rPr lang="en-US" b="1" dirty="0" smtClean="0"/>
              <a:t>In opposite to a normal function, a Python lambda function is a single expression. But, in a lambda body, we can expand with expressions over multiple lines using parentheses or a multiline string.</a:t>
            </a:r>
            <a:endParaRPr lang="en-IN" b="1" dirty="0"/>
          </a:p>
        </p:txBody>
      </p:sp>
      <p:pic>
        <p:nvPicPr>
          <p:cNvPr id="6" name="Picture 5"/>
          <p:cNvPicPr>
            <a:picLocks noChangeAspect="1"/>
          </p:cNvPicPr>
          <p:nvPr/>
        </p:nvPicPr>
        <p:blipFill>
          <a:blip r:embed="rId2"/>
          <a:stretch>
            <a:fillRect/>
          </a:stretch>
        </p:blipFill>
        <p:spPr>
          <a:xfrm>
            <a:off x="6222873" y="1836590"/>
            <a:ext cx="5543550" cy="1495425"/>
          </a:xfrm>
          <a:prstGeom prst="rect">
            <a:avLst/>
          </a:prstGeom>
        </p:spPr>
      </p:pic>
      <p:sp>
        <p:nvSpPr>
          <p:cNvPr id="8" name="Rectangle 4"/>
          <p:cNvSpPr>
            <a:spLocks noChangeArrowheads="1"/>
          </p:cNvSpPr>
          <p:nvPr/>
        </p:nvSpPr>
        <p:spPr bwMode="auto">
          <a:xfrm>
            <a:off x="6222873" y="3200687"/>
            <a:ext cx="3296031" cy="660326"/>
          </a:xfrm>
          <a:prstGeom prst="rect">
            <a:avLst/>
          </a:prstGeom>
          <a:solidFill>
            <a:schemeClr val="accent1">
              <a:lumMod val="40000"/>
              <a:lumOff val="60000"/>
            </a:schemeClr>
          </a:solidFill>
          <a:ln>
            <a:noFill/>
          </a:ln>
          <a:effectLst/>
        </p:spPr>
        <p:txBody>
          <a:bodyPr vert="horz" wrap="square" lIns="0" tIns="19044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1C2B41"/>
                </a:solidFill>
                <a:effectLst/>
                <a:latin typeface="Consolas" panose="020B0609020204030204" pitchFamily="49" charset="0"/>
              </a:rPr>
              <a:t>filter()</a:t>
            </a:r>
            <a:r>
              <a:rPr kumimoji="0" lang="en-US" sz="2000" b="1" i="0" u="none" strike="noStrike" cap="none" normalizeH="0" baseline="0" dirty="0" smtClean="0">
                <a:ln>
                  <a:noFill/>
                </a:ln>
                <a:solidFill>
                  <a:srgbClr val="1C2B41"/>
                </a:solidFill>
                <a:effectLst/>
                <a:latin typeface="Inter-Bold"/>
              </a:rPr>
              <a:t> function in Python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6222873" y="3848270"/>
            <a:ext cx="5444871" cy="923330"/>
          </a:xfrm>
          <a:prstGeom prst="rect">
            <a:avLst/>
          </a:prstGeom>
          <a:noFill/>
        </p:spPr>
        <p:txBody>
          <a:bodyPr wrap="square" rtlCol="0">
            <a:spAutoFit/>
          </a:bodyPr>
          <a:lstStyle/>
          <a:p>
            <a:pPr algn="just"/>
            <a:r>
              <a:rPr lang="en-US" dirty="0"/>
              <a:t>In Python, the </a:t>
            </a:r>
            <a:r>
              <a:rPr lang="en-US" b="1" dirty="0"/>
              <a:t>filter() function </a:t>
            </a:r>
            <a:r>
              <a:rPr lang="en-US" dirty="0"/>
              <a:t>is used to return the filtered value. We use this function to filter values based on some conditions.</a:t>
            </a:r>
            <a:endParaRPr lang="en-IN" dirty="0"/>
          </a:p>
        </p:txBody>
      </p:sp>
      <p:pic>
        <p:nvPicPr>
          <p:cNvPr id="11" name="Picture 10"/>
          <p:cNvPicPr>
            <a:picLocks noChangeAspect="1"/>
          </p:cNvPicPr>
          <p:nvPr/>
        </p:nvPicPr>
        <p:blipFill>
          <a:blip r:embed="rId3"/>
          <a:stretch>
            <a:fillRect/>
          </a:stretch>
        </p:blipFill>
        <p:spPr>
          <a:xfrm>
            <a:off x="6346699" y="4771600"/>
            <a:ext cx="5247894" cy="1356240"/>
          </a:xfrm>
          <a:prstGeom prst="rect">
            <a:avLst/>
          </a:prstGeom>
        </p:spPr>
      </p:pic>
    </p:spTree>
    <p:extLst>
      <p:ext uri="{BB962C8B-B14F-4D97-AF65-F5344CB8AC3E}">
        <p14:creationId xmlns:p14="http://schemas.microsoft.com/office/powerpoint/2010/main" val="155108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Python Anonymous/Lambda Function</a:t>
            </a:r>
            <a:endParaRPr lang="en-IN" dirty="0">
              <a:latin typeface="+mn-lt"/>
            </a:endParaRPr>
          </a:p>
        </p:txBody>
      </p:sp>
      <p:sp>
        <p:nvSpPr>
          <p:cNvPr id="4" name="Rectangle 1"/>
          <p:cNvSpPr>
            <a:spLocks noGrp="1" noChangeArrowheads="1"/>
          </p:cNvSpPr>
          <p:nvPr>
            <p:ph idx="1"/>
          </p:nvPr>
        </p:nvSpPr>
        <p:spPr bwMode="auto">
          <a:xfrm>
            <a:off x="1097280" y="1901240"/>
            <a:ext cx="3493008" cy="629548"/>
          </a:xfrm>
          <a:prstGeom prst="rect">
            <a:avLst/>
          </a:prstGeom>
          <a:solidFill>
            <a:schemeClr val="bg1"/>
          </a:solidFill>
          <a:ln>
            <a:noFill/>
          </a:ln>
          <a:effectLst/>
        </p:spPr>
        <p:txBody>
          <a:bodyPr vert="horz" wrap="square" lIns="0" tIns="19044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1C2B41"/>
                </a:solidFill>
                <a:effectLst/>
                <a:latin typeface="Consolas" panose="020B0609020204030204" pitchFamily="49" charset="0"/>
              </a:rPr>
              <a:t>map()</a:t>
            </a:r>
            <a:r>
              <a:rPr kumimoji="0" lang="en-US" sz="1800" b="1" i="0" u="none" strike="noStrike" cap="none" normalizeH="0" baseline="0" dirty="0" smtClean="0">
                <a:ln>
                  <a:noFill/>
                </a:ln>
                <a:solidFill>
                  <a:srgbClr val="1C2B41"/>
                </a:solidFill>
                <a:effectLst/>
                <a:latin typeface="Inter-Bold"/>
              </a:rPr>
              <a:t> function in Python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1033272" y="2560271"/>
            <a:ext cx="4242816" cy="1754326"/>
          </a:xfrm>
          <a:prstGeom prst="rect">
            <a:avLst/>
          </a:prstGeom>
          <a:noFill/>
        </p:spPr>
        <p:txBody>
          <a:bodyPr wrap="square" rtlCol="0">
            <a:spAutoFit/>
          </a:bodyPr>
          <a:lstStyle/>
          <a:p>
            <a:pPr algn="just"/>
            <a:r>
              <a:rPr lang="en-US" dirty="0"/>
              <a:t>In Python, </a:t>
            </a:r>
            <a:r>
              <a:rPr lang="en-US" b="1" dirty="0"/>
              <a:t>the map() function </a:t>
            </a:r>
            <a:r>
              <a:rPr lang="en-US" dirty="0"/>
              <a:t>is used to apply some functionality for every element present in the given sequence and generate a new series with a required modification.</a:t>
            </a:r>
          </a:p>
          <a:p>
            <a:pPr algn="just"/>
            <a:endParaRPr lang="en-US" dirty="0"/>
          </a:p>
        </p:txBody>
      </p:sp>
      <p:sp>
        <p:nvSpPr>
          <p:cNvPr id="7" name="Rounded Rectangle 6"/>
          <p:cNvSpPr/>
          <p:nvPr/>
        </p:nvSpPr>
        <p:spPr>
          <a:xfrm>
            <a:off x="1033272" y="1930723"/>
            <a:ext cx="3227832" cy="629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stretch>
            <a:fillRect/>
          </a:stretch>
        </p:blipFill>
        <p:spPr>
          <a:xfrm>
            <a:off x="1033272" y="4177382"/>
            <a:ext cx="4810125" cy="1533525"/>
          </a:xfrm>
          <a:prstGeom prst="rect">
            <a:avLst/>
          </a:prstGeom>
        </p:spPr>
      </p:pic>
      <p:sp>
        <p:nvSpPr>
          <p:cNvPr id="10" name="Rounded Rectangle 9"/>
          <p:cNvSpPr/>
          <p:nvPr/>
        </p:nvSpPr>
        <p:spPr>
          <a:xfrm>
            <a:off x="6926072" y="1860923"/>
            <a:ext cx="3227832" cy="629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
          <p:cNvSpPr txBox="1">
            <a:spLocks noChangeArrowheads="1"/>
          </p:cNvSpPr>
          <p:nvPr/>
        </p:nvSpPr>
        <p:spPr bwMode="auto">
          <a:xfrm>
            <a:off x="7020560" y="1748840"/>
            <a:ext cx="3493008" cy="629548"/>
          </a:xfrm>
          <a:prstGeom prst="rect">
            <a:avLst/>
          </a:prstGeom>
          <a:noFill/>
          <a:ln>
            <a:noFill/>
          </a:ln>
          <a:effectLst/>
        </p:spPr>
        <p:txBody>
          <a:bodyPr vert="horz" wrap="square" lIns="0" tIns="190440" rIns="0" bIns="15870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0" fontAlgn="base" hangingPunct="0">
              <a:lnSpc>
                <a:spcPct val="100000"/>
              </a:lnSpc>
              <a:spcBef>
                <a:spcPct val="0"/>
              </a:spcBef>
              <a:spcAft>
                <a:spcPct val="0"/>
              </a:spcAft>
              <a:buClrTx/>
              <a:buSzTx/>
              <a:buFontTx/>
              <a:buNone/>
            </a:pPr>
            <a:r>
              <a:rPr lang="en-US" sz="1500" b="1" dirty="0" smtClean="0">
                <a:solidFill>
                  <a:srgbClr val="1C2B41"/>
                </a:solidFill>
                <a:latin typeface="Consolas" panose="020B0609020204030204" pitchFamily="49" charset="0"/>
              </a:rPr>
              <a:t>reduce()</a:t>
            </a:r>
            <a:r>
              <a:rPr lang="en-US" sz="1800" b="1" dirty="0" smtClean="0">
                <a:solidFill>
                  <a:srgbClr val="1C2B41"/>
                </a:solidFill>
                <a:latin typeface="Inter-Bold"/>
              </a:rPr>
              <a:t> function in Python</a:t>
            </a:r>
            <a:endParaRPr lang="en-US" sz="1800" dirty="0" smtClean="0">
              <a:solidFill>
                <a:schemeClr val="tx1"/>
              </a:solidFill>
              <a:latin typeface="Arial" panose="020B0604020202020204" pitchFamily="34" charset="0"/>
            </a:endParaRPr>
          </a:p>
        </p:txBody>
      </p:sp>
      <p:sp>
        <p:nvSpPr>
          <p:cNvPr id="15" name="Rectangle 14"/>
          <p:cNvSpPr/>
          <p:nvPr/>
        </p:nvSpPr>
        <p:spPr>
          <a:xfrm>
            <a:off x="6553200" y="2556203"/>
            <a:ext cx="5140960" cy="2246769"/>
          </a:xfrm>
          <a:prstGeom prst="rect">
            <a:avLst/>
          </a:prstGeom>
        </p:spPr>
        <p:txBody>
          <a:bodyPr wrap="square">
            <a:spAutoFit/>
          </a:bodyPr>
          <a:lstStyle/>
          <a:p>
            <a:r>
              <a:rPr lang="en-IN" sz="2000" dirty="0"/>
              <a:t>In Python, the reduce() function is used to minimize sequence elements into a single value by applying the specified condition.</a:t>
            </a:r>
          </a:p>
          <a:p>
            <a:endParaRPr lang="en-IN" sz="2000" dirty="0"/>
          </a:p>
          <a:p>
            <a:r>
              <a:rPr lang="en-IN" sz="2000" b="1" dirty="0"/>
              <a:t>The reduce() function is present in the </a:t>
            </a:r>
            <a:r>
              <a:rPr lang="en-IN" sz="2000" b="1" dirty="0" err="1"/>
              <a:t>functools</a:t>
            </a:r>
            <a:r>
              <a:rPr lang="en-IN" sz="2000" b="1" dirty="0"/>
              <a:t> module; hence, we need to import it using the import statement before using it.</a:t>
            </a:r>
          </a:p>
        </p:txBody>
      </p:sp>
      <p:pic>
        <p:nvPicPr>
          <p:cNvPr id="16" name="Picture 15"/>
          <p:cNvPicPr>
            <a:picLocks noChangeAspect="1"/>
          </p:cNvPicPr>
          <p:nvPr/>
        </p:nvPicPr>
        <p:blipFill>
          <a:blip r:embed="rId3"/>
          <a:stretch>
            <a:fillRect/>
          </a:stretch>
        </p:blipFill>
        <p:spPr>
          <a:xfrm>
            <a:off x="6458712" y="4773479"/>
            <a:ext cx="5012245" cy="1585939"/>
          </a:xfrm>
          <a:prstGeom prst="rect">
            <a:avLst/>
          </a:prstGeom>
        </p:spPr>
      </p:pic>
    </p:spTree>
    <p:extLst>
      <p:ext uri="{BB962C8B-B14F-4D97-AF65-F5344CB8AC3E}">
        <p14:creationId xmlns:p14="http://schemas.microsoft.com/office/powerpoint/2010/main" val="96629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14400"/>
            <a:ext cx="10058400" cy="710093"/>
          </a:xfrm>
        </p:spPr>
        <p:txBody>
          <a:bodyPr>
            <a:normAutofit fontScale="90000"/>
          </a:bodyPr>
          <a:lstStyle/>
          <a:p>
            <a:r>
              <a:rPr lang="en-US" b="1" dirty="0" smtClean="0">
                <a:latin typeface="+mn-lt"/>
              </a:rPr>
              <a:t>Functions in Python</a:t>
            </a:r>
            <a:endParaRPr lang="en-IN" b="1" dirty="0">
              <a:latin typeface="+mn-lt"/>
            </a:endParaRPr>
          </a:p>
        </p:txBody>
      </p:sp>
      <p:sp>
        <p:nvSpPr>
          <p:cNvPr id="3" name="Content Placeholder 2"/>
          <p:cNvSpPr>
            <a:spLocks noGrp="1"/>
          </p:cNvSpPr>
          <p:nvPr>
            <p:ph idx="1"/>
          </p:nvPr>
        </p:nvSpPr>
        <p:spPr>
          <a:xfrm>
            <a:off x="1097280" y="1783080"/>
            <a:ext cx="10058400" cy="3799410"/>
          </a:xfrm>
        </p:spPr>
        <p:txBody>
          <a:bodyPr>
            <a:normAutofit/>
          </a:bodyPr>
          <a:lstStyle/>
          <a:p>
            <a:pPr fontAlgn="base"/>
            <a:r>
              <a:rPr lang="en-US" sz="2800" b="1" dirty="0"/>
              <a:t>Python Functions</a:t>
            </a:r>
            <a:r>
              <a:rPr lang="en-US" sz="2800" dirty="0"/>
              <a:t>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p>
          <a:p>
            <a:pPr fontAlgn="base"/>
            <a:r>
              <a:rPr lang="en-US" sz="2800" dirty="0"/>
              <a:t>Some </a:t>
            </a:r>
            <a:r>
              <a:rPr lang="en-US" sz="2800" b="1" dirty="0"/>
              <a:t>Benefits of Using Functions</a:t>
            </a:r>
            <a:endParaRPr lang="en-US" sz="2800" dirty="0"/>
          </a:p>
          <a:p>
            <a:pPr fontAlgn="base"/>
            <a:r>
              <a:rPr lang="en-US" sz="2800" dirty="0"/>
              <a:t>Increase Code Readability </a:t>
            </a:r>
          </a:p>
          <a:p>
            <a:pPr fontAlgn="base"/>
            <a:r>
              <a:rPr lang="en-US" sz="2800" dirty="0"/>
              <a:t>Increase Code Reusability</a:t>
            </a:r>
          </a:p>
          <a:p>
            <a:endParaRPr lang="en-IN" dirty="0"/>
          </a:p>
        </p:txBody>
      </p:sp>
    </p:spTree>
    <p:extLst>
      <p:ext uri="{BB962C8B-B14F-4D97-AF65-F5344CB8AC3E}">
        <p14:creationId xmlns:p14="http://schemas.microsoft.com/office/powerpoint/2010/main" val="1051039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Python Generators</a:t>
            </a:r>
            <a:br>
              <a:rPr lang="en-IN" b="1" dirty="0">
                <a:latin typeface="+mn-lt"/>
              </a:rPr>
            </a:br>
            <a:endParaRPr lang="en-IN" dirty="0">
              <a:latin typeface="+mn-lt"/>
            </a:endParaRPr>
          </a:p>
        </p:txBody>
      </p:sp>
      <p:sp>
        <p:nvSpPr>
          <p:cNvPr id="3" name="Content Placeholder 2"/>
          <p:cNvSpPr>
            <a:spLocks noGrp="1"/>
          </p:cNvSpPr>
          <p:nvPr>
            <p:ph idx="1"/>
          </p:nvPr>
        </p:nvSpPr>
        <p:spPr>
          <a:xfrm>
            <a:off x="1097280" y="1737360"/>
            <a:ext cx="4124960" cy="4023360"/>
          </a:xfrm>
        </p:spPr>
        <p:txBody>
          <a:bodyPr/>
          <a:lstStyle/>
          <a:p>
            <a:pPr algn="just"/>
            <a:r>
              <a:rPr lang="en-US" sz="2400" dirty="0"/>
              <a:t>In Python, a generator is a function that returns an iterator that produces a sequence of values when iterated over.</a:t>
            </a:r>
          </a:p>
          <a:p>
            <a:pPr algn="just"/>
            <a:r>
              <a:rPr lang="en-US" sz="2400" dirty="0"/>
              <a:t>Generators are useful when we want to produce a large sequence of values, but we don't want to store all of them in memory at once.</a:t>
            </a:r>
          </a:p>
          <a:p>
            <a:endParaRPr lang="en-IN" dirty="0"/>
          </a:p>
        </p:txBody>
      </p:sp>
      <p:pic>
        <p:nvPicPr>
          <p:cNvPr id="5" name="Picture 4"/>
          <p:cNvPicPr>
            <a:picLocks noChangeAspect="1"/>
          </p:cNvPicPr>
          <p:nvPr/>
        </p:nvPicPr>
        <p:blipFill>
          <a:blip r:embed="rId2"/>
          <a:stretch>
            <a:fillRect/>
          </a:stretch>
        </p:blipFill>
        <p:spPr>
          <a:xfrm>
            <a:off x="1534160" y="5251132"/>
            <a:ext cx="2914650" cy="1019175"/>
          </a:xfrm>
          <a:prstGeom prst="rect">
            <a:avLst/>
          </a:prstGeom>
        </p:spPr>
      </p:pic>
      <p:pic>
        <p:nvPicPr>
          <p:cNvPr id="6" name="Picture 5"/>
          <p:cNvPicPr>
            <a:picLocks noChangeAspect="1"/>
          </p:cNvPicPr>
          <p:nvPr/>
        </p:nvPicPr>
        <p:blipFill>
          <a:blip r:embed="rId3"/>
          <a:stretch>
            <a:fillRect/>
          </a:stretch>
        </p:blipFill>
        <p:spPr>
          <a:xfrm>
            <a:off x="5487353" y="1401127"/>
            <a:ext cx="6470967" cy="4695825"/>
          </a:xfrm>
          <a:prstGeom prst="rect">
            <a:avLst/>
          </a:prstGeom>
        </p:spPr>
      </p:pic>
    </p:spTree>
    <p:extLst>
      <p:ext uri="{BB962C8B-B14F-4D97-AF65-F5344CB8AC3E}">
        <p14:creationId xmlns:p14="http://schemas.microsoft.com/office/powerpoint/2010/main" val="1143047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30997"/>
          </a:xfrm>
        </p:spPr>
        <p:txBody>
          <a:bodyPr>
            <a:normAutofit fontScale="90000"/>
          </a:bodyPr>
          <a:lstStyle/>
          <a:p>
            <a:r>
              <a:rPr lang="en-US" b="1" dirty="0" smtClean="0">
                <a:latin typeface="+mn-lt"/>
              </a:rPr>
              <a:t>Advantages of yield in Data Science Projects</a:t>
            </a:r>
            <a:endParaRPr lang="en-IN" b="1" dirty="0">
              <a:latin typeface="+mn-lt"/>
            </a:endParaRPr>
          </a:p>
        </p:txBody>
      </p:sp>
      <p:sp>
        <p:nvSpPr>
          <p:cNvPr id="3" name="Content Placeholder 2"/>
          <p:cNvSpPr>
            <a:spLocks noGrp="1"/>
          </p:cNvSpPr>
          <p:nvPr>
            <p:ph idx="1"/>
          </p:nvPr>
        </p:nvSpPr>
        <p:spPr>
          <a:xfrm>
            <a:off x="1097280" y="1727200"/>
            <a:ext cx="10058400" cy="4141894"/>
          </a:xfrm>
        </p:spPr>
        <p:txBody>
          <a:bodyPr>
            <a:normAutofit lnSpcReduction="10000"/>
          </a:bodyPr>
          <a:lstStyle/>
          <a:p>
            <a:pPr marL="457200" indent="-457200">
              <a:buFont typeface="+mj-lt"/>
              <a:buAutoNum type="arabicParenR"/>
            </a:pPr>
            <a:r>
              <a:rPr lang="en-US" dirty="0" smtClean="0"/>
              <a:t>yield </a:t>
            </a:r>
            <a:r>
              <a:rPr lang="en-US" dirty="0"/>
              <a:t>allows you to create generators, which produce values on the fly without storing the entire sequence in </a:t>
            </a:r>
            <a:r>
              <a:rPr lang="en-US" dirty="0" smtClean="0"/>
              <a:t>memory.</a:t>
            </a:r>
          </a:p>
          <a:p>
            <a:pPr marL="457200" indent="-457200">
              <a:buFont typeface="+mj-lt"/>
              <a:buAutoNum type="arabicParenR"/>
            </a:pPr>
            <a:r>
              <a:rPr lang="en-US" dirty="0" smtClean="0"/>
              <a:t>This </a:t>
            </a:r>
            <a:r>
              <a:rPr lang="en-US" dirty="0"/>
              <a:t>is particularly beneficial when dealing with large datasets that cannot fit entirely into </a:t>
            </a:r>
            <a:r>
              <a:rPr lang="en-US" dirty="0" smtClean="0"/>
              <a:t>memory.</a:t>
            </a:r>
          </a:p>
          <a:p>
            <a:pPr marL="457200" indent="-457200">
              <a:buFont typeface="+mj-lt"/>
              <a:buAutoNum type="arabicParenR"/>
            </a:pPr>
            <a:r>
              <a:rPr lang="en-US" dirty="0" smtClean="0"/>
              <a:t>By </a:t>
            </a:r>
            <a:r>
              <a:rPr lang="en-US" dirty="0"/>
              <a:t>yielding results as needed, you can process data in chunks, reducing memory usage and avoiding potential memory errors</a:t>
            </a:r>
            <a:r>
              <a:rPr lang="en-US" dirty="0" smtClean="0"/>
              <a:t>.</a:t>
            </a:r>
            <a:endParaRPr lang="en-IN" dirty="0"/>
          </a:p>
          <a:p>
            <a:pPr marL="457200" indent="-457200">
              <a:buFont typeface="+mj-lt"/>
              <a:buAutoNum type="arabicParenR"/>
            </a:pPr>
            <a:r>
              <a:rPr lang="en-US" dirty="0"/>
              <a:t>Generators created with yield follow the principle of lazy evaluation, meaning they generate values only when requested.</a:t>
            </a:r>
          </a:p>
          <a:p>
            <a:pPr marL="457200" indent="-457200">
              <a:buFont typeface="+mj-lt"/>
              <a:buAutoNum type="arabicParenR"/>
            </a:pPr>
            <a:r>
              <a:rPr lang="en-US" dirty="0"/>
              <a:t>This can improve performance by avoiding unnecessary computations for values that might not be needed.</a:t>
            </a:r>
          </a:p>
          <a:p>
            <a:pPr marL="457200" indent="-457200">
              <a:buFont typeface="+mj-lt"/>
              <a:buAutoNum type="arabicParenR"/>
            </a:pPr>
            <a:r>
              <a:rPr lang="en-US" dirty="0"/>
              <a:t>Lazy evaluation is advantageous when working with large datasets or when performing operations that are computationally expensive.</a:t>
            </a:r>
            <a:endParaRPr lang="en-IN" dirty="0"/>
          </a:p>
        </p:txBody>
      </p:sp>
    </p:spTree>
    <p:extLst>
      <p:ext uri="{BB962C8B-B14F-4D97-AF65-F5344CB8AC3E}">
        <p14:creationId xmlns:p14="http://schemas.microsoft.com/office/powerpoint/2010/main" val="2597168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861477"/>
          </a:xfrm>
        </p:spPr>
        <p:txBody>
          <a:bodyPr>
            <a:normAutofit/>
          </a:bodyPr>
          <a:lstStyle/>
          <a:p>
            <a:r>
              <a:rPr lang="en-US" sz="4400" b="1" dirty="0" smtClean="0">
                <a:latin typeface="+mn-lt"/>
              </a:rPr>
              <a:t>Iterating Values using Iterator in Generators</a:t>
            </a:r>
            <a:endParaRPr lang="en-IN" sz="4400" b="1" dirty="0">
              <a:latin typeface="+mn-lt"/>
            </a:endParaRPr>
          </a:p>
        </p:txBody>
      </p:sp>
      <p:pic>
        <p:nvPicPr>
          <p:cNvPr id="4" name="Content Placeholder 3"/>
          <p:cNvPicPr>
            <a:picLocks noGrp="1" noChangeAspect="1"/>
          </p:cNvPicPr>
          <p:nvPr>
            <p:ph idx="1"/>
          </p:nvPr>
        </p:nvPicPr>
        <p:blipFill>
          <a:blip r:embed="rId2"/>
          <a:stretch>
            <a:fillRect/>
          </a:stretch>
        </p:blipFill>
        <p:spPr>
          <a:xfrm>
            <a:off x="1097280" y="861477"/>
            <a:ext cx="7203440" cy="5453900"/>
          </a:xfrm>
          <a:prstGeom prst="rect">
            <a:avLst/>
          </a:prstGeom>
        </p:spPr>
      </p:pic>
    </p:spTree>
    <p:extLst>
      <p:ext uri="{BB962C8B-B14F-4D97-AF65-F5344CB8AC3E}">
        <p14:creationId xmlns:p14="http://schemas.microsoft.com/office/powerpoint/2010/main" val="4059128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9395A-E400-CED8-FADA-4C5B060F6ACE}"/>
              </a:ext>
            </a:extLst>
          </p:cNvPr>
          <p:cNvSpPr>
            <a:spLocks noGrp="1"/>
          </p:cNvSpPr>
          <p:nvPr>
            <p:ph type="title"/>
          </p:nvPr>
        </p:nvSpPr>
        <p:spPr/>
        <p:txBody>
          <a:bodyPr anchor="ctr"/>
          <a:lstStyle/>
          <a:p>
            <a:r>
              <a:rPr lang="en-US" dirty="0"/>
              <a:t>Contact Us</a:t>
            </a:r>
            <a:endParaRPr lang="en-IN" dirty="0"/>
          </a:p>
        </p:txBody>
      </p:sp>
      <p:sp>
        <p:nvSpPr>
          <p:cNvPr id="3" name="Content Placeholder 2">
            <a:extLst>
              <a:ext uri="{FF2B5EF4-FFF2-40B4-BE49-F238E27FC236}">
                <a16:creationId xmlns="" xmlns:a16="http://schemas.microsoft.com/office/drawing/2014/main" id="{56BAABD2-4FB9-D60B-0B66-B2E7C6F2B749}"/>
              </a:ext>
            </a:extLst>
          </p:cNvPr>
          <p:cNvSpPr>
            <a:spLocks noGrp="1"/>
          </p:cNvSpPr>
          <p:nvPr>
            <p:ph idx="1"/>
          </p:nvPr>
        </p:nvSpPr>
        <p:spPr>
          <a:xfrm>
            <a:off x="1097280" y="2072237"/>
            <a:ext cx="10058400" cy="4023360"/>
          </a:xfrm>
        </p:spPr>
        <p:txBody>
          <a:bodyPr>
            <a:normAutofit/>
          </a:bodyPr>
          <a:lstStyle/>
          <a:p>
            <a:pPr marL="0" indent="0" algn="l" fontAlgn="base">
              <a:buNone/>
            </a:pPr>
            <a:r>
              <a:rPr lang="en-US" b="0" i="0" u="none" strike="noStrike" dirty="0">
                <a:solidFill>
                  <a:srgbClr val="000000"/>
                </a:solidFill>
                <a:effectLst/>
                <a:latin typeface="Montserrat" panose="00000500000000000000" pitchFamily="2" charset="0"/>
              </a:rPr>
              <a:t>           </a:t>
            </a:r>
            <a:r>
              <a:rPr lang="en-US" sz="2400" b="1" i="0" u="none" strike="noStrike" dirty="0">
                <a:solidFill>
                  <a:srgbClr val="000000"/>
                </a:solidFill>
                <a:effectLst/>
              </a:rPr>
              <a:t>FLY THE NEST</a:t>
            </a:r>
            <a:endParaRPr lang="en-US" b="0" i="0" u="none" strike="noStrike" dirty="0">
              <a:solidFill>
                <a:srgbClr val="000000"/>
              </a:solidFill>
              <a:effectLst/>
              <a:latin typeface="Montserrat" panose="00000500000000000000" pitchFamily="2" charset="0"/>
            </a:endParaRPr>
          </a:p>
          <a:p>
            <a:pPr marL="0" indent="0" algn="l" fontAlgn="base">
              <a:buNone/>
            </a:pPr>
            <a:r>
              <a:rPr lang="en-US" dirty="0">
                <a:solidFill>
                  <a:srgbClr val="000000"/>
                </a:solidFill>
                <a:latin typeface="Montserrat" panose="00000500000000000000" pitchFamily="2" charset="0"/>
              </a:rPr>
              <a:t>           </a:t>
            </a:r>
            <a:r>
              <a:rPr lang="en-US" b="0" i="0" u="none" strike="noStrike" dirty="0" err="1">
                <a:solidFill>
                  <a:srgbClr val="000000"/>
                </a:solidFill>
                <a:effectLst/>
                <a:latin typeface="Montserrat" panose="00000500000000000000" pitchFamily="2" charset="0"/>
              </a:rPr>
              <a:t>Connekt</a:t>
            </a:r>
            <a:r>
              <a:rPr lang="en-US" b="0" i="0" u="none" strike="noStrike" dirty="0">
                <a:solidFill>
                  <a:srgbClr val="000000"/>
                </a:solidFill>
                <a:effectLst/>
                <a:latin typeface="Montserrat" panose="00000500000000000000" pitchFamily="2" charset="0"/>
              </a:rPr>
              <a:t>,</a:t>
            </a:r>
          </a:p>
          <a:p>
            <a:pPr marL="0" indent="0" algn="l" fontAlgn="base">
              <a:buNone/>
            </a:pPr>
            <a:r>
              <a:rPr lang="en-US" dirty="0">
                <a:solidFill>
                  <a:srgbClr val="000000"/>
                </a:solidFill>
                <a:latin typeface="Montserrat" panose="00000500000000000000" pitchFamily="2" charset="0"/>
              </a:rPr>
              <a:t>           13</a:t>
            </a:r>
            <a:r>
              <a:rPr lang="en-US" baseline="30000" dirty="0">
                <a:solidFill>
                  <a:srgbClr val="000000"/>
                </a:solidFill>
                <a:latin typeface="Montserrat" panose="00000500000000000000" pitchFamily="2" charset="0"/>
              </a:rPr>
              <a:t>TH</a:t>
            </a:r>
            <a:r>
              <a:rPr lang="en-US" dirty="0">
                <a:solidFill>
                  <a:srgbClr val="000000"/>
                </a:solidFill>
                <a:latin typeface="Montserrat" panose="00000500000000000000" pitchFamily="2" charset="0"/>
              </a:rPr>
              <a:t> Floor, Gala Empire, </a:t>
            </a:r>
            <a:r>
              <a:rPr lang="en-US" dirty="0" err="1">
                <a:solidFill>
                  <a:srgbClr val="000000"/>
                </a:solidFill>
                <a:latin typeface="Montserrat" panose="00000500000000000000" pitchFamily="2" charset="0"/>
              </a:rPr>
              <a:t>Thaltej</a:t>
            </a:r>
            <a:r>
              <a:rPr lang="en-US" dirty="0">
                <a:solidFill>
                  <a:srgbClr val="000000"/>
                </a:solidFill>
                <a:latin typeface="Montserrat" panose="00000500000000000000" pitchFamily="2" charset="0"/>
              </a:rPr>
              <a:t>,</a:t>
            </a:r>
          </a:p>
          <a:p>
            <a:pPr marL="0" indent="0" algn="l" fontAlgn="base">
              <a:buNone/>
            </a:pPr>
            <a:r>
              <a:rPr lang="en-US" b="0" i="0" u="none" strike="noStrike" dirty="0">
                <a:solidFill>
                  <a:srgbClr val="000000"/>
                </a:solidFill>
                <a:effectLst/>
                <a:latin typeface="Montserrat" panose="00000500000000000000" pitchFamily="2" charset="0"/>
              </a:rPr>
              <a:t>           Ahmedabad, Gujarat, India</a:t>
            </a:r>
          </a:p>
          <a:p>
            <a:pPr marL="0" indent="0" algn="l" fontAlgn="base">
              <a:buNone/>
            </a:pPr>
            <a:endParaRPr lang="en-US" sz="400" b="0" i="0" dirty="0">
              <a:solidFill>
                <a:srgbClr val="6B6A6A"/>
              </a:solidFill>
              <a:effectLst/>
              <a:latin typeface="Montserrat" panose="00000500000000000000" pitchFamily="2" charset="0"/>
            </a:endParaRPr>
          </a:p>
          <a:p>
            <a:pPr marL="0" indent="0" algn="l" fontAlgn="base">
              <a:buNone/>
            </a:pPr>
            <a:r>
              <a:rPr lang="en-US" b="0" i="0" u="none" strike="noStrike" dirty="0">
                <a:solidFill>
                  <a:srgbClr val="000000"/>
                </a:solidFill>
                <a:effectLst/>
                <a:latin typeface="Montserrat" panose="00000500000000000000" pitchFamily="2" charset="0"/>
              </a:rPr>
              <a:t>           +91 6354283836</a:t>
            </a:r>
          </a:p>
          <a:p>
            <a:pPr marL="0" indent="0" algn="l" fontAlgn="base">
              <a:buNone/>
            </a:pPr>
            <a:endParaRPr lang="en-US" sz="400" b="0" i="0" dirty="0">
              <a:solidFill>
                <a:srgbClr val="6B6A6A"/>
              </a:solidFill>
              <a:effectLst/>
              <a:latin typeface="Montserrat" panose="00000500000000000000" pitchFamily="2" charset="0"/>
            </a:endParaRPr>
          </a:p>
          <a:p>
            <a:pPr marL="0" indent="0" fontAlgn="base">
              <a:buNone/>
            </a:pPr>
            <a:r>
              <a:rPr lang="en-US" dirty="0">
                <a:solidFill>
                  <a:srgbClr val="000000"/>
                </a:solidFill>
                <a:latin typeface="Montserrat" panose="00000500000000000000" pitchFamily="2" charset="0"/>
              </a:rPr>
              <a:t>            </a:t>
            </a:r>
            <a:r>
              <a:rPr lang="en-US" b="0" i="0" u="none" strike="noStrike" dirty="0">
                <a:solidFill>
                  <a:srgbClr val="000000"/>
                </a:solidFill>
                <a:effectLst/>
                <a:latin typeface="Montserrat" panose="00000500000000000000" pitchFamily="2" charset="0"/>
              </a:rPr>
              <a:t>info@flythenest.in </a:t>
            </a:r>
          </a:p>
          <a:p>
            <a:pPr marL="0" indent="0" fontAlgn="base">
              <a:buNone/>
            </a:pPr>
            <a:endParaRPr lang="en-US" sz="400" b="0" i="0" dirty="0">
              <a:solidFill>
                <a:srgbClr val="6B6A6A"/>
              </a:solidFill>
              <a:effectLst/>
              <a:latin typeface="Montserrat" panose="00000500000000000000" pitchFamily="2" charset="0"/>
            </a:endParaRPr>
          </a:p>
          <a:p>
            <a:pPr marL="0" indent="0" algn="l" fontAlgn="base">
              <a:buNone/>
            </a:pPr>
            <a:r>
              <a:rPr lang="en-US" dirty="0">
                <a:solidFill>
                  <a:srgbClr val="000000"/>
                </a:solidFill>
                <a:latin typeface="Montserrat" panose="00000500000000000000" pitchFamily="2" charset="0"/>
              </a:rPr>
              <a:t>            </a:t>
            </a:r>
            <a:r>
              <a:rPr lang="en-US" b="0" i="0" u="none" strike="noStrike" dirty="0">
                <a:solidFill>
                  <a:srgbClr val="000000"/>
                </a:solidFill>
                <a:effectLst/>
                <a:latin typeface="Montserrat" panose="00000500000000000000" pitchFamily="2" charset="0"/>
              </a:rPr>
              <a:t>www.flythenest.in </a:t>
            </a:r>
            <a:endParaRPr lang="en-US" b="0" i="0" dirty="0">
              <a:solidFill>
                <a:srgbClr val="6B6A6A"/>
              </a:solidFill>
              <a:effectLst/>
              <a:latin typeface="Montserrat" panose="00000500000000000000" pitchFamily="2" charset="0"/>
            </a:endParaRPr>
          </a:p>
          <a:p>
            <a:pPr marL="0" indent="0">
              <a:buNone/>
            </a:pPr>
            <a:endParaRPr lang="en-IN" dirty="0"/>
          </a:p>
        </p:txBody>
      </p:sp>
      <p:pic>
        <p:nvPicPr>
          <p:cNvPr id="1026" name="Picture 2" descr="Location Icon Png Transparent Background , Transparent Cartoon, Free ...">
            <a:extLst>
              <a:ext uri="{FF2B5EF4-FFF2-40B4-BE49-F238E27FC236}">
                <a16:creationId xmlns="" xmlns:a16="http://schemas.microsoft.com/office/drawing/2014/main" id="{FA03F303-A493-6907-029F-249F58E3B6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964" y="2634919"/>
            <a:ext cx="233154" cy="2307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99DABD86-300E-9444-5D0C-6598D9934C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5519" y="4211521"/>
            <a:ext cx="233154" cy="2331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AC930A10-5BA1-21E8-227E-C5F86D788BAD}"/>
              </a:ext>
            </a:extLst>
          </p:cNvPr>
          <p:cNvPicPr>
            <a:picLocks noChangeAspect="1"/>
          </p:cNvPicPr>
          <p:nvPr/>
        </p:nvPicPr>
        <p:blipFill>
          <a:blip r:embed="rId4"/>
          <a:stretch>
            <a:fillRect/>
          </a:stretch>
        </p:blipFill>
        <p:spPr>
          <a:xfrm>
            <a:off x="1516004" y="4910504"/>
            <a:ext cx="230752" cy="230752"/>
          </a:xfrm>
          <a:prstGeom prst="rect">
            <a:avLst/>
          </a:prstGeom>
        </p:spPr>
      </p:pic>
      <p:pic>
        <p:nvPicPr>
          <p:cNvPr id="11" name="Picture 10">
            <a:extLst>
              <a:ext uri="{FF2B5EF4-FFF2-40B4-BE49-F238E27FC236}">
                <a16:creationId xmlns="" xmlns:a16="http://schemas.microsoft.com/office/drawing/2014/main" id="{99F7EBDF-C250-CC22-E852-AA1E7D669401}"/>
              </a:ext>
            </a:extLst>
          </p:cNvPr>
          <p:cNvPicPr>
            <a:picLocks noChangeAspect="1"/>
          </p:cNvPicPr>
          <p:nvPr/>
        </p:nvPicPr>
        <p:blipFill>
          <a:blip r:embed="rId5"/>
          <a:stretch>
            <a:fillRect/>
          </a:stretch>
        </p:blipFill>
        <p:spPr>
          <a:xfrm>
            <a:off x="1516004" y="5609781"/>
            <a:ext cx="233153" cy="233153"/>
          </a:xfrm>
          <a:prstGeom prst="rect">
            <a:avLst/>
          </a:prstGeom>
        </p:spPr>
      </p:pic>
    </p:spTree>
    <p:extLst>
      <p:ext uri="{BB962C8B-B14F-4D97-AF65-F5344CB8AC3E}">
        <p14:creationId xmlns:p14="http://schemas.microsoft.com/office/powerpoint/2010/main" val="3529329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F52479B-564A-C0BC-1152-8AE453B61BAE}"/>
              </a:ext>
            </a:extLst>
          </p:cNvPr>
          <p:cNvSpPr>
            <a:spLocks noGrp="1"/>
          </p:cNvSpPr>
          <p:nvPr>
            <p:ph idx="1"/>
          </p:nvPr>
        </p:nvSpPr>
        <p:spPr/>
        <p:txBody>
          <a:bodyPr anchor="ctr">
            <a:normAutofit/>
          </a:bodyPr>
          <a:lstStyle/>
          <a:p>
            <a:pPr algn="ctr"/>
            <a:r>
              <a:rPr lang="en-US" sz="8800" dirty="0">
                <a:latin typeface="Edwardian Script ITC" panose="030303020407070D0804" pitchFamily="66" charset="0"/>
              </a:rPr>
              <a:t>Thank You</a:t>
            </a:r>
            <a:endParaRPr lang="en-IN" sz="8800" dirty="0">
              <a:latin typeface="Edwardian Script ITC" panose="030303020407070D0804" pitchFamily="66" charset="0"/>
            </a:endParaRPr>
          </a:p>
        </p:txBody>
      </p:sp>
    </p:spTree>
    <p:extLst>
      <p:ext uri="{BB962C8B-B14F-4D97-AF65-F5344CB8AC3E}">
        <p14:creationId xmlns:p14="http://schemas.microsoft.com/office/powerpoint/2010/main" val="3472176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Types of Functions in Python</a:t>
            </a:r>
            <a:endParaRPr lang="en-IN" b="1" dirty="0">
              <a:latin typeface="+mn-lt"/>
            </a:endParaRPr>
          </a:p>
        </p:txBody>
      </p:sp>
      <p:sp>
        <p:nvSpPr>
          <p:cNvPr id="3" name="Content Placeholder 2"/>
          <p:cNvSpPr>
            <a:spLocks noGrp="1"/>
          </p:cNvSpPr>
          <p:nvPr>
            <p:ph idx="1"/>
          </p:nvPr>
        </p:nvSpPr>
        <p:spPr>
          <a:xfrm>
            <a:off x="1097280" y="1845734"/>
            <a:ext cx="5614416" cy="4023360"/>
          </a:xfrm>
        </p:spPr>
        <p:txBody>
          <a:bodyPr>
            <a:normAutofit/>
          </a:bodyPr>
          <a:lstStyle/>
          <a:p>
            <a:pPr marL="0" indent="0" algn="just">
              <a:buNone/>
            </a:pPr>
            <a:r>
              <a:rPr lang="en-IN" sz="2400" dirty="0"/>
              <a:t>There are three types of functions in Python</a:t>
            </a:r>
            <a:r>
              <a:rPr lang="en-IN" sz="2400" dirty="0" smtClean="0"/>
              <a:t>:</a:t>
            </a:r>
            <a:endParaRPr lang="en-IN" sz="2400" dirty="0"/>
          </a:p>
          <a:p>
            <a:pPr algn="just"/>
            <a:r>
              <a:rPr lang="en-IN" sz="2400" b="1" dirty="0"/>
              <a:t>Built-in functions, </a:t>
            </a:r>
            <a:r>
              <a:rPr lang="en-IN" sz="2400" dirty="0"/>
              <a:t>such as help() to ask for help, min() to get the minimum value, print() to print an object to the terminal etc.</a:t>
            </a:r>
          </a:p>
          <a:p>
            <a:pPr algn="just"/>
            <a:r>
              <a:rPr lang="en-IN" sz="2400" b="1" dirty="0"/>
              <a:t>User-Defined Functions (UDFs), </a:t>
            </a:r>
            <a:r>
              <a:rPr lang="en-IN" sz="2400" dirty="0"/>
              <a:t>which are functions that users create to help them out; </a:t>
            </a:r>
          </a:p>
          <a:p>
            <a:pPr algn="just"/>
            <a:r>
              <a:rPr lang="en-IN" sz="2400" b="1" dirty="0"/>
              <a:t>Anonymous functions, </a:t>
            </a:r>
            <a:r>
              <a:rPr lang="en-IN" sz="2400" dirty="0"/>
              <a:t>which are also called lambda functions because they are not declared with the standard </a:t>
            </a:r>
            <a:r>
              <a:rPr lang="en-IN" sz="2400" dirty="0" err="1"/>
              <a:t>def</a:t>
            </a:r>
            <a:r>
              <a:rPr lang="en-IN" sz="2400" dirty="0"/>
              <a:t> keyword.</a:t>
            </a:r>
          </a:p>
          <a:p>
            <a:endParaRPr lang="en-IN" dirty="0"/>
          </a:p>
          <a:p>
            <a:endParaRPr lang="en-IN" dirty="0"/>
          </a:p>
        </p:txBody>
      </p:sp>
      <p:graphicFrame>
        <p:nvGraphicFramePr>
          <p:cNvPr id="6" name="Diagram 5"/>
          <p:cNvGraphicFramePr/>
          <p:nvPr>
            <p:extLst>
              <p:ext uri="{D42A27DB-BD31-4B8C-83A1-F6EECF244321}">
                <p14:modId xmlns:p14="http://schemas.microsoft.com/office/powerpoint/2010/main" val="2129644232"/>
              </p:ext>
            </p:extLst>
          </p:nvPr>
        </p:nvGraphicFramePr>
        <p:xfrm>
          <a:off x="6858000" y="2130552"/>
          <a:ext cx="4170680" cy="3468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120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72312" y="214187"/>
            <a:ext cx="10058400" cy="764222"/>
          </a:xfrm>
        </p:spPr>
        <p:txBody>
          <a:bodyPr>
            <a:normAutofit/>
          </a:bodyPr>
          <a:lstStyle/>
          <a:p>
            <a:r>
              <a:rPr lang="en-US" b="1" dirty="0">
                <a:latin typeface="+mn-lt"/>
              </a:rPr>
              <a:t>Creating a user-defined Function</a:t>
            </a:r>
            <a:endParaRPr lang="en-IN" b="1" dirty="0">
              <a:latin typeface="+mn-lt"/>
            </a:endParaRPr>
          </a:p>
        </p:txBody>
      </p:sp>
      <p:sp>
        <p:nvSpPr>
          <p:cNvPr id="3" name="Content Placeholder 2"/>
          <p:cNvSpPr>
            <a:spLocks noGrp="1"/>
          </p:cNvSpPr>
          <p:nvPr>
            <p:ph idx="4294967295"/>
          </p:nvPr>
        </p:nvSpPr>
        <p:spPr>
          <a:xfrm>
            <a:off x="896112" y="1742631"/>
            <a:ext cx="5582412" cy="2185415"/>
          </a:xfrm>
        </p:spPr>
        <p:txBody>
          <a:bodyPr>
            <a:noAutofit/>
          </a:bodyPr>
          <a:lstStyle/>
          <a:p>
            <a:pPr marL="0" indent="0">
              <a:buNone/>
            </a:pPr>
            <a:r>
              <a:rPr lang="en-IN" sz="2400" dirty="0" smtClean="0"/>
              <a:t>The four steps to defining a function in Python are the following:</a:t>
            </a:r>
          </a:p>
          <a:p>
            <a:r>
              <a:rPr lang="en-IN" sz="2400" dirty="0" smtClean="0"/>
              <a:t>Use the keyword </a:t>
            </a:r>
            <a:r>
              <a:rPr lang="en-IN" sz="2400" b="1" dirty="0" err="1" smtClean="0">
                <a:solidFill>
                  <a:srgbClr val="FF0000"/>
                </a:solidFill>
              </a:rPr>
              <a:t>def</a:t>
            </a:r>
            <a:r>
              <a:rPr lang="en-IN" sz="2400" dirty="0" smtClean="0"/>
              <a:t> to declare the function and follow this up with the function name.</a:t>
            </a:r>
          </a:p>
        </p:txBody>
      </p:sp>
      <p:pic>
        <p:nvPicPr>
          <p:cNvPr id="1026" name="Picture 2" descr="Python Fun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988" y="978409"/>
            <a:ext cx="5321808" cy="29043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2648" y="3882805"/>
            <a:ext cx="10652760" cy="2585323"/>
          </a:xfrm>
          <a:prstGeom prst="rect">
            <a:avLst/>
          </a:prstGeom>
          <a:noFill/>
        </p:spPr>
        <p:txBody>
          <a:bodyPr wrap="square" rtlCol="0">
            <a:spAutoFit/>
          </a:bodyPr>
          <a:lstStyle/>
          <a:p>
            <a:pPr marL="342900" indent="-342900">
              <a:buFont typeface="Arial" panose="020B0604020202020204" pitchFamily="34" charset="0"/>
              <a:buChar char="•"/>
            </a:pPr>
            <a:r>
              <a:rPr lang="en-IN" sz="2400" dirty="0"/>
              <a:t>Add parameters to the function: they should be within the parentheses of the function. End your line with a colon.</a:t>
            </a:r>
          </a:p>
          <a:p>
            <a:pPr marL="342900" indent="-342900">
              <a:buFont typeface="Arial" panose="020B0604020202020204" pitchFamily="34" charset="0"/>
              <a:buChar char="•"/>
            </a:pPr>
            <a:r>
              <a:rPr lang="en-IN" sz="2400" dirty="0"/>
              <a:t>Add statements that the functions should execute.</a:t>
            </a:r>
          </a:p>
          <a:p>
            <a:pPr marL="342900" indent="-342900">
              <a:buFont typeface="Arial" panose="020B0604020202020204" pitchFamily="34" charset="0"/>
              <a:buChar char="•"/>
            </a:pPr>
            <a:r>
              <a:rPr lang="en-IN" sz="2400" dirty="0"/>
              <a:t>End your function with a return statement if the function should output something. Without the return statement, your function will return an object None.</a:t>
            </a:r>
          </a:p>
          <a:p>
            <a:endParaRPr lang="en-IN" dirty="0"/>
          </a:p>
        </p:txBody>
      </p:sp>
    </p:spTree>
    <p:extLst>
      <p:ext uri="{BB962C8B-B14F-4D97-AF65-F5344CB8AC3E}">
        <p14:creationId xmlns:p14="http://schemas.microsoft.com/office/powerpoint/2010/main" val="318817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97" y="122011"/>
            <a:ext cx="10058400" cy="591221"/>
          </a:xfrm>
        </p:spPr>
        <p:txBody>
          <a:bodyPr>
            <a:normAutofit fontScale="90000"/>
          </a:bodyPr>
          <a:lstStyle/>
          <a:p>
            <a:r>
              <a:rPr lang="en-US" b="1" dirty="0" smtClean="0">
                <a:latin typeface="+mn-lt"/>
              </a:rPr>
              <a:t>Creating &amp; Calling a function</a:t>
            </a:r>
            <a:endParaRPr lang="en-IN" b="1" dirty="0">
              <a:latin typeface="+mn-lt"/>
            </a:endParaRPr>
          </a:p>
        </p:txBody>
      </p:sp>
      <p:pic>
        <p:nvPicPr>
          <p:cNvPr id="6" name="Content Placeholder 5"/>
          <p:cNvPicPr>
            <a:picLocks noGrp="1" noChangeAspect="1"/>
          </p:cNvPicPr>
          <p:nvPr>
            <p:ph idx="1"/>
          </p:nvPr>
        </p:nvPicPr>
        <p:blipFill>
          <a:blip r:embed="rId2"/>
          <a:stretch>
            <a:fillRect/>
          </a:stretch>
        </p:blipFill>
        <p:spPr>
          <a:xfrm>
            <a:off x="1012498" y="713232"/>
            <a:ext cx="4733925" cy="2581275"/>
          </a:xfrm>
          <a:prstGeom prst="rect">
            <a:avLst/>
          </a:prstGeom>
        </p:spPr>
      </p:pic>
      <p:sp>
        <p:nvSpPr>
          <p:cNvPr id="7" name="Oval 6"/>
          <p:cNvSpPr/>
          <p:nvPr/>
        </p:nvSpPr>
        <p:spPr>
          <a:xfrm>
            <a:off x="265176" y="1220533"/>
            <a:ext cx="747322" cy="713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pic>
        <p:nvPicPr>
          <p:cNvPr id="8" name="Picture 7"/>
          <p:cNvPicPr>
            <a:picLocks noChangeAspect="1"/>
          </p:cNvPicPr>
          <p:nvPr/>
        </p:nvPicPr>
        <p:blipFill>
          <a:blip r:embed="rId3"/>
          <a:stretch>
            <a:fillRect/>
          </a:stretch>
        </p:blipFill>
        <p:spPr>
          <a:xfrm>
            <a:off x="5209794" y="3063240"/>
            <a:ext cx="6819900" cy="3257550"/>
          </a:xfrm>
          <a:prstGeom prst="rect">
            <a:avLst/>
          </a:prstGeom>
        </p:spPr>
      </p:pic>
      <p:sp>
        <p:nvSpPr>
          <p:cNvPr id="10" name="Oval 9"/>
          <p:cNvSpPr/>
          <p:nvPr/>
        </p:nvSpPr>
        <p:spPr>
          <a:xfrm>
            <a:off x="8246083" y="2350008"/>
            <a:ext cx="747322" cy="713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67367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1261"/>
          </a:xfrm>
        </p:spPr>
        <p:txBody>
          <a:bodyPr>
            <a:normAutofit fontScale="90000"/>
          </a:bodyPr>
          <a:lstStyle/>
          <a:p>
            <a:r>
              <a:rPr lang="en-US" b="1" dirty="0" smtClean="0">
                <a:latin typeface="+mn-lt"/>
              </a:rPr>
              <a:t>Returning a value/values from a function</a:t>
            </a:r>
            <a:endParaRPr lang="en-IN" dirty="0">
              <a:latin typeface="+mn-lt"/>
            </a:endParaRPr>
          </a:p>
        </p:txBody>
      </p:sp>
      <p:pic>
        <p:nvPicPr>
          <p:cNvPr id="4" name="Content Placeholder 3"/>
          <p:cNvPicPr>
            <a:picLocks noGrp="1" noChangeAspect="1"/>
          </p:cNvPicPr>
          <p:nvPr>
            <p:ph idx="1"/>
          </p:nvPr>
        </p:nvPicPr>
        <p:blipFill>
          <a:blip r:embed="rId2"/>
          <a:stretch>
            <a:fillRect/>
          </a:stretch>
        </p:blipFill>
        <p:spPr>
          <a:xfrm>
            <a:off x="1097280" y="1591057"/>
            <a:ext cx="4517136" cy="4533964"/>
          </a:xfrm>
          <a:prstGeom prst="rect">
            <a:avLst/>
          </a:prstGeom>
        </p:spPr>
      </p:pic>
      <p:pic>
        <p:nvPicPr>
          <p:cNvPr id="7" name="Content Placeholder 3"/>
          <p:cNvPicPr>
            <a:picLocks noChangeAspect="1"/>
          </p:cNvPicPr>
          <p:nvPr/>
        </p:nvPicPr>
        <p:blipFill>
          <a:blip r:embed="rId3"/>
          <a:stretch>
            <a:fillRect/>
          </a:stretch>
        </p:blipFill>
        <p:spPr>
          <a:xfrm>
            <a:off x="6492241" y="1591057"/>
            <a:ext cx="4919472" cy="4678713"/>
          </a:xfrm>
          <a:prstGeom prst="rect">
            <a:avLst/>
          </a:prstGeom>
        </p:spPr>
      </p:pic>
    </p:spTree>
    <p:extLst>
      <p:ext uri="{BB962C8B-B14F-4D97-AF65-F5344CB8AC3E}">
        <p14:creationId xmlns:p14="http://schemas.microsoft.com/office/powerpoint/2010/main" val="71138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005"/>
            <a:ext cx="10058400" cy="664373"/>
          </a:xfrm>
        </p:spPr>
        <p:txBody>
          <a:bodyPr>
            <a:normAutofit fontScale="90000"/>
          </a:bodyPr>
          <a:lstStyle/>
          <a:p>
            <a:r>
              <a:rPr lang="en-US" b="1" dirty="0" smtClean="0">
                <a:latin typeface="+mn-lt"/>
              </a:rPr>
              <a:t>Assignment</a:t>
            </a:r>
            <a:endParaRPr lang="en-IN" b="1" dirty="0">
              <a:latin typeface="+mn-lt"/>
            </a:endParaRPr>
          </a:p>
        </p:txBody>
      </p:sp>
      <p:sp>
        <p:nvSpPr>
          <p:cNvPr id="4" name="Content Placeholder 3"/>
          <p:cNvSpPr txBox="1">
            <a:spLocks noGrp="1"/>
          </p:cNvSpPr>
          <p:nvPr>
            <p:ph idx="1"/>
          </p:nvPr>
        </p:nvSpPr>
        <p:spPr>
          <a:xfrm>
            <a:off x="1097280" y="658368"/>
            <a:ext cx="10058400" cy="8243282"/>
          </a:xfrm>
          <a:prstGeom prst="rect">
            <a:avLst/>
          </a:prstGeom>
          <a:noFill/>
        </p:spPr>
        <p:txBody>
          <a:bodyPr wrap="square" rtlCol="0">
            <a:spAutoFit/>
          </a:bodyPr>
          <a:lstStyle/>
          <a:p>
            <a:pPr marL="342900" indent="-342900">
              <a:buAutoNum type="arabicParenR"/>
            </a:pPr>
            <a:r>
              <a:rPr lang="en-US" dirty="0" smtClean="0"/>
              <a:t>Create a function to pass a number to a function and print/return that the number is odd or even</a:t>
            </a:r>
          </a:p>
          <a:p>
            <a:pPr marL="342900" indent="-342900">
              <a:buAutoNum type="arabicParenR"/>
            </a:pPr>
            <a:r>
              <a:rPr lang="en-US" dirty="0" smtClean="0"/>
              <a:t>Pass a number to a function and check that the number is Armstrong or not.</a:t>
            </a:r>
          </a:p>
          <a:p>
            <a:pPr marL="342900" indent="-342900">
              <a:buAutoNum type="arabicParenR"/>
            </a:pPr>
            <a:r>
              <a:rPr lang="en-US" dirty="0" smtClean="0"/>
              <a:t>Pass a List of items in the function and return all even numbers.</a:t>
            </a:r>
          </a:p>
          <a:p>
            <a:pPr marL="342900" indent="-342900">
              <a:buAutoNum type="arabicParenR"/>
            </a:pPr>
            <a:r>
              <a:rPr lang="en-US" dirty="0"/>
              <a:t>Write a  Python function to check whether a number falls within a given range</a:t>
            </a:r>
            <a:r>
              <a:rPr lang="en-US" dirty="0" smtClean="0"/>
              <a:t>.</a:t>
            </a:r>
          </a:p>
          <a:p>
            <a:pPr marL="342900" indent="-342900">
              <a:buAutoNum type="arabicParenR"/>
            </a:pPr>
            <a:r>
              <a:rPr lang="en-US" dirty="0"/>
              <a:t>Write a Python function that accepts a string and counts the number of upper and lower case letters</a:t>
            </a:r>
            <a:r>
              <a:rPr lang="en-US" dirty="0" smtClean="0"/>
              <a:t>. </a:t>
            </a:r>
            <a:r>
              <a:rPr lang="en-US" i="1" dirty="0" smtClean="0"/>
              <a:t>Sample </a:t>
            </a:r>
            <a:r>
              <a:rPr lang="en-US" i="1" dirty="0"/>
              <a:t>String </a:t>
            </a:r>
            <a:r>
              <a:rPr lang="en-US" dirty="0"/>
              <a:t>: 'The quick Brow </a:t>
            </a:r>
            <a:r>
              <a:rPr lang="en-US" dirty="0" smtClean="0"/>
              <a:t>Fox‘ </a:t>
            </a:r>
            <a:r>
              <a:rPr lang="en-US" i="1" dirty="0" smtClean="0"/>
              <a:t>Expected </a:t>
            </a:r>
            <a:r>
              <a:rPr lang="en-US" i="1" dirty="0"/>
              <a:t>Output </a:t>
            </a:r>
            <a:r>
              <a:rPr lang="en-US" dirty="0" smtClean="0"/>
              <a:t>:                                                     No</a:t>
            </a:r>
            <a:r>
              <a:rPr lang="en-US" dirty="0"/>
              <a:t>. of Upper case characters : </a:t>
            </a:r>
            <a:r>
              <a:rPr lang="en-US" dirty="0" smtClean="0"/>
              <a:t>3 No</a:t>
            </a:r>
            <a:r>
              <a:rPr lang="en-US" dirty="0"/>
              <a:t>. of Lower case Characters : </a:t>
            </a:r>
            <a:r>
              <a:rPr lang="en-US" dirty="0" smtClean="0"/>
              <a:t>12</a:t>
            </a:r>
          </a:p>
          <a:p>
            <a:pPr marL="342900" indent="-342900">
              <a:buAutoNum type="arabicParenR"/>
            </a:pPr>
            <a:r>
              <a:rPr lang="en-US" dirty="0" smtClean="0"/>
              <a:t>Write </a:t>
            </a:r>
            <a:r>
              <a:rPr lang="en-US" dirty="0"/>
              <a:t>a Python function that takes a number as a parameter and checks whether the number is prime or not</a:t>
            </a:r>
            <a:r>
              <a:rPr lang="en-US" dirty="0" smtClean="0"/>
              <a:t>.</a:t>
            </a:r>
          </a:p>
          <a:p>
            <a:pPr marL="457200" indent="-457200">
              <a:buFont typeface="+mj-lt"/>
              <a:buAutoNum type="arabicParenR"/>
            </a:pPr>
            <a:r>
              <a:rPr lang="en-US" dirty="0"/>
              <a:t>Write a  Python program that accepts a hyphen-separated sequence of words as input and prints the words in a hyphen-separated sequence after sorting them alphabetically.</a:t>
            </a:r>
            <a:br>
              <a:rPr lang="en-US" dirty="0"/>
            </a:br>
            <a:r>
              <a:rPr lang="en-US" i="1" dirty="0"/>
              <a:t>Sample Items </a:t>
            </a:r>
            <a:r>
              <a:rPr lang="en-US" dirty="0"/>
              <a:t>: green-red-yellow-black-white</a:t>
            </a:r>
            <a:r>
              <a:rPr lang="en-US" i="1" dirty="0"/>
              <a:t/>
            </a:r>
            <a:br>
              <a:rPr lang="en-US" i="1" dirty="0"/>
            </a:br>
            <a:r>
              <a:rPr lang="en-US" i="1" dirty="0"/>
              <a:t>Expected Result </a:t>
            </a:r>
            <a:r>
              <a:rPr lang="en-US" dirty="0"/>
              <a:t>: black-green-red-white-yellow</a:t>
            </a:r>
          </a:p>
          <a:p>
            <a:pPr marL="457200" indent="-457200">
              <a:buFont typeface="+mj-lt"/>
              <a:buAutoNum type="arabicParenR"/>
            </a:pPr>
            <a:r>
              <a:rPr lang="en-US" dirty="0"/>
              <a:t>Write a  Python function to create and print a list where the values are the squares of numbers between 1 and 30 (both included).</a:t>
            </a:r>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IN" dirty="0"/>
          </a:p>
        </p:txBody>
      </p:sp>
    </p:spTree>
    <p:extLst>
      <p:ext uri="{BB962C8B-B14F-4D97-AF65-F5344CB8AC3E}">
        <p14:creationId xmlns:p14="http://schemas.microsoft.com/office/powerpoint/2010/main" val="249039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95309"/>
          </a:xfrm>
        </p:spPr>
        <p:txBody>
          <a:bodyPr>
            <a:normAutofit/>
          </a:bodyPr>
          <a:lstStyle/>
          <a:p>
            <a:r>
              <a:rPr lang="en-US" b="1" dirty="0">
                <a:latin typeface="+mn-lt"/>
              </a:rPr>
              <a:t>Scope and Lifetime of </a:t>
            </a:r>
            <a:r>
              <a:rPr lang="en-US" b="1" dirty="0" smtClean="0">
                <a:latin typeface="+mn-lt"/>
              </a:rPr>
              <a:t>Variables</a:t>
            </a:r>
            <a:endParaRPr lang="en-IN" dirty="0">
              <a:latin typeface="+mn-lt"/>
            </a:endParaRPr>
          </a:p>
        </p:txBody>
      </p:sp>
      <p:sp>
        <p:nvSpPr>
          <p:cNvPr id="3" name="Content Placeholder 2"/>
          <p:cNvSpPr>
            <a:spLocks noGrp="1"/>
          </p:cNvSpPr>
          <p:nvPr>
            <p:ph idx="1"/>
          </p:nvPr>
        </p:nvSpPr>
        <p:spPr>
          <a:xfrm>
            <a:off x="512064" y="1891454"/>
            <a:ext cx="5733288" cy="4023360"/>
          </a:xfrm>
        </p:spPr>
        <p:txBody>
          <a:bodyPr>
            <a:normAutofit fontScale="92500" lnSpcReduction="10000"/>
          </a:bodyPr>
          <a:lstStyle/>
          <a:p>
            <a:pPr algn="just"/>
            <a:r>
              <a:rPr lang="en-US" b="1" dirty="0"/>
              <a:t>Local Scope</a:t>
            </a:r>
            <a:r>
              <a:rPr lang="en-US" dirty="0"/>
              <a:t>: Variables defined within a certain block of code, such as a function, are said to have local scope. This means they are only accessible within that specific block or function. Once the block or function exits, the variables cease to exist, and you cannot access them from outside that block</a:t>
            </a:r>
            <a:r>
              <a:rPr lang="en-US" dirty="0" smtClean="0"/>
              <a:t>.</a:t>
            </a:r>
          </a:p>
          <a:p>
            <a:pPr algn="just"/>
            <a:r>
              <a:rPr lang="en-US" b="1" dirty="0"/>
              <a:t>Global Scope</a:t>
            </a:r>
            <a:r>
              <a:rPr lang="en-US" dirty="0"/>
              <a:t>: Variables defined outside of any function or block, at the top level of a program, have global scope. They are accessible from anywhere in the program, including from within functions</a:t>
            </a:r>
            <a:r>
              <a:rPr lang="en-US" dirty="0" smtClean="0"/>
              <a:t>.</a:t>
            </a:r>
          </a:p>
          <a:p>
            <a:pPr algn="just"/>
            <a:r>
              <a:rPr lang="en-US" b="1" dirty="0" smtClean="0"/>
              <a:t>Note: Local variable will have precedence over global variable in local variable’s scope.</a:t>
            </a:r>
          </a:p>
          <a:p>
            <a:pPr algn="just"/>
            <a:r>
              <a:rPr lang="en-US" b="1" dirty="0"/>
              <a:t>Note: The inner function does have access to the outer function’s local scope.</a:t>
            </a:r>
            <a:endParaRPr lang="en-US" b="1" dirty="0" smtClean="0"/>
          </a:p>
          <a:p>
            <a:endParaRPr lang="en-IN" dirty="0"/>
          </a:p>
        </p:txBody>
      </p:sp>
      <p:pic>
        <p:nvPicPr>
          <p:cNvPr id="4" name="Picture 3"/>
          <p:cNvPicPr>
            <a:picLocks noChangeAspect="1"/>
          </p:cNvPicPr>
          <p:nvPr/>
        </p:nvPicPr>
        <p:blipFill>
          <a:blip r:embed="rId2"/>
          <a:stretch>
            <a:fillRect/>
          </a:stretch>
        </p:blipFill>
        <p:spPr>
          <a:xfrm>
            <a:off x="6501384" y="1783080"/>
            <a:ext cx="3400425" cy="2273808"/>
          </a:xfrm>
          <a:prstGeom prst="rect">
            <a:avLst/>
          </a:prstGeom>
        </p:spPr>
      </p:pic>
      <p:pic>
        <p:nvPicPr>
          <p:cNvPr id="5" name="Picture 4"/>
          <p:cNvPicPr>
            <a:picLocks noChangeAspect="1"/>
          </p:cNvPicPr>
          <p:nvPr/>
        </p:nvPicPr>
        <p:blipFill>
          <a:blip r:embed="rId3"/>
          <a:stretch>
            <a:fillRect/>
          </a:stretch>
        </p:blipFill>
        <p:spPr>
          <a:xfrm>
            <a:off x="6419088" y="4056888"/>
            <a:ext cx="5772912" cy="2801112"/>
          </a:xfrm>
          <a:prstGeom prst="rect">
            <a:avLst/>
          </a:prstGeom>
        </p:spPr>
      </p:pic>
    </p:spTree>
    <p:extLst>
      <p:ext uri="{BB962C8B-B14F-4D97-AF65-F5344CB8AC3E}">
        <p14:creationId xmlns:p14="http://schemas.microsoft.com/office/powerpoint/2010/main" val="325968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Global Keyword in Function</a:t>
            </a:r>
            <a:br>
              <a:rPr lang="en-IN" b="1" dirty="0">
                <a:latin typeface="+mn-lt"/>
              </a:rPr>
            </a:br>
            <a:endParaRPr lang="en-IN" dirty="0">
              <a:latin typeface="+mn-lt"/>
            </a:endParaRPr>
          </a:p>
        </p:txBody>
      </p:sp>
      <p:pic>
        <p:nvPicPr>
          <p:cNvPr id="4" name="Content Placeholder 3"/>
          <p:cNvPicPr>
            <a:picLocks noGrp="1" noChangeAspect="1"/>
          </p:cNvPicPr>
          <p:nvPr>
            <p:ph idx="1"/>
          </p:nvPr>
        </p:nvPicPr>
        <p:blipFill>
          <a:blip r:embed="rId2"/>
          <a:stretch>
            <a:fillRect/>
          </a:stretch>
        </p:blipFill>
        <p:spPr>
          <a:xfrm>
            <a:off x="493776" y="1152144"/>
            <a:ext cx="5202936" cy="5129784"/>
          </a:xfrm>
          <a:prstGeom prst="rect">
            <a:avLst/>
          </a:prstGeom>
        </p:spPr>
      </p:pic>
      <p:sp>
        <p:nvSpPr>
          <p:cNvPr id="5" name="Rounded Rectangle 4"/>
          <p:cNvSpPr/>
          <p:nvPr/>
        </p:nvSpPr>
        <p:spPr>
          <a:xfrm>
            <a:off x="402336" y="5733288"/>
            <a:ext cx="3127248" cy="548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6986016" y="1091089"/>
            <a:ext cx="4915471" cy="5117687"/>
          </a:xfrm>
          <a:prstGeom prst="rect">
            <a:avLst/>
          </a:prstGeom>
        </p:spPr>
      </p:pic>
      <p:sp>
        <p:nvSpPr>
          <p:cNvPr id="7" name="Right Arrow 6"/>
          <p:cNvSpPr/>
          <p:nvPr/>
        </p:nvSpPr>
        <p:spPr>
          <a:xfrm>
            <a:off x="5797296" y="2834640"/>
            <a:ext cx="1088136" cy="53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6986016" y="2834640"/>
            <a:ext cx="1609344" cy="5394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33924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FTN model PPT</Template>
  <TotalTime>16255</TotalTime>
  <Words>1099</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Consolas</vt:lpstr>
      <vt:lpstr>Edwardian Script ITC</vt:lpstr>
      <vt:lpstr>euclid_circular_a</vt:lpstr>
      <vt:lpstr>Inter-Bold</vt:lpstr>
      <vt:lpstr>Montserrat</vt:lpstr>
      <vt:lpstr>Retrospect</vt:lpstr>
      <vt:lpstr>PowerPoint Presentation</vt:lpstr>
      <vt:lpstr>Functions in Python</vt:lpstr>
      <vt:lpstr>Types of Functions in Python</vt:lpstr>
      <vt:lpstr>Creating a user-defined Function</vt:lpstr>
      <vt:lpstr>Creating &amp; Calling a function</vt:lpstr>
      <vt:lpstr>Returning a value/values from a function</vt:lpstr>
      <vt:lpstr>Assignment</vt:lpstr>
      <vt:lpstr>Scope and Lifetime of Variables</vt:lpstr>
      <vt:lpstr>Global Keyword in Function </vt:lpstr>
      <vt:lpstr>Nonlocal Variable in Function </vt:lpstr>
      <vt:lpstr>Python Function Arguments/Parameters</vt:lpstr>
      <vt:lpstr>Positional Arguments</vt:lpstr>
      <vt:lpstr>Python Default Arguments</vt:lpstr>
      <vt:lpstr>Keyword Arguments </vt:lpstr>
      <vt:lpstr>Variable-length Arguments (positional) </vt:lpstr>
      <vt:lpstr>Variable-length Arguments(Keyword) </vt:lpstr>
      <vt:lpstr>Recursive Function </vt:lpstr>
      <vt:lpstr>Python Anonymous/Lambda Function </vt:lpstr>
      <vt:lpstr>Python Anonymous/Lambda Function</vt:lpstr>
      <vt:lpstr>Python Generators </vt:lpstr>
      <vt:lpstr>Advantages of yield in Data Science Projects</vt:lpstr>
      <vt:lpstr>Iterating Values using Iterator in Generators</vt:lpstr>
      <vt:lpstr>Contact Us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LJMCA</dc:creator>
  <cp:lastModifiedBy>Microsoft account</cp:lastModifiedBy>
  <cp:revision>671</cp:revision>
  <dcterms:created xsi:type="dcterms:W3CDTF">2022-01-28T06:23:03Z</dcterms:created>
  <dcterms:modified xsi:type="dcterms:W3CDTF">2024-04-24T16:22:21Z</dcterms:modified>
</cp:coreProperties>
</file>