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Marcellus"/>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17" roundtripDataSignature="AMtx7mhbkafUPgxHUnV50DAZgyrYSEGh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7B09DB-2BCE-41DE-81C7-4B83C7746B82}">
  <a:tblStyle styleId="{6F7B09DB-2BCE-41DE-81C7-4B83C7746B82}" styleName="Table_0">
    <a:wholeTbl>
      <a:tcTxStyle b="off" i="off">
        <a:font>
          <a:latin typeface="Arial"/>
          <a:ea typeface="Arial"/>
          <a:cs typeface="Arial"/>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Arial"/>
          <a:ea typeface="Arial"/>
          <a:cs typeface="Arial"/>
        </a:font>
        <a:schemeClr val="lt1"/>
      </a:tcTxStyle>
      <a:tcStyle>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font" Target="fonts/Marcellu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3" name="Google Shape;15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p1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22" name="Google Shape;122;p19"/>
          <p:cNvGrpSpPr/>
          <p:nvPr/>
        </p:nvGrpSpPr>
        <p:grpSpPr>
          <a:xfrm>
            <a:off x="-50800" y="0"/>
            <a:ext cx="1295400" cy="6858000"/>
            <a:chOff x="1" y="0"/>
            <a:chExt cx="1295400" cy="6858000"/>
          </a:xfrm>
        </p:grpSpPr>
        <p:sp>
          <p:nvSpPr>
            <p:cNvPr id="123" name="Google Shape;123;p19"/>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124" name="Google Shape;124;p19"/>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125" name="Google Shape;125;p19"/>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126" name="Google Shape;126;p19"/>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127" name="Google Shape;127;p19"/>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23" name="Google Shape;23;p11"/>
          <p:cNvGrpSpPr/>
          <p:nvPr/>
        </p:nvGrpSpPr>
        <p:grpSpPr>
          <a:xfrm>
            <a:off x="-50800" y="0"/>
            <a:ext cx="1295400" cy="6858000"/>
            <a:chOff x="1" y="0"/>
            <a:chExt cx="1295400" cy="6858000"/>
          </a:xfrm>
        </p:grpSpPr>
        <p:sp>
          <p:nvSpPr>
            <p:cNvPr id="24" name="Google Shape;24;p11"/>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25" name="Google Shape;25;p11"/>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26" name="Google Shape;26;p11"/>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27" name="Google Shape;27;p11"/>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28" name="Google Shape;28;p11"/>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36" name="Google Shape;36;p12"/>
          <p:cNvGrpSpPr/>
          <p:nvPr/>
        </p:nvGrpSpPr>
        <p:grpSpPr>
          <a:xfrm>
            <a:off x="-38100" y="0"/>
            <a:ext cx="1295400" cy="6870700"/>
            <a:chOff x="1" y="0"/>
            <a:chExt cx="1295400" cy="6858000"/>
          </a:xfrm>
        </p:grpSpPr>
        <p:sp>
          <p:nvSpPr>
            <p:cNvPr id="37" name="Google Shape;37;p12"/>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38" name="Google Shape;38;p12"/>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39" name="Google Shape;39;p12"/>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40" name="Google Shape;40;p12"/>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41" name="Google Shape;41;p12"/>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51" name="Google Shape;51;p13"/>
          <p:cNvGrpSpPr/>
          <p:nvPr/>
        </p:nvGrpSpPr>
        <p:grpSpPr>
          <a:xfrm>
            <a:off x="-50800" y="0"/>
            <a:ext cx="1295400" cy="6858000"/>
            <a:chOff x="1" y="0"/>
            <a:chExt cx="1295400" cy="6858000"/>
          </a:xfrm>
        </p:grpSpPr>
        <p:sp>
          <p:nvSpPr>
            <p:cNvPr id="52" name="Google Shape;52;p13"/>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53" name="Google Shape;53;p13"/>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54" name="Google Shape;54;p13"/>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55" name="Google Shape;55;p13"/>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56" name="Google Shape;56;p13"/>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62" name="Google Shape;62;p14"/>
          <p:cNvGrpSpPr/>
          <p:nvPr/>
        </p:nvGrpSpPr>
        <p:grpSpPr>
          <a:xfrm>
            <a:off x="-50800" y="0"/>
            <a:ext cx="1295400" cy="6858000"/>
            <a:chOff x="1" y="0"/>
            <a:chExt cx="1295400" cy="6858000"/>
          </a:xfrm>
        </p:grpSpPr>
        <p:sp>
          <p:nvSpPr>
            <p:cNvPr id="63" name="Google Shape;63;p14"/>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64" name="Google Shape;64;p14"/>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65" name="Google Shape;65;p14"/>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66" name="Google Shape;66;p14"/>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67" name="Google Shape;67;p14"/>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72" name="Google Shape;72;p15"/>
          <p:cNvGrpSpPr/>
          <p:nvPr/>
        </p:nvGrpSpPr>
        <p:grpSpPr>
          <a:xfrm>
            <a:off x="-50800" y="0"/>
            <a:ext cx="1295400" cy="6858000"/>
            <a:chOff x="1" y="0"/>
            <a:chExt cx="1295400" cy="6858000"/>
          </a:xfrm>
        </p:grpSpPr>
        <p:sp>
          <p:nvSpPr>
            <p:cNvPr id="73" name="Google Shape;73;p15"/>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74" name="Google Shape;74;p15"/>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75" name="Google Shape;75;p15"/>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76" name="Google Shape;76;p15"/>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77" name="Google Shape;77;p15"/>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8" name="Shape 78"/>
        <p:cNvGrpSpPr/>
        <p:nvPr/>
      </p:nvGrpSpPr>
      <p:grpSpPr>
        <a:xfrm>
          <a:off x="0" y="0"/>
          <a:ext cx="0" cy="0"/>
          <a:chOff x="0" y="0"/>
          <a:chExt cx="0" cy="0"/>
        </a:xfrm>
      </p:grpSpPr>
      <p:sp>
        <p:nvSpPr>
          <p:cNvPr id="79" name="Google Shape;79;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1" name="Google Shape;81;p1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85" name="Google Shape;85;p16"/>
          <p:cNvGrpSpPr/>
          <p:nvPr/>
        </p:nvGrpSpPr>
        <p:grpSpPr>
          <a:xfrm>
            <a:off x="-50800" y="0"/>
            <a:ext cx="1295400" cy="6858000"/>
            <a:chOff x="1" y="0"/>
            <a:chExt cx="1295400" cy="6858000"/>
          </a:xfrm>
        </p:grpSpPr>
        <p:sp>
          <p:nvSpPr>
            <p:cNvPr id="86" name="Google Shape;86;p16"/>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87" name="Google Shape;87;p16"/>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88" name="Google Shape;88;p16"/>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89" name="Google Shape;89;p16"/>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90" name="Google Shape;90;p16"/>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1" name="Shape 91"/>
        <p:cNvGrpSpPr/>
        <p:nvPr/>
      </p:nvGrpSpPr>
      <p:grpSpPr>
        <a:xfrm>
          <a:off x="0" y="0"/>
          <a:ext cx="0" cy="0"/>
          <a:chOff x="0" y="0"/>
          <a:chExt cx="0" cy="0"/>
        </a:xfrm>
      </p:grpSpPr>
      <p:sp>
        <p:nvSpPr>
          <p:cNvPr id="92" name="Google Shape;92;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7"/>
          <p:cNvSpPr/>
          <p:nvPr>
            <p:ph idx="2" type="pic"/>
          </p:nvPr>
        </p:nvSpPr>
        <p:spPr>
          <a:xfrm>
            <a:off x="5183188" y="987425"/>
            <a:ext cx="6172200" cy="4873625"/>
          </a:xfrm>
          <a:prstGeom prst="rect">
            <a:avLst/>
          </a:prstGeom>
          <a:noFill/>
          <a:ln>
            <a:noFill/>
          </a:ln>
        </p:spPr>
      </p:sp>
      <p:sp>
        <p:nvSpPr>
          <p:cNvPr id="94" name="Google Shape;94;p1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5" name="Google Shape;9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98" name="Google Shape;98;p17"/>
          <p:cNvGrpSpPr/>
          <p:nvPr/>
        </p:nvGrpSpPr>
        <p:grpSpPr>
          <a:xfrm>
            <a:off x="-50800" y="0"/>
            <a:ext cx="1295400" cy="6858000"/>
            <a:chOff x="1" y="0"/>
            <a:chExt cx="1295400" cy="6858000"/>
          </a:xfrm>
        </p:grpSpPr>
        <p:sp>
          <p:nvSpPr>
            <p:cNvPr id="99" name="Google Shape;99;p17"/>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100" name="Google Shape;100;p17"/>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101" name="Google Shape;101;p17"/>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102" name="Google Shape;102;p17"/>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103" name="Google Shape;103;p17"/>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4" name="Shape 104"/>
        <p:cNvGrpSpPr/>
        <p:nvPr/>
      </p:nvGrpSpPr>
      <p:grpSpPr>
        <a:xfrm>
          <a:off x="0" y="0"/>
          <a:ext cx="0" cy="0"/>
          <a:chOff x="0" y="0"/>
          <a:chExt cx="0" cy="0"/>
        </a:xfrm>
      </p:grpSpPr>
      <p:sp>
        <p:nvSpPr>
          <p:cNvPr id="105" name="Google Shape;10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1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110" name="Google Shape;110;p18"/>
          <p:cNvGrpSpPr/>
          <p:nvPr/>
        </p:nvGrpSpPr>
        <p:grpSpPr>
          <a:xfrm>
            <a:off x="-50800" y="0"/>
            <a:ext cx="1295400" cy="6858000"/>
            <a:chOff x="1" y="0"/>
            <a:chExt cx="1295400" cy="6858000"/>
          </a:xfrm>
        </p:grpSpPr>
        <p:sp>
          <p:nvSpPr>
            <p:cNvPr id="111" name="Google Shape;111;p18"/>
            <p:cNvSpPr txBox="1"/>
            <p:nvPr/>
          </p:nvSpPr>
          <p:spPr>
            <a:xfrm>
              <a:off x="1" y="0"/>
              <a:ext cx="1295400" cy="6858000"/>
            </a:xfrm>
            <a:prstGeom prst="rect">
              <a:avLst/>
            </a:prstGeom>
            <a:solidFill>
              <a:srgbClr val="C00000">
                <a:alpha val="90588"/>
              </a:srgbClr>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ack and white logo with a lion statue&#10;&#10;Description automatically generated" id="112" name="Google Shape;112;p18"/>
            <p:cNvPicPr preferRelativeResize="0"/>
            <p:nvPr/>
          </p:nvPicPr>
          <p:blipFill rotWithShape="1">
            <a:blip r:embed="rId2">
              <a:alphaModFix/>
            </a:blip>
            <a:srcRect b="0" l="0" r="0" t="0"/>
            <a:stretch/>
          </p:blipFill>
          <p:spPr>
            <a:xfrm>
              <a:off x="80063" y="740686"/>
              <a:ext cx="1083780" cy="97272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red and blue colors&#10;&#10;Description automatically generated" id="113" name="Google Shape;113;p18"/>
            <p:cNvPicPr preferRelativeResize="0"/>
            <p:nvPr/>
          </p:nvPicPr>
          <p:blipFill rotWithShape="1">
            <a:blip r:embed="rId3">
              <a:alphaModFix/>
            </a:blip>
            <a:srcRect b="0" l="0" r="0" t="0"/>
            <a:stretch/>
          </p:blipFill>
          <p:spPr>
            <a:xfrm>
              <a:off x="148423" y="2129549"/>
              <a:ext cx="1007277" cy="947081"/>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red logo with text&#10;&#10;Description automatically generated" id="114" name="Google Shape;114;p18"/>
            <p:cNvPicPr preferRelativeResize="0"/>
            <p:nvPr/>
          </p:nvPicPr>
          <p:blipFill rotWithShape="1">
            <a:blip r:embed="rId4">
              <a:alphaModFix/>
            </a:blip>
            <a:srcRect b="0" l="0" r="0" t="0"/>
            <a:stretch/>
          </p:blipFill>
          <p:spPr>
            <a:xfrm>
              <a:off x="148423" y="3553949"/>
              <a:ext cx="958576" cy="961859"/>
            </a:xfrm>
            <a:prstGeom prst="roundRect">
              <a:avLst>
                <a:gd fmla="val 16667" name="adj"/>
              </a:avLst>
            </a:prstGeom>
            <a:noFill/>
            <a:ln>
              <a:noFill/>
            </a:ln>
            <a:effectLst>
              <a:outerShdw blurRad="76200" rotWithShape="0" algn="tl" dir="7800000" dist="38100">
                <a:srgbClr val="000000">
                  <a:alpha val="40000"/>
                </a:srgbClr>
              </a:outerShdw>
            </a:effectLst>
          </p:spPr>
        </p:pic>
        <p:pic>
          <p:nvPicPr>
            <p:cNvPr descr="A logo with green and red text&#10;&#10;Description automatically generated" id="115" name="Google Shape;115;p18"/>
            <p:cNvPicPr preferRelativeResize="0"/>
            <p:nvPr/>
          </p:nvPicPr>
          <p:blipFill rotWithShape="1">
            <a:blip r:embed="rId5">
              <a:alphaModFix/>
            </a:blip>
            <a:srcRect b="0" l="0" r="0" t="0"/>
            <a:stretch/>
          </p:blipFill>
          <p:spPr>
            <a:xfrm>
              <a:off x="69851" y="4993127"/>
              <a:ext cx="1155700" cy="591453"/>
            </a:xfrm>
            <a:prstGeom prst="roundRect">
              <a:avLst>
                <a:gd fmla="val 16667" name="adj"/>
              </a:avLst>
            </a:prstGeom>
            <a:noFill/>
            <a:ln>
              <a:noFill/>
            </a:ln>
            <a:effectLst>
              <a:outerShdw blurRad="76200" rotWithShape="0" algn="tl" dir="7800000" dist="38100">
                <a:srgbClr val="000000">
                  <a:alpha val="40000"/>
                </a:srgbClr>
              </a:outerShdw>
            </a:effectLst>
          </p:spPr>
        </p:pic>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6.png"/><Relationship Id="rId8" Type="http://schemas.openxmlformats.org/officeDocument/2006/relationships/image" Target="../media/image8.png"/></Relationships>
</file>

<file path=ppt/slides/_rels/slide5.xml.rels><?xml version="1.0" encoding="UTF-8" standalone="yes"?><Relationships xmlns="http://schemas.openxmlformats.org/package/2006/relationships"><Relationship Id="rId20" Type="http://schemas.openxmlformats.org/officeDocument/2006/relationships/image" Target="../media/image28.png"/><Relationship Id="rId22" Type="http://schemas.openxmlformats.org/officeDocument/2006/relationships/image" Target="../media/image31.png"/><Relationship Id="rId21" Type="http://schemas.openxmlformats.org/officeDocument/2006/relationships/image" Target="../media/image32.png"/><Relationship Id="rId24" Type="http://schemas.openxmlformats.org/officeDocument/2006/relationships/image" Target="../media/image36.png"/><Relationship Id="rId23"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5.png"/><Relationship Id="rId9" Type="http://schemas.openxmlformats.org/officeDocument/2006/relationships/image" Target="../media/image22.png"/><Relationship Id="rId26" Type="http://schemas.openxmlformats.org/officeDocument/2006/relationships/image" Target="../media/image35.png"/><Relationship Id="rId25" Type="http://schemas.openxmlformats.org/officeDocument/2006/relationships/image" Target="../media/image34.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6.png"/><Relationship Id="rId8" Type="http://schemas.openxmlformats.org/officeDocument/2006/relationships/image" Target="../media/image8.png"/><Relationship Id="rId11" Type="http://schemas.openxmlformats.org/officeDocument/2006/relationships/image" Target="../media/image18.png"/><Relationship Id="rId10" Type="http://schemas.openxmlformats.org/officeDocument/2006/relationships/image" Target="../media/image14.png"/><Relationship Id="rId13" Type="http://schemas.openxmlformats.org/officeDocument/2006/relationships/image" Target="../media/image21.png"/><Relationship Id="rId12" Type="http://schemas.openxmlformats.org/officeDocument/2006/relationships/image" Target="../media/image16.png"/><Relationship Id="rId15" Type="http://schemas.openxmlformats.org/officeDocument/2006/relationships/image" Target="../media/image20.png"/><Relationship Id="rId14" Type="http://schemas.openxmlformats.org/officeDocument/2006/relationships/image" Target="../media/image25.png"/><Relationship Id="rId17" Type="http://schemas.openxmlformats.org/officeDocument/2006/relationships/image" Target="../media/image26.png"/><Relationship Id="rId16" Type="http://schemas.openxmlformats.org/officeDocument/2006/relationships/image" Target="../media/image30.png"/><Relationship Id="rId19" Type="http://schemas.openxmlformats.org/officeDocument/2006/relationships/image" Target="../media/image29.png"/><Relationship Id="rId1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6.png"/><Relationship Id="rId8"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6.png"/><Relationship Id="rId8"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6.png"/><Relationship Id="rId8"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1.jpg"/><Relationship Id="rId6" Type="http://schemas.openxmlformats.org/officeDocument/2006/relationships/image" Target="../media/image10.jpg"/><Relationship Id="rId7" Type="http://schemas.openxmlformats.org/officeDocument/2006/relationships/image" Target="../media/image6.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 poster of a company's company's company&#10;&#10;Description automatically generated" id="132" name="Google Shape;132;p2"/>
          <p:cNvPicPr preferRelativeResize="0"/>
          <p:nvPr/>
        </p:nvPicPr>
        <p:blipFill rotWithShape="1">
          <a:blip r:embed="rId3">
            <a:alphaModFix/>
          </a:blip>
          <a:srcRect b="0" l="0" r="0" t="0"/>
          <a:stretch/>
        </p:blipFill>
        <p:spPr>
          <a:xfrm>
            <a:off x="650" y="0"/>
            <a:ext cx="121907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
          <p:cNvPicPr preferRelativeResize="0"/>
          <p:nvPr/>
        </p:nvPicPr>
        <p:blipFill rotWithShape="1">
          <a:blip r:embed="rId3">
            <a:alphaModFix/>
          </a:blip>
          <a:srcRect b="0" l="0" r="0" t="0"/>
          <a:stretch/>
        </p:blipFill>
        <p:spPr>
          <a:xfrm>
            <a:off x="0" y="0"/>
            <a:ext cx="12191990" cy="6858000"/>
          </a:xfrm>
          <a:prstGeom prst="rect">
            <a:avLst/>
          </a:prstGeom>
          <a:noFill/>
          <a:ln>
            <a:noFill/>
          </a:ln>
        </p:spPr>
      </p:pic>
      <p:pic>
        <p:nvPicPr>
          <p:cNvPr id="138" name="Google Shape;138;p1"/>
          <p:cNvPicPr preferRelativeResize="0"/>
          <p:nvPr/>
        </p:nvPicPr>
        <p:blipFill rotWithShape="1">
          <a:blip r:embed="rId4">
            <a:alphaModFix/>
          </a:blip>
          <a:srcRect b="38083" l="0" r="0" t="17788"/>
          <a:stretch/>
        </p:blipFill>
        <p:spPr>
          <a:xfrm>
            <a:off x="10115800" y="555925"/>
            <a:ext cx="1458824" cy="910500"/>
          </a:xfrm>
          <a:prstGeom prst="rect">
            <a:avLst/>
          </a:prstGeom>
          <a:noFill/>
          <a:ln>
            <a:noFill/>
          </a:ln>
        </p:spPr>
      </p:pic>
      <p:sp>
        <p:nvSpPr>
          <p:cNvPr id="139" name="Google Shape;139;p1"/>
          <p:cNvSpPr txBox="1"/>
          <p:nvPr/>
        </p:nvSpPr>
        <p:spPr>
          <a:xfrm>
            <a:off x="2860525" y="1526625"/>
            <a:ext cx="8714100" cy="501377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C00000"/>
                </a:solidFill>
                <a:latin typeface="Marcellus"/>
                <a:ea typeface="Marcellus"/>
                <a:cs typeface="Marcellus"/>
                <a:sym typeface="Marcellus"/>
              </a:rPr>
              <a:t>These are the guidelines for idea submission. Please ensure the guidelines are followed. </a:t>
            </a:r>
            <a:r>
              <a:rPr b="1" i="0" lang="en-US" sz="1600" u="none" cap="none" strike="noStrike">
                <a:solidFill>
                  <a:srgbClr val="C00000"/>
                </a:solidFill>
                <a:latin typeface="Marcellus"/>
                <a:ea typeface="Marcellus"/>
                <a:cs typeface="Marcellus"/>
                <a:sym typeface="Marcellus"/>
              </a:rPr>
              <a:t>(Delete this slide during final submission)</a:t>
            </a:r>
            <a:br>
              <a:rPr b="0" i="0" lang="en-US" sz="1800" u="none" cap="none" strike="noStrike">
                <a:solidFill>
                  <a:srgbClr val="C00000"/>
                </a:solidFill>
                <a:latin typeface="Marcellus"/>
                <a:ea typeface="Marcellus"/>
                <a:cs typeface="Marcellus"/>
                <a:sym typeface="Marcellus"/>
              </a:rPr>
            </a:br>
            <a:endParaRPr b="0" i="0" sz="1800" u="none" cap="none" strike="noStrike">
              <a:solidFill>
                <a:srgbClr val="C00000"/>
              </a:solidFill>
              <a:latin typeface="Marcellus"/>
              <a:ea typeface="Marcellus"/>
              <a:cs typeface="Marcellus"/>
              <a:sym typeface="Marcellus"/>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Only the team leader is required to submit the idea submission.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The template is to be followed as is, only this slide has to be deleted before submission.</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The solution must </a:t>
            </a:r>
            <a:r>
              <a:rPr b="1" i="0" lang="en-US" sz="1800" u="none" cap="none" strike="noStrike">
                <a:solidFill>
                  <a:srgbClr val="C00000"/>
                </a:solidFill>
                <a:latin typeface="Marcellus"/>
                <a:ea typeface="Marcellus"/>
                <a:cs typeface="Marcellus"/>
                <a:sym typeface="Marcellus"/>
              </a:rPr>
              <a:t>not exceed 8 slides</a:t>
            </a:r>
            <a:r>
              <a:rPr b="0" i="0" lang="en-US" sz="1800" u="none" cap="none" strike="noStrike">
                <a:solidFill>
                  <a:srgbClr val="C00000"/>
                </a:solidFill>
                <a:latin typeface="Marcellus"/>
                <a:ea typeface="Marcellus"/>
                <a:cs typeface="Marcellus"/>
                <a:sym typeface="Marcellus"/>
              </a:rPr>
              <a:t>, i.e, 1 Header slide + 1 Team Details slide + 6 content slides.</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The slide titles must be retained as it is, and their positions should not be changed.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The headings for the submission can not be changed.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The content can be structured around the heading in any manner.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There is no restriction with regards to the fonts, as long as it is legible.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For flowcharts and other diagrams, other fonts can be utilised.</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One page summary is compulsory (as required in research and references slide)</a:t>
            </a:r>
            <a:endParaRPr/>
          </a:p>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C00000"/>
                </a:solidFill>
                <a:latin typeface="Marcellus"/>
                <a:ea typeface="Marcellus"/>
                <a:cs typeface="Marcellus"/>
                <a:sym typeface="Marcellus"/>
              </a:rPr>
              <a:t>Once the idea PPT (in PDF Format) is submitted, no resubmission is possible (under any circumstances).</a:t>
            </a:r>
            <a:r>
              <a:rPr b="0" i="0" lang="en-US" sz="1800" u="none" cap="none" strike="noStrike">
                <a:solidFill>
                  <a:srgbClr val="C00000"/>
                </a:solidFill>
                <a:latin typeface="Marcellus"/>
                <a:ea typeface="Marcellus"/>
                <a:cs typeface="Marcellus"/>
                <a:sym typeface="Marcellus"/>
              </a:rPr>
              <a:t> </a:t>
            </a:r>
            <a:endParaRPr/>
          </a:p>
          <a:p>
            <a:pPr indent="-342900" lvl="0" marL="342900" marR="0" rtl="0" algn="l">
              <a:lnSpc>
                <a:spcPct val="100000"/>
              </a:lnSpc>
              <a:spcBef>
                <a:spcPts val="0"/>
              </a:spcBef>
              <a:spcAft>
                <a:spcPts val="0"/>
              </a:spcAft>
              <a:buClr>
                <a:srgbClr val="000000"/>
              </a:buClr>
              <a:buSzPts val="1800"/>
              <a:buFont typeface="Arial"/>
              <a:buAutoNum type="arabicPeriod"/>
            </a:pPr>
            <a:r>
              <a:rPr b="0" i="0" lang="en-US" sz="1800" u="none" cap="none" strike="noStrike">
                <a:solidFill>
                  <a:srgbClr val="C00000"/>
                </a:solidFill>
                <a:latin typeface="Marcellus"/>
                <a:ea typeface="Marcellus"/>
                <a:cs typeface="Marcellus"/>
                <a:sym typeface="Marcellus"/>
              </a:rPr>
              <a:t>Incorporate flowcharts and diagrams when required within the given space.</a:t>
            </a:r>
            <a:endParaRPr/>
          </a:p>
        </p:txBody>
      </p:sp>
      <p:sp>
        <p:nvSpPr>
          <p:cNvPr id="140" name="Google Shape;140;p1"/>
          <p:cNvSpPr txBox="1"/>
          <p:nvPr/>
        </p:nvSpPr>
        <p:spPr>
          <a:xfrm>
            <a:off x="3796325" y="668925"/>
            <a:ext cx="6199500" cy="85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chemeClr val="accent1"/>
                </a:solidFill>
                <a:latin typeface="Marcellus"/>
                <a:ea typeface="Marcellus"/>
                <a:cs typeface="Marcellus"/>
                <a:sym typeface="Marcellus"/>
              </a:rPr>
              <a:t>Idea Submission Guidelines</a:t>
            </a:r>
            <a:endParaRPr b="1" i="0" sz="3600" u="none" cap="none" strike="noStrike">
              <a:solidFill>
                <a:schemeClr val="accent1"/>
              </a:solidFill>
              <a:latin typeface="Marcellus"/>
              <a:ea typeface="Marcellus"/>
              <a:cs typeface="Marcellus"/>
              <a:sym typeface="Marcellu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3"/>
          <p:cNvPicPr preferRelativeResize="0"/>
          <p:nvPr/>
        </p:nvPicPr>
        <p:blipFill rotWithShape="1">
          <a:blip r:embed="rId3">
            <a:alphaModFix/>
          </a:blip>
          <a:srcRect b="0" l="0" r="0" t="0"/>
          <a:stretch/>
        </p:blipFill>
        <p:spPr>
          <a:xfrm>
            <a:off x="0" y="-9832"/>
            <a:ext cx="12191990" cy="6858000"/>
          </a:xfrm>
          <a:prstGeom prst="rect">
            <a:avLst/>
          </a:prstGeom>
          <a:noFill/>
          <a:ln>
            <a:noFill/>
          </a:ln>
        </p:spPr>
      </p:pic>
      <p:pic>
        <p:nvPicPr>
          <p:cNvPr id="146" name="Google Shape;146;p3"/>
          <p:cNvPicPr preferRelativeResize="0"/>
          <p:nvPr/>
        </p:nvPicPr>
        <p:blipFill rotWithShape="1">
          <a:blip r:embed="rId4">
            <a:alphaModFix/>
          </a:blip>
          <a:srcRect b="38083" l="0" r="0" t="17788"/>
          <a:stretch/>
        </p:blipFill>
        <p:spPr>
          <a:xfrm>
            <a:off x="10115800" y="555925"/>
            <a:ext cx="1458824" cy="910500"/>
          </a:xfrm>
          <a:prstGeom prst="rect">
            <a:avLst/>
          </a:prstGeom>
          <a:noFill/>
          <a:ln>
            <a:noFill/>
          </a:ln>
        </p:spPr>
      </p:pic>
      <p:sp>
        <p:nvSpPr>
          <p:cNvPr id="147" name="Google Shape;147;p3"/>
          <p:cNvSpPr txBox="1"/>
          <p:nvPr/>
        </p:nvSpPr>
        <p:spPr>
          <a:xfrm>
            <a:off x="2860525" y="1526625"/>
            <a:ext cx="8714100" cy="4531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C00000"/>
              </a:solidFill>
              <a:latin typeface="Marcellus"/>
              <a:ea typeface="Marcellus"/>
              <a:cs typeface="Marcellus"/>
              <a:sym typeface="Marcellus"/>
            </a:endParaRPr>
          </a:p>
        </p:txBody>
      </p:sp>
      <p:sp>
        <p:nvSpPr>
          <p:cNvPr id="148" name="Google Shape;148;p3"/>
          <p:cNvSpPr txBox="1"/>
          <p:nvPr/>
        </p:nvSpPr>
        <p:spPr>
          <a:xfrm>
            <a:off x="3022406" y="668925"/>
            <a:ext cx="6973419" cy="85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chemeClr val="accent1"/>
                </a:solidFill>
                <a:latin typeface="Marcellus"/>
                <a:ea typeface="Marcellus"/>
                <a:cs typeface="Marcellus"/>
                <a:sym typeface="Marcellus"/>
              </a:rPr>
              <a:t>Problem Statement and Team Details</a:t>
            </a:r>
            <a:endParaRPr b="1" i="0" sz="3000" u="none" cap="none" strike="noStrike">
              <a:solidFill>
                <a:schemeClr val="accent1"/>
              </a:solidFill>
              <a:latin typeface="Marcellus"/>
              <a:ea typeface="Marcellus"/>
              <a:cs typeface="Marcellus"/>
              <a:sym typeface="Marcellus"/>
            </a:endParaRPr>
          </a:p>
        </p:txBody>
      </p:sp>
      <p:graphicFrame>
        <p:nvGraphicFramePr>
          <p:cNvPr id="149" name="Google Shape;149;p3"/>
          <p:cNvGraphicFramePr/>
          <p:nvPr/>
        </p:nvGraphicFramePr>
        <p:xfrm>
          <a:off x="3238716" y="1466425"/>
          <a:ext cx="3000000" cy="3000000"/>
        </p:xfrm>
        <a:graphic>
          <a:graphicData uri="http://schemas.openxmlformats.org/drawingml/2006/table">
            <a:tbl>
              <a:tblPr firstRow="1">
                <a:noFill/>
                <a:tableStyleId>{6F7B09DB-2BCE-41DE-81C7-4B83C7746B82}</a:tableStyleId>
              </a:tblPr>
              <a:tblGrid>
                <a:gridCol w="3021850"/>
                <a:gridCol w="4761100"/>
              </a:tblGrid>
              <a:tr h="704050">
                <a:tc>
                  <a:txBody>
                    <a:bodyPr/>
                    <a:lstStyle/>
                    <a:p>
                      <a:pPr indent="0" lvl="0" marL="0" marR="0" rtl="0" algn="ctr">
                        <a:lnSpc>
                          <a:spcPct val="100000"/>
                        </a:lnSpc>
                        <a:spcBef>
                          <a:spcPts val="0"/>
                        </a:spcBef>
                        <a:spcAft>
                          <a:spcPts val="0"/>
                        </a:spcAft>
                        <a:buNone/>
                      </a:pPr>
                      <a:r>
                        <a:rPr b="1" lang="en-US" sz="1800" u="none" cap="none" strike="noStrike">
                          <a:solidFill>
                            <a:schemeClr val="lt1"/>
                          </a:solidFill>
                          <a:latin typeface="Marcellus"/>
                          <a:ea typeface="Marcellus"/>
                          <a:cs typeface="Marcellus"/>
                          <a:sym typeface="Marcellus"/>
                        </a:rPr>
                        <a:t>Team name</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US" sz="1800" u="none" cap="none" strike="noStrike">
                          <a:solidFill>
                            <a:schemeClr val="lt1"/>
                          </a:solidFill>
                          <a:latin typeface="Marcellus"/>
                          <a:ea typeface="Marcellus"/>
                          <a:cs typeface="Marcellus"/>
                          <a:sym typeface="Marcellus"/>
                        </a:rPr>
                        <a:t>Tech</a:t>
                      </a:r>
                      <a:r>
                        <a:rPr lang="en-US" sz="1800" u="none" cap="none" strike="noStrike">
                          <a:solidFill>
                            <a:schemeClr val="dk1"/>
                          </a:solidFill>
                          <a:latin typeface="Marcellus"/>
                          <a:ea typeface="Marcellus"/>
                          <a:cs typeface="Marcellus"/>
                          <a:sym typeface="Marcellus"/>
                        </a:rPr>
                        <a:t> </a:t>
                      </a:r>
                      <a:r>
                        <a:rPr lang="en-US" sz="1800" u="none" cap="none" strike="noStrike">
                          <a:solidFill>
                            <a:schemeClr val="lt1"/>
                          </a:solidFill>
                          <a:latin typeface="Marcellus"/>
                          <a:ea typeface="Marcellus"/>
                          <a:cs typeface="Marcellus"/>
                          <a:sym typeface="Marcellus"/>
                        </a:rPr>
                        <a:t>Trojans</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2600">
                <a:tc>
                  <a:txBody>
                    <a:bodyPr/>
                    <a:lstStyle/>
                    <a:p>
                      <a:pPr indent="0" lvl="0" marL="0" marR="0" rtl="0" algn="l">
                        <a:lnSpc>
                          <a:spcPct val="100000"/>
                        </a:lnSpc>
                        <a:spcBef>
                          <a:spcPts val="0"/>
                        </a:spcBef>
                        <a:spcAft>
                          <a:spcPts val="0"/>
                        </a:spcAft>
                        <a:buNone/>
                      </a:pPr>
                      <a:r>
                        <a:rPr b="1" lang="en-US" sz="1800" u="none" cap="none" strike="noStrike">
                          <a:solidFill>
                            <a:schemeClr val="dk1"/>
                          </a:solidFill>
                          <a:latin typeface="Marcellus"/>
                          <a:ea typeface="Marcellus"/>
                          <a:cs typeface="Marcellus"/>
                          <a:sym typeface="Marcellus"/>
                        </a:rPr>
                        <a:t>Domain</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800" u="none" cap="none" strike="noStrike">
                          <a:solidFill>
                            <a:schemeClr val="dk1"/>
                          </a:solidFill>
                          <a:latin typeface="Marcellus"/>
                          <a:ea typeface="Marcellus"/>
                          <a:cs typeface="Marcellus"/>
                          <a:sym typeface="Marcellus"/>
                        </a:rPr>
                        <a:t>Fintech</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0800">
                <a:tc>
                  <a:txBody>
                    <a:bodyPr/>
                    <a:lstStyle/>
                    <a:p>
                      <a:pPr indent="0" lvl="0" marL="0" marR="0" rtl="0" algn="l">
                        <a:lnSpc>
                          <a:spcPct val="100000"/>
                        </a:lnSpc>
                        <a:spcBef>
                          <a:spcPts val="0"/>
                        </a:spcBef>
                        <a:spcAft>
                          <a:spcPts val="0"/>
                        </a:spcAft>
                        <a:buNone/>
                      </a:pPr>
                      <a:r>
                        <a:rPr b="1" lang="en-US" sz="1800" u="none" cap="none" strike="noStrike">
                          <a:solidFill>
                            <a:schemeClr val="dk1"/>
                          </a:solidFill>
                          <a:latin typeface="Marcellus"/>
                          <a:ea typeface="Marcellus"/>
                          <a:cs typeface="Marcellus"/>
                          <a:sym typeface="Marcellus"/>
                        </a:rPr>
                        <a:t>Problem Statement Title</a:t>
                      </a:r>
                      <a:endParaRPr/>
                    </a:p>
                    <a:p>
                      <a:pPr indent="0" lvl="0" marL="0" marR="0" rtl="0" algn="l">
                        <a:lnSpc>
                          <a:spcPct val="100000"/>
                        </a:lnSpc>
                        <a:spcBef>
                          <a:spcPts val="0"/>
                        </a:spcBef>
                        <a:spcAft>
                          <a:spcPts val="0"/>
                        </a:spcAft>
                        <a:buNone/>
                      </a:pPr>
                      <a:r>
                        <a:t/>
                      </a:r>
                      <a:endParaRPr b="1" sz="1800" u="none" cap="none" strike="noStrike">
                        <a:solidFill>
                          <a:schemeClr val="dk1"/>
                        </a:solidFill>
                        <a:latin typeface="Marcellus"/>
                        <a:ea typeface="Marcellus"/>
                        <a:cs typeface="Marcellus"/>
                        <a:sym typeface="Marcellus"/>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Marcellus"/>
                          <a:ea typeface="Marcellus"/>
                          <a:cs typeface="Marcellus"/>
                          <a:sym typeface="Marcellus"/>
                        </a:rPr>
                        <a:t>Business Analytics-Based Appointment Management System for Efficient Customer Service</a:t>
                      </a:r>
                      <a:endParaRPr/>
                    </a:p>
                    <a:p>
                      <a:pPr indent="0" lvl="0" marL="0" marR="0" rtl="0" algn="l">
                        <a:lnSpc>
                          <a:spcPct val="100000"/>
                        </a:lnSpc>
                        <a:spcBef>
                          <a:spcPts val="0"/>
                        </a:spcBef>
                        <a:spcAft>
                          <a:spcPts val="0"/>
                        </a:spcAft>
                        <a:buNone/>
                      </a:pPr>
                      <a:r>
                        <a:t/>
                      </a:r>
                      <a:endParaRPr sz="1800" u="none" cap="none" strike="noStrike">
                        <a:solidFill>
                          <a:schemeClr val="dk1"/>
                        </a:solidFill>
                        <a:latin typeface="Marcellus"/>
                        <a:ea typeface="Marcellus"/>
                        <a:cs typeface="Marcellus"/>
                        <a:sym typeface="Marcellus"/>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50" name="Google Shape;150;p3"/>
          <p:cNvGraphicFramePr/>
          <p:nvPr/>
        </p:nvGraphicFramePr>
        <p:xfrm>
          <a:off x="3238716" y="3650855"/>
          <a:ext cx="3000000" cy="3000000"/>
        </p:xfrm>
        <a:graphic>
          <a:graphicData uri="http://schemas.openxmlformats.org/drawingml/2006/table">
            <a:tbl>
              <a:tblPr firstRow="1">
                <a:noFill/>
                <a:tableStyleId>{6F7B09DB-2BCE-41DE-81C7-4B83C7746B82}</a:tableStyleId>
              </a:tblPr>
              <a:tblGrid>
                <a:gridCol w="2552475"/>
                <a:gridCol w="2399075"/>
                <a:gridCol w="2831400"/>
              </a:tblGrid>
              <a:tr h="395250">
                <a:tc>
                  <a:txBody>
                    <a:bodyPr/>
                    <a:lstStyle/>
                    <a:p>
                      <a:pPr indent="0" lvl="0" marL="0" marR="0" rtl="0" algn="l">
                        <a:lnSpc>
                          <a:spcPct val="100000"/>
                        </a:lnSpc>
                        <a:spcBef>
                          <a:spcPts val="0"/>
                        </a:spcBef>
                        <a:spcAft>
                          <a:spcPts val="0"/>
                        </a:spcAft>
                        <a:buNone/>
                      </a:pPr>
                      <a:r>
                        <a:t/>
                      </a:r>
                      <a:endParaRPr sz="1400" u="none" cap="none" strike="noStrike">
                        <a:latin typeface="Marcellus"/>
                        <a:ea typeface="Marcellus"/>
                        <a:cs typeface="Marcellus"/>
                        <a:sym typeface="Marcellus"/>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Name</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Area of Expertise </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5475">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Member I (Team Leader)</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latin typeface="Marcellus"/>
                          <a:ea typeface="Marcellus"/>
                          <a:cs typeface="Marcellus"/>
                          <a:sym typeface="Marcellus"/>
                        </a:rPr>
                        <a:t>Harsheel Sharma</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latin typeface="Marcellus"/>
                          <a:ea typeface="Marcellus"/>
                          <a:cs typeface="Marcellus"/>
                          <a:sym typeface="Marcellus"/>
                        </a:rPr>
                        <a:t>Web Development + Machine Learning</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5875">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Member II</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latin typeface="Marcellus"/>
                          <a:ea typeface="Marcellus"/>
                          <a:cs typeface="Marcellus"/>
                          <a:sym typeface="Marcellus"/>
                        </a:rPr>
                        <a:t>Kush Jain</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Marcellus"/>
                          <a:ea typeface="Marcellus"/>
                          <a:cs typeface="Marcellus"/>
                          <a:sym typeface="Marcellus"/>
                        </a:rPr>
                        <a:t>Web Development + Machine Learning + Business Analytics</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5475">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Member III</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latin typeface="Marcellus"/>
                          <a:ea typeface="Marcellus"/>
                          <a:cs typeface="Marcellus"/>
                          <a:sym typeface="Marcellus"/>
                        </a:rPr>
                        <a:t>Mayur Kalwar</a:t>
                      </a:r>
                      <a:endParaRPr sz="1400" u="none" cap="none" strike="noStrike">
                        <a:latin typeface="Marcellus"/>
                        <a:ea typeface="Marcellus"/>
                        <a:cs typeface="Marcellus"/>
                        <a:sym typeface="Marcellus"/>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Marcellus"/>
                          <a:ea typeface="Marcellus"/>
                          <a:cs typeface="Marcellus"/>
                          <a:sym typeface="Marcellus"/>
                        </a:rPr>
                        <a:t>Web Development + Machine Learning</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50">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Member IV</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US" sz="1400" u="none" cap="none" strike="noStrike">
                          <a:latin typeface="Marcellus"/>
                          <a:ea typeface="Marcellus"/>
                          <a:cs typeface="Marcellus"/>
                          <a:sym typeface="Marcellus"/>
                        </a:rPr>
                        <a:t>Manav Patel</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Marcellus"/>
                          <a:ea typeface="Marcellus"/>
                          <a:cs typeface="Marcellus"/>
                          <a:sym typeface="Marcellus"/>
                        </a:rPr>
                        <a:t>Machine Learning </a:t>
                      </a:r>
                      <a:r>
                        <a:rPr lang="en-US">
                          <a:latin typeface="Marcellus"/>
                          <a:ea typeface="Marcellus"/>
                          <a:cs typeface="Marcellus"/>
                          <a:sym typeface="Marcellus"/>
                        </a:rPr>
                        <a:t>+ Gen AI</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50">
                <a:tc>
                  <a:txBody>
                    <a:bodyPr/>
                    <a:lstStyle/>
                    <a:p>
                      <a:pPr indent="0" lvl="0" marL="0" marR="0" rtl="0" algn="l">
                        <a:lnSpc>
                          <a:spcPct val="100000"/>
                        </a:lnSpc>
                        <a:spcBef>
                          <a:spcPts val="0"/>
                        </a:spcBef>
                        <a:spcAft>
                          <a:spcPts val="0"/>
                        </a:spcAft>
                        <a:buNone/>
                      </a:pPr>
                      <a:r>
                        <a:rPr b="1" lang="en-US" sz="1400" u="none" cap="none" strike="noStrike">
                          <a:latin typeface="Marcellus"/>
                          <a:ea typeface="Marcellus"/>
                          <a:cs typeface="Marcellus"/>
                          <a:sym typeface="Marcellus"/>
                        </a:rPr>
                        <a:t>Name of College</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gridSpan="2">
                  <a:txBody>
                    <a:bodyPr/>
                    <a:lstStyle/>
                    <a:p>
                      <a:pPr indent="0" lvl="0" marL="0" marR="0" rtl="0" algn="l">
                        <a:lnSpc>
                          <a:spcPct val="100000"/>
                        </a:lnSpc>
                        <a:spcBef>
                          <a:spcPts val="0"/>
                        </a:spcBef>
                        <a:spcAft>
                          <a:spcPts val="0"/>
                        </a:spcAft>
                        <a:buNone/>
                      </a:pPr>
                      <a:r>
                        <a:rPr lang="en-US" sz="1400" u="none" cap="none" strike="noStrike">
                          <a:latin typeface="Marcellus"/>
                          <a:ea typeface="Marcellus"/>
                          <a:cs typeface="Marcellus"/>
                          <a:sym typeface="Marcellus"/>
                        </a:rPr>
                        <a:t>Dwarkadas Jivanlal Sanghvi College of Engineering</a:t>
                      </a:r>
                      <a:endParaRPr/>
                    </a:p>
                  </a:txBody>
                  <a:tcPr marT="12700" marB="12700" marR="19050" marL="1905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pSp>
        <p:nvGrpSpPr>
          <p:cNvPr id="155" name="Google Shape;155;p4"/>
          <p:cNvGrpSpPr/>
          <p:nvPr/>
        </p:nvGrpSpPr>
        <p:grpSpPr>
          <a:xfrm>
            <a:off x="0" y="-1"/>
            <a:ext cx="12192000" cy="600425"/>
            <a:chOff x="0" y="-1"/>
            <a:chExt cx="12192000" cy="600425"/>
          </a:xfrm>
        </p:grpSpPr>
        <p:pic>
          <p:nvPicPr>
            <p:cNvPr id="156" name="Google Shape;156;p4"/>
            <p:cNvPicPr preferRelativeResize="0"/>
            <p:nvPr/>
          </p:nvPicPr>
          <p:blipFill rotWithShape="1">
            <a:blip r:embed="rId3">
              <a:alphaModFix/>
            </a:blip>
            <a:srcRect b="38083" l="0" r="0" t="17788"/>
            <a:stretch/>
          </p:blipFill>
          <p:spPr>
            <a:xfrm>
              <a:off x="10965578" y="0"/>
              <a:ext cx="1226422" cy="600424"/>
            </a:xfrm>
            <a:prstGeom prst="rect">
              <a:avLst/>
            </a:prstGeom>
            <a:noFill/>
            <a:ln>
              <a:noFill/>
            </a:ln>
          </p:spPr>
        </p:pic>
        <p:pic>
          <p:nvPicPr>
            <p:cNvPr descr="A black text on a white background&#10;&#10;Description automatically generated" id="157" name="Google Shape;157;p4"/>
            <p:cNvPicPr preferRelativeResize="0"/>
            <p:nvPr/>
          </p:nvPicPr>
          <p:blipFill rotWithShape="1">
            <a:blip r:embed="rId4">
              <a:alphaModFix/>
            </a:blip>
            <a:srcRect b="13163" l="4180" r="2974" t="11599"/>
            <a:stretch/>
          </p:blipFill>
          <p:spPr>
            <a:xfrm>
              <a:off x="0" y="0"/>
              <a:ext cx="1481877" cy="600424"/>
            </a:xfrm>
            <a:prstGeom prst="rect">
              <a:avLst/>
            </a:prstGeom>
            <a:noFill/>
            <a:ln>
              <a:noFill/>
            </a:ln>
          </p:spPr>
        </p:pic>
        <p:pic>
          <p:nvPicPr>
            <p:cNvPr descr="A blue logo with text&#10;&#10;Description automatically generated" id="158" name="Google Shape;158;p4"/>
            <p:cNvPicPr preferRelativeResize="0"/>
            <p:nvPr/>
          </p:nvPicPr>
          <p:blipFill rotWithShape="1">
            <a:blip r:embed="rId5">
              <a:alphaModFix/>
            </a:blip>
            <a:srcRect b="8698" l="0" r="0" t="12340"/>
            <a:stretch/>
          </p:blipFill>
          <p:spPr>
            <a:xfrm>
              <a:off x="2786490" y="-1"/>
              <a:ext cx="673886" cy="600425"/>
            </a:xfrm>
            <a:prstGeom prst="rect">
              <a:avLst/>
            </a:prstGeom>
            <a:noFill/>
            <a:ln>
              <a:noFill/>
            </a:ln>
          </p:spPr>
        </p:pic>
        <p:pic>
          <p:nvPicPr>
            <p:cNvPr descr="A red blue and white logo&#10;&#10;Description automatically generated" id="159" name="Google Shape;159;p4"/>
            <p:cNvPicPr preferRelativeResize="0"/>
            <p:nvPr/>
          </p:nvPicPr>
          <p:blipFill rotWithShape="1">
            <a:blip r:embed="rId6">
              <a:alphaModFix/>
            </a:blip>
            <a:srcRect b="0" l="0" r="0" t="0"/>
            <a:stretch/>
          </p:blipFill>
          <p:spPr>
            <a:xfrm>
              <a:off x="5914369" y="0"/>
              <a:ext cx="3348294" cy="499454"/>
            </a:xfrm>
            <a:prstGeom prst="rect">
              <a:avLst/>
            </a:prstGeom>
            <a:noFill/>
            <a:ln>
              <a:noFill/>
            </a:ln>
          </p:spPr>
        </p:pic>
      </p:grpSp>
      <p:grpSp>
        <p:nvGrpSpPr>
          <p:cNvPr id="160" name="Google Shape;160;p4"/>
          <p:cNvGrpSpPr/>
          <p:nvPr/>
        </p:nvGrpSpPr>
        <p:grpSpPr>
          <a:xfrm>
            <a:off x="0" y="6145389"/>
            <a:ext cx="12192000" cy="712611"/>
            <a:chOff x="0" y="6145389"/>
            <a:chExt cx="12192000" cy="712611"/>
          </a:xfrm>
        </p:grpSpPr>
        <p:pic>
          <p:nvPicPr>
            <p:cNvPr descr="A logo with green and red colors&#10;&#10;Description automatically generated" id="161" name="Google Shape;161;p4"/>
            <p:cNvPicPr preferRelativeResize="0"/>
            <p:nvPr/>
          </p:nvPicPr>
          <p:blipFill rotWithShape="1">
            <a:blip r:embed="rId7">
              <a:alphaModFix/>
            </a:blip>
            <a:srcRect b="0" l="0" r="0" t="0"/>
            <a:stretch/>
          </p:blipFill>
          <p:spPr>
            <a:xfrm>
              <a:off x="10766779" y="6145389"/>
              <a:ext cx="1425221" cy="712611"/>
            </a:xfrm>
            <a:prstGeom prst="rect">
              <a:avLst/>
            </a:prstGeom>
            <a:noFill/>
            <a:ln>
              <a:noFill/>
            </a:ln>
          </p:spPr>
        </p:pic>
        <p:pic>
          <p:nvPicPr>
            <p:cNvPr descr="A red text on a black background&#10;&#10;Description automatically generated" id="162" name="Google Shape;162;p4"/>
            <p:cNvPicPr preferRelativeResize="0"/>
            <p:nvPr/>
          </p:nvPicPr>
          <p:blipFill rotWithShape="1">
            <a:blip r:embed="rId8">
              <a:alphaModFix/>
            </a:blip>
            <a:srcRect b="0" l="0" r="0" t="0"/>
            <a:stretch/>
          </p:blipFill>
          <p:spPr>
            <a:xfrm>
              <a:off x="0" y="6294634"/>
              <a:ext cx="1940482" cy="563366"/>
            </a:xfrm>
            <a:prstGeom prst="rect">
              <a:avLst/>
            </a:prstGeom>
            <a:noFill/>
            <a:ln>
              <a:noFill/>
            </a:ln>
          </p:spPr>
        </p:pic>
      </p:grpSp>
      <p:sp>
        <p:nvSpPr>
          <p:cNvPr id="163" name="Google Shape;163;p4"/>
          <p:cNvSpPr txBox="1"/>
          <p:nvPr/>
        </p:nvSpPr>
        <p:spPr>
          <a:xfrm>
            <a:off x="2892046" y="600424"/>
            <a:ext cx="6044646" cy="600424"/>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3600"/>
              <a:buFont typeface="Marcellus"/>
              <a:buNone/>
            </a:pPr>
            <a:r>
              <a:rPr b="1" i="0" lang="en-US" sz="3600" u="none" cap="none" strike="noStrike">
                <a:solidFill>
                  <a:srgbClr val="C00000"/>
                </a:solidFill>
                <a:latin typeface="Marcellus"/>
                <a:ea typeface="Marcellus"/>
                <a:cs typeface="Marcellus"/>
                <a:sym typeface="Marcellus"/>
              </a:rPr>
              <a:t>IDEA TITLE</a:t>
            </a:r>
            <a:endParaRPr b="1" i="0" sz="3600" u="none" cap="none" strike="noStrike">
              <a:solidFill>
                <a:schemeClr val="dk1"/>
              </a:solidFill>
              <a:latin typeface="Calibri"/>
              <a:ea typeface="Calibri"/>
              <a:cs typeface="Calibri"/>
              <a:sym typeface="Calibri"/>
            </a:endParaRPr>
          </a:p>
        </p:txBody>
      </p:sp>
      <p:sp>
        <p:nvSpPr>
          <p:cNvPr id="164" name="Google Shape;164;p4"/>
          <p:cNvSpPr txBox="1"/>
          <p:nvPr/>
        </p:nvSpPr>
        <p:spPr>
          <a:xfrm>
            <a:off x="128950" y="1200850"/>
            <a:ext cx="12063000" cy="517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Our solution integrates a multi-layered facial recognition system within the Union Bank mobile app (Vyom), leveraging Aadhaar-based authentication and liveness detection to prevent spoofing attacks (e.g., deepfakes, photo/video replay). Customers can record video/audio queries, which are analyzed using AI-powered speech-to-text and sentiment analysis to extract intent and urgency. This generates intelligent service tickets, enriched with the customer’s financial history, spending behavior, and predictive needs analysis, allowing for precise query resolution.</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A smart customer routing engine categorizes users based on their query type, past interactions, and financial profile to connect them with human agents, chatbots, or self-service AI assistants. AI-powered risk mitigation proactively detects fraud patterns, analyzing transaction behavior, device activity, and geolocation data. A customer prioritization system dynamically assigns priority scores based on holdings, transaction history, and engagement, ensuring high-value customers receive faster responses while maintaining fairness.</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Unique Features &amp; Innovation:</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Advanced Biometric Authentication: Multi-factor facial recognition with liveness detection prevents identity fraud.</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AI-Powered Sentiment &amp; Intent Analysis: Prioritizes urgent cases and detects emotional distress for personalized support.</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Predictive Service Recommendations: AI suggests personalized banking products based on user data (e.g., auto-loan offers                        for users searching for car insurance).</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Voice Biometrics for Fraud Detection: Cross-verifies voice signatures for additional security in audio queries.</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Offline Facial Recognition for Rural Areas: Edge AI enables verification without constant internet connectivity, making the system scalable to remote regions.</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Smart Customer Routing: Uses machine learning to optimize query handling, reducing resolution time.</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rPr lang="en-US" sz="1500">
                <a:solidFill>
                  <a:schemeClr val="dk2"/>
                </a:solidFill>
                <a:latin typeface="Marcellus"/>
                <a:ea typeface="Marcellus"/>
                <a:cs typeface="Marcellus"/>
                <a:sym typeface="Marcellus"/>
              </a:rPr>
              <a:t>	•	Gamified Feedback Module: Customers earn points for feedback, increasing engagement and improving service.</a:t>
            </a:r>
            <a:endParaRPr sz="1500">
              <a:solidFill>
                <a:schemeClr val="dk2"/>
              </a:solidFill>
              <a:latin typeface="Marcellus"/>
              <a:ea typeface="Marcellus"/>
              <a:cs typeface="Marcellus"/>
              <a:sym typeface="Marcellus"/>
            </a:endParaRPr>
          </a:p>
          <a:p>
            <a:pPr indent="0" lvl="0" marL="0" marR="0" rtl="0" algn="l">
              <a:lnSpc>
                <a:spcPct val="100000"/>
              </a:lnSpc>
              <a:spcBef>
                <a:spcPts val="0"/>
              </a:spcBef>
              <a:spcAft>
                <a:spcPts val="0"/>
              </a:spcAft>
              <a:buClr>
                <a:srgbClr val="000000"/>
              </a:buClr>
              <a:buSzPts val="3000"/>
              <a:buFont typeface="Arial"/>
              <a:buNone/>
            </a:pPr>
            <a:r>
              <a:t/>
            </a:r>
            <a:endParaRPr sz="1500">
              <a:solidFill>
                <a:schemeClr val="dk2"/>
              </a:solidFill>
              <a:latin typeface="Marcellus"/>
              <a:ea typeface="Marcellus"/>
              <a:cs typeface="Marcellus"/>
              <a:sym typeface="Marcellu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5"/>
          <p:cNvGrpSpPr/>
          <p:nvPr/>
        </p:nvGrpSpPr>
        <p:grpSpPr>
          <a:xfrm>
            <a:off x="0" y="-1"/>
            <a:ext cx="12192000" cy="600425"/>
            <a:chOff x="0" y="-1"/>
            <a:chExt cx="12192000" cy="600425"/>
          </a:xfrm>
        </p:grpSpPr>
        <p:pic>
          <p:nvPicPr>
            <p:cNvPr id="170" name="Google Shape;170;p5"/>
            <p:cNvPicPr preferRelativeResize="0"/>
            <p:nvPr/>
          </p:nvPicPr>
          <p:blipFill rotWithShape="1">
            <a:blip r:embed="rId3">
              <a:alphaModFix/>
            </a:blip>
            <a:srcRect b="38083" l="0" r="0" t="17788"/>
            <a:stretch/>
          </p:blipFill>
          <p:spPr>
            <a:xfrm>
              <a:off x="10965578" y="0"/>
              <a:ext cx="1226422" cy="600424"/>
            </a:xfrm>
            <a:prstGeom prst="rect">
              <a:avLst/>
            </a:prstGeom>
            <a:noFill/>
            <a:ln>
              <a:noFill/>
            </a:ln>
          </p:spPr>
        </p:pic>
        <p:pic>
          <p:nvPicPr>
            <p:cNvPr descr="A black text on a white background&#10;&#10;Description automatically generated" id="171" name="Google Shape;171;p5"/>
            <p:cNvPicPr preferRelativeResize="0"/>
            <p:nvPr/>
          </p:nvPicPr>
          <p:blipFill rotWithShape="1">
            <a:blip r:embed="rId4">
              <a:alphaModFix/>
            </a:blip>
            <a:srcRect b="13163" l="4180" r="2974" t="11599"/>
            <a:stretch/>
          </p:blipFill>
          <p:spPr>
            <a:xfrm>
              <a:off x="0" y="0"/>
              <a:ext cx="1481877" cy="600424"/>
            </a:xfrm>
            <a:prstGeom prst="rect">
              <a:avLst/>
            </a:prstGeom>
            <a:noFill/>
            <a:ln>
              <a:noFill/>
            </a:ln>
          </p:spPr>
        </p:pic>
        <p:pic>
          <p:nvPicPr>
            <p:cNvPr descr="A blue logo with text&#10;&#10;Description automatically generated" id="172" name="Google Shape;172;p5"/>
            <p:cNvPicPr preferRelativeResize="0"/>
            <p:nvPr/>
          </p:nvPicPr>
          <p:blipFill rotWithShape="1">
            <a:blip r:embed="rId5">
              <a:alphaModFix/>
            </a:blip>
            <a:srcRect b="8698" l="0" r="0" t="12340"/>
            <a:stretch/>
          </p:blipFill>
          <p:spPr>
            <a:xfrm>
              <a:off x="2786490" y="-1"/>
              <a:ext cx="673886" cy="600425"/>
            </a:xfrm>
            <a:prstGeom prst="rect">
              <a:avLst/>
            </a:prstGeom>
            <a:noFill/>
            <a:ln>
              <a:noFill/>
            </a:ln>
          </p:spPr>
        </p:pic>
        <p:pic>
          <p:nvPicPr>
            <p:cNvPr descr="A red blue and white logo&#10;&#10;Description automatically generated" id="173" name="Google Shape;173;p5"/>
            <p:cNvPicPr preferRelativeResize="0"/>
            <p:nvPr/>
          </p:nvPicPr>
          <p:blipFill rotWithShape="1">
            <a:blip r:embed="rId6">
              <a:alphaModFix/>
            </a:blip>
            <a:srcRect b="0" l="0" r="0" t="0"/>
            <a:stretch/>
          </p:blipFill>
          <p:spPr>
            <a:xfrm>
              <a:off x="5914369" y="0"/>
              <a:ext cx="3348294" cy="499454"/>
            </a:xfrm>
            <a:prstGeom prst="rect">
              <a:avLst/>
            </a:prstGeom>
            <a:noFill/>
            <a:ln>
              <a:noFill/>
            </a:ln>
          </p:spPr>
        </p:pic>
      </p:grpSp>
      <p:grpSp>
        <p:nvGrpSpPr>
          <p:cNvPr id="174" name="Google Shape;174;p5"/>
          <p:cNvGrpSpPr/>
          <p:nvPr/>
        </p:nvGrpSpPr>
        <p:grpSpPr>
          <a:xfrm>
            <a:off x="0" y="6145389"/>
            <a:ext cx="12192000" cy="712611"/>
            <a:chOff x="0" y="6145389"/>
            <a:chExt cx="12192000" cy="712611"/>
          </a:xfrm>
        </p:grpSpPr>
        <p:pic>
          <p:nvPicPr>
            <p:cNvPr descr="A logo with green and red colors&#10;&#10;Description automatically generated" id="175" name="Google Shape;175;p5"/>
            <p:cNvPicPr preferRelativeResize="0"/>
            <p:nvPr/>
          </p:nvPicPr>
          <p:blipFill rotWithShape="1">
            <a:blip r:embed="rId7">
              <a:alphaModFix/>
            </a:blip>
            <a:srcRect b="0" l="0" r="0" t="0"/>
            <a:stretch/>
          </p:blipFill>
          <p:spPr>
            <a:xfrm>
              <a:off x="10766779" y="6145389"/>
              <a:ext cx="1425221" cy="712611"/>
            </a:xfrm>
            <a:prstGeom prst="rect">
              <a:avLst/>
            </a:prstGeom>
            <a:noFill/>
            <a:ln>
              <a:noFill/>
            </a:ln>
          </p:spPr>
        </p:pic>
        <p:pic>
          <p:nvPicPr>
            <p:cNvPr descr="A red text on a black background&#10;&#10;Description automatically generated" id="176" name="Google Shape;176;p5"/>
            <p:cNvPicPr preferRelativeResize="0"/>
            <p:nvPr/>
          </p:nvPicPr>
          <p:blipFill rotWithShape="1">
            <a:blip r:embed="rId8">
              <a:alphaModFix/>
            </a:blip>
            <a:srcRect b="0" l="0" r="0" t="0"/>
            <a:stretch/>
          </p:blipFill>
          <p:spPr>
            <a:xfrm>
              <a:off x="0" y="6294634"/>
              <a:ext cx="1940482" cy="563366"/>
            </a:xfrm>
            <a:prstGeom prst="rect">
              <a:avLst/>
            </a:prstGeom>
            <a:noFill/>
            <a:ln>
              <a:noFill/>
            </a:ln>
          </p:spPr>
        </p:pic>
      </p:grpSp>
      <p:sp>
        <p:nvSpPr>
          <p:cNvPr id="177" name="Google Shape;177;p5"/>
          <p:cNvSpPr txBox="1"/>
          <p:nvPr/>
        </p:nvSpPr>
        <p:spPr>
          <a:xfrm>
            <a:off x="2724675" y="600425"/>
            <a:ext cx="5849400" cy="369300"/>
          </a:xfrm>
          <a:prstGeom prst="rect">
            <a:avLst/>
          </a:prstGeom>
          <a:noFill/>
          <a:ln>
            <a:noFill/>
          </a:ln>
        </p:spPr>
        <p:txBody>
          <a:bodyPr anchorCtr="0" anchor="ctr" bIns="45700" lIns="91425" spcFirstLastPara="1" rIns="91425" wrap="square" tIns="45700">
            <a:normAutofit fontScale="70000" lnSpcReduction="20000"/>
          </a:bodyPr>
          <a:lstStyle/>
          <a:p>
            <a:pPr indent="0" lvl="0" marL="0" marR="0" rtl="0" algn="ctr">
              <a:lnSpc>
                <a:spcPct val="90000"/>
              </a:lnSpc>
              <a:spcBef>
                <a:spcPts val="0"/>
              </a:spcBef>
              <a:spcAft>
                <a:spcPts val="0"/>
              </a:spcAft>
              <a:buClr>
                <a:srgbClr val="C00000"/>
              </a:buClr>
              <a:buSzPct val="100000"/>
              <a:buFont typeface="Marcellus"/>
              <a:buNone/>
            </a:pPr>
            <a:r>
              <a:rPr b="1" i="0" lang="en-US" sz="3600" u="none" cap="none" strike="noStrike">
                <a:solidFill>
                  <a:srgbClr val="C00000"/>
                </a:solidFill>
                <a:latin typeface="Marcellus"/>
                <a:ea typeface="Marcellus"/>
                <a:cs typeface="Marcellus"/>
                <a:sym typeface="Marcellus"/>
              </a:rPr>
              <a:t>TECHNICAL APPROACH</a:t>
            </a:r>
            <a:endParaRPr b="1" i="0" sz="3600" u="none" cap="none" strike="noStrike">
              <a:solidFill>
                <a:schemeClr val="dk1"/>
              </a:solidFill>
              <a:latin typeface="Calibri"/>
              <a:ea typeface="Calibri"/>
              <a:cs typeface="Calibri"/>
              <a:sym typeface="Calibri"/>
            </a:endParaRPr>
          </a:p>
        </p:txBody>
      </p:sp>
      <p:sp>
        <p:nvSpPr>
          <p:cNvPr id="178" name="Google Shape;178;p5"/>
          <p:cNvSpPr txBox="1"/>
          <p:nvPr/>
        </p:nvSpPr>
        <p:spPr>
          <a:xfrm>
            <a:off x="579353" y="1701431"/>
            <a:ext cx="10637700" cy="369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t/>
            </a:r>
            <a:endParaRPr b="0" i="0" sz="1800" u="sng" cap="none" strike="noStrike">
              <a:solidFill>
                <a:srgbClr val="C00000"/>
              </a:solidFill>
              <a:latin typeface="Marcellus"/>
              <a:ea typeface="Marcellus"/>
              <a:cs typeface="Marcellus"/>
              <a:sym typeface="Marcellus"/>
            </a:endParaRPr>
          </a:p>
        </p:txBody>
      </p:sp>
      <p:pic>
        <p:nvPicPr>
          <p:cNvPr id="179" name="Google Shape;179;p5"/>
          <p:cNvPicPr preferRelativeResize="0"/>
          <p:nvPr/>
        </p:nvPicPr>
        <p:blipFill>
          <a:blip r:embed="rId9">
            <a:alphaModFix/>
          </a:blip>
          <a:stretch>
            <a:fillRect/>
          </a:stretch>
        </p:blipFill>
        <p:spPr>
          <a:xfrm>
            <a:off x="0" y="1031375"/>
            <a:ext cx="6741500" cy="5316526"/>
          </a:xfrm>
          <a:prstGeom prst="rect">
            <a:avLst/>
          </a:prstGeom>
          <a:noFill/>
          <a:ln>
            <a:noFill/>
          </a:ln>
        </p:spPr>
      </p:pic>
      <p:sp>
        <p:nvSpPr>
          <p:cNvPr id="180" name="Google Shape;180;p5"/>
          <p:cNvSpPr txBox="1"/>
          <p:nvPr/>
        </p:nvSpPr>
        <p:spPr>
          <a:xfrm>
            <a:off x="7243725" y="1025350"/>
            <a:ext cx="4617000" cy="6003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   Technologies to be Used :</a:t>
            </a:r>
            <a:endParaRPr sz="2800">
              <a:solidFill>
                <a:schemeClr val="dk1"/>
              </a:solidFill>
              <a:latin typeface="Calibri"/>
              <a:ea typeface="Calibri"/>
              <a:cs typeface="Calibri"/>
              <a:sym typeface="Calibri"/>
            </a:endParaRPr>
          </a:p>
        </p:txBody>
      </p:sp>
      <p:sp>
        <p:nvSpPr>
          <p:cNvPr id="181" name="Google Shape;181;p5"/>
          <p:cNvSpPr txBox="1"/>
          <p:nvPr/>
        </p:nvSpPr>
        <p:spPr>
          <a:xfrm>
            <a:off x="0" y="600575"/>
            <a:ext cx="1892400" cy="600300"/>
          </a:xfrm>
          <a:prstGeom prst="rect">
            <a:avLst/>
          </a:prstGeom>
          <a:solidFill>
            <a:schemeClr val="lt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 Flowchart :</a:t>
            </a:r>
            <a:endParaRPr sz="2800">
              <a:solidFill>
                <a:schemeClr val="dk1"/>
              </a:solidFill>
              <a:latin typeface="Calibri"/>
              <a:ea typeface="Calibri"/>
              <a:cs typeface="Calibri"/>
              <a:sym typeface="Calibri"/>
            </a:endParaRPr>
          </a:p>
        </p:txBody>
      </p:sp>
      <p:sp>
        <p:nvSpPr>
          <p:cNvPr id="182" name="Google Shape;182;p5"/>
          <p:cNvSpPr txBox="1"/>
          <p:nvPr/>
        </p:nvSpPr>
        <p:spPr>
          <a:xfrm>
            <a:off x="6862725" y="1775900"/>
            <a:ext cx="4658400" cy="4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latin typeface="Calibri"/>
                <a:ea typeface="Calibri"/>
                <a:cs typeface="Calibri"/>
                <a:sym typeface="Calibri"/>
              </a:rPr>
              <a:t>AI Libraries &amp; Frameworks: </a:t>
            </a:r>
            <a:endParaRPr sz="2000">
              <a:solidFill>
                <a:schemeClr val="dk1"/>
              </a:solidFill>
              <a:latin typeface="Calibri"/>
              <a:ea typeface="Calibri"/>
              <a:cs typeface="Calibri"/>
              <a:sym typeface="Calibri"/>
            </a:endParaRPr>
          </a:p>
        </p:txBody>
      </p:sp>
      <p:pic>
        <p:nvPicPr>
          <p:cNvPr id="183" name="Google Shape;183;p5"/>
          <p:cNvPicPr preferRelativeResize="0"/>
          <p:nvPr/>
        </p:nvPicPr>
        <p:blipFill>
          <a:blip r:embed="rId10">
            <a:alphaModFix/>
          </a:blip>
          <a:stretch>
            <a:fillRect/>
          </a:stretch>
        </p:blipFill>
        <p:spPr>
          <a:xfrm>
            <a:off x="6741500" y="2324825"/>
            <a:ext cx="904000" cy="712600"/>
          </a:xfrm>
          <a:prstGeom prst="rect">
            <a:avLst/>
          </a:prstGeom>
          <a:noFill/>
          <a:ln>
            <a:noFill/>
          </a:ln>
        </p:spPr>
      </p:pic>
      <p:pic>
        <p:nvPicPr>
          <p:cNvPr id="184" name="Google Shape;184;p5"/>
          <p:cNvPicPr preferRelativeResize="0"/>
          <p:nvPr/>
        </p:nvPicPr>
        <p:blipFill>
          <a:blip r:embed="rId11">
            <a:alphaModFix/>
          </a:blip>
          <a:stretch>
            <a:fillRect/>
          </a:stretch>
        </p:blipFill>
        <p:spPr>
          <a:xfrm>
            <a:off x="6862725" y="3068113"/>
            <a:ext cx="904000" cy="609600"/>
          </a:xfrm>
          <a:prstGeom prst="rect">
            <a:avLst/>
          </a:prstGeom>
          <a:noFill/>
          <a:ln>
            <a:noFill/>
          </a:ln>
        </p:spPr>
      </p:pic>
      <p:pic>
        <p:nvPicPr>
          <p:cNvPr id="185" name="Google Shape;185;p5"/>
          <p:cNvPicPr preferRelativeResize="0"/>
          <p:nvPr/>
        </p:nvPicPr>
        <p:blipFill>
          <a:blip r:embed="rId12">
            <a:alphaModFix/>
          </a:blip>
          <a:stretch>
            <a:fillRect/>
          </a:stretch>
        </p:blipFill>
        <p:spPr>
          <a:xfrm>
            <a:off x="7887950" y="3096688"/>
            <a:ext cx="1838325" cy="552450"/>
          </a:xfrm>
          <a:prstGeom prst="rect">
            <a:avLst/>
          </a:prstGeom>
          <a:noFill/>
          <a:ln>
            <a:noFill/>
          </a:ln>
        </p:spPr>
      </p:pic>
      <p:pic>
        <p:nvPicPr>
          <p:cNvPr id="186" name="Google Shape;186;p5"/>
          <p:cNvPicPr preferRelativeResize="0"/>
          <p:nvPr/>
        </p:nvPicPr>
        <p:blipFill>
          <a:blip r:embed="rId13">
            <a:alphaModFix/>
          </a:blip>
          <a:stretch>
            <a:fillRect/>
          </a:stretch>
        </p:blipFill>
        <p:spPr>
          <a:xfrm>
            <a:off x="10241750" y="2312350"/>
            <a:ext cx="828675" cy="714375"/>
          </a:xfrm>
          <a:prstGeom prst="rect">
            <a:avLst/>
          </a:prstGeom>
          <a:noFill/>
          <a:ln>
            <a:noFill/>
          </a:ln>
        </p:spPr>
      </p:pic>
      <p:pic>
        <p:nvPicPr>
          <p:cNvPr id="187" name="Google Shape;187;p5"/>
          <p:cNvPicPr preferRelativeResize="0"/>
          <p:nvPr/>
        </p:nvPicPr>
        <p:blipFill>
          <a:blip r:embed="rId14">
            <a:alphaModFix/>
          </a:blip>
          <a:stretch>
            <a:fillRect/>
          </a:stretch>
        </p:blipFill>
        <p:spPr>
          <a:xfrm>
            <a:off x="10970000" y="3010963"/>
            <a:ext cx="1238250" cy="723900"/>
          </a:xfrm>
          <a:prstGeom prst="rect">
            <a:avLst/>
          </a:prstGeom>
          <a:noFill/>
          <a:ln>
            <a:noFill/>
          </a:ln>
        </p:spPr>
      </p:pic>
      <p:pic>
        <p:nvPicPr>
          <p:cNvPr id="188" name="Google Shape;188;p5"/>
          <p:cNvPicPr preferRelativeResize="0"/>
          <p:nvPr/>
        </p:nvPicPr>
        <p:blipFill>
          <a:blip r:embed="rId15">
            <a:alphaModFix/>
          </a:blip>
          <a:stretch>
            <a:fillRect/>
          </a:stretch>
        </p:blipFill>
        <p:spPr>
          <a:xfrm>
            <a:off x="7758288" y="2278863"/>
            <a:ext cx="904000" cy="736593"/>
          </a:xfrm>
          <a:prstGeom prst="rect">
            <a:avLst/>
          </a:prstGeom>
          <a:noFill/>
          <a:ln>
            <a:noFill/>
          </a:ln>
        </p:spPr>
      </p:pic>
      <p:pic>
        <p:nvPicPr>
          <p:cNvPr id="189" name="Google Shape;189;p5"/>
          <p:cNvPicPr preferRelativeResize="0"/>
          <p:nvPr/>
        </p:nvPicPr>
        <p:blipFill rotWithShape="1">
          <a:blip r:embed="rId16">
            <a:alphaModFix/>
          </a:blip>
          <a:srcRect b="-12" l="0" r="0" t="-23398"/>
          <a:stretch/>
        </p:blipFill>
        <p:spPr>
          <a:xfrm>
            <a:off x="8662300" y="2367375"/>
            <a:ext cx="1432825" cy="552450"/>
          </a:xfrm>
          <a:prstGeom prst="rect">
            <a:avLst/>
          </a:prstGeom>
          <a:noFill/>
          <a:ln>
            <a:noFill/>
          </a:ln>
        </p:spPr>
      </p:pic>
      <p:pic>
        <p:nvPicPr>
          <p:cNvPr id="190" name="Google Shape;190;p5"/>
          <p:cNvPicPr preferRelativeResize="0"/>
          <p:nvPr/>
        </p:nvPicPr>
        <p:blipFill>
          <a:blip r:embed="rId17">
            <a:alphaModFix/>
          </a:blip>
          <a:stretch>
            <a:fillRect/>
          </a:stretch>
        </p:blipFill>
        <p:spPr>
          <a:xfrm>
            <a:off x="9867113" y="3096687"/>
            <a:ext cx="962025" cy="552450"/>
          </a:xfrm>
          <a:prstGeom prst="rect">
            <a:avLst/>
          </a:prstGeom>
          <a:noFill/>
          <a:ln>
            <a:noFill/>
          </a:ln>
        </p:spPr>
      </p:pic>
      <p:pic>
        <p:nvPicPr>
          <p:cNvPr id="191" name="Google Shape;191;p5"/>
          <p:cNvPicPr preferRelativeResize="0"/>
          <p:nvPr/>
        </p:nvPicPr>
        <p:blipFill>
          <a:blip r:embed="rId18">
            <a:alphaModFix/>
          </a:blip>
          <a:stretch>
            <a:fillRect/>
          </a:stretch>
        </p:blipFill>
        <p:spPr>
          <a:xfrm>
            <a:off x="11217050" y="2184550"/>
            <a:ext cx="828675" cy="712600"/>
          </a:xfrm>
          <a:prstGeom prst="rect">
            <a:avLst/>
          </a:prstGeom>
          <a:noFill/>
          <a:ln>
            <a:noFill/>
          </a:ln>
        </p:spPr>
      </p:pic>
      <p:cxnSp>
        <p:nvCxnSpPr>
          <p:cNvPr id="192" name="Google Shape;192;p5"/>
          <p:cNvCxnSpPr/>
          <p:nvPr/>
        </p:nvCxnSpPr>
        <p:spPr>
          <a:xfrm flipH="1" rot="10800000">
            <a:off x="6966625" y="3887075"/>
            <a:ext cx="4987800" cy="1740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5"/>
          <p:cNvSpPr txBox="1"/>
          <p:nvPr/>
        </p:nvSpPr>
        <p:spPr>
          <a:xfrm>
            <a:off x="6862725" y="3887075"/>
            <a:ext cx="1892400" cy="1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Frontend:</a:t>
            </a:r>
            <a:endParaRPr sz="2800">
              <a:solidFill>
                <a:schemeClr val="dk1"/>
              </a:solidFill>
              <a:latin typeface="Calibri"/>
              <a:ea typeface="Calibri"/>
              <a:cs typeface="Calibri"/>
              <a:sym typeface="Calibri"/>
            </a:endParaRPr>
          </a:p>
        </p:txBody>
      </p:sp>
      <p:pic>
        <p:nvPicPr>
          <p:cNvPr id="194" name="Google Shape;194;p5"/>
          <p:cNvPicPr preferRelativeResize="0"/>
          <p:nvPr/>
        </p:nvPicPr>
        <p:blipFill>
          <a:blip r:embed="rId19">
            <a:alphaModFix/>
          </a:blip>
          <a:stretch>
            <a:fillRect/>
          </a:stretch>
        </p:blipFill>
        <p:spPr>
          <a:xfrm>
            <a:off x="8494625" y="4182825"/>
            <a:ext cx="624975" cy="742158"/>
          </a:xfrm>
          <a:prstGeom prst="rect">
            <a:avLst/>
          </a:prstGeom>
          <a:noFill/>
          <a:ln>
            <a:noFill/>
          </a:ln>
        </p:spPr>
      </p:pic>
      <p:pic>
        <p:nvPicPr>
          <p:cNvPr id="195" name="Google Shape;195;p5"/>
          <p:cNvPicPr preferRelativeResize="0"/>
          <p:nvPr/>
        </p:nvPicPr>
        <p:blipFill>
          <a:blip r:embed="rId20">
            <a:alphaModFix/>
          </a:blip>
          <a:stretch>
            <a:fillRect/>
          </a:stretch>
        </p:blipFill>
        <p:spPr>
          <a:xfrm>
            <a:off x="9383525" y="4205613"/>
            <a:ext cx="784800" cy="654000"/>
          </a:xfrm>
          <a:prstGeom prst="rect">
            <a:avLst/>
          </a:prstGeom>
          <a:noFill/>
          <a:ln>
            <a:noFill/>
          </a:ln>
        </p:spPr>
      </p:pic>
      <p:pic>
        <p:nvPicPr>
          <p:cNvPr id="196" name="Google Shape;196;p5"/>
          <p:cNvPicPr preferRelativeResize="0"/>
          <p:nvPr/>
        </p:nvPicPr>
        <p:blipFill>
          <a:blip r:embed="rId21">
            <a:alphaModFix/>
          </a:blip>
          <a:stretch>
            <a:fillRect/>
          </a:stretch>
        </p:blipFill>
        <p:spPr>
          <a:xfrm>
            <a:off x="10168325" y="4314600"/>
            <a:ext cx="784800" cy="542925"/>
          </a:xfrm>
          <a:prstGeom prst="rect">
            <a:avLst/>
          </a:prstGeom>
          <a:noFill/>
          <a:ln>
            <a:noFill/>
          </a:ln>
        </p:spPr>
      </p:pic>
      <p:pic>
        <p:nvPicPr>
          <p:cNvPr id="197" name="Google Shape;197;p5"/>
          <p:cNvPicPr preferRelativeResize="0"/>
          <p:nvPr/>
        </p:nvPicPr>
        <p:blipFill>
          <a:blip r:embed="rId22">
            <a:alphaModFix/>
          </a:blip>
          <a:stretch>
            <a:fillRect/>
          </a:stretch>
        </p:blipFill>
        <p:spPr>
          <a:xfrm>
            <a:off x="11317662" y="4243163"/>
            <a:ext cx="542925" cy="685800"/>
          </a:xfrm>
          <a:prstGeom prst="rect">
            <a:avLst/>
          </a:prstGeom>
          <a:noFill/>
          <a:ln>
            <a:noFill/>
          </a:ln>
        </p:spPr>
      </p:pic>
      <p:sp>
        <p:nvSpPr>
          <p:cNvPr id="198" name="Google Shape;198;p5"/>
          <p:cNvSpPr txBox="1"/>
          <p:nvPr/>
        </p:nvSpPr>
        <p:spPr>
          <a:xfrm>
            <a:off x="6966625" y="5203325"/>
            <a:ext cx="1607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Backend:</a:t>
            </a:r>
            <a:endParaRPr sz="2800">
              <a:solidFill>
                <a:schemeClr val="dk1"/>
              </a:solidFill>
              <a:latin typeface="Calibri"/>
              <a:ea typeface="Calibri"/>
              <a:cs typeface="Calibri"/>
              <a:sym typeface="Calibri"/>
            </a:endParaRPr>
          </a:p>
        </p:txBody>
      </p:sp>
      <p:pic>
        <p:nvPicPr>
          <p:cNvPr id="199" name="Google Shape;199;p5"/>
          <p:cNvPicPr preferRelativeResize="0"/>
          <p:nvPr/>
        </p:nvPicPr>
        <p:blipFill>
          <a:blip r:embed="rId23">
            <a:alphaModFix/>
          </a:blip>
          <a:stretch>
            <a:fillRect/>
          </a:stretch>
        </p:blipFill>
        <p:spPr>
          <a:xfrm>
            <a:off x="9349363" y="5326538"/>
            <a:ext cx="624975" cy="542925"/>
          </a:xfrm>
          <a:prstGeom prst="rect">
            <a:avLst/>
          </a:prstGeom>
          <a:noFill/>
          <a:ln>
            <a:noFill/>
          </a:ln>
        </p:spPr>
      </p:pic>
      <p:pic>
        <p:nvPicPr>
          <p:cNvPr id="200" name="Google Shape;200;p5"/>
          <p:cNvPicPr preferRelativeResize="0"/>
          <p:nvPr/>
        </p:nvPicPr>
        <p:blipFill>
          <a:blip r:embed="rId24">
            <a:alphaModFix/>
          </a:blip>
          <a:stretch>
            <a:fillRect/>
          </a:stretch>
        </p:blipFill>
        <p:spPr>
          <a:xfrm>
            <a:off x="8494622" y="5326538"/>
            <a:ext cx="624975" cy="542925"/>
          </a:xfrm>
          <a:prstGeom prst="rect">
            <a:avLst/>
          </a:prstGeom>
          <a:noFill/>
          <a:ln>
            <a:noFill/>
          </a:ln>
        </p:spPr>
      </p:pic>
      <p:pic>
        <p:nvPicPr>
          <p:cNvPr id="201" name="Google Shape;201;p5"/>
          <p:cNvPicPr preferRelativeResize="0"/>
          <p:nvPr/>
        </p:nvPicPr>
        <p:blipFill>
          <a:blip r:embed="rId25">
            <a:alphaModFix/>
          </a:blip>
          <a:stretch>
            <a:fillRect/>
          </a:stretch>
        </p:blipFill>
        <p:spPr>
          <a:xfrm>
            <a:off x="11137115" y="5285513"/>
            <a:ext cx="904000" cy="624975"/>
          </a:xfrm>
          <a:prstGeom prst="rect">
            <a:avLst/>
          </a:prstGeom>
          <a:noFill/>
          <a:ln>
            <a:noFill/>
          </a:ln>
        </p:spPr>
      </p:pic>
      <p:pic>
        <p:nvPicPr>
          <p:cNvPr id="202" name="Google Shape;202;p5"/>
          <p:cNvPicPr preferRelativeResize="0"/>
          <p:nvPr/>
        </p:nvPicPr>
        <p:blipFill rotWithShape="1">
          <a:blip r:embed="rId26">
            <a:alphaModFix/>
          </a:blip>
          <a:srcRect b="12119" l="0" r="0" t="-12120"/>
          <a:stretch/>
        </p:blipFill>
        <p:spPr>
          <a:xfrm>
            <a:off x="10133526" y="5144275"/>
            <a:ext cx="904000" cy="714375"/>
          </a:xfrm>
          <a:prstGeom prst="rect">
            <a:avLst/>
          </a:prstGeom>
          <a:noFill/>
          <a:ln>
            <a:noFill/>
          </a:ln>
        </p:spPr>
      </p:pic>
      <p:cxnSp>
        <p:nvCxnSpPr>
          <p:cNvPr id="203" name="Google Shape;203;p5"/>
          <p:cNvCxnSpPr/>
          <p:nvPr/>
        </p:nvCxnSpPr>
        <p:spPr>
          <a:xfrm>
            <a:off x="7070550" y="5050600"/>
            <a:ext cx="4987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grpSp>
        <p:nvGrpSpPr>
          <p:cNvPr id="208" name="Google Shape;208;p6"/>
          <p:cNvGrpSpPr/>
          <p:nvPr/>
        </p:nvGrpSpPr>
        <p:grpSpPr>
          <a:xfrm>
            <a:off x="0" y="-1"/>
            <a:ext cx="12192000" cy="600425"/>
            <a:chOff x="0" y="-1"/>
            <a:chExt cx="12192000" cy="600425"/>
          </a:xfrm>
        </p:grpSpPr>
        <p:pic>
          <p:nvPicPr>
            <p:cNvPr id="209" name="Google Shape;209;p6"/>
            <p:cNvPicPr preferRelativeResize="0"/>
            <p:nvPr/>
          </p:nvPicPr>
          <p:blipFill rotWithShape="1">
            <a:blip r:embed="rId3">
              <a:alphaModFix/>
            </a:blip>
            <a:srcRect b="38083" l="0" r="0" t="17788"/>
            <a:stretch/>
          </p:blipFill>
          <p:spPr>
            <a:xfrm>
              <a:off x="10965578" y="0"/>
              <a:ext cx="1226422" cy="600424"/>
            </a:xfrm>
            <a:prstGeom prst="rect">
              <a:avLst/>
            </a:prstGeom>
            <a:noFill/>
            <a:ln>
              <a:noFill/>
            </a:ln>
          </p:spPr>
        </p:pic>
        <p:pic>
          <p:nvPicPr>
            <p:cNvPr descr="A black text on a white background&#10;&#10;Description automatically generated" id="210" name="Google Shape;210;p6"/>
            <p:cNvPicPr preferRelativeResize="0"/>
            <p:nvPr/>
          </p:nvPicPr>
          <p:blipFill rotWithShape="1">
            <a:blip r:embed="rId4">
              <a:alphaModFix/>
            </a:blip>
            <a:srcRect b="13163" l="4180" r="2974" t="11599"/>
            <a:stretch/>
          </p:blipFill>
          <p:spPr>
            <a:xfrm>
              <a:off x="0" y="0"/>
              <a:ext cx="1481877" cy="600424"/>
            </a:xfrm>
            <a:prstGeom prst="rect">
              <a:avLst/>
            </a:prstGeom>
            <a:noFill/>
            <a:ln>
              <a:noFill/>
            </a:ln>
          </p:spPr>
        </p:pic>
        <p:pic>
          <p:nvPicPr>
            <p:cNvPr descr="A blue logo with text&#10;&#10;Description automatically generated" id="211" name="Google Shape;211;p6"/>
            <p:cNvPicPr preferRelativeResize="0"/>
            <p:nvPr/>
          </p:nvPicPr>
          <p:blipFill rotWithShape="1">
            <a:blip r:embed="rId5">
              <a:alphaModFix/>
            </a:blip>
            <a:srcRect b="8698" l="0" r="0" t="12340"/>
            <a:stretch/>
          </p:blipFill>
          <p:spPr>
            <a:xfrm>
              <a:off x="2786490" y="-1"/>
              <a:ext cx="673886" cy="600425"/>
            </a:xfrm>
            <a:prstGeom prst="rect">
              <a:avLst/>
            </a:prstGeom>
            <a:noFill/>
            <a:ln>
              <a:noFill/>
            </a:ln>
          </p:spPr>
        </p:pic>
        <p:pic>
          <p:nvPicPr>
            <p:cNvPr descr="A red blue and white logo&#10;&#10;Description automatically generated" id="212" name="Google Shape;212;p6"/>
            <p:cNvPicPr preferRelativeResize="0"/>
            <p:nvPr/>
          </p:nvPicPr>
          <p:blipFill rotWithShape="1">
            <a:blip r:embed="rId6">
              <a:alphaModFix/>
            </a:blip>
            <a:srcRect b="0" l="0" r="0" t="0"/>
            <a:stretch/>
          </p:blipFill>
          <p:spPr>
            <a:xfrm>
              <a:off x="5914369" y="0"/>
              <a:ext cx="3348294" cy="499454"/>
            </a:xfrm>
            <a:prstGeom prst="rect">
              <a:avLst/>
            </a:prstGeom>
            <a:noFill/>
            <a:ln>
              <a:noFill/>
            </a:ln>
          </p:spPr>
        </p:pic>
      </p:grpSp>
      <p:grpSp>
        <p:nvGrpSpPr>
          <p:cNvPr id="213" name="Google Shape;213;p6"/>
          <p:cNvGrpSpPr/>
          <p:nvPr/>
        </p:nvGrpSpPr>
        <p:grpSpPr>
          <a:xfrm>
            <a:off x="0" y="6145389"/>
            <a:ext cx="12192000" cy="712611"/>
            <a:chOff x="0" y="6145389"/>
            <a:chExt cx="12192000" cy="712611"/>
          </a:xfrm>
        </p:grpSpPr>
        <p:pic>
          <p:nvPicPr>
            <p:cNvPr descr="A logo with green and red colors&#10;&#10;Description automatically generated" id="214" name="Google Shape;214;p6"/>
            <p:cNvPicPr preferRelativeResize="0"/>
            <p:nvPr/>
          </p:nvPicPr>
          <p:blipFill rotWithShape="1">
            <a:blip r:embed="rId7">
              <a:alphaModFix/>
            </a:blip>
            <a:srcRect b="0" l="0" r="0" t="0"/>
            <a:stretch/>
          </p:blipFill>
          <p:spPr>
            <a:xfrm>
              <a:off x="10766779" y="6145389"/>
              <a:ext cx="1425221" cy="712611"/>
            </a:xfrm>
            <a:prstGeom prst="rect">
              <a:avLst/>
            </a:prstGeom>
            <a:noFill/>
            <a:ln>
              <a:noFill/>
            </a:ln>
          </p:spPr>
        </p:pic>
        <p:pic>
          <p:nvPicPr>
            <p:cNvPr descr="A red text on a black background&#10;&#10;Description automatically generated" id="215" name="Google Shape;215;p6"/>
            <p:cNvPicPr preferRelativeResize="0"/>
            <p:nvPr/>
          </p:nvPicPr>
          <p:blipFill rotWithShape="1">
            <a:blip r:embed="rId8">
              <a:alphaModFix/>
            </a:blip>
            <a:srcRect b="0" l="0" r="0" t="0"/>
            <a:stretch/>
          </p:blipFill>
          <p:spPr>
            <a:xfrm>
              <a:off x="0" y="6294634"/>
              <a:ext cx="1940482" cy="563366"/>
            </a:xfrm>
            <a:prstGeom prst="rect">
              <a:avLst/>
            </a:prstGeom>
            <a:noFill/>
            <a:ln>
              <a:noFill/>
            </a:ln>
          </p:spPr>
        </p:pic>
      </p:grpSp>
      <p:sp>
        <p:nvSpPr>
          <p:cNvPr id="216" name="Google Shape;216;p6"/>
          <p:cNvSpPr txBox="1"/>
          <p:nvPr/>
        </p:nvSpPr>
        <p:spPr>
          <a:xfrm>
            <a:off x="2989617" y="800230"/>
            <a:ext cx="5849400" cy="6003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3600"/>
              <a:buFont typeface="Marcellus"/>
              <a:buNone/>
            </a:pPr>
            <a:r>
              <a:rPr b="1" i="0" lang="en-US" sz="3600" u="none" cap="none" strike="noStrike">
                <a:solidFill>
                  <a:srgbClr val="C00000"/>
                </a:solidFill>
                <a:latin typeface="Marcellus"/>
                <a:ea typeface="Marcellus"/>
                <a:cs typeface="Marcellus"/>
                <a:sym typeface="Marcellus"/>
              </a:rPr>
              <a:t>FEASIBILITY AND VIABILITY</a:t>
            </a:r>
            <a:endParaRPr b="1" i="0" sz="3600" u="none" cap="none" strike="noStrike">
              <a:solidFill>
                <a:schemeClr val="dk1"/>
              </a:solidFill>
              <a:latin typeface="Calibri"/>
              <a:ea typeface="Calibri"/>
              <a:cs typeface="Calibri"/>
              <a:sym typeface="Calibri"/>
            </a:endParaRPr>
          </a:p>
        </p:txBody>
      </p:sp>
      <p:sp>
        <p:nvSpPr>
          <p:cNvPr id="217" name="Google Shape;217;p6"/>
          <p:cNvSpPr txBox="1"/>
          <p:nvPr/>
        </p:nvSpPr>
        <p:spPr>
          <a:xfrm>
            <a:off x="579353" y="1701431"/>
            <a:ext cx="10637752" cy="923289"/>
          </a:xfrm>
          <a:prstGeom prst="rect">
            <a:avLst/>
          </a:prstGeom>
          <a:noFill/>
          <a:ln>
            <a:noFill/>
          </a:ln>
        </p:spPr>
        <p:txBody>
          <a:bodyPr anchorCtr="0" anchor="t" bIns="45700" lIns="91425" spcFirstLastPara="1" rIns="91425" wrap="square" tIns="45700">
            <a:spAutoFit/>
          </a:bodyPr>
          <a:lstStyle/>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Analysis of the feasibility of the idea</a:t>
            </a:r>
            <a:endParaRPr/>
          </a:p>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Potential challenges and risks</a:t>
            </a:r>
            <a:endParaRPr/>
          </a:p>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Strategies for overcoming these challenges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pSp>
        <p:nvGrpSpPr>
          <p:cNvPr id="222" name="Google Shape;222;p7"/>
          <p:cNvGrpSpPr/>
          <p:nvPr/>
        </p:nvGrpSpPr>
        <p:grpSpPr>
          <a:xfrm>
            <a:off x="0" y="-1"/>
            <a:ext cx="12192000" cy="600425"/>
            <a:chOff x="0" y="-1"/>
            <a:chExt cx="12192000" cy="600425"/>
          </a:xfrm>
        </p:grpSpPr>
        <p:pic>
          <p:nvPicPr>
            <p:cNvPr id="223" name="Google Shape;223;p7"/>
            <p:cNvPicPr preferRelativeResize="0"/>
            <p:nvPr/>
          </p:nvPicPr>
          <p:blipFill rotWithShape="1">
            <a:blip r:embed="rId3">
              <a:alphaModFix/>
            </a:blip>
            <a:srcRect b="38083" l="0" r="0" t="17788"/>
            <a:stretch/>
          </p:blipFill>
          <p:spPr>
            <a:xfrm>
              <a:off x="10965578" y="0"/>
              <a:ext cx="1226422" cy="600424"/>
            </a:xfrm>
            <a:prstGeom prst="rect">
              <a:avLst/>
            </a:prstGeom>
            <a:noFill/>
            <a:ln>
              <a:noFill/>
            </a:ln>
          </p:spPr>
        </p:pic>
        <p:pic>
          <p:nvPicPr>
            <p:cNvPr descr="A black text on a white background&#10;&#10;Description automatically generated" id="224" name="Google Shape;224;p7"/>
            <p:cNvPicPr preferRelativeResize="0"/>
            <p:nvPr/>
          </p:nvPicPr>
          <p:blipFill rotWithShape="1">
            <a:blip r:embed="rId4">
              <a:alphaModFix/>
            </a:blip>
            <a:srcRect b="13163" l="4180" r="2974" t="11599"/>
            <a:stretch/>
          </p:blipFill>
          <p:spPr>
            <a:xfrm>
              <a:off x="0" y="0"/>
              <a:ext cx="1481877" cy="600424"/>
            </a:xfrm>
            <a:prstGeom prst="rect">
              <a:avLst/>
            </a:prstGeom>
            <a:noFill/>
            <a:ln>
              <a:noFill/>
            </a:ln>
          </p:spPr>
        </p:pic>
        <p:pic>
          <p:nvPicPr>
            <p:cNvPr descr="A blue logo with text&#10;&#10;Description automatically generated" id="225" name="Google Shape;225;p7"/>
            <p:cNvPicPr preferRelativeResize="0"/>
            <p:nvPr/>
          </p:nvPicPr>
          <p:blipFill rotWithShape="1">
            <a:blip r:embed="rId5">
              <a:alphaModFix/>
            </a:blip>
            <a:srcRect b="8698" l="0" r="0" t="12340"/>
            <a:stretch/>
          </p:blipFill>
          <p:spPr>
            <a:xfrm>
              <a:off x="2786490" y="-1"/>
              <a:ext cx="673886" cy="600425"/>
            </a:xfrm>
            <a:prstGeom prst="rect">
              <a:avLst/>
            </a:prstGeom>
            <a:noFill/>
            <a:ln>
              <a:noFill/>
            </a:ln>
          </p:spPr>
        </p:pic>
        <p:pic>
          <p:nvPicPr>
            <p:cNvPr descr="A red blue and white logo&#10;&#10;Description automatically generated" id="226" name="Google Shape;226;p7"/>
            <p:cNvPicPr preferRelativeResize="0"/>
            <p:nvPr/>
          </p:nvPicPr>
          <p:blipFill rotWithShape="1">
            <a:blip r:embed="rId6">
              <a:alphaModFix/>
            </a:blip>
            <a:srcRect b="0" l="0" r="0" t="0"/>
            <a:stretch/>
          </p:blipFill>
          <p:spPr>
            <a:xfrm>
              <a:off x="5914369" y="0"/>
              <a:ext cx="3348294" cy="499454"/>
            </a:xfrm>
            <a:prstGeom prst="rect">
              <a:avLst/>
            </a:prstGeom>
            <a:noFill/>
            <a:ln>
              <a:noFill/>
            </a:ln>
          </p:spPr>
        </p:pic>
      </p:grpSp>
      <p:grpSp>
        <p:nvGrpSpPr>
          <p:cNvPr id="227" name="Google Shape;227;p7"/>
          <p:cNvGrpSpPr/>
          <p:nvPr/>
        </p:nvGrpSpPr>
        <p:grpSpPr>
          <a:xfrm>
            <a:off x="0" y="6145389"/>
            <a:ext cx="12192000" cy="712611"/>
            <a:chOff x="0" y="6145389"/>
            <a:chExt cx="12192000" cy="712611"/>
          </a:xfrm>
        </p:grpSpPr>
        <p:pic>
          <p:nvPicPr>
            <p:cNvPr descr="A logo with green and red colors&#10;&#10;Description automatically generated" id="228" name="Google Shape;228;p7"/>
            <p:cNvPicPr preferRelativeResize="0"/>
            <p:nvPr/>
          </p:nvPicPr>
          <p:blipFill rotWithShape="1">
            <a:blip r:embed="rId7">
              <a:alphaModFix/>
            </a:blip>
            <a:srcRect b="0" l="0" r="0" t="0"/>
            <a:stretch/>
          </p:blipFill>
          <p:spPr>
            <a:xfrm>
              <a:off x="10766779" y="6145389"/>
              <a:ext cx="1425221" cy="712611"/>
            </a:xfrm>
            <a:prstGeom prst="rect">
              <a:avLst/>
            </a:prstGeom>
            <a:noFill/>
            <a:ln>
              <a:noFill/>
            </a:ln>
          </p:spPr>
        </p:pic>
        <p:pic>
          <p:nvPicPr>
            <p:cNvPr descr="A red text on a black background&#10;&#10;Description automatically generated" id="229" name="Google Shape;229;p7"/>
            <p:cNvPicPr preferRelativeResize="0"/>
            <p:nvPr/>
          </p:nvPicPr>
          <p:blipFill rotWithShape="1">
            <a:blip r:embed="rId8">
              <a:alphaModFix/>
            </a:blip>
            <a:srcRect b="0" l="0" r="0" t="0"/>
            <a:stretch/>
          </p:blipFill>
          <p:spPr>
            <a:xfrm>
              <a:off x="0" y="6294634"/>
              <a:ext cx="1940482" cy="563366"/>
            </a:xfrm>
            <a:prstGeom prst="rect">
              <a:avLst/>
            </a:prstGeom>
            <a:noFill/>
            <a:ln>
              <a:noFill/>
            </a:ln>
          </p:spPr>
        </p:pic>
      </p:grpSp>
      <p:sp>
        <p:nvSpPr>
          <p:cNvPr id="230" name="Google Shape;230;p7"/>
          <p:cNvSpPr txBox="1"/>
          <p:nvPr/>
        </p:nvSpPr>
        <p:spPr>
          <a:xfrm>
            <a:off x="2989617" y="800230"/>
            <a:ext cx="5849504" cy="60042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3600"/>
              <a:buFont typeface="Marcellus"/>
              <a:buNone/>
            </a:pPr>
            <a:r>
              <a:rPr b="1" i="0" lang="en-US" sz="3600" u="none" cap="none" strike="noStrike">
                <a:solidFill>
                  <a:srgbClr val="C00000"/>
                </a:solidFill>
                <a:latin typeface="Marcellus"/>
                <a:ea typeface="Marcellus"/>
                <a:cs typeface="Marcellus"/>
                <a:sym typeface="Marcellus"/>
              </a:rPr>
              <a:t>IMPACT AND BENEFITS</a:t>
            </a:r>
            <a:endParaRPr b="1" i="0" sz="3600" u="none" cap="none" strike="noStrike">
              <a:solidFill>
                <a:schemeClr val="dk1"/>
              </a:solidFill>
              <a:latin typeface="Calibri"/>
              <a:ea typeface="Calibri"/>
              <a:cs typeface="Calibri"/>
              <a:sym typeface="Calibri"/>
            </a:endParaRPr>
          </a:p>
        </p:txBody>
      </p:sp>
      <p:sp>
        <p:nvSpPr>
          <p:cNvPr id="231" name="Google Shape;231;p7"/>
          <p:cNvSpPr txBox="1"/>
          <p:nvPr/>
        </p:nvSpPr>
        <p:spPr>
          <a:xfrm>
            <a:off x="579353" y="1701431"/>
            <a:ext cx="10637752" cy="646290"/>
          </a:xfrm>
          <a:prstGeom prst="rect">
            <a:avLst/>
          </a:prstGeom>
          <a:noFill/>
          <a:ln>
            <a:noFill/>
          </a:ln>
        </p:spPr>
        <p:txBody>
          <a:bodyPr anchorCtr="0" anchor="t" bIns="45700" lIns="91425" spcFirstLastPara="1" rIns="91425" wrap="square" tIns="45700">
            <a:spAutoFit/>
          </a:bodyPr>
          <a:lstStyle/>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Potential impact on the target audience</a:t>
            </a:r>
            <a:endParaRPr/>
          </a:p>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Benefits of the solution (social, economic, environmental,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grpSp>
        <p:nvGrpSpPr>
          <p:cNvPr id="236" name="Google Shape;236;p20"/>
          <p:cNvGrpSpPr/>
          <p:nvPr/>
        </p:nvGrpSpPr>
        <p:grpSpPr>
          <a:xfrm>
            <a:off x="0" y="-1"/>
            <a:ext cx="12192000" cy="600425"/>
            <a:chOff x="0" y="-1"/>
            <a:chExt cx="12192000" cy="600425"/>
          </a:xfrm>
        </p:grpSpPr>
        <p:pic>
          <p:nvPicPr>
            <p:cNvPr id="237" name="Google Shape;237;p20"/>
            <p:cNvPicPr preferRelativeResize="0"/>
            <p:nvPr/>
          </p:nvPicPr>
          <p:blipFill rotWithShape="1">
            <a:blip r:embed="rId3">
              <a:alphaModFix/>
            </a:blip>
            <a:srcRect b="38083" l="0" r="0" t="17788"/>
            <a:stretch/>
          </p:blipFill>
          <p:spPr>
            <a:xfrm>
              <a:off x="10965578" y="0"/>
              <a:ext cx="1226422" cy="600424"/>
            </a:xfrm>
            <a:prstGeom prst="rect">
              <a:avLst/>
            </a:prstGeom>
            <a:noFill/>
            <a:ln>
              <a:noFill/>
            </a:ln>
          </p:spPr>
        </p:pic>
        <p:pic>
          <p:nvPicPr>
            <p:cNvPr descr="A black text on a white background&#10;&#10;Description automatically generated" id="238" name="Google Shape;238;p20"/>
            <p:cNvPicPr preferRelativeResize="0"/>
            <p:nvPr/>
          </p:nvPicPr>
          <p:blipFill rotWithShape="1">
            <a:blip r:embed="rId4">
              <a:alphaModFix/>
            </a:blip>
            <a:srcRect b="13163" l="4180" r="2974" t="11599"/>
            <a:stretch/>
          </p:blipFill>
          <p:spPr>
            <a:xfrm>
              <a:off x="0" y="0"/>
              <a:ext cx="1481877" cy="600424"/>
            </a:xfrm>
            <a:prstGeom prst="rect">
              <a:avLst/>
            </a:prstGeom>
            <a:noFill/>
            <a:ln>
              <a:noFill/>
            </a:ln>
          </p:spPr>
        </p:pic>
        <p:pic>
          <p:nvPicPr>
            <p:cNvPr descr="A blue logo with text&#10;&#10;Description automatically generated" id="239" name="Google Shape;239;p20"/>
            <p:cNvPicPr preferRelativeResize="0"/>
            <p:nvPr/>
          </p:nvPicPr>
          <p:blipFill rotWithShape="1">
            <a:blip r:embed="rId5">
              <a:alphaModFix/>
            </a:blip>
            <a:srcRect b="8698" l="0" r="0" t="12340"/>
            <a:stretch/>
          </p:blipFill>
          <p:spPr>
            <a:xfrm>
              <a:off x="2786490" y="-1"/>
              <a:ext cx="673886" cy="600425"/>
            </a:xfrm>
            <a:prstGeom prst="rect">
              <a:avLst/>
            </a:prstGeom>
            <a:noFill/>
            <a:ln>
              <a:noFill/>
            </a:ln>
          </p:spPr>
        </p:pic>
        <p:pic>
          <p:nvPicPr>
            <p:cNvPr descr="A red blue and white logo&#10;&#10;Description automatically generated" id="240" name="Google Shape;240;p20"/>
            <p:cNvPicPr preferRelativeResize="0"/>
            <p:nvPr/>
          </p:nvPicPr>
          <p:blipFill rotWithShape="1">
            <a:blip r:embed="rId6">
              <a:alphaModFix/>
            </a:blip>
            <a:srcRect b="0" l="0" r="0" t="0"/>
            <a:stretch/>
          </p:blipFill>
          <p:spPr>
            <a:xfrm>
              <a:off x="5914369" y="0"/>
              <a:ext cx="3348294" cy="499454"/>
            </a:xfrm>
            <a:prstGeom prst="rect">
              <a:avLst/>
            </a:prstGeom>
            <a:noFill/>
            <a:ln>
              <a:noFill/>
            </a:ln>
          </p:spPr>
        </p:pic>
      </p:grpSp>
      <p:grpSp>
        <p:nvGrpSpPr>
          <p:cNvPr id="241" name="Google Shape;241;p20"/>
          <p:cNvGrpSpPr/>
          <p:nvPr/>
        </p:nvGrpSpPr>
        <p:grpSpPr>
          <a:xfrm>
            <a:off x="0" y="6145389"/>
            <a:ext cx="12192000" cy="712611"/>
            <a:chOff x="0" y="6145389"/>
            <a:chExt cx="12192000" cy="712611"/>
          </a:xfrm>
        </p:grpSpPr>
        <p:pic>
          <p:nvPicPr>
            <p:cNvPr descr="A logo with green and red colors&#10;&#10;Description automatically generated" id="242" name="Google Shape;242;p20"/>
            <p:cNvPicPr preferRelativeResize="0"/>
            <p:nvPr/>
          </p:nvPicPr>
          <p:blipFill rotWithShape="1">
            <a:blip r:embed="rId7">
              <a:alphaModFix/>
            </a:blip>
            <a:srcRect b="0" l="0" r="0" t="0"/>
            <a:stretch/>
          </p:blipFill>
          <p:spPr>
            <a:xfrm>
              <a:off x="10766779" y="6145389"/>
              <a:ext cx="1425221" cy="712611"/>
            </a:xfrm>
            <a:prstGeom prst="rect">
              <a:avLst/>
            </a:prstGeom>
            <a:noFill/>
            <a:ln>
              <a:noFill/>
            </a:ln>
          </p:spPr>
        </p:pic>
        <p:pic>
          <p:nvPicPr>
            <p:cNvPr descr="A red text on a black background&#10;&#10;Description automatically generated" id="243" name="Google Shape;243;p20"/>
            <p:cNvPicPr preferRelativeResize="0"/>
            <p:nvPr/>
          </p:nvPicPr>
          <p:blipFill rotWithShape="1">
            <a:blip r:embed="rId8">
              <a:alphaModFix/>
            </a:blip>
            <a:srcRect b="0" l="0" r="0" t="0"/>
            <a:stretch/>
          </p:blipFill>
          <p:spPr>
            <a:xfrm>
              <a:off x="0" y="6294634"/>
              <a:ext cx="1940482" cy="563366"/>
            </a:xfrm>
            <a:prstGeom prst="rect">
              <a:avLst/>
            </a:prstGeom>
            <a:noFill/>
            <a:ln>
              <a:noFill/>
            </a:ln>
          </p:spPr>
        </p:pic>
      </p:grpSp>
      <p:sp>
        <p:nvSpPr>
          <p:cNvPr id="244" name="Google Shape;244;p20"/>
          <p:cNvSpPr txBox="1"/>
          <p:nvPr/>
        </p:nvSpPr>
        <p:spPr>
          <a:xfrm>
            <a:off x="2989617" y="800230"/>
            <a:ext cx="5849504" cy="60042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C00000"/>
              </a:buClr>
              <a:buSzPts val="3600"/>
              <a:buFont typeface="Marcellus"/>
              <a:buNone/>
            </a:pPr>
            <a:r>
              <a:rPr b="1" i="0" lang="en-US" sz="3600" u="none" cap="none" strike="noStrike">
                <a:solidFill>
                  <a:srgbClr val="C00000"/>
                </a:solidFill>
                <a:latin typeface="Marcellus"/>
                <a:ea typeface="Marcellus"/>
                <a:cs typeface="Marcellus"/>
                <a:sym typeface="Marcellus"/>
              </a:rPr>
              <a:t>BUSINESS MODEL</a:t>
            </a:r>
            <a:endParaRPr b="1" i="0" sz="3600" u="none" cap="none" strike="noStrike">
              <a:solidFill>
                <a:schemeClr val="dk1"/>
              </a:solidFill>
              <a:latin typeface="Calibri"/>
              <a:ea typeface="Calibri"/>
              <a:cs typeface="Calibri"/>
              <a:sym typeface="Calibri"/>
            </a:endParaRPr>
          </a:p>
        </p:txBody>
      </p:sp>
      <p:sp>
        <p:nvSpPr>
          <p:cNvPr id="245" name="Google Shape;245;p20"/>
          <p:cNvSpPr txBox="1"/>
          <p:nvPr/>
        </p:nvSpPr>
        <p:spPr>
          <a:xfrm>
            <a:off x="579353" y="1701431"/>
            <a:ext cx="10637752" cy="1754286"/>
          </a:xfrm>
          <a:prstGeom prst="rect">
            <a:avLst/>
          </a:prstGeom>
          <a:noFill/>
          <a:ln>
            <a:noFill/>
          </a:ln>
        </p:spPr>
        <p:txBody>
          <a:bodyPr anchorCtr="0" anchor="t" bIns="45700" lIns="91425" spcFirstLastPara="1" rIns="91425" wrap="square" tIns="45700">
            <a:spAutoFit/>
          </a:bodyPr>
          <a:lstStyle/>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Business Model overview: Provide a concise description of the proposed business model, including how the idea will generate revenue, who the target customers are, and the value proposition offered.</a:t>
            </a:r>
            <a:endParaRPr/>
          </a:p>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Commercialization Potential and Scalability</a:t>
            </a:r>
            <a:r>
              <a:rPr b="0" i="0" lang="en-US" sz="1800" u="sng" cap="none" strike="noStrike">
                <a:solidFill>
                  <a:schemeClr val="dk1"/>
                </a:solidFill>
                <a:latin typeface="Marcellus"/>
                <a:ea typeface="Marcellus"/>
                <a:cs typeface="Marcellus"/>
                <a:sym typeface="Marcellus"/>
              </a:rPr>
              <a:t>:</a:t>
            </a:r>
            <a:r>
              <a:rPr b="0" i="0" lang="en-US" sz="1800" u="none" cap="none" strike="noStrike">
                <a:solidFill>
                  <a:schemeClr val="dk1"/>
                </a:solidFill>
                <a:latin typeface="Marcellus"/>
                <a:ea typeface="Marcellus"/>
                <a:cs typeface="Marcellus"/>
                <a:sym typeface="Marcellus"/>
              </a:rPr>
              <a:t> Outline the size of the target market, the potential for growth and h</a:t>
            </a:r>
            <a:r>
              <a:rPr b="0" i="0" lang="en-US" sz="1800" u="none" cap="none" strike="noStrike">
                <a:solidFill>
                  <a:srgbClr val="000000"/>
                </a:solidFill>
                <a:latin typeface="Marcellus"/>
                <a:ea typeface="Marcellus"/>
                <a:cs typeface="Marcellus"/>
                <a:sym typeface="Marcellus"/>
              </a:rPr>
              <a:t>ighlight the key steps for bringing the idea to market, including strategies, partnerships, and potential challenges with commercialization.</a:t>
            </a:r>
            <a:r>
              <a:rPr b="0" i="0" lang="en-US" sz="1800" u="none" cap="none" strike="noStrike">
                <a:solidFill>
                  <a:schemeClr val="dk1"/>
                </a:solidFill>
                <a:latin typeface="Marcellus"/>
                <a:ea typeface="Marcellus"/>
                <a:cs typeface="Marcellus"/>
                <a:sym typeface="Marcellus"/>
              </a:rPr>
              <a:t>	</a:t>
            </a:r>
            <a:endParaRPr b="0" i="0" sz="1800" u="sng" cap="none" strike="noStrike">
              <a:solidFill>
                <a:srgbClr val="C00000"/>
              </a:solidFill>
              <a:latin typeface="Marcellus"/>
              <a:ea typeface="Marcellus"/>
              <a:cs typeface="Marcellus"/>
              <a:sym typeface="Marcellu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grpSp>
        <p:nvGrpSpPr>
          <p:cNvPr id="250" name="Google Shape;250;p21"/>
          <p:cNvGrpSpPr/>
          <p:nvPr/>
        </p:nvGrpSpPr>
        <p:grpSpPr>
          <a:xfrm>
            <a:off x="0" y="-1"/>
            <a:ext cx="12192000" cy="600425"/>
            <a:chOff x="0" y="-1"/>
            <a:chExt cx="12192000" cy="600425"/>
          </a:xfrm>
        </p:grpSpPr>
        <p:pic>
          <p:nvPicPr>
            <p:cNvPr id="251" name="Google Shape;251;p21"/>
            <p:cNvPicPr preferRelativeResize="0"/>
            <p:nvPr/>
          </p:nvPicPr>
          <p:blipFill rotWithShape="1">
            <a:blip r:embed="rId3">
              <a:alphaModFix/>
            </a:blip>
            <a:srcRect b="38083" l="0" r="0" t="17788"/>
            <a:stretch/>
          </p:blipFill>
          <p:spPr>
            <a:xfrm>
              <a:off x="10965578" y="0"/>
              <a:ext cx="1226422" cy="600424"/>
            </a:xfrm>
            <a:prstGeom prst="rect">
              <a:avLst/>
            </a:prstGeom>
            <a:noFill/>
            <a:ln>
              <a:noFill/>
            </a:ln>
          </p:spPr>
        </p:pic>
        <p:pic>
          <p:nvPicPr>
            <p:cNvPr descr="A black text on a white background&#10;&#10;Description automatically generated" id="252" name="Google Shape;252;p21"/>
            <p:cNvPicPr preferRelativeResize="0"/>
            <p:nvPr/>
          </p:nvPicPr>
          <p:blipFill rotWithShape="1">
            <a:blip r:embed="rId4">
              <a:alphaModFix/>
            </a:blip>
            <a:srcRect b="13163" l="4180" r="2974" t="11599"/>
            <a:stretch/>
          </p:blipFill>
          <p:spPr>
            <a:xfrm>
              <a:off x="0" y="0"/>
              <a:ext cx="1481877" cy="600424"/>
            </a:xfrm>
            <a:prstGeom prst="rect">
              <a:avLst/>
            </a:prstGeom>
            <a:noFill/>
            <a:ln>
              <a:noFill/>
            </a:ln>
          </p:spPr>
        </p:pic>
        <p:pic>
          <p:nvPicPr>
            <p:cNvPr descr="A blue logo with text&#10;&#10;Description automatically generated" id="253" name="Google Shape;253;p21"/>
            <p:cNvPicPr preferRelativeResize="0"/>
            <p:nvPr/>
          </p:nvPicPr>
          <p:blipFill rotWithShape="1">
            <a:blip r:embed="rId5">
              <a:alphaModFix/>
            </a:blip>
            <a:srcRect b="8698" l="0" r="0" t="12340"/>
            <a:stretch/>
          </p:blipFill>
          <p:spPr>
            <a:xfrm>
              <a:off x="2786490" y="-1"/>
              <a:ext cx="673886" cy="600425"/>
            </a:xfrm>
            <a:prstGeom prst="rect">
              <a:avLst/>
            </a:prstGeom>
            <a:noFill/>
            <a:ln>
              <a:noFill/>
            </a:ln>
          </p:spPr>
        </p:pic>
        <p:pic>
          <p:nvPicPr>
            <p:cNvPr descr="A red blue and white logo&#10;&#10;Description automatically generated" id="254" name="Google Shape;254;p21"/>
            <p:cNvPicPr preferRelativeResize="0"/>
            <p:nvPr/>
          </p:nvPicPr>
          <p:blipFill rotWithShape="1">
            <a:blip r:embed="rId6">
              <a:alphaModFix/>
            </a:blip>
            <a:srcRect b="0" l="0" r="0" t="0"/>
            <a:stretch/>
          </p:blipFill>
          <p:spPr>
            <a:xfrm>
              <a:off x="5914369" y="0"/>
              <a:ext cx="3348294" cy="499454"/>
            </a:xfrm>
            <a:prstGeom prst="rect">
              <a:avLst/>
            </a:prstGeom>
            <a:noFill/>
            <a:ln>
              <a:noFill/>
            </a:ln>
          </p:spPr>
        </p:pic>
      </p:grpSp>
      <p:grpSp>
        <p:nvGrpSpPr>
          <p:cNvPr id="255" name="Google Shape;255;p21"/>
          <p:cNvGrpSpPr/>
          <p:nvPr/>
        </p:nvGrpSpPr>
        <p:grpSpPr>
          <a:xfrm>
            <a:off x="0" y="6145389"/>
            <a:ext cx="12192000" cy="712611"/>
            <a:chOff x="0" y="6145389"/>
            <a:chExt cx="12192000" cy="712611"/>
          </a:xfrm>
        </p:grpSpPr>
        <p:pic>
          <p:nvPicPr>
            <p:cNvPr descr="A logo with green and red colors&#10;&#10;Description automatically generated" id="256" name="Google Shape;256;p21"/>
            <p:cNvPicPr preferRelativeResize="0"/>
            <p:nvPr/>
          </p:nvPicPr>
          <p:blipFill rotWithShape="1">
            <a:blip r:embed="rId7">
              <a:alphaModFix/>
            </a:blip>
            <a:srcRect b="0" l="0" r="0" t="0"/>
            <a:stretch/>
          </p:blipFill>
          <p:spPr>
            <a:xfrm>
              <a:off x="10766779" y="6145389"/>
              <a:ext cx="1425221" cy="712611"/>
            </a:xfrm>
            <a:prstGeom prst="rect">
              <a:avLst/>
            </a:prstGeom>
            <a:noFill/>
            <a:ln>
              <a:noFill/>
            </a:ln>
          </p:spPr>
        </p:pic>
        <p:pic>
          <p:nvPicPr>
            <p:cNvPr descr="A red text on a black background&#10;&#10;Description automatically generated" id="257" name="Google Shape;257;p21"/>
            <p:cNvPicPr preferRelativeResize="0"/>
            <p:nvPr/>
          </p:nvPicPr>
          <p:blipFill rotWithShape="1">
            <a:blip r:embed="rId8">
              <a:alphaModFix/>
            </a:blip>
            <a:srcRect b="0" l="0" r="0" t="0"/>
            <a:stretch/>
          </p:blipFill>
          <p:spPr>
            <a:xfrm>
              <a:off x="0" y="6294634"/>
              <a:ext cx="1940482" cy="563366"/>
            </a:xfrm>
            <a:prstGeom prst="rect">
              <a:avLst/>
            </a:prstGeom>
            <a:noFill/>
            <a:ln>
              <a:noFill/>
            </a:ln>
          </p:spPr>
        </p:pic>
      </p:grpSp>
      <p:sp>
        <p:nvSpPr>
          <p:cNvPr id="258" name="Google Shape;258;p21"/>
          <p:cNvSpPr txBox="1"/>
          <p:nvPr/>
        </p:nvSpPr>
        <p:spPr>
          <a:xfrm>
            <a:off x="2989617" y="800230"/>
            <a:ext cx="5849504" cy="600425"/>
          </a:xfrm>
          <a:prstGeom prst="rect">
            <a:avLst/>
          </a:prstGeom>
          <a:noFill/>
          <a:ln>
            <a:noFill/>
          </a:ln>
        </p:spPr>
        <p:txBody>
          <a:bodyPr anchorCtr="0" anchor="ctr" bIns="45700" lIns="91425" spcFirstLastPara="1" rIns="91425" wrap="square" tIns="45700">
            <a:normAutofit fontScale="92500"/>
          </a:bodyPr>
          <a:lstStyle/>
          <a:p>
            <a:pPr indent="0" lvl="0" marL="0" marR="0" rtl="0" algn="ctr">
              <a:lnSpc>
                <a:spcPct val="90000"/>
              </a:lnSpc>
              <a:spcBef>
                <a:spcPts val="0"/>
              </a:spcBef>
              <a:spcAft>
                <a:spcPts val="0"/>
              </a:spcAft>
              <a:buClr>
                <a:srgbClr val="C00000"/>
              </a:buClr>
              <a:buSzPct val="108108"/>
              <a:buFont typeface="Marcellus"/>
              <a:buNone/>
            </a:pPr>
            <a:r>
              <a:rPr b="1" i="0" lang="en-US" sz="3600" u="none" cap="none" strike="noStrike">
                <a:solidFill>
                  <a:srgbClr val="C00000"/>
                </a:solidFill>
                <a:latin typeface="Marcellus"/>
                <a:ea typeface="Marcellus"/>
                <a:cs typeface="Marcellus"/>
                <a:sym typeface="Marcellus"/>
              </a:rPr>
              <a:t>RESEARCH AND REFERENCES</a:t>
            </a:r>
            <a:endParaRPr b="1" i="0" sz="3600" u="none" cap="none" strike="noStrike">
              <a:solidFill>
                <a:schemeClr val="dk1"/>
              </a:solidFill>
              <a:latin typeface="Calibri"/>
              <a:ea typeface="Calibri"/>
              <a:cs typeface="Calibri"/>
              <a:sym typeface="Calibri"/>
            </a:endParaRPr>
          </a:p>
        </p:txBody>
      </p:sp>
      <p:sp>
        <p:nvSpPr>
          <p:cNvPr id="259" name="Google Shape;259;p21"/>
          <p:cNvSpPr txBox="1"/>
          <p:nvPr/>
        </p:nvSpPr>
        <p:spPr>
          <a:xfrm>
            <a:off x="579353" y="1701431"/>
            <a:ext cx="10637752" cy="1477287"/>
          </a:xfrm>
          <a:prstGeom prst="rect">
            <a:avLst/>
          </a:prstGeom>
          <a:noFill/>
          <a:ln>
            <a:noFill/>
          </a:ln>
        </p:spPr>
        <p:txBody>
          <a:bodyPr anchorCtr="0" anchor="t" bIns="45700" lIns="91425" spcFirstLastPara="1" rIns="91425" wrap="square" tIns="45700">
            <a:spAutoFit/>
          </a:bodyPr>
          <a:lstStyle/>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Details/Links of References and Research work</a:t>
            </a:r>
            <a:endParaRPr/>
          </a:p>
          <a:p>
            <a:pPr indent="-419100" lvl="0" marL="457200" marR="0" rtl="0" algn="just">
              <a:lnSpc>
                <a:spcPct val="100000"/>
              </a:lnSpc>
              <a:spcBef>
                <a:spcPts val="0"/>
              </a:spcBef>
              <a:spcAft>
                <a:spcPts val="0"/>
              </a:spcAft>
              <a:buClr>
                <a:schemeClr val="dk1"/>
              </a:buClr>
              <a:buSzPts val="3000"/>
              <a:buFont typeface="Marcellus"/>
              <a:buChar char="•"/>
            </a:pPr>
            <a:r>
              <a:rPr b="1" i="0" lang="en-US" sz="1800" u="none" cap="none" strike="noStrike">
                <a:solidFill>
                  <a:srgbClr val="FF0000"/>
                </a:solidFill>
                <a:latin typeface="Marcellus"/>
                <a:ea typeface="Marcellus"/>
                <a:cs typeface="Marcellus"/>
                <a:sym typeface="Marcellus"/>
              </a:rPr>
              <a:t>Mandatory Submission: Add a link of one page summary of your idea (in .PDF format). The link must be accessible by all, and in view only form. (store the pdf file in Google Drive and share the link with the view permission as “Anyone with the link can view.”</a:t>
            </a:r>
            <a:endParaRPr/>
          </a:p>
          <a:p>
            <a:pPr indent="-419100" lvl="0" marL="457200" marR="0" rtl="0" algn="just">
              <a:lnSpc>
                <a:spcPct val="100000"/>
              </a:lnSpc>
              <a:spcBef>
                <a:spcPts val="0"/>
              </a:spcBef>
              <a:spcAft>
                <a:spcPts val="0"/>
              </a:spcAft>
              <a:buClr>
                <a:schemeClr val="dk1"/>
              </a:buClr>
              <a:buSzPts val="3000"/>
              <a:buFont typeface="Marcellus"/>
              <a:buChar char="•"/>
            </a:pPr>
            <a:r>
              <a:rPr b="0" i="0" lang="en-US" sz="1800" u="none" cap="none" strike="noStrike">
                <a:solidFill>
                  <a:schemeClr val="dk1"/>
                </a:solidFill>
                <a:latin typeface="Marcellus"/>
                <a:ea typeface="Marcellus"/>
                <a:cs typeface="Marcellus"/>
                <a:sym typeface="Marcellus"/>
              </a:rPr>
              <a:t>Once the link is submitted, it cannot be modified or resumbitted.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2013 - 2022">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2025-01-01T18:03:13Z</dcterms:created>
  <dc:creator>Dr Irfan Siddavatam</dc:creator>
</cp:coreProperties>
</file>