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2.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3.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88" r:id="rId5"/>
    <p:sldMasterId id="2147486496" r:id="rId6"/>
    <p:sldMasterId id="2147483738" r:id="rId7"/>
  </p:sldMasterIdLst>
  <p:notesMasterIdLst>
    <p:notesMasterId r:id="rId14"/>
  </p:notesMasterIdLst>
  <p:sldIdLst>
    <p:sldId id="271" r:id="rId8"/>
    <p:sldId id="266" r:id="rId9"/>
    <p:sldId id="272" r:id="rId10"/>
    <p:sldId id="270"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84925F-96A0-4ACE-8A21-70712DCCC67E}" v="357" dt="2023-08-08T18:34:14.554"/>
    <p1510:client id="{CDF9CCCD-8049-4450-99C9-0CF1958E2618}" v="87" dt="2023-08-08T18:39:59.075"/>
    <p1510:client id="{E37503DD-80DB-3581-E0DB-2C5375E23967}" v="98" dt="2023-11-01T22:08:46.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87" d="100"/>
          <a:sy n="87" d="100"/>
        </p:scale>
        <p:origin x="-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BBE32-1E64-4788-B6D9-7E3C90C01237}" type="datetimeFigureOut">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1E70C-2E18-4DA7-922B-0571778FDAD1}" type="slidenum">
              <a:t>‹#›</a:t>
            </a:fld>
            <a:endParaRPr lang="en-US"/>
          </a:p>
        </p:txBody>
      </p:sp>
    </p:spTree>
    <p:extLst>
      <p:ext uri="{BB962C8B-B14F-4D97-AF65-F5344CB8AC3E}">
        <p14:creationId xmlns:p14="http://schemas.microsoft.com/office/powerpoint/2010/main" val="128291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8/29/2024 6:03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5078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8/29/2024 6:03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802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8/29/2024 6:24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2238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8/29/2024 6:03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3627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8/29/2024 6:03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44530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8/29/2024 6:03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716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23.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883802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485471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851050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069940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831747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473714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1989162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2453380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2740424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1698175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6789096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26908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33276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42495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414905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953092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0092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617077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661478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931377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2182135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4474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31945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32155328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67902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006860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 Title square photo placehol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D59D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C2208ED-1531-486A-A671-D18711B4782D}"/>
              </a:ext>
            </a:extLst>
          </p:cNvPr>
          <p:cNvSpPr>
            <a:spLocks noGrp="1"/>
          </p:cNvSpPr>
          <p:nvPr>
            <p:ph type="pic" sz="quarter" idx="11" hasCustomPrompt="1"/>
          </p:nvPr>
        </p:nvSpPr>
        <p:spPr bwMode="ltGray">
          <a:xfrm>
            <a:off x="5334000" y="0"/>
            <a:ext cx="6858000" cy="6858000"/>
          </a:xfrm>
          <a:blipFill>
            <a:blip r:embed="rId3"/>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29947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E518E51A-B762-46B9-8ACA-83E3830AAE76}"/>
              </a:ext>
            </a:extLst>
          </p:cNvPr>
          <p:cNvPicPr>
            <a:picLocks noChangeAspect="1"/>
          </p:cNvPicPr>
          <p:nvPr userDrawn="1"/>
        </p:nvPicPr>
        <p:blipFill>
          <a:blip r:embed="rId3"/>
          <a:srcRect/>
          <a:stretch/>
        </p:blipFill>
        <p:spPr>
          <a:xfrm>
            <a:off x="0" y="0"/>
            <a:ext cx="12191999" cy="6857998"/>
          </a:xfrm>
          <a:prstGeom prst="rect">
            <a:avLst/>
          </a:prstGeom>
        </p:spPr>
      </p:pic>
      <p:pic>
        <p:nvPicPr>
          <p:cNvPr id="8" name="Picture 7">
            <a:extLst>
              <a:ext uri="{FF2B5EF4-FFF2-40B4-BE49-F238E27FC236}">
                <a16:creationId xmlns:a16="http://schemas.microsoft.com/office/drawing/2014/main" id="{E14C85D9-4644-4CC6-A5E3-30EE1FFD160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41097" y="2917914"/>
            <a:ext cx="4023360" cy="1112711"/>
          </a:xfrm>
          <a:prstGeom prst="rect">
            <a:avLst/>
          </a:prstGeom>
        </p:spPr>
      </p:pic>
    </p:spTree>
    <p:extLst>
      <p:ext uri="{BB962C8B-B14F-4D97-AF65-F5344CB8AC3E}">
        <p14:creationId xmlns:p14="http://schemas.microsoft.com/office/powerpoint/2010/main" val="378770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1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92280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2_Title Only with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236988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2E43-C24A-44D1-B3B3-42A6BD52F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0385B-4E4D-4C5E-A5E7-EEDF1DC79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F359B-AB86-416C-83BB-68F2BE613610}"/>
              </a:ext>
            </a:extLst>
          </p:cNvPr>
          <p:cNvSpPr>
            <a:spLocks noGrp="1"/>
          </p:cNvSpPr>
          <p:nvPr>
            <p:ph type="dt" sz="half" idx="10"/>
          </p:nvPr>
        </p:nvSpPr>
        <p:spPr/>
        <p:txBody>
          <a:bodyPr/>
          <a:lstStyle/>
          <a:p>
            <a:fld id="{B8B0F8FD-A226-4DF0-8618-5FEE9341816F}" type="datetimeFigureOut">
              <a:rPr lang="en-US" smtClean="0"/>
              <a:t>8/29/2024</a:t>
            </a:fld>
            <a:endParaRPr lang="en-US"/>
          </a:p>
        </p:txBody>
      </p:sp>
      <p:sp>
        <p:nvSpPr>
          <p:cNvPr id="5" name="Footer Placeholder 4">
            <a:extLst>
              <a:ext uri="{FF2B5EF4-FFF2-40B4-BE49-F238E27FC236}">
                <a16:creationId xmlns:a16="http://schemas.microsoft.com/office/drawing/2014/main" id="{EF3B5127-B88C-42AC-83A0-62F7EA339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EEFB3-A9F1-4788-B62C-B6391352DF4A}"/>
              </a:ext>
            </a:extLst>
          </p:cNvPr>
          <p:cNvSpPr>
            <a:spLocks noGrp="1"/>
          </p:cNvSpPr>
          <p:nvPr>
            <p:ph type="sldNum" sz="quarter" idx="12"/>
          </p:nvPr>
        </p:nvSpPr>
        <p:spPr/>
        <p:txBody>
          <a:bodyPr/>
          <a:lstStyle/>
          <a:p>
            <a:fld id="{21BE6A27-90B0-4D47-A327-9B1AA4C92AD9}" type="slidenum">
              <a:rPr lang="en-US" smtClean="0"/>
              <a:t>‹#›</a:t>
            </a:fld>
            <a:endParaRPr lang="en-US"/>
          </a:p>
        </p:txBody>
      </p:sp>
    </p:spTree>
    <p:extLst>
      <p:ext uri="{BB962C8B-B14F-4D97-AF65-F5344CB8AC3E}">
        <p14:creationId xmlns:p14="http://schemas.microsoft.com/office/powerpoint/2010/main" val="3457538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5828645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4048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0391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117802280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2_Light Text">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1E899DE2-9058-42EB-B746-EF2615178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851779" cy="6858000"/>
          </a:xfrm>
          <a:prstGeom prst="rect">
            <a:avLst/>
          </a:prstGeom>
        </p:spPr>
      </p:pic>
      <p:sp>
        <p:nvSpPr>
          <p:cNvPr id="12" name="Legal">
            <a:extLst>
              <a:ext uri="{FF2B5EF4-FFF2-40B4-BE49-F238E27FC236}">
                <a16:creationId xmlns:a16="http://schemas.microsoft.com/office/drawing/2014/main" id="{2A69C948-7312-4669-917C-EFA5A062893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solidFill>
                  <a:schemeClr val="bg1"/>
                </a:solidFill>
                <a:latin typeface="+mj-lt"/>
              </a:rPr>
              <a:t>© COPYRIGHT MICROSOFT CORPORATION. ALL RIGHTS RESERVED.</a:t>
            </a:r>
          </a:p>
        </p:txBody>
      </p:sp>
      <p:sp>
        <p:nvSpPr>
          <p:cNvPr id="15" name="Page Title">
            <a:extLst>
              <a:ext uri="{FF2B5EF4-FFF2-40B4-BE49-F238E27FC236}">
                <a16:creationId xmlns:a16="http://schemas.microsoft.com/office/drawing/2014/main" id="{52017163-3187-4026-8E69-DF296273B501}"/>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19" name="Section Title">
            <a:extLst>
              <a:ext uri="{FF2B5EF4-FFF2-40B4-BE49-F238E27FC236}">
                <a16:creationId xmlns:a16="http://schemas.microsoft.com/office/drawing/2014/main" id="{10C69405-C50E-41E2-B25B-497C9F063D3B}"/>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Tree>
    <p:extLst>
      <p:ext uri="{BB962C8B-B14F-4D97-AF65-F5344CB8AC3E}">
        <p14:creationId xmlns:p14="http://schemas.microsoft.com/office/powerpoint/2010/main" val="310715868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584">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3_Dark Blank">
  <p:cSld name="4_Dark Blank">
    <p:spTree>
      <p:nvGrpSpPr>
        <p:cNvPr id="1" name="Shape 16"/>
        <p:cNvGrpSpPr/>
        <p:nvPr/>
      </p:nvGrpSpPr>
      <p:grpSpPr>
        <a:xfrm>
          <a:off x="0" y="0"/>
          <a:ext cx="0" cy="0"/>
          <a:chOff x="0" y="0"/>
          <a:chExt cx="0" cy="0"/>
        </a:xfrm>
      </p:grpSpPr>
      <p:pic>
        <p:nvPicPr>
          <p:cNvPr id="17" name="Google Shape;17;p13"/>
          <p:cNvPicPr preferRelativeResize="0"/>
          <p:nvPr/>
        </p:nvPicPr>
        <p:blipFill rotWithShape="1">
          <a:blip r:embed="rId2">
            <a:alphaModFix/>
          </a:blip>
          <a:srcRect/>
          <a:stretch/>
        </p:blipFill>
        <p:spPr>
          <a:xfrm>
            <a:off x="0" y="0"/>
            <a:ext cx="12192000" cy="1600200"/>
          </a:xfrm>
          <a:prstGeom prst="rect">
            <a:avLst/>
          </a:prstGeom>
          <a:noFill/>
          <a:ln>
            <a:noFill/>
          </a:ln>
        </p:spPr>
      </p:pic>
      <p:sp>
        <p:nvSpPr>
          <p:cNvPr id="18" name="Google Shape;18;p13"/>
          <p:cNvSpPr txBox="1">
            <a:spLocks noGrp="1"/>
          </p:cNvSpPr>
          <p:nvPr>
            <p:ph type="body" idx="1"/>
          </p:nvPr>
        </p:nvSpPr>
        <p:spPr>
          <a:xfrm>
            <a:off x="609601" y="685800"/>
            <a:ext cx="3643314" cy="236609"/>
          </a:xfrm>
          <a:prstGeom prst="rect">
            <a:avLst/>
          </a:prstGeom>
          <a:noFill/>
          <a:ln>
            <a:noFill/>
          </a:ln>
        </p:spPr>
        <p:txBody>
          <a:bodyPr spcFirstLastPara="1" wrap="square" lIns="0" tIns="45700" rIns="0" bIns="45700" anchor="t" anchorCtr="0">
            <a:noAutofit/>
          </a:bodyPr>
          <a:lstStyle>
            <a:lvl1pPr marL="457200" lvl="0" indent="-365760" algn="l">
              <a:lnSpc>
                <a:spcPct val="90000"/>
              </a:lnSpc>
              <a:spcBef>
                <a:spcPts val="1000"/>
              </a:spcBef>
              <a:spcAft>
                <a:spcPts val="0"/>
              </a:spcAft>
              <a:buClr>
                <a:schemeClr val="lt1"/>
              </a:buClr>
              <a:buSzPts val="2160"/>
              <a:buChar char="•"/>
              <a:defRPr sz="24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3"/>
          <p:cNvSpPr txBox="1">
            <a:spLocks noGrp="1"/>
          </p:cNvSpPr>
          <p:nvPr>
            <p:ph type="body" idx="2"/>
          </p:nvPr>
        </p:nvSpPr>
        <p:spPr>
          <a:xfrm>
            <a:off x="609600" y="342900"/>
            <a:ext cx="3643314" cy="236609"/>
          </a:xfrm>
          <a:prstGeom prst="rect">
            <a:avLst/>
          </a:prstGeom>
          <a:noFill/>
          <a:ln>
            <a:noFill/>
          </a:ln>
        </p:spPr>
        <p:txBody>
          <a:bodyPr spcFirstLastPara="1" wrap="square" lIns="0" tIns="45700" rIns="0" bIns="45700" anchor="t" anchorCtr="0">
            <a:normAutofit/>
          </a:bodyPr>
          <a:lstStyle>
            <a:lvl1pPr marL="457200" lvl="0" indent="-285750" algn="l">
              <a:lnSpc>
                <a:spcPct val="90000"/>
              </a:lnSpc>
              <a:spcBef>
                <a:spcPts val="1000"/>
              </a:spcBef>
              <a:spcAft>
                <a:spcPts val="0"/>
              </a:spcAft>
              <a:buClr>
                <a:schemeClr val="lt1"/>
              </a:buClr>
              <a:buSzPts val="900"/>
              <a:buChar char="•"/>
              <a:defRPr sz="10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sldNum" idx="12"/>
          </p:nvPr>
        </p:nvSpPr>
        <p:spPr>
          <a:xfrm>
            <a:off x="11149781" y="342900"/>
            <a:ext cx="432619" cy="236609"/>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1047529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Blank page title long text">
    <p:spTree>
      <p:nvGrpSpPr>
        <p:cNvPr id="1" name=""/>
        <p:cNvGrpSpPr/>
        <p:nvPr/>
      </p:nvGrpSpPr>
      <p:grpSpPr>
        <a:xfrm>
          <a:off x="0" y="0"/>
          <a:ext cx="0" cy="0"/>
          <a:chOff x="0" y="0"/>
          <a:chExt cx="0" cy="0"/>
        </a:xfrm>
      </p:grpSpPr>
      <p:sp>
        <p:nvSpPr>
          <p:cNvPr id="8" name="Section Title">
            <a:extLst>
              <a:ext uri="{FF2B5EF4-FFF2-40B4-BE49-F238E27FC236}">
                <a16:creationId xmlns:a16="http://schemas.microsoft.com/office/drawing/2014/main" id="{41602295-92E6-4999-B91A-0DA68D46237E}"/>
              </a:ext>
            </a:extLst>
          </p:cNvPr>
          <p:cNvSpPr>
            <a:spLocks noGrp="1"/>
          </p:cNvSpPr>
          <p:nvPr>
            <p:ph type="body" sz="quarter" idx="13" hasCustomPrompt="1"/>
          </p:nvPr>
        </p:nvSpPr>
        <p:spPr>
          <a:xfrm>
            <a:off x="609600" y="342900"/>
            <a:ext cx="3643314" cy="236609"/>
          </a:xfrm>
        </p:spPr>
        <p:txBody>
          <a:bodyPr>
            <a:noAutofit/>
          </a:bodyPr>
          <a:lstStyle>
            <a:lvl1pPr>
              <a:defRPr sz="1000">
                <a:latin typeface="+mj-lt"/>
              </a:defRPr>
            </a:lvl1pPr>
          </a:lstStyle>
          <a:p>
            <a:pPr lvl="0"/>
            <a:r>
              <a:rPr lang="en-US" dirty="0"/>
              <a:t>SECTION</a:t>
            </a:r>
          </a:p>
        </p:txBody>
      </p:sp>
      <p:sp>
        <p:nvSpPr>
          <p:cNvPr id="11" name="Page Title">
            <a:extLst>
              <a:ext uri="{FF2B5EF4-FFF2-40B4-BE49-F238E27FC236}">
                <a16:creationId xmlns:a16="http://schemas.microsoft.com/office/drawing/2014/main" id="{5C44B510-FE46-4A9B-BD0F-3BAC004384A9}"/>
              </a:ext>
            </a:extLst>
          </p:cNvPr>
          <p:cNvSpPr>
            <a:spLocks noGrp="1"/>
          </p:cNvSpPr>
          <p:nvPr>
            <p:ph type="body" sz="quarter" idx="14" hasCustomPrompt="1"/>
          </p:nvPr>
        </p:nvSpPr>
        <p:spPr>
          <a:xfrm>
            <a:off x="609601" y="685800"/>
            <a:ext cx="3643314" cy="236609"/>
          </a:xfrm>
        </p:spPr>
        <p:txBody>
          <a:bodyPr>
            <a:noAutofit/>
          </a:bodyPr>
          <a:lstStyle>
            <a:lvl1pPr>
              <a:defRPr sz="2400">
                <a:latin typeface="+mj-lt"/>
              </a:defRPr>
            </a:lvl1pPr>
          </a:lstStyle>
          <a:p>
            <a:pPr lvl="0"/>
            <a:r>
              <a:rPr lang="en-US" dirty="0"/>
              <a:t>Page title</a:t>
            </a:r>
          </a:p>
        </p:txBody>
      </p:sp>
      <p:sp>
        <p:nvSpPr>
          <p:cNvPr id="16" name="Body Copy">
            <a:extLst>
              <a:ext uri="{FF2B5EF4-FFF2-40B4-BE49-F238E27FC236}">
                <a16:creationId xmlns:a16="http://schemas.microsoft.com/office/drawing/2014/main" id="{1CA9DAFC-B9CE-47D3-B65D-6766DA58AC8A}"/>
              </a:ext>
            </a:extLst>
          </p:cNvPr>
          <p:cNvSpPr>
            <a:spLocks noGrp="1"/>
          </p:cNvSpPr>
          <p:nvPr>
            <p:ph type="body" sz="quarter" idx="15" hasCustomPrompt="1"/>
          </p:nvPr>
        </p:nvSpPr>
        <p:spPr>
          <a:xfrm>
            <a:off x="609600" y="1208086"/>
            <a:ext cx="3643314" cy="3130552"/>
          </a:xfrm>
        </p:spPr>
        <p:txBody>
          <a:bodyPr>
            <a:noAutofit/>
          </a:bodyPr>
          <a:lstStyle>
            <a:lvl1pPr>
              <a:lnSpc>
                <a:spcPts val="1200"/>
              </a:lnSpc>
              <a:spcBef>
                <a:spcPts val="600"/>
              </a:spcBef>
              <a:defRPr sz="800">
                <a:latin typeface="+mn-lt"/>
              </a:defRPr>
            </a:lvl1pPr>
          </a:lstStyle>
          <a:p>
            <a:pPr lvl="0"/>
            <a:r>
              <a:rPr lang="en-US" dirty="0"/>
              <a:t>Text</a:t>
            </a:r>
          </a:p>
        </p:txBody>
      </p:sp>
      <p:sp>
        <p:nvSpPr>
          <p:cNvPr id="6" name="Slide Number">
            <a:extLst>
              <a:ext uri="{FF2B5EF4-FFF2-40B4-BE49-F238E27FC236}">
                <a16:creationId xmlns:a16="http://schemas.microsoft.com/office/drawing/2014/main" id="{C0E990D9-2E36-4298-A5A8-D927455E276D}"/>
              </a:ext>
            </a:extLst>
          </p:cNvPr>
          <p:cNvSpPr>
            <a:spLocks noGrp="1"/>
          </p:cNvSpPr>
          <p:nvPr>
            <p:ph type="sldNum" sz="quarter" idx="12"/>
          </p:nvPr>
        </p:nvSpPr>
        <p:spPr/>
        <p:txBody>
          <a:bodyPr/>
          <a:lstStyle/>
          <a:p>
            <a:fld id="{3F657163-B0C7-401E-8BA5-ACDF2CB567A1}" type="slidenum">
              <a:rPr lang="en-US" smtClean="0"/>
              <a:t>‹#›</a:t>
            </a:fld>
            <a:endParaRPr lang="en-US"/>
          </a:p>
        </p:txBody>
      </p:sp>
    </p:spTree>
    <p:extLst>
      <p:ext uri="{BB962C8B-B14F-4D97-AF65-F5344CB8AC3E}">
        <p14:creationId xmlns:p14="http://schemas.microsoft.com/office/powerpoint/2010/main" val="55251247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Dark Gray">
    <p:bg>
      <p:bgPr>
        <a:solidFill>
          <a:schemeClr val="accent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87B6FE4F-141E-ED41-B67A-506354547DFF}"/>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AD749865-B90B-46D4-A353-C92C39E706EA}"/>
              </a:ext>
            </a:extLst>
          </p:cNvPr>
          <p:cNvSpPr>
            <a:spLocks noGrp="1"/>
          </p:cNvSpPr>
          <p:nvPr>
            <p:ph type="title" hasCustomPrompt="1"/>
          </p:nvPr>
        </p:nvSpPr>
        <p:spPr/>
        <p:txBody>
          <a:bodyPr/>
          <a:lstStyle>
            <a:lvl1pPr>
              <a:defRPr>
                <a:solidFill>
                  <a:schemeClr val="bg1"/>
                </a:solidFill>
              </a:defRPr>
            </a:lvl1pPr>
          </a:lstStyle>
          <a:p>
            <a:r>
              <a:rPr lang="en-US"/>
              <a:t>Header</a:t>
            </a:r>
            <a:endParaRPr lang="en-IN"/>
          </a:p>
        </p:txBody>
      </p:sp>
    </p:spTree>
    <p:extLst>
      <p:ext uri="{BB962C8B-B14F-4D97-AF65-F5344CB8AC3E}">
        <p14:creationId xmlns:p14="http://schemas.microsoft.com/office/powerpoint/2010/main" val="20982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White">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F0622973-87C0-604F-BC65-1AB562AA7232}"/>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lumMod val="50000"/>
                    <a:lumOff val="50000"/>
                  </a:schemeClr>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3D52D5A2-A4E2-424F-B1E6-4C6A5A6222F5}"/>
              </a:ext>
            </a:extLst>
          </p:cNvPr>
          <p:cNvSpPr>
            <a:spLocks noGrp="1"/>
          </p:cNvSpPr>
          <p:nvPr>
            <p:ph type="title" hasCustomPrompt="1"/>
          </p:nvPr>
        </p:nvSpPr>
        <p:spPr/>
        <p:txBody>
          <a:bodyPr/>
          <a:lstStyle/>
          <a:p>
            <a:r>
              <a:rPr lang="en-US"/>
              <a:t>Header</a:t>
            </a:r>
            <a:endParaRPr lang="en-IN"/>
          </a:p>
        </p:txBody>
      </p:sp>
    </p:spTree>
    <p:extLst>
      <p:ext uri="{BB962C8B-B14F-4D97-AF65-F5344CB8AC3E}">
        <p14:creationId xmlns:p14="http://schemas.microsoft.com/office/powerpoint/2010/main" val="202393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3032112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80620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44952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0300098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153649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934765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5016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94883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856635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5928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913161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662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5961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9696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969143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670078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52371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47132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0113354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98793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217038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02270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0418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56236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321099"/>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82825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6781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669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201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1060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74953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7172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54534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9966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2920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7840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2890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53802274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77554364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1081845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432334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0322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13780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009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65989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0940253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321003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575359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32279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8816680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74652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167158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5888464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35303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94503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6521127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856376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289680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4424672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139211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4501505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690733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67875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9624708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0685263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3321974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40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654663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60617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4948530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5573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036381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4541511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9209993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946262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451110855"/>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38711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871192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634454982"/>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3924311484"/>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1347237055"/>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9003364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206998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478700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831720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14300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092090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84" Type="http://schemas.openxmlformats.org/officeDocument/2006/relationships/slideLayout" Target="../slideLayouts/slideLayout95.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6" Type="http://schemas.openxmlformats.org/officeDocument/2006/relationships/slideLayout" Target="../slideLayouts/slideLayout2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74" Type="http://schemas.openxmlformats.org/officeDocument/2006/relationships/slideLayout" Target="../slideLayouts/slideLayout85.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5" Type="http://schemas.openxmlformats.org/officeDocument/2006/relationships/slideLayout" Target="../slideLayouts/slideLayout16.xml"/><Relationship Id="rId90" Type="http://schemas.openxmlformats.org/officeDocument/2006/relationships/slideLayout" Target="../slideLayouts/slideLayout101.xml"/><Relationship Id="rId95" Type="http://schemas.openxmlformats.org/officeDocument/2006/relationships/slideLayout" Target="../slideLayouts/slideLayout106.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18" Type="http://schemas.openxmlformats.org/officeDocument/2006/relationships/slideLayout" Target="../slideLayouts/slideLayout129.xml"/><Relationship Id="rId80" Type="http://schemas.openxmlformats.org/officeDocument/2006/relationships/slideLayout" Target="../slideLayouts/slideLayout91.xml"/><Relationship Id="rId85" Type="http://schemas.openxmlformats.org/officeDocument/2006/relationships/slideLayout" Target="../slideLayouts/slideLayout96.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08" Type="http://schemas.openxmlformats.org/officeDocument/2006/relationships/slideLayout" Target="../slideLayouts/slideLayout119.xml"/><Relationship Id="rId54" Type="http://schemas.openxmlformats.org/officeDocument/2006/relationships/slideLayout" Target="../slideLayouts/slideLayout65.xml"/><Relationship Id="rId70" Type="http://schemas.openxmlformats.org/officeDocument/2006/relationships/slideLayout" Target="../slideLayouts/slideLayout81.xml"/><Relationship Id="rId75" Type="http://schemas.openxmlformats.org/officeDocument/2006/relationships/slideLayout" Target="../slideLayouts/slideLayout86.xml"/><Relationship Id="rId91" Type="http://schemas.openxmlformats.org/officeDocument/2006/relationships/slideLayout" Target="../slideLayouts/slideLayout102.xml"/><Relationship Id="rId96" Type="http://schemas.openxmlformats.org/officeDocument/2006/relationships/slideLayout" Target="../slideLayouts/slideLayout10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81" Type="http://schemas.openxmlformats.org/officeDocument/2006/relationships/slideLayout" Target="../slideLayouts/slideLayout92.xml"/><Relationship Id="rId86" Type="http://schemas.openxmlformats.org/officeDocument/2006/relationships/slideLayout" Target="../slideLayouts/slideLayout97.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04" Type="http://schemas.openxmlformats.org/officeDocument/2006/relationships/slideLayout" Target="../slideLayouts/slideLayout115.xml"/><Relationship Id="rId120" Type="http://schemas.openxmlformats.org/officeDocument/2006/relationships/slideLayout" Target="../slideLayouts/slideLayout131.xml"/><Relationship Id="rId7" Type="http://schemas.openxmlformats.org/officeDocument/2006/relationships/slideLayout" Target="../slideLayouts/slideLayout18.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24" Type="http://schemas.openxmlformats.org/officeDocument/2006/relationships/slideLayout" Target="../slideLayouts/slideLayout35.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15" Type="http://schemas.openxmlformats.org/officeDocument/2006/relationships/slideLayout" Target="../slideLayouts/slideLayout126.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105" Type="http://schemas.openxmlformats.org/officeDocument/2006/relationships/slideLayout" Target="../slideLayouts/slideLayout116.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98" Type="http://schemas.openxmlformats.org/officeDocument/2006/relationships/slideLayout" Target="../slideLayouts/slideLayout109.xml"/><Relationship Id="rId121" Type="http://schemas.openxmlformats.org/officeDocument/2006/relationships/theme" Target="../theme/theme2.xml"/><Relationship Id="rId3" Type="http://schemas.openxmlformats.org/officeDocument/2006/relationships/slideLayout" Target="../slideLayouts/slideLayout14.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4.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7.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5" Type="http://schemas.openxmlformats.org/officeDocument/2006/relationships/theme" Target="../theme/theme4.xml"/><Relationship Id="rId4" Type="http://schemas.openxmlformats.org/officeDocument/2006/relationships/slideLayout" Target="../slideLayouts/slideLayout1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2"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6" name="TextBox 5">
            <a:extLst>
              <a:ext uri="{FF2B5EF4-FFF2-40B4-BE49-F238E27FC236}">
                <a16:creationId xmlns:a16="http://schemas.microsoft.com/office/drawing/2014/main" id="{96754196-16A9-5075-11AD-EA11106817D8}"/>
              </a:ext>
            </a:extLst>
          </p:cNvPr>
          <p:cNvSpPr txBox="1"/>
          <p:nvPr>
            <p:extLst>
              <p:ext uri="{1162E1C5-73C7-4A58-AE30-91384D911F3F}">
                <p184:classification xmlns:p184="http://schemas.microsoft.com/office/powerpoint/2018/4/main" val="ftr"/>
              </p:ext>
            </p:extLst>
          </p:nvPr>
        </p:nvSpPr>
        <p:spPr>
          <a:xfrm>
            <a:off x="0" y="6705600"/>
            <a:ext cx="182880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156532678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 id="2147483822" r:id="rId34"/>
    <p:sldLayoutId id="2147483823" r:id="rId35"/>
    <p:sldLayoutId id="2147483824" r:id="rId36"/>
    <p:sldLayoutId id="2147483825" r:id="rId37"/>
    <p:sldLayoutId id="2147483826" r:id="rId38"/>
    <p:sldLayoutId id="2147483827" r:id="rId39"/>
    <p:sldLayoutId id="2147483828" r:id="rId40"/>
    <p:sldLayoutId id="2147483829" r:id="rId41"/>
    <p:sldLayoutId id="2147483830" r:id="rId42"/>
    <p:sldLayoutId id="2147483831" r:id="rId43"/>
    <p:sldLayoutId id="2147483832" r:id="rId44"/>
    <p:sldLayoutId id="2147483833" r:id="rId45"/>
    <p:sldLayoutId id="2147483834" r:id="rId46"/>
    <p:sldLayoutId id="2147483835" r:id="rId47"/>
    <p:sldLayoutId id="2147483836" r:id="rId48"/>
    <p:sldLayoutId id="2147483837" r:id="rId49"/>
    <p:sldLayoutId id="2147483838" r:id="rId50"/>
    <p:sldLayoutId id="2147483839" r:id="rId51"/>
    <p:sldLayoutId id="2147483840" r:id="rId52"/>
    <p:sldLayoutId id="2147483841" r:id="rId53"/>
    <p:sldLayoutId id="2147483842" r:id="rId54"/>
    <p:sldLayoutId id="2147483843" r:id="rId55"/>
    <p:sldLayoutId id="2147483844" r:id="rId56"/>
    <p:sldLayoutId id="2147483845" r:id="rId57"/>
    <p:sldLayoutId id="2147483846" r:id="rId58"/>
    <p:sldLayoutId id="2147483847" r:id="rId59"/>
    <p:sldLayoutId id="2147483848" r:id="rId60"/>
    <p:sldLayoutId id="2147483849" r:id="rId61"/>
    <p:sldLayoutId id="2147483850" r:id="rId62"/>
    <p:sldLayoutId id="2147483851" r:id="rId63"/>
    <p:sldLayoutId id="2147483852" r:id="rId64"/>
    <p:sldLayoutId id="2147483853" r:id="rId65"/>
    <p:sldLayoutId id="2147483854" r:id="rId66"/>
    <p:sldLayoutId id="2147483855" r:id="rId67"/>
    <p:sldLayoutId id="2147483856" r:id="rId68"/>
    <p:sldLayoutId id="2147483857" r:id="rId69"/>
    <p:sldLayoutId id="2147483858" r:id="rId70"/>
    <p:sldLayoutId id="2147483859" r:id="rId71"/>
    <p:sldLayoutId id="2147483860" r:id="rId72"/>
    <p:sldLayoutId id="2147483861" r:id="rId73"/>
    <p:sldLayoutId id="2147483862" r:id="rId74"/>
    <p:sldLayoutId id="2147483863" r:id="rId75"/>
    <p:sldLayoutId id="2147483864" r:id="rId76"/>
    <p:sldLayoutId id="2147483865" r:id="rId77"/>
    <p:sldLayoutId id="2147483866" r:id="rId78"/>
    <p:sldLayoutId id="2147483867" r:id="rId79"/>
    <p:sldLayoutId id="2147483868" r:id="rId80"/>
    <p:sldLayoutId id="2147483869" r:id="rId81"/>
    <p:sldLayoutId id="2147483870" r:id="rId82"/>
    <p:sldLayoutId id="2147483871" r:id="rId83"/>
    <p:sldLayoutId id="2147483872" r:id="rId84"/>
    <p:sldLayoutId id="2147483873" r:id="rId85"/>
    <p:sldLayoutId id="2147483874" r:id="rId86"/>
    <p:sldLayoutId id="2147483875" r:id="rId87"/>
    <p:sldLayoutId id="2147483876" r:id="rId88"/>
    <p:sldLayoutId id="2147483877" r:id="rId89"/>
    <p:sldLayoutId id="2147483878" r:id="rId90"/>
    <p:sldLayoutId id="2147483879" r:id="rId91"/>
    <p:sldLayoutId id="2147483880" r:id="rId92"/>
    <p:sldLayoutId id="2147483881" r:id="rId93"/>
    <p:sldLayoutId id="2147483882" r:id="rId94"/>
    <p:sldLayoutId id="2147483883" r:id="rId95"/>
    <p:sldLayoutId id="2147483884" r:id="rId96"/>
    <p:sldLayoutId id="2147483885" r:id="rId97"/>
    <p:sldLayoutId id="2147483886" r:id="rId98"/>
    <p:sldLayoutId id="2147483887" r:id="rId99"/>
    <p:sldLayoutId id="2147483888" r:id="rId100"/>
    <p:sldLayoutId id="2147483889" r:id="rId101"/>
    <p:sldLayoutId id="2147483890" r:id="rId102"/>
    <p:sldLayoutId id="2147483891" r:id="rId103"/>
    <p:sldLayoutId id="2147483892" r:id="rId104"/>
    <p:sldLayoutId id="2147483893" r:id="rId105"/>
    <p:sldLayoutId id="2147483894" r:id="rId106"/>
    <p:sldLayoutId id="2147483895" r:id="rId107"/>
    <p:sldLayoutId id="2147483896" r:id="rId108"/>
    <p:sldLayoutId id="2147483897" r:id="rId109"/>
    <p:sldLayoutId id="2147483898" r:id="rId110"/>
    <p:sldLayoutId id="2147483899" r:id="rId111"/>
    <p:sldLayoutId id="2147483900" r:id="rId112"/>
    <p:sldLayoutId id="2147483901" r:id="rId113"/>
    <p:sldLayoutId id="2147483902" r:id="rId114"/>
    <p:sldLayoutId id="2147485399" r:id="rId115"/>
    <p:sldLayoutId id="2147485517" r:id="rId116"/>
    <p:sldLayoutId id="2147485518" r:id="rId117"/>
    <p:sldLayoutId id="2147485400" r:id="rId118"/>
    <p:sldLayoutId id="2147485516" r:id="rId119"/>
    <p:sldLayoutId id="2147485703" r:id="rId1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a:p>
        </p:txBody>
      </p:sp>
      <p:sp>
        <p:nvSpPr>
          <p:cNvPr id="11" name="Legal">
            <a:extLst>
              <a:ext uri="{FF2B5EF4-FFF2-40B4-BE49-F238E27FC236}">
                <a16:creationId xmlns:a16="http://schemas.microsoft.com/office/drawing/2014/main" id="{FA926A39-1615-46C2-9892-9AEB1D164C9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latin typeface="+mj-lt"/>
              </a:rPr>
              <a:t>© COPYRIGHT MICROSOFT CORPORATION. ALL RIGHTS RESERVED.</a:t>
            </a:r>
          </a:p>
        </p:txBody>
      </p:sp>
    </p:spTree>
    <p:extLst>
      <p:ext uri="{BB962C8B-B14F-4D97-AF65-F5344CB8AC3E}">
        <p14:creationId xmlns:p14="http://schemas.microsoft.com/office/powerpoint/2010/main" val="2005825144"/>
      </p:ext>
    </p:extLst>
  </p:cSld>
  <p:clrMap bg1="lt1" tx1="dk1" bg2="lt2" tx2="dk2" accent1="accent1" accent2="accent2" accent3="accent3" accent4="accent4" accent5="accent5" accent6="accent6" hlink="hlink" folHlink="folHlink"/>
  <p:sldLayoutIdLst>
    <p:sldLayoutId id="2147486506" r:id="rId1"/>
    <p:sldLayoutId id="2147486511" r:id="rId2"/>
    <p:sldLayoutId id="2147486526"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1"/>
          </a:solidFill>
          <a:latin typeface="Segoe Pro Semibold" panose="020B07020405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Segoe Pro" panose="020B05020405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Pro" panose="020B05020405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Pro" panose="020B05020405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dirty="0"/>
          </a:p>
        </p:txBody>
      </p:sp>
      <p:sp>
        <p:nvSpPr>
          <p:cNvPr id="11" name="Legal">
            <a:extLst>
              <a:ext uri="{FF2B5EF4-FFF2-40B4-BE49-F238E27FC236}">
                <a16:creationId xmlns:a16="http://schemas.microsoft.com/office/drawing/2014/main" id="{FA926A39-1615-46C2-9892-9AEB1D164C9B}"/>
              </a:ext>
            </a:extLst>
          </p:cNvPr>
          <p:cNvSpPr txBox="1"/>
          <p:nvPr userDrawn="1"/>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dirty="0">
                <a:latin typeface="+mj-lt"/>
              </a:rPr>
              <a:t>© COPYRIGHT MICROSOFT CORPORATION. ALL RIGHTS RESERVED.</a:t>
            </a:r>
          </a:p>
        </p:txBody>
      </p:sp>
    </p:spTree>
    <p:extLst>
      <p:ext uri="{BB962C8B-B14F-4D97-AF65-F5344CB8AC3E}">
        <p14:creationId xmlns:p14="http://schemas.microsoft.com/office/powerpoint/2010/main" val="2360367490"/>
      </p:ext>
    </p:extLst>
  </p:cSld>
  <p:clrMap bg1="lt1" tx1="dk1" bg2="lt2" tx2="dk2" accent1="accent1" accent2="accent2" accent3="accent3" accent4="accent4" accent5="accent5" accent6="accent6" hlink="hlink" folHlink="folHlink"/>
  <p:sldLayoutIdLst>
    <p:sldLayoutId id="2147483752" r:id="rId1"/>
    <p:sldLayoutId id="2147486492" r:id="rId2"/>
    <p:sldLayoutId id="2147486493" r:id="rId3"/>
    <p:sldLayoutId id="2147486494" r:id="rId4"/>
  </p:sldLayoutIdLst>
  <p:hf sldNum="0"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a:bodyPr>
          <a:lstStyle/>
          <a:p>
            <a:r>
              <a:rPr lang="en-US" dirty="0">
                <a:cs typeface="Segoe UI"/>
              </a:rPr>
              <a:t>Digital Diplomat</a:t>
            </a:r>
            <a:br>
              <a:rPr lang="en-US" dirty="0">
                <a:cs typeface="Segoe UI"/>
              </a:rPr>
            </a:br>
            <a:r>
              <a:rPr lang="en-US" sz="2000" dirty="0">
                <a:cs typeface="Segoe UI"/>
              </a:rPr>
              <a:t>Solution Type: Prototype</a:t>
            </a:r>
            <a:endParaRPr lang="en-US" dirty="0"/>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fontScale="77500" lnSpcReduction="20000"/>
          </a:bodyPr>
          <a:lstStyle/>
          <a:p>
            <a:pPr>
              <a:spcAft>
                <a:spcPts val="600"/>
              </a:spcAft>
            </a:pPr>
            <a:r>
              <a:rPr lang="en-US" dirty="0"/>
              <a:t>Team Member (Solo): Mayur C</a:t>
            </a:r>
          </a:p>
          <a:p>
            <a:pPr>
              <a:spcAft>
                <a:spcPts val="600"/>
              </a:spcAft>
            </a:pPr>
            <a:r>
              <a:rPr lang="en-US" sz="2400" spc="-50" dirty="0" err="1">
                <a:ln w="3175">
                  <a:noFill/>
                </a:ln>
                <a:solidFill>
                  <a:schemeClr val="accent3"/>
                </a:solidFill>
                <a:cs typeface="Segoe UI"/>
              </a:rPr>
              <a:t>Apriori</a:t>
            </a:r>
            <a:r>
              <a:rPr lang="en-US" sz="2400" spc="-50" dirty="0">
                <a:ln w="3175">
                  <a:noFill/>
                </a:ln>
                <a:solidFill>
                  <a:schemeClr val="accent3"/>
                </a:solidFill>
                <a:cs typeface="Segoe UI"/>
              </a:rPr>
              <a:t> Model Market Basket Analysis using Azure Data Engineering Tools</a:t>
            </a:r>
            <a:endParaRPr lang="en-US" sz="2400" b="0" kern="1200" cap="none" spc="-50" baseline="0" dirty="0">
              <a:ln w="3175">
                <a:noFill/>
              </a:ln>
              <a:solidFill>
                <a:schemeClr val="accent3"/>
              </a:solidFill>
              <a:effectLst/>
              <a:latin typeface="+mj-lt"/>
              <a:ea typeface="+mn-ea"/>
              <a:cs typeface="Segoe UI" pitchFamily="34" charset="0"/>
            </a:endParaRPr>
          </a:p>
          <a:p>
            <a:pPr>
              <a:spcAft>
                <a:spcPts val="600"/>
              </a:spcAft>
            </a:pPr>
            <a:endParaRPr lang="en-US" dirty="0"/>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24734825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The Opportunity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8263" y="1468397"/>
            <a:ext cx="11244183" cy="4944880"/>
          </a:xfrm>
          <a:prstGeom prst="rect">
            <a:avLst/>
          </a:prstGeom>
        </p:spPr>
        <p:txBody>
          <a:bodyPr vert="horz" wrap="square" lIns="0" tIns="0" rIns="0" b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defTabSz="932742">
              <a:buFont typeface="Arial" panose="020B0604020202020204" pitchFamily="34" charset="0"/>
              <a:buChar char="•"/>
            </a:pPr>
            <a:r>
              <a:rPr lang="en-US" sz="2400" dirty="0"/>
              <a:t>The </a:t>
            </a:r>
            <a:r>
              <a:rPr lang="en-US" sz="2400" b="1" dirty="0"/>
              <a:t>Retail Industry</a:t>
            </a:r>
            <a:r>
              <a:rPr lang="en-US" sz="2400" dirty="0"/>
              <a:t> is increasingly driven by </a:t>
            </a:r>
            <a:r>
              <a:rPr lang="en-US" sz="2400" b="1" dirty="0"/>
              <a:t>data analytics</a:t>
            </a:r>
            <a:r>
              <a:rPr lang="en-US" sz="2400" dirty="0"/>
              <a:t>, with companies leveraging transaction data to </a:t>
            </a:r>
            <a:r>
              <a:rPr lang="en-US" sz="2400" b="1" dirty="0"/>
              <a:t>understand customer behavior and optimize product offerings.</a:t>
            </a:r>
          </a:p>
          <a:p>
            <a:pPr marL="342900" indent="-342900" defTabSz="932742">
              <a:buFont typeface="Arial" panose="020B0604020202020204" pitchFamily="34" charset="0"/>
              <a:buChar char="•"/>
            </a:pPr>
            <a:r>
              <a:rPr lang="en-US" sz="2400" dirty="0"/>
              <a:t>Handling </a:t>
            </a:r>
            <a:r>
              <a:rPr lang="en-US" sz="2400" b="1" dirty="0"/>
              <a:t>large-scale data efficiently</a:t>
            </a:r>
            <a:r>
              <a:rPr lang="en-US" sz="2400" dirty="0"/>
              <a:t> is a common challenge, especially in retail where transaction volumes can be massive, </a:t>
            </a:r>
            <a:r>
              <a:rPr lang="en-US" sz="2400" b="1" dirty="0"/>
              <a:t>necessitating scalable data engineering solutions</a:t>
            </a:r>
            <a:r>
              <a:rPr lang="en-US" sz="2400" dirty="0"/>
              <a:t>.</a:t>
            </a:r>
          </a:p>
          <a:p>
            <a:pPr marL="342900" indent="-342900" defTabSz="932742">
              <a:buFont typeface="Arial" panose="020B0604020202020204" pitchFamily="34" charset="0"/>
              <a:buChar char="•"/>
            </a:pPr>
            <a:r>
              <a:rPr lang="en-US" sz="2400" b="1" dirty="0"/>
              <a:t>Integrating various data sources and platforms is a significant pain point</a:t>
            </a:r>
            <a:r>
              <a:rPr lang="en-US" sz="2400" dirty="0"/>
              <a:t>, requiring seamless data flow from ingestion to processing and analysis.</a:t>
            </a:r>
          </a:p>
          <a:p>
            <a:pPr marL="342900" indent="-342900" defTabSz="932742">
              <a:buFont typeface="Arial" panose="020B0604020202020204" pitchFamily="34" charset="0"/>
              <a:buChar char="•"/>
            </a:pPr>
            <a:r>
              <a:rPr lang="en-US" sz="2400" dirty="0"/>
              <a:t>There is a growing demand for </a:t>
            </a:r>
            <a:r>
              <a:rPr lang="en-US" sz="2400" b="1" dirty="0"/>
              <a:t>real-time analytics to enable faster decision-making</a:t>
            </a:r>
            <a:r>
              <a:rPr lang="en-US" sz="2400" dirty="0"/>
              <a:t>, which is often constrained by traditional data processing methods.</a:t>
            </a:r>
          </a:p>
          <a:p>
            <a:pPr marL="342900" indent="-342900" defTabSz="932742">
              <a:buFont typeface="Arial" panose="020B0604020202020204" pitchFamily="34" charset="0"/>
              <a:buChar char="•"/>
            </a:pPr>
            <a:r>
              <a:rPr lang="en-US" sz="2400" dirty="0"/>
              <a:t>Advanced analytical models, such as the </a:t>
            </a:r>
            <a:r>
              <a:rPr lang="en-US" sz="2400" b="1" dirty="0" err="1"/>
              <a:t>Apriori</a:t>
            </a:r>
            <a:r>
              <a:rPr lang="en-US" sz="2400" b="1" dirty="0"/>
              <a:t> algorithm</a:t>
            </a:r>
            <a:r>
              <a:rPr lang="en-US" sz="2400" dirty="0"/>
              <a:t>, present opportunities for businesses to uncover hidden patterns in </a:t>
            </a:r>
            <a:r>
              <a:rPr lang="en-US" sz="2400" b="1" dirty="0"/>
              <a:t>customer purchasing behavior, enabling targeted marketing and personalized shopping experiences</a:t>
            </a:r>
            <a:r>
              <a:rPr lang="en-US" sz="2400" dirty="0"/>
              <a:t>.</a:t>
            </a:r>
          </a:p>
          <a:p>
            <a:pPr marL="342900" indent="-342900" defTabSz="932742">
              <a:buFont typeface="Arial" panose="020B0604020202020204" pitchFamily="34" charset="0"/>
              <a:buChar char="•"/>
            </a:pPr>
            <a:endParaRPr lang="en-US" sz="2400" dirty="0">
              <a:solidFill>
                <a:srgbClr val="3B2E58"/>
              </a:solidFill>
              <a:cs typeface="Segoe UI"/>
            </a:endParaRPr>
          </a:p>
        </p:txBody>
      </p:sp>
      <p:sp>
        <p:nvSpPr>
          <p:cNvPr id="5" name="Rectangle 2">
            <a:extLst>
              <a:ext uri="{FF2B5EF4-FFF2-40B4-BE49-F238E27FC236}">
                <a16:creationId xmlns:a16="http://schemas.microsoft.com/office/drawing/2014/main" id="{1FE2DB43-F7D8-E774-5D40-E3644E9495F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Integrating various data sources and platforms is a significant pain point, requiring seamless data flow from ingestion to processing and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446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285DF6-4CEA-2202-26AB-C3085AFAE89D}"/>
              </a:ext>
            </a:extLst>
          </p:cNvPr>
          <p:cNvPicPr>
            <a:picLocks noChangeAspect="1"/>
          </p:cNvPicPr>
          <p:nvPr/>
        </p:nvPicPr>
        <p:blipFill>
          <a:blip r:embed="rId3"/>
          <a:srcRect l="944" t="2197"/>
          <a:stretch/>
        </p:blipFill>
        <p:spPr>
          <a:xfrm>
            <a:off x="3033399" y="2381819"/>
            <a:ext cx="5974604" cy="2699397"/>
          </a:xfrm>
          <a:prstGeom prst="rect">
            <a:avLst/>
          </a:prstGeom>
        </p:spPr>
      </p:pic>
      <p:sp>
        <p:nvSpPr>
          <p:cNvPr id="6" name="Text Placeholder 1">
            <a:extLst>
              <a:ext uri="{FF2B5EF4-FFF2-40B4-BE49-F238E27FC236}">
                <a16:creationId xmlns:a16="http://schemas.microsoft.com/office/drawing/2014/main" id="{85A90954-BBA6-B33B-CFC3-4B715CC75E80}"/>
              </a:ext>
            </a:extLst>
          </p:cNvPr>
          <p:cNvSpPr>
            <a:spLocks noGrp="1"/>
          </p:cNvSpPr>
          <p:nvPr/>
        </p:nvSpPr>
        <p:spPr>
          <a:xfrm>
            <a:off x="588263" y="457200"/>
            <a:ext cx="11018520" cy="553998"/>
          </a:xfrm>
          <a:prstGeom prst="rect">
            <a:avLst/>
          </a:prstGeom>
        </p:spPr>
        <p:txBody>
          <a:bodyPr vert="horz" wrap="square" lIns="0" tIns="0" rIns="0" bIns="0" rtlCol="0" anchor="ctr">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err="1">
                <a:ln w="3175">
                  <a:noFill/>
                </a:ln>
                <a:solidFill>
                  <a:schemeClr val="accent3"/>
                </a:solidFill>
                <a:cs typeface="Segoe UI"/>
              </a:rPr>
              <a:t>Apriori</a:t>
            </a:r>
            <a:r>
              <a:rPr lang="en-US" sz="3600" spc="-50" dirty="0">
                <a:ln w="3175">
                  <a:noFill/>
                </a:ln>
                <a:solidFill>
                  <a:schemeClr val="accent3"/>
                </a:solidFill>
                <a:cs typeface="Segoe UI"/>
              </a:rPr>
              <a:t> Model Market Basket Analysis using Azure Data Engineering Tools</a:t>
            </a:r>
            <a:endParaRPr lang="en-US" sz="3600" b="0" kern="1200" cap="none" spc="-50" baseline="0" dirty="0">
              <a:ln w="3175">
                <a:noFill/>
              </a:ln>
              <a:solidFill>
                <a:schemeClr val="accent3"/>
              </a:solidFill>
              <a:effectLst/>
              <a:latin typeface="+mj-lt"/>
              <a:ea typeface="+mn-ea"/>
              <a:cs typeface="Segoe UI" pitchFamily="34" charset="0"/>
            </a:endParaRPr>
          </a:p>
        </p:txBody>
      </p:sp>
    </p:spTree>
    <p:extLst>
      <p:ext uri="{BB962C8B-B14F-4D97-AF65-F5344CB8AC3E}">
        <p14:creationId xmlns:p14="http://schemas.microsoft.com/office/powerpoint/2010/main" val="187273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Solution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5"/>
            <a:ext cx="11155163" cy="4254976"/>
          </a:xfrm>
          <a:prstGeom prst="rect">
            <a:avLst/>
          </a:prstGeom>
        </p:spPr>
        <p:txBody>
          <a:bodyPr vert="horz" wrap="square" lIns="0" tIns="0" rIns="0" bIns="0" rtlCol="0" anchor="t">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defTabSz="932742">
              <a:buFont typeface="Arial" panose="020B0604020202020204" pitchFamily="34" charset="0"/>
              <a:buChar char="•"/>
            </a:pPr>
            <a:r>
              <a:rPr lang="en-US" b="1" dirty="0"/>
              <a:t>Utilized Azure Data Factory</a:t>
            </a:r>
            <a:r>
              <a:rPr lang="en-US" dirty="0"/>
              <a:t> to efficiently </a:t>
            </a:r>
            <a:r>
              <a:rPr lang="en-US" b="1" dirty="0"/>
              <a:t>ingest large volumes of retail transaction data from multiple sources into a centralized data lake</a:t>
            </a:r>
            <a:r>
              <a:rPr lang="en-US" dirty="0"/>
              <a:t>.</a:t>
            </a:r>
          </a:p>
          <a:p>
            <a:pPr defTabSz="932742"/>
            <a:endParaRPr lang="en-US" sz="2600" b="1" dirty="0">
              <a:cs typeface="Segoe UI"/>
            </a:endParaRPr>
          </a:p>
          <a:p>
            <a:pPr marL="285750" indent="-285750" defTabSz="932742">
              <a:buFont typeface="Arial" panose="020B0604020202020204" pitchFamily="34" charset="0"/>
              <a:buChar char="•"/>
            </a:pPr>
            <a:r>
              <a:rPr lang="en-US" b="1" dirty="0"/>
              <a:t>Stored ingested data in Azure Data Lake,</a:t>
            </a:r>
            <a:r>
              <a:rPr lang="en-US" dirty="0"/>
              <a:t> providing a scalable and secure environment for raw data storage, </a:t>
            </a:r>
            <a:r>
              <a:rPr lang="en-US" b="1" dirty="0"/>
              <a:t>ensuring data availability for downstream processing</a:t>
            </a:r>
            <a:r>
              <a:rPr lang="en-US" dirty="0"/>
              <a:t>.</a:t>
            </a:r>
          </a:p>
          <a:p>
            <a:pPr defTabSz="932742"/>
            <a:endParaRPr lang="en-US" sz="2600" b="1" dirty="0">
              <a:cs typeface="Segoe UI"/>
            </a:endParaRPr>
          </a:p>
          <a:p>
            <a:pPr marL="285750" indent="-285750" defTabSz="932742">
              <a:buFont typeface="Arial" panose="020B0604020202020204" pitchFamily="34" charset="0"/>
              <a:buChar char="•"/>
            </a:pPr>
            <a:r>
              <a:rPr lang="en-US" b="1" dirty="0"/>
              <a:t>Employed Azure Databricks to transform</a:t>
            </a:r>
            <a:r>
              <a:rPr lang="en-US" dirty="0"/>
              <a:t> and clean the raw data, preparing it for advanced analytics by removing inconsistencies and ensuring data quality.</a:t>
            </a:r>
          </a:p>
          <a:p>
            <a:pPr defTabSz="932742"/>
            <a:endParaRPr lang="en-US" sz="2600" b="1" dirty="0">
              <a:cs typeface="Segoe UI"/>
            </a:endParaRPr>
          </a:p>
          <a:p>
            <a:pPr marL="285750" indent="-285750" defTabSz="932742">
              <a:buFont typeface="Arial" panose="020B0604020202020204" pitchFamily="34" charset="0"/>
              <a:buChar char="•"/>
            </a:pPr>
            <a:r>
              <a:rPr lang="en-US" b="1" dirty="0"/>
              <a:t>Stored the transformed data in a separate Azure Data Lake</a:t>
            </a:r>
            <a:r>
              <a:rPr lang="en-US" dirty="0"/>
              <a:t>, organized for efficient retrieval and analysis, </a:t>
            </a:r>
            <a:r>
              <a:rPr lang="en-US" b="1" dirty="0"/>
              <a:t>enabling a clear distinction between raw and processed data</a:t>
            </a:r>
            <a:r>
              <a:rPr lang="en-US" dirty="0"/>
              <a:t>.</a:t>
            </a:r>
          </a:p>
          <a:p>
            <a:pPr defTabSz="932742"/>
            <a:endParaRPr lang="en-US" sz="2600" b="1" dirty="0">
              <a:cs typeface="Segoe UI"/>
            </a:endParaRPr>
          </a:p>
          <a:p>
            <a:pPr marL="285750" indent="-285750" defTabSz="932742">
              <a:buFont typeface="Arial" panose="020B0604020202020204" pitchFamily="34" charset="0"/>
              <a:buChar char="•"/>
            </a:pPr>
            <a:r>
              <a:rPr lang="en-US" dirty="0"/>
              <a:t>Downloaded the processed data and </a:t>
            </a:r>
            <a:r>
              <a:rPr lang="en-US" b="1" dirty="0"/>
              <a:t>applied the </a:t>
            </a:r>
            <a:r>
              <a:rPr lang="en-US" b="1" dirty="0" err="1"/>
              <a:t>Apriori</a:t>
            </a:r>
            <a:r>
              <a:rPr lang="en-US" b="1" dirty="0"/>
              <a:t> algorithm in Google </a:t>
            </a:r>
            <a:r>
              <a:rPr lang="en-US" b="1" dirty="0" err="1"/>
              <a:t>Colab</a:t>
            </a:r>
            <a:r>
              <a:rPr lang="en-US" dirty="0"/>
              <a:t>, leveraging its </a:t>
            </a:r>
            <a:r>
              <a:rPr lang="en-US" b="1" dirty="0"/>
              <a:t>computational capabilities to perform market basket analysis and extract actionable insights</a:t>
            </a:r>
            <a:r>
              <a:rPr lang="en-US" dirty="0"/>
              <a:t>.</a:t>
            </a:r>
          </a:p>
        </p:txBody>
      </p:sp>
    </p:spTree>
    <p:extLst>
      <p:ext uri="{BB962C8B-B14F-4D97-AF65-F5344CB8AC3E}">
        <p14:creationId xmlns:p14="http://schemas.microsoft.com/office/powerpoint/2010/main" val="156035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Demo</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509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lnSpc>
                <a:spcPct val="90000"/>
              </a:lnSpc>
              <a:spcBef>
                <a:spcPct val="20000"/>
              </a:spcBef>
              <a:buSzPct val="90000"/>
              <a:buFont typeface="Wingdings" panose="05000000000000000000" pitchFamily="2" charset="2"/>
              <a:buChar char=""/>
            </a:pPr>
            <a:r>
              <a:rPr lang="en-US" sz="2600" dirty="0"/>
              <a:t>Let’s take a tour of the solution.</a:t>
            </a:r>
          </a:p>
        </p:txBody>
      </p:sp>
    </p:spTree>
    <p:extLst>
      <p:ext uri="{BB962C8B-B14F-4D97-AF65-F5344CB8AC3E}">
        <p14:creationId xmlns:p14="http://schemas.microsoft.com/office/powerpoint/2010/main" val="381617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Takeaways</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263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defTabSz="932742">
              <a:lnSpc>
                <a:spcPct val="90000"/>
              </a:lnSpc>
              <a:spcBef>
                <a:spcPct val="20000"/>
              </a:spcBef>
              <a:buSzPct val="90000"/>
              <a:buFont typeface="Arial" panose="020B0604020202020204" pitchFamily="34" charset="0"/>
              <a:buChar char="•"/>
            </a:pPr>
            <a:r>
              <a:rPr lang="en-US" sz="2800" dirty="0"/>
              <a:t>Implementing a robust data pipeline using Azure services streamlined the process of data ingestion, transformation, and storage, demonstrating the power of cloud-based data engineering tools.</a:t>
            </a:r>
            <a:endParaRPr lang="en-US" sz="2800" b="1" dirty="0"/>
          </a:p>
          <a:p>
            <a:pPr marL="457200" indent="-457200" defTabSz="932742">
              <a:lnSpc>
                <a:spcPct val="90000"/>
              </a:lnSpc>
              <a:spcBef>
                <a:spcPct val="20000"/>
              </a:spcBef>
              <a:buSzPct val="90000"/>
              <a:buFont typeface="Arial" panose="020B0604020202020204" pitchFamily="34" charset="0"/>
              <a:buChar char="•"/>
            </a:pPr>
            <a:r>
              <a:rPr lang="en-US" sz="2800" dirty="0"/>
              <a:t>Azure's scalable infrastructure allowed for efficient handling of large datasets, while Google </a:t>
            </a:r>
            <a:r>
              <a:rPr lang="en-US" sz="2800" dirty="0" err="1"/>
              <a:t>Colab</a:t>
            </a:r>
            <a:r>
              <a:rPr lang="en-US" sz="2800" dirty="0"/>
              <a:t> provided the flexibility to perform advanced analytics in a user-friendly environment.</a:t>
            </a:r>
            <a:endParaRPr lang="en-US" sz="2800" b="1" dirty="0"/>
          </a:p>
          <a:p>
            <a:pPr marL="457200" indent="-457200" defTabSz="932742">
              <a:lnSpc>
                <a:spcPct val="90000"/>
              </a:lnSpc>
              <a:spcBef>
                <a:spcPct val="20000"/>
              </a:spcBef>
              <a:buSzPct val="90000"/>
              <a:buFont typeface="Arial" panose="020B0604020202020204" pitchFamily="34" charset="0"/>
              <a:buChar char="•"/>
            </a:pPr>
            <a:r>
              <a:rPr lang="en-US" sz="2800" dirty="0"/>
              <a:t>The integration of Azure services with Google </a:t>
            </a:r>
            <a:r>
              <a:rPr lang="en-US" sz="2800" dirty="0" err="1"/>
              <a:t>Colab</a:t>
            </a:r>
            <a:r>
              <a:rPr lang="en-US" sz="2800" dirty="0"/>
              <a:t> showcased how different platforms can be combined to create a powerful analytics solution.</a:t>
            </a:r>
          </a:p>
        </p:txBody>
      </p:sp>
    </p:spTree>
    <p:extLst>
      <p:ext uri="{BB962C8B-B14F-4D97-AF65-F5344CB8AC3E}">
        <p14:creationId xmlns:p14="http://schemas.microsoft.com/office/powerpoint/2010/main" val="67775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3.xml><?xml version="1.0" encoding="utf-8"?>
<a:theme xmlns:a="http://schemas.openxmlformats.org/drawingml/2006/main" name="MS_Startups_FH_PPT_Template FY23">
  <a:themeElements>
    <a:clrScheme name="Microsoft for Startups">
      <a:dk1>
        <a:srgbClr val="3B2E58"/>
      </a:dk1>
      <a:lt1>
        <a:sysClr val="window" lastClr="FFFFFF"/>
      </a:lt1>
      <a:dk2>
        <a:srgbClr val="8661C5"/>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_Startups_FH_PPT_Template FY23" id="{E706C7DA-797F-480A-9133-69151DF85C83}" vid="{E3D1CDB7-75BC-4E6F-873A-BD6C09F6E89D}"/>
    </a:ext>
  </a:extLst>
</a:theme>
</file>

<file path=ppt/theme/theme4.xml><?xml version="1.0" encoding="utf-8"?>
<a:theme xmlns:a="http://schemas.openxmlformats.org/drawingml/2006/main" name="Light">
  <a:themeElements>
    <a:clrScheme name="Microsoft for Startups">
      <a:dk1>
        <a:srgbClr val="3B2E58"/>
      </a:dk1>
      <a:lt1>
        <a:sysClr val="window" lastClr="FFFFFF"/>
      </a:lt1>
      <a:dk2>
        <a:srgbClr val="000000"/>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5B9492C0D7EF4195C931A0FB0AD2F4" ma:contentTypeVersion="17" ma:contentTypeDescription="Create a new document." ma:contentTypeScope="" ma:versionID="868c20c1600237d0d6ef236f6eba85fc">
  <xsd:schema xmlns:xsd="http://www.w3.org/2001/XMLSchema" xmlns:xs="http://www.w3.org/2001/XMLSchema" xmlns:p="http://schemas.microsoft.com/office/2006/metadata/properties" xmlns:ns2="8d8bcb89-110c-418e-bb51-7f95f1182564" xmlns:ns3="7c0babc9-7a7a-47b5-a647-6cd2800917f1" targetNamespace="http://schemas.microsoft.com/office/2006/metadata/properties" ma:root="true" ma:fieldsID="bd14630ddef27cdff1e9412c0b6f091f" ns2:_="" ns3:_="">
    <xsd:import namespace="8d8bcb89-110c-418e-bb51-7f95f1182564"/>
    <xsd:import namespace="7c0babc9-7a7a-47b5-a647-6cd2800917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bcb89-110c-418e-bb51-7f95f11825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1472b233-b75e-480f-895d-2146ed98f06a"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0babc9-7a7a-47b5-a647-6cd2800917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67a3872-2b96-48ba-9a03-257e60bc9f3a}" ma:internalName="TaxCatchAll" ma:showField="CatchAllData" ma:web="7c0babc9-7a7a-47b5-a647-6cd2800917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c0babc9-7a7a-47b5-a647-6cd2800917f1" xsi:nil="true"/>
    <lcf76f155ced4ddcb4097134ff3c332f xmlns="8d8bcb89-110c-418e-bb51-7f95f118256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42EBC73-D8CA-44F6-BF6B-087B84ABD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8bcb89-110c-418e-bb51-7f95f1182564"/>
    <ds:schemaRef ds:uri="7c0babc9-7a7a-47b5-a647-6cd2800917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6FBD21B-B558-4589-A6DF-3348B1143415}">
  <ds:schemaRefs>
    <ds:schemaRef ds:uri="http://schemas.microsoft.com/sharepoint/v3/contenttype/forms"/>
  </ds:schemaRefs>
</ds:datastoreItem>
</file>

<file path=customXml/itemProps3.xml><?xml version="1.0" encoding="utf-8"?>
<ds:datastoreItem xmlns:ds="http://schemas.openxmlformats.org/officeDocument/2006/customXml" ds:itemID="{A81EC4BB-E8AF-45E0-9C79-B5C580965ADC}">
  <ds:schemaRefs>
    <ds:schemaRef ds:uri="http://schemas.microsoft.com/office/2006/metadata/properties"/>
    <ds:schemaRef ds:uri="http://schemas.microsoft.com/office/infopath/2007/PartnerControls"/>
    <ds:schemaRef ds:uri="7c0babc9-7a7a-47b5-a647-6cd2800917f1"/>
    <ds:schemaRef ds:uri="8d8bcb89-110c-418e-bb51-7f95f1182564"/>
  </ds:schemaRefs>
</ds:datastoreItem>
</file>

<file path=docProps/app.xml><?xml version="1.0" encoding="utf-8"?>
<Properties xmlns="http://schemas.openxmlformats.org/officeDocument/2006/extended-properties" xmlns:vt="http://schemas.openxmlformats.org/officeDocument/2006/docPropsVTypes">
  <Template>office theme</Template>
  <TotalTime>88</TotalTime>
  <Words>595</Words>
  <Application>Microsoft Office PowerPoint</Application>
  <PresentationFormat>Widescreen</PresentationFormat>
  <Paragraphs>56</Paragraphs>
  <Slides>6</Slides>
  <Notes>6</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6</vt:i4>
      </vt:variant>
    </vt:vector>
  </HeadingPairs>
  <TitlesOfParts>
    <vt:vector size="20" baseType="lpstr">
      <vt:lpstr>Arial</vt:lpstr>
      <vt:lpstr>Calibri</vt:lpstr>
      <vt:lpstr>Calibri Light</vt:lpstr>
      <vt:lpstr>Consolas</vt:lpstr>
      <vt:lpstr>Quattrocento Sans</vt:lpstr>
      <vt:lpstr>Segoe Pro</vt:lpstr>
      <vt:lpstr>Segoe Pro Semibold</vt:lpstr>
      <vt:lpstr>Segoe UI</vt:lpstr>
      <vt:lpstr>Segoe UI Semibold</vt:lpstr>
      <vt:lpstr>Wingdings</vt:lpstr>
      <vt:lpstr>office theme</vt:lpstr>
      <vt:lpstr>1_White Template</vt:lpstr>
      <vt:lpstr>MS_Startups_FH_PPT_Template FY23</vt:lpstr>
      <vt:lpstr>Light</vt:lpstr>
      <vt:lpstr>Digital Diplomat Solution Type: Prototype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Mayur C</cp:lastModifiedBy>
  <cp:revision>105</cp:revision>
  <dcterms:created xsi:type="dcterms:W3CDTF">2013-07-15T20:26:40Z</dcterms:created>
  <dcterms:modified xsi:type="dcterms:W3CDTF">2024-08-29T13:42:44Z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0x010100485B9492C0D7EF4195C931A0FB0AD2F4</vt:lpwstr>
  </property>
  <property fmtid="{D5CDD505-2E9C-101B-9397-08002B2CF9AE}" pid="3" name="MediaServiceImageTags">
    <vt:lpwstr/>
  </property>
</Properties>
</file>