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1F30B9-E05E-4EE4-A548-FC5009ABC600}" type="datetimeFigureOut">
              <a:rPr lang="en-IN" smtClean="0"/>
              <a:t>30-01-2024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ACBE03-197A-4FF2-90A2-1B6EDC80D076}" type="slidenum">
              <a:rPr lang="en-IN" smtClean="0"/>
              <a:t>‹#›</a:t>
            </a:fld>
            <a:endParaRPr lang="en-IN"/>
          </a:p>
        </p:txBody>
      </p:sp>
    </p:spTree>
    <p:extLst>
      <p:ext uri="{BB962C8B-B14F-4D97-AF65-F5344CB8AC3E}">
        <p14:creationId xmlns:p14="http://schemas.microsoft.com/office/powerpoint/2010/main" val="3670263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ACBE03-197A-4FF2-90A2-1B6EDC80D076}" type="slidenum">
              <a:rPr lang="en-IN" smtClean="0"/>
              <a:t>3</a:t>
            </a:fld>
            <a:endParaRPr lang="en-IN"/>
          </a:p>
        </p:txBody>
      </p:sp>
    </p:spTree>
    <p:extLst>
      <p:ext uri="{BB962C8B-B14F-4D97-AF65-F5344CB8AC3E}">
        <p14:creationId xmlns:p14="http://schemas.microsoft.com/office/powerpoint/2010/main" val="1957642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DA2FD8-25E8-45B4-9A94-A8919730577F}"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FFC9CB-5B17-446E-8056-807C1603EB1E}" type="slidenum">
              <a:rPr lang="en-IN" smtClean="0"/>
              <a:t>‹#›</a:t>
            </a:fld>
            <a:endParaRPr lang="en-IN"/>
          </a:p>
        </p:txBody>
      </p:sp>
    </p:spTree>
    <p:extLst>
      <p:ext uri="{BB962C8B-B14F-4D97-AF65-F5344CB8AC3E}">
        <p14:creationId xmlns:p14="http://schemas.microsoft.com/office/powerpoint/2010/main" val="1966049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DA2FD8-25E8-45B4-9A94-A8919730577F}" type="datetimeFigureOut">
              <a:rPr lang="en-IN" smtClean="0"/>
              <a:t>30-01-2024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FFC9CB-5B17-446E-8056-807C1603EB1E}" type="slidenum">
              <a:rPr lang="en-IN" smtClean="0"/>
              <a:t>‹#›</a:t>
            </a:fld>
            <a:endParaRPr lang="en-IN"/>
          </a:p>
        </p:txBody>
      </p:sp>
    </p:spTree>
    <p:extLst>
      <p:ext uri="{BB962C8B-B14F-4D97-AF65-F5344CB8AC3E}">
        <p14:creationId xmlns:p14="http://schemas.microsoft.com/office/powerpoint/2010/main" val="3657299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ADA2FD8-25E8-45B4-9A94-A8919730577F}"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FFC9CB-5B17-446E-8056-807C1603EB1E}" type="slidenum">
              <a:rPr lang="en-IN" smtClean="0"/>
              <a:t>‹#›</a:t>
            </a:fld>
            <a:endParaRPr lang="en-IN"/>
          </a:p>
        </p:txBody>
      </p:sp>
    </p:spTree>
    <p:extLst>
      <p:ext uri="{BB962C8B-B14F-4D97-AF65-F5344CB8AC3E}">
        <p14:creationId xmlns:p14="http://schemas.microsoft.com/office/powerpoint/2010/main" val="2243730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ADA2FD8-25E8-45B4-9A94-A8919730577F}"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FFC9CB-5B17-446E-8056-807C1603EB1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26871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DA2FD8-25E8-45B4-9A94-A8919730577F}"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FFC9CB-5B17-446E-8056-807C1603EB1E}" type="slidenum">
              <a:rPr lang="en-IN" smtClean="0"/>
              <a:t>‹#›</a:t>
            </a:fld>
            <a:endParaRPr lang="en-IN"/>
          </a:p>
        </p:txBody>
      </p:sp>
    </p:spTree>
    <p:extLst>
      <p:ext uri="{BB962C8B-B14F-4D97-AF65-F5344CB8AC3E}">
        <p14:creationId xmlns:p14="http://schemas.microsoft.com/office/powerpoint/2010/main" val="2443029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ADA2FD8-25E8-45B4-9A94-A8919730577F}" type="datetimeFigureOut">
              <a:rPr lang="en-IN" smtClean="0"/>
              <a:t>30-01-2024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FFC9CB-5B17-446E-8056-807C1603EB1E}" type="slidenum">
              <a:rPr lang="en-IN" smtClean="0"/>
              <a:t>‹#›</a:t>
            </a:fld>
            <a:endParaRPr lang="en-IN"/>
          </a:p>
        </p:txBody>
      </p:sp>
    </p:spTree>
    <p:extLst>
      <p:ext uri="{BB962C8B-B14F-4D97-AF65-F5344CB8AC3E}">
        <p14:creationId xmlns:p14="http://schemas.microsoft.com/office/powerpoint/2010/main" val="2656521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ADA2FD8-25E8-45B4-9A94-A8919730577F}" type="datetimeFigureOut">
              <a:rPr lang="en-IN" smtClean="0"/>
              <a:t>30-01-2024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FFC9CB-5B17-446E-8056-807C1603EB1E}" type="slidenum">
              <a:rPr lang="en-IN" smtClean="0"/>
              <a:t>‹#›</a:t>
            </a:fld>
            <a:endParaRPr lang="en-IN"/>
          </a:p>
        </p:txBody>
      </p:sp>
    </p:spTree>
    <p:extLst>
      <p:ext uri="{BB962C8B-B14F-4D97-AF65-F5344CB8AC3E}">
        <p14:creationId xmlns:p14="http://schemas.microsoft.com/office/powerpoint/2010/main" val="1416082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DA2FD8-25E8-45B4-9A94-A8919730577F}"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FFC9CB-5B17-446E-8056-807C1603EB1E}" type="slidenum">
              <a:rPr lang="en-IN" smtClean="0"/>
              <a:t>‹#›</a:t>
            </a:fld>
            <a:endParaRPr lang="en-IN"/>
          </a:p>
        </p:txBody>
      </p:sp>
    </p:spTree>
    <p:extLst>
      <p:ext uri="{BB962C8B-B14F-4D97-AF65-F5344CB8AC3E}">
        <p14:creationId xmlns:p14="http://schemas.microsoft.com/office/powerpoint/2010/main" val="191412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DA2FD8-25E8-45B4-9A94-A8919730577F}"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FFC9CB-5B17-446E-8056-807C1603EB1E}" type="slidenum">
              <a:rPr lang="en-IN" smtClean="0"/>
              <a:t>‹#›</a:t>
            </a:fld>
            <a:endParaRPr lang="en-IN"/>
          </a:p>
        </p:txBody>
      </p:sp>
    </p:spTree>
    <p:extLst>
      <p:ext uri="{BB962C8B-B14F-4D97-AF65-F5344CB8AC3E}">
        <p14:creationId xmlns:p14="http://schemas.microsoft.com/office/powerpoint/2010/main" val="3561779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ADA2FD8-25E8-45B4-9A94-A8919730577F}"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FFC9CB-5B17-446E-8056-807C1603EB1E}" type="slidenum">
              <a:rPr lang="en-IN" smtClean="0"/>
              <a:t>‹#›</a:t>
            </a:fld>
            <a:endParaRPr lang="en-IN"/>
          </a:p>
        </p:txBody>
      </p:sp>
    </p:spTree>
    <p:extLst>
      <p:ext uri="{BB962C8B-B14F-4D97-AF65-F5344CB8AC3E}">
        <p14:creationId xmlns:p14="http://schemas.microsoft.com/office/powerpoint/2010/main" val="2850306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DA2FD8-25E8-45B4-9A94-A8919730577F}"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FFC9CB-5B17-446E-8056-807C1603EB1E}" type="slidenum">
              <a:rPr lang="en-IN" smtClean="0"/>
              <a:t>‹#›</a:t>
            </a:fld>
            <a:endParaRPr lang="en-IN"/>
          </a:p>
        </p:txBody>
      </p:sp>
    </p:spTree>
    <p:extLst>
      <p:ext uri="{BB962C8B-B14F-4D97-AF65-F5344CB8AC3E}">
        <p14:creationId xmlns:p14="http://schemas.microsoft.com/office/powerpoint/2010/main" val="136215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DA2FD8-25E8-45B4-9A94-A8919730577F}" type="datetimeFigureOut">
              <a:rPr lang="en-IN" smtClean="0"/>
              <a:t>30-01-2024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FFC9CB-5B17-446E-8056-807C1603EB1E}" type="slidenum">
              <a:rPr lang="en-IN" smtClean="0"/>
              <a:t>‹#›</a:t>
            </a:fld>
            <a:endParaRPr lang="en-IN"/>
          </a:p>
        </p:txBody>
      </p:sp>
    </p:spTree>
    <p:extLst>
      <p:ext uri="{BB962C8B-B14F-4D97-AF65-F5344CB8AC3E}">
        <p14:creationId xmlns:p14="http://schemas.microsoft.com/office/powerpoint/2010/main" val="111216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DA2FD8-25E8-45B4-9A94-A8919730577F}" type="datetimeFigureOut">
              <a:rPr lang="en-IN" smtClean="0"/>
              <a:t>30-01-2024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FFC9CB-5B17-446E-8056-807C1603EB1E}" type="slidenum">
              <a:rPr lang="en-IN" smtClean="0"/>
              <a:t>‹#›</a:t>
            </a:fld>
            <a:endParaRPr lang="en-IN"/>
          </a:p>
        </p:txBody>
      </p:sp>
    </p:spTree>
    <p:extLst>
      <p:ext uri="{BB962C8B-B14F-4D97-AF65-F5344CB8AC3E}">
        <p14:creationId xmlns:p14="http://schemas.microsoft.com/office/powerpoint/2010/main" val="408373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ADA2FD8-25E8-45B4-9A94-A8919730577F}" type="datetimeFigureOut">
              <a:rPr lang="en-IN" smtClean="0"/>
              <a:t>30-01-2024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DFFC9CB-5B17-446E-8056-807C1603EB1E}" type="slidenum">
              <a:rPr lang="en-IN" smtClean="0"/>
              <a:t>‹#›</a:t>
            </a:fld>
            <a:endParaRPr lang="en-IN"/>
          </a:p>
        </p:txBody>
      </p:sp>
    </p:spTree>
    <p:extLst>
      <p:ext uri="{BB962C8B-B14F-4D97-AF65-F5344CB8AC3E}">
        <p14:creationId xmlns:p14="http://schemas.microsoft.com/office/powerpoint/2010/main" val="3158524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ADA2FD8-25E8-45B4-9A94-A8919730577F}" type="datetimeFigureOut">
              <a:rPr lang="en-IN" smtClean="0"/>
              <a:t>30-01-2024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DFFC9CB-5B17-446E-8056-807C1603EB1E}" type="slidenum">
              <a:rPr lang="en-IN" smtClean="0"/>
              <a:t>‹#›</a:t>
            </a:fld>
            <a:endParaRPr lang="en-IN"/>
          </a:p>
        </p:txBody>
      </p:sp>
    </p:spTree>
    <p:extLst>
      <p:ext uri="{BB962C8B-B14F-4D97-AF65-F5344CB8AC3E}">
        <p14:creationId xmlns:p14="http://schemas.microsoft.com/office/powerpoint/2010/main" val="397722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ADA2FD8-25E8-45B4-9A94-A8919730577F}" type="datetimeFigureOut">
              <a:rPr lang="en-IN" smtClean="0"/>
              <a:t>30-01-2024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DFFC9CB-5B17-446E-8056-807C1603EB1E}" type="slidenum">
              <a:rPr lang="en-IN" smtClean="0"/>
              <a:t>‹#›</a:t>
            </a:fld>
            <a:endParaRPr lang="en-IN"/>
          </a:p>
        </p:txBody>
      </p:sp>
    </p:spTree>
    <p:extLst>
      <p:ext uri="{BB962C8B-B14F-4D97-AF65-F5344CB8AC3E}">
        <p14:creationId xmlns:p14="http://schemas.microsoft.com/office/powerpoint/2010/main" val="2164195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DA2FD8-25E8-45B4-9A94-A8919730577F}" type="datetimeFigureOut">
              <a:rPr lang="en-IN" smtClean="0"/>
              <a:t>30-01-2024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FFC9CB-5B17-446E-8056-807C1603EB1E}" type="slidenum">
              <a:rPr lang="en-IN" smtClean="0"/>
              <a:t>‹#›</a:t>
            </a:fld>
            <a:endParaRPr lang="en-IN"/>
          </a:p>
        </p:txBody>
      </p:sp>
    </p:spTree>
    <p:extLst>
      <p:ext uri="{BB962C8B-B14F-4D97-AF65-F5344CB8AC3E}">
        <p14:creationId xmlns:p14="http://schemas.microsoft.com/office/powerpoint/2010/main" val="1910296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ADA2FD8-25E8-45B4-9A94-A8919730577F}" type="datetimeFigureOut">
              <a:rPr lang="en-IN" smtClean="0"/>
              <a:t>30-01-2024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DFFC9CB-5B17-446E-8056-807C1603EB1E}" type="slidenum">
              <a:rPr lang="en-IN" smtClean="0"/>
              <a:t>‹#›</a:t>
            </a:fld>
            <a:endParaRPr lang="en-IN"/>
          </a:p>
        </p:txBody>
      </p:sp>
    </p:spTree>
    <p:extLst>
      <p:ext uri="{BB962C8B-B14F-4D97-AF65-F5344CB8AC3E}">
        <p14:creationId xmlns:p14="http://schemas.microsoft.com/office/powerpoint/2010/main" val="3392832450"/>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E97C4-1069-22F2-F231-F1CEA1F77657}"/>
              </a:ext>
            </a:extLst>
          </p:cNvPr>
          <p:cNvSpPr>
            <a:spLocks noGrp="1"/>
          </p:cNvSpPr>
          <p:nvPr>
            <p:ph type="ctrTitle"/>
          </p:nvPr>
        </p:nvSpPr>
        <p:spPr>
          <a:xfrm>
            <a:off x="3273488" y="770021"/>
            <a:ext cx="5645021" cy="522514"/>
          </a:xfrm>
        </p:spPr>
        <p:txBody>
          <a:bodyPr/>
          <a:lstStyle/>
          <a:p>
            <a:pPr algn="ctr"/>
            <a:r>
              <a:rPr lang="en-US" sz="2800" b="1" dirty="0">
                <a:solidFill>
                  <a:schemeClr val="accent3">
                    <a:lumMod val="60000"/>
                    <a:lumOff val="40000"/>
                  </a:schemeClr>
                </a:solidFill>
                <a:latin typeface="Arial Black" panose="020B0A04020102020204" pitchFamily="34" charset="0"/>
              </a:rPr>
              <a:t>Introduction</a:t>
            </a:r>
            <a:endParaRPr lang="en-IN" sz="2800" b="1" dirty="0">
              <a:solidFill>
                <a:schemeClr val="accent3">
                  <a:lumMod val="60000"/>
                  <a:lumOff val="40000"/>
                </a:schemeClr>
              </a:solidFill>
              <a:latin typeface="Arial Black" panose="020B0A04020102020204" pitchFamily="34" charset="0"/>
            </a:endParaRPr>
          </a:p>
        </p:txBody>
      </p:sp>
      <p:sp>
        <p:nvSpPr>
          <p:cNvPr id="3" name="Subtitle 2">
            <a:extLst>
              <a:ext uri="{FF2B5EF4-FFF2-40B4-BE49-F238E27FC236}">
                <a16:creationId xmlns:a16="http://schemas.microsoft.com/office/drawing/2014/main" id="{B903A07D-18B0-360D-FBFD-A17C63405909}"/>
              </a:ext>
            </a:extLst>
          </p:cNvPr>
          <p:cNvSpPr>
            <a:spLocks noGrp="1"/>
          </p:cNvSpPr>
          <p:nvPr>
            <p:ph type="subTitle" idx="1"/>
          </p:nvPr>
        </p:nvSpPr>
        <p:spPr>
          <a:xfrm>
            <a:off x="1876926" y="1914085"/>
            <a:ext cx="8438147" cy="4173894"/>
          </a:xfrm>
        </p:spPr>
        <p:txBody>
          <a:bodyPr>
            <a:normAutofit/>
          </a:bodyPr>
          <a:lstStyle/>
          <a:p>
            <a:r>
              <a:rPr lang="en-US" sz="2200" cap="none" dirty="0">
                <a:latin typeface="Times New Roman" panose="02020603050405020304" pitchFamily="18" charset="0"/>
                <a:cs typeface="Times New Roman" panose="02020603050405020304" pitchFamily="18" charset="0"/>
              </a:rPr>
              <a:t>Hello and welcome. In this presentation I will take you through our company’s sale performance for the years 2010 and 2011.</a:t>
            </a:r>
          </a:p>
          <a:p>
            <a:endParaRPr lang="en-US" sz="2200" cap="none" dirty="0">
              <a:latin typeface="Times New Roman" panose="02020603050405020304" pitchFamily="18" charset="0"/>
              <a:cs typeface="Times New Roman" panose="02020603050405020304" pitchFamily="18" charset="0"/>
            </a:endParaRPr>
          </a:p>
          <a:p>
            <a:r>
              <a:rPr lang="en-US" sz="2200" cap="none" dirty="0">
                <a:latin typeface="Times New Roman" panose="02020603050405020304" pitchFamily="18" charset="0"/>
                <a:cs typeface="Times New Roman" panose="02020603050405020304" pitchFamily="18" charset="0"/>
              </a:rPr>
              <a:t>I appreciate the opportunity you gave me to dive into this data to gain insightful information about the stores performance.</a:t>
            </a:r>
          </a:p>
          <a:p>
            <a:endParaRPr lang="en-US" sz="2200" cap="none" dirty="0">
              <a:latin typeface="Times New Roman" panose="02020603050405020304" pitchFamily="18" charset="0"/>
              <a:cs typeface="Times New Roman" panose="02020603050405020304" pitchFamily="18" charset="0"/>
            </a:endParaRPr>
          </a:p>
          <a:p>
            <a:r>
              <a:rPr lang="en-US" sz="2200" cap="none" dirty="0">
                <a:latin typeface="Times New Roman" panose="02020603050405020304" pitchFamily="18" charset="0"/>
                <a:cs typeface="Times New Roman" panose="02020603050405020304" pitchFamily="18" charset="0"/>
              </a:rPr>
              <a:t>Thank you also for the questions you asked since they provided a general direction for the kind of information you looking get from this analysis.</a:t>
            </a:r>
            <a:endParaRPr lang="en-IN" sz="22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718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C216E-33E6-A6ED-19A1-D21F91B8C58B}"/>
              </a:ext>
            </a:extLst>
          </p:cNvPr>
          <p:cNvSpPr>
            <a:spLocks noGrp="1"/>
          </p:cNvSpPr>
          <p:nvPr>
            <p:ph type="title"/>
          </p:nvPr>
        </p:nvSpPr>
        <p:spPr>
          <a:xfrm>
            <a:off x="1683169" y="709863"/>
            <a:ext cx="8825659" cy="942474"/>
          </a:xfrm>
        </p:spPr>
        <p:txBody>
          <a:bodyPr/>
          <a:lstStyle/>
          <a:p>
            <a:pPr algn="ctr"/>
            <a:r>
              <a:rPr lang="en-US" sz="2800" b="1" dirty="0">
                <a:solidFill>
                  <a:schemeClr val="accent3">
                    <a:lumMod val="60000"/>
                    <a:lumOff val="40000"/>
                  </a:schemeClr>
                </a:solidFill>
                <a:latin typeface="Arial Black" panose="020B0A04020102020204" pitchFamily="34" charset="0"/>
                <a:cs typeface="Times New Roman" panose="02020603050405020304" pitchFamily="18" charset="0"/>
              </a:rPr>
              <a:t>Thought</a:t>
            </a:r>
            <a:r>
              <a:rPr lang="en-US" dirty="0">
                <a:latin typeface="Arial Black" panose="020B0A04020102020204" pitchFamily="34" charset="0"/>
                <a:cs typeface="Times New Roman" panose="02020603050405020304" pitchFamily="18" charset="0"/>
              </a:rPr>
              <a:t> </a:t>
            </a:r>
            <a:r>
              <a:rPr lang="en-US" sz="2800" b="1" dirty="0">
                <a:solidFill>
                  <a:schemeClr val="accent3">
                    <a:lumMod val="60000"/>
                    <a:lumOff val="40000"/>
                  </a:schemeClr>
                </a:solidFill>
                <a:latin typeface="Arial Black" panose="020B0A04020102020204" pitchFamily="34" charset="0"/>
                <a:cs typeface="Times New Roman" panose="02020603050405020304" pitchFamily="18" charset="0"/>
              </a:rPr>
              <a:t>Process</a:t>
            </a:r>
            <a:endParaRPr lang="en-IN" sz="2800" b="1" dirty="0">
              <a:solidFill>
                <a:schemeClr val="accent3">
                  <a:lumMod val="60000"/>
                  <a:lumOff val="40000"/>
                </a:schemeClr>
              </a:solidFill>
              <a:latin typeface="Arial Black" panose="020B0A04020102020204" pitchFamily="34"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B92BA14-E39D-A837-7EB9-CA98E5CF92E7}"/>
              </a:ext>
            </a:extLst>
          </p:cNvPr>
          <p:cNvSpPr>
            <a:spLocks noGrp="1"/>
          </p:cNvSpPr>
          <p:nvPr>
            <p:ph type="body" sz="half" idx="2"/>
          </p:nvPr>
        </p:nvSpPr>
        <p:spPr>
          <a:xfrm>
            <a:off x="1683168" y="1905558"/>
            <a:ext cx="8825659" cy="2362200"/>
          </a:xfrm>
        </p:spPr>
        <p:txBody>
          <a:bodyPr vert="horz" lIns="91440" tIns="45720" rIns="91440" bIns="45720" rtlCol="0" anchor="t">
            <a:normAutofit/>
          </a:bodyPr>
          <a:lstStyle/>
          <a:p>
            <a:r>
              <a:rPr lang="en-US" sz="2200" dirty="0">
                <a:solidFill>
                  <a:schemeClr val="bg2">
                    <a:lumMod val="40000"/>
                    <a:lumOff val="60000"/>
                  </a:schemeClr>
                </a:solidFill>
                <a:latin typeface="Times New Roman" panose="02020603050405020304" pitchFamily="18" charset="0"/>
                <a:cs typeface="Times New Roman" panose="02020603050405020304" pitchFamily="18" charset="0"/>
              </a:rPr>
              <a:t>I assure you that I took all necessary steps to ensure that this analysis is accurate and correct.</a:t>
            </a:r>
          </a:p>
          <a:p>
            <a:endParaRPr lang="en-US" sz="2200" dirty="0">
              <a:solidFill>
                <a:schemeClr val="bg2">
                  <a:lumMod val="40000"/>
                  <a:lumOff val="60000"/>
                </a:schemeClr>
              </a:solidFill>
              <a:latin typeface="Times New Roman" panose="02020603050405020304" pitchFamily="18" charset="0"/>
              <a:cs typeface="Times New Roman" panose="02020603050405020304" pitchFamily="18" charset="0"/>
            </a:endParaRPr>
          </a:p>
          <a:p>
            <a:r>
              <a:rPr lang="en-US" sz="2200" dirty="0">
                <a:solidFill>
                  <a:schemeClr val="bg2">
                    <a:lumMod val="40000"/>
                    <a:lumOff val="60000"/>
                  </a:schemeClr>
                </a:solidFill>
                <a:latin typeface="Times New Roman" panose="02020603050405020304" pitchFamily="18" charset="0"/>
                <a:cs typeface="Times New Roman" panose="02020603050405020304" pitchFamily="18" charset="0"/>
              </a:rPr>
              <a:t>I cleaned up the data you provided by removing all negative values in the unit price and Quantity and also filtered the data as required for all the visualizations.</a:t>
            </a:r>
            <a:endParaRPr lang="en-IN" sz="2200" dirty="0">
              <a:solidFill>
                <a:schemeClr val="bg2">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486596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A43BEC-AA90-27C3-89FF-C95F449E71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0534" y="782393"/>
            <a:ext cx="8106842" cy="4318387"/>
          </a:xfrm>
          <a:prstGeom prst="rect">
            <a:avLst/>
          </a:prstGeom>
        </p:spPr>
      </p:pic>
      <p:sp>
        <p:nvSpPr>
          <p:cNvPr id="6" name="TextBox 5">
            <a:extLst>
              <a:ext uri="{FF2B5EF4-FFF2-40B4-BE49-F238E27FC236}">
                <a16:creationId xmlns:a16="http://schemas.microsoft.com/office/drawing/2014/main" id="{B0C75B5E-A973-64D8-57B2-B4A3352EFBC0}"/>
              </a:ext>
            </a:extLst>
          </p:cNvPr>
          <p:cNvSpPr txBox="1"/>
          <p:nvPr/>
        </p:nvSpPr>
        <p:spPr>
          <a:xfrm>
            <a:off x="852059" y="5259999"/>
            <a:ext cx="10797146"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2">
                    <a:lumMod val="40000"/>
                    <a:lumOff val="60000"/>
                  </a:schemeClr>
                </a:solidFill>
                <a:latin typeface="Times New Roman" panose="02020603050405020304" pitchFamily="18" charset="0"/>
                <a:ea typeface="+mj-ea"/>
                <a:cs typeface="Times New Roman" panose="02020603050405020304" pitchFamily="18" charset="0"/>
              </a:rPr>
              <a:t>The first 8months stable monthly revenues with an average of $685,000</a:t>
            </a:r>
            <a:endParaRPr lang="en-IN" sz="2000" dirty="0">
              <a:solidFill>
                <a:schemeClr val="bg2">
                  <a:lumMod val="40000"/>
                  <a:lumOff val="60000"/>
                </a:schemeClr>
              </a:solidFill>
              <a:latin typeface="Times New Roman" panose="02020603050405020304" pitchFamily="18" charset="0"/>
              <a:ea typeface="+mj-ea"/>
              <a:cs typeface="Times New Roman" panose="02020603050405020304" pitchFamily="18" charset="0"/>
            </a:endParaRPr>
          </a:p>
          <a:p>
            <a:pPr marL="285750" indent="-285750">
              <a:buFont typeface="Arial" panose="020B0604020202020204" pitchFamily="34" charset="0"/>
              <a:buChar char="•"/>
            </a:pPr>
            <a:r>
              <a:rPr lang="en-IN" sz="2000" dirty="0">
                <a:solidFill>
                  <a:schemeClr val="bg2">
                    <a:lumMod val="40000"/>
                    <a:lumOff val="60000"/>
                  </a:schemeClr>
                </a:solidFill>
                <a:latin typeface="Times New Roman" panose="02020603050405020304" pitchFamily="18" charset="0"/>
                <a:ea typeface="+mj-ea"/>
                <a:cs typeface="Times New Roman" panose="02020603050405020304" pitchFamily="18" charset="0"/>
              </a:rPr>
              <a:t>We had a significant increase in revenue from September with revenue peaking at $1.51 Million in November and an average of 21.18% increase in revenue from August to November.</a:t>
            </a:r>
          </a:p>
          <a:p>
            <a:pPr marL="285750" indent="-285750">
              <a:buFont typeface="Arial" panose="020B0604020202020204" pitchFamily="34" charset="0"/>
              <a:buChar char="•"/>
            </a:pPr>
            <a:r>
              <a:rPr lang="en-IN" sz="2000" dirty="0">
                <a:solidFill>
                  <a:schemeClr val="bg2">
                    <a:lumMod val="40000"/>
                    <a:lumOff val="60000"/>
                  </a:schemeClr>
                </a:solidFill>
                <a:latin typeface="Times New Roman" panose="02020603050405020304" pitchFamily="18" charset="0"/>
                <a:ea typeface="+mj-ea"/>
                <a:cs typeface="Times New Roman" panose="02020603050405020304" pitchFamily="18" charset="0"/>
              </a:rPr>
              <a:t>The revenue trend from august to December demonstrates how seasonality affects retail store sales</a:t>
            </a:r>
            <a:r>
              <a:rPr lang="en-IN" sz="2000" dirty="0"/>
              <a:t>.</a:t>
            </a:r>
          </a:p>
        </p:txBody>
      </p:sp>
      <p:sp>
        <p:nvSpPr>
          <p:cNvPr id="7" name="TextBox 6">
            <a:extLst>
              <a:ext uri="{FF2B5EF4-FFF2-40B4-BE49-F238E27FC236}">
                <a16:creationId xmlns:a16="http://schemas.microsoft.com/office/drawing/2014/main" id="{EAFFB51C-A318-1ECB-060A-4B3FD873B368}"/>
              </a:ext>
            </a:extLst>
          </p:cNvPr>
          <p:cNvSpPr txBox="1"/>
          <p:nvPr/>
        </p:nvSpPr>
        <p:spPr>
          <a:xfrm>
            <a:off x="2554147" y="190140"/>
            <a:ext cx="6759616" cy="370390"/>
          </a:xfrm>
          <a:prstGeom prst="rect">
            <a:avLst/>
          </a:prstGeom>
          <a:noFill/>
        </p:spPr>
        <p:txBody>
          <a:bodyPr wrap="square" rtlCol="0">
            <a:spAutoFit/>
          </a:bodyPr>
          <a:lstStyle/>
          <a:p>
            <a:pPr algn="ctr"/>
            <a:r>
              <a:rPr lang="en-US" b="1" dirty="0">
                <a:solidFill>
                  <a:schemeClr val="accent2"/>
                </a:solidFill>
              </a:rPr>
              <a:t>Revenue by Month ,2011</a:t>
            </a:r>
            <a:endParaRPr lang="en-IN" b="1" dirty="0">
              <a:solidFill>
                <a:schemeClr val="accent2"/>
              </a:solidFill>
            </a:endParaRPr>
          </a:p>
        </p:txBody>
      </p:sp>
    </p:spTree>
    <p:extLst>
      <p:ext uri="{BB962C8B-B14F-4D97-AF65-F5344CB8AC3E}">
        <p14:creationId xmlns:p14="http://schemas.microsoft.com/office/powerpoint/2010/main" val="1666620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92A0F2-3176-BEC3-2217-9C99F4388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7712" y="769266"/>
            <a:ext cx="7976575" cy="4287409"/>
          </a:xfrm>
          <a:prstGeom prst="rect">
            <a:avLst/>
          </a:prstGeom>
        </p:spPr>
      </p:pic>
      <p:sp>
        <p:nvSpPr>
          <p:cNvPr id="5" name="TextBox 4">
            <a:extLst>
              <a:ext uri="{FF2B5EF4-FFF2-40B4-BE49-F238E27FC236}">
                <a16:creationId xmlns:a16="http://schemas.microsoft.com/office/drawing/2014/main" id="{C87B151E-9E7A-FDBF-BFB2-C510445F6F77}"/>
              </a:ext>
            </a:extLst>
          </p:cNvPr>
          <p:cNvSpPr txBox="1"/>
          <p:nvPr/>
        </p:nvSpPr>
        <p:spPr>
          <a:xfrm>
            <a:off x="493059" y="5103674"/>
            <a:ext cx="11205880"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2">
                    <a:lumMod val="40000"/>
                    <a:lumOff val="60000"/>
                  </a:schemeClr>
                </a:solidFill>
                <a:latin typeface="Times New Roman" panose="02020603050405020304" pitchFamily="18" charset="0"/>
                <a:ea typeface="+mj-ea"/>
                <a:cs typeface="Times New Roman" panose="02020603050405020304" pitchFamily="18" charset="0"/>
              </a:rPr>
              <a:t>This chart represents the top 10 countries in revenue and the quantities bought in these countries except the united Kingdom.</a:t>
            </a:r>
          </a:p>
          <a:p>
            <a:pPr marL="285750" indent="-285750">
              <a:buFont typeface="Arial" panose="020B0604020202020204" pitchFamily="34" charset="0"/>
              <a:buChar char="•"/>
            </a:pPr>
            <a:r>
              <a:rPr lang="en-US" dirty="0">
                <a:solidFill>
                  <a:schemeClr val="bg2">
                    <a:lumMod val="40000"/>
                    <a:lumOff val="60000"/>
                  </a:schemeClr>
                </a:solidFill>
                <a:latin typeface="Times New Roman" panose="02020603050405020304" pitchFamily="18" charset="0"/>
                <a:ea typeface="+mj-ea"/>
                <a:cs typeface="Times New Roman" panose="02020603050405020304" pitchFamily="18" charset="0"/>
              </a:rPr>
              <a:t>There is no major difference between the revenue and the quantity of goods sold in these countries, showing a high purchasing power in these countries.</a:t>
            </a:r>
          </a:p>
          <a:p>
            <a:pPr marL="285750" indent="-285750">
              <a:buFont typeface="Arial" panose="020B0604020202020204" pitchFamily="34" charset="0"/>
              <a:buChar char="•"/>
            </a:pPr>
            <a:r>
              <a:rPr lang="en-US" dirty="0">
                <a:solidFill>
                  <a:schemeClr val="bg2">
                    <a:lumMod val="40000"/>
                    <a:lumOff val="60000"/>
                  </a:schemeClr>
                </a:solidFill>
                <a:latin typeface="Times New Roman" panose="02020603050405020304" pitchFamily="18" charset="0"/>
                <a:ea typeface="+mj-ea"/>
                <a:cs typeface="Times New Roman" panose="02020603050405020304" pitchFamily="18" charset="0"/>
              </a:rPr>
              <a:t>These countries represent regions with the highest potential to generate more revenue that management needs to focus more on in term of marketing Strategies.</a:t>
            </a:r>
          </a:p>
        </p:txBody>
      </p:sp>
      <p:sp>
        <p:nvSpPr>
          <p:cNvPr id="6" name="TextBox 5">
            <a:extLst>
              <a:ext uri="{FF2B5EF4-FFF2-40B4-BE49-F238E27FC236}">
                <a16:creationId xmlns:a16="http://schemas.microsoft.com/office/drawing/2014/main" id="{FD11D240-7142-5DF4-191F-2D739F8D5F25}"/>
              </a:ext>
            </a:extLst>
          </p:cNvPr>
          <p:cNvSpPr txBox="1"/>
          <p:nvPr/>
        </p:nvSpPr>
        <p:spPr>
          <a:xfrm>
            <a:off x="2107712" y="266218"/>
            <a:ext cx="7730769" cy="369332"/>
          </a:xfrm>
          <a:prstGeom prst="rect">
            <a:avLst/>
          </a:prstGeom>
          <a:noFill/>
        </p:spPr>
        <p:txBody>
          <a:bodyPr wrap="square" rtlCol="0">
            <a:spAutoFit/>
          </a:bodyPr>
          <a:lstStyle/>
          <a:p>
            <a:pPr algn="ctr"/>
            <a:r>
              <a:rPr lang="en-US" b="1" dirty="0">
                <a:solidFill>
                  <a:schemeClr val="accent2"/>
                </a:solidFill>
              </a:rPr>
              <a:t>Top 10 Countries by Revenue and their Quantity</a:t>
            </a:r>
            <a:endParaRPr lang="en-IN" b="1" dirty="0">
              <a:solidFill>
                <a:schemeClr val="accent2"/>
              </a:solidFill>
            </a:endParaRPr>
          </a:p>
        </p:txBody>
      </p:sp>
    </p:spTree>
    <p:extLst>
      <p:ext uri="{BB962C8B-B14F-4D97-AF65-F5344CB8AC3E}">
        <p14:creationId xmlns:p14="http://schemas.microsoft.com/office/powerpoint/2010/main" val="3272067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B4064E-C2B6-E5F9-FF2E-C3F7C4D86D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122" y="835688"/>
            <a:ext cx="8266923" cy="4146336"/>
          </a:xfrm>
          <a:prstGeom prst="rect">
            <a:avLst/>
          </a:prstGeom>
        </p:spPr>
      </p:pic>
      <p:sp>
        <p:nvSpPr>
          <p:cNvPr id="4" name="TextBox 3">
            <a:extLst>
              <a:ext uri="{FF2B5EF4-FFF2-40B4-BE49-F238E27FC236}">
                <a16:creationId xmlns:a16="http://schemas.microsoft.com/office/drawing/2014/main" id="{74E25CA7-4788-52C2-0162-D9C1779450D0}"/>
              </a:ext>
            </a:extLst>
          </p:cNvPr>
          <p:cNvSpPr txBox="1"/>
          <p:nvPr/>
        </p:nvSpPr>
        <p:spPr>
          <a:xfrm>
            <a:off x="910225" y="5174016"/>
            <a:ext cx="10371550" cy="1477328"/>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2">
                    <a:lumMod val="40000"/>
                    <a:lumOff val="60000"/>
                  </a:schemeClr>
                </a:solidFill>
                <a:latin typeface="Times New Roman" panose="02020603050405020304" pitchFamily="18" charset="0"/>
                <a:ea typeface="+mj-ea"/>
                <a:cs typeface="Times New Roman" panose="02020603050405020304" pitchFamily="18" charset="0"/>
              </a:rPr>
              <a:t>This Chart shows that there is no major difference between the top 10 customers in terms of revenue generated.</a:t>
            </a:r>
          </a:p>
          <a:p>
            <a:pPr marL="285750" indent="-285750">
              <a:buFont typeface="Arial" panose="020B0604020202020204" pitchFamily="34" charset="0"/>
              <a:buChar char="•"/>
            </a:pPr>
            <a:r>
              <a:rPr lang="en-IN" dirty="0">
                <a:solidFill>
                  <a:schemeClr val="bg2">
                    <a:lumMod val="40000"/>
                    <a:lumOff val="60000"/>
                  </a:schemeClr>
                </a:solidFill>
                <a:latin typeface="Times New Roman" panose="02020603050405020304" pitchFamily="18" charset="0"/>
                <a:ea typeface="+mj-ea"/>
                <a:cs typeface="Times New Roman" panose="02020603050405020304" pitchFamily="18" charset="0"/>
              </a:rPr>
              <a:t>The average difference in revenue between the top 10 customer is 15.8%</a:t>
            </a:r>
          </a:p>
          <a:p>
            <a:pPr marL="285750" indent="-285750">
              <a:buFont typeface="Arial" panose="020B0604020202020204" pitchFamily="34" charset="0"/>
              <a:buChar char="•"/>
            </a:pPr>
            <a:r>
              <a:rPr lang="en-IN" dirty="0">
                <a:solidFill>
                  <a:schemeClr val="bg2">
                    <a:lumMod val="40000"/>
                    <a:lumOff val="60000"/>
                  </a:schemeClr>
                </a:solidFill>
                <a:latin typeface="Times New Roman" panose="02020603050405020304" pitchFamily="18" charset="0"/>
                <a:ea typeface="+mj-ea"/>
                <a:cs typeface="Times New Roman" panose="02020603050405020304" pitchFamily="18" charset="0"/>
              </a:rPr>
              <a:t>The country can aim to strengthen the relationship with these customers to increase customer loyalty and retention, and ultimately drive more sales and revenue for the company.</a:t>
            </a:r>
            <a:r>
              <a:rPr lang="en-IN" dirty="0"/>
              <a:t> </a:t>
            </a:r>
          </a:p>
        </p:txBody>
      </p:sp>
      <p:sp>
        <p:nvSpPr>
          <p:cNvPr id="5" name="TextBox 4">
            <a:extLst>
              <a:ext uri="{FF2B5EF4-FFF2-40B4-BE49-F238E27FC236}">
                <a16:creationId xmlns:a16="http://schemas.microsoft.com/office/drawing/2014/main" id="{05F6170E-852D-1EB6-3BB9-6A6DCBD6CE12}"/>
              </a:ext>
            </a:extLst>
          </p:cNvPr>
          <p:cNvSpPr txBox="1"/>
          <p:nvPr/>
        </p:nvSpPr>
        <p:spPr>
          <a:xfrm>
            <a:off x="1753644" y="274364"/>
            <a:ext cx="8292230" cy="369332"/>
          </a:xfrm>
          <a:prstGeom prst="rect">
            <a:avLst/>
          </a:prstGeom>
          <a:noFill/>
        </p:spPr>
        <p:txBody>
          <a:bodyPr wrap="square" rtlCol="0">
            <a:spAutoFit/>
          </a:bodyPr>
          <a:lstStyle/>
          <a:p>
            <a:pPr algn="ctr"/>
            <a:r>
              <a:rPr lang="en-IN" b="1" dirty="0">
                <a:solidFill>
                  <a:schemeClr val="accent2"/>
                </a:solidFill>
              </a:rPr>
              <a:t>Top 10 Customer by Revenue</a:t>
            </a:r>
          </a:p>
        </p:txBody>
      </p:sp>
    </p:spTree>
    <p:extLst>
      <p:ext uri="{BB962C8B-B14F-4D97-AF65-F5344CB8AC3E}">
        <p14:creationId xmlns:p14="http://schemas.microsoft.com/office/powerpoint/2010/main" val="3895737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1F74EB-2B10-B65E-2196-D2658614E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044" y="691539"/>
            <a:ext cx="8233911" cy="4423176"/>
          </a:xfrm>
          <a:prstGeom prst="rect">
            <a:avLst/>
          </a:prstGeom>
        </p:spPr>
      </p:pic>
      <p:sp>
        <p:nvSpPr>
          <p:cNvPr id="5" name="TextBox 4">
            <a:extLst>
              <a:ext uri="{FF2B5EF4-FFF2-40B4-BE49-F238E27FC236}">
                <a16:creationId xmlns:a16="http://schemas.microsoft.com/office/drawing/2014/main" id="{7A2158F6-0545-1829-5703-6C36E5F3F211}"/>
              </a:ext>
            </a:extLst>
          </p:cNvPr>
          <p:cNvSpPr txBox="1"/>
          <p:nvPr/>
        </p:nvSpPr>
        <p:spPr>
          <a:xfrm>
            <a:off x="434233" y="5311663"/>
            <a:ext cx="11073008" cy="1477328"/>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2">
                    <a:lumMod val="40000"/>
                    <a:lumOff val="60000"/>
                  </a:schemeClr>
                </a:solidFill>
                <a:latin typeface="Times New Roman" panose="02020603050405020304" pitchFamily="18" charset="0"/>
                <a:ea typeface="+mj-ea"/>
                <a:cs typeface="Times New Roman" panose="02020603050405020304" pitchFamily="18" charset="0"/>
              </a:rPr>
              <a:t>The map chat concludes by comparing the places that have produced the greatest revenue to those that have not.</a:t>
            </a:r>
          </a:p>
          <a:p>
            <a:pPr marL="285750" indent="-285750">
              <a:buFont typeface="Arial" panose="020B0604020202020204" pitchFamily="34" charset="0"/>
              <a:buChar char="•"/>
            </a:pPr>
            <a:r>
              <a:rPr lang="en-IN" dirty="0">
                <a:solidFill>
                  <a:schemeClr val="bg2">
                    <a:lumMod val="40000"/>
                    <a:lumOff val="60000"/>
                  </a:schemeClr>
                </a:solidFill>
                <a:latin typeface="Times New Roman" panose="02020603050405020304" pitchFamily="18" charset="0"/>
                <a:ea typeface="+mj-ea"/>
                <a:cs typeface="Times New Roman" panose="02020603050405020304" pitchFamily="18" charset="0"/>
              </a:rPr>
              <a:t>The map also reveals that the majority of sales occur only in European zone, with only small number in the American region Along with Russia , there is no market for items in Africa or Asia.</a:t>
            </a:r>
          </a:p>
          <a:p>
            <a:pPr marL="285750" indent="-285750">
              <a:buFont typeface="Arial" panose="020B0604020202020204" pitchFamily="34" charset="0"/>
              <a:buChar char="•"/>
            </a:pPr>
            <a:r>
              <a:rPr lang="en-IN" dirty="0">
                <a:solidFill>
                  <a:schemeClr val="bg2">
                    <a:lumMod val="40000"/>
                    <a:lumOff val="60000"/>
                  </a:schemeClr>
                </a:solidFill>
                <a:latin typeface="Times New Roman" panose="02020603050405020304" pitchFamily="18" charset="0"/>
                <a:ea typeface="+mj-ea"/>
                <a:cs typeface="Times New Roman" panose="02020603050405020304" pitchFamily="18" charset="0"/>
              </a:rPr>
              <a:t>The company can concentrate on the European market more and dive deeper into countries in the region to come up with Strategies that will maximalize sales from each country in the region alongside Australia and Japan. </a:t>
            </a:r>
          </a:p>
        </p:txBody>
      </p:sp>
      <p:sp>
        <p:nvSpPr>
          <p:cNvPr id="6" name="TextBox 5">
            <a:extLst>
              <a:ext uri="{FF2B5EF4-FFF2-40B4-BE49-F238E27FC236}">
                <a16:creationId xmlns:a16="http://schemas.microsoft.com/office/drawing/2014/main" id="{AB7C3FA4-5324-9967-B92A-604ED346A6FA}"/>
              </a:ext>
            </a:extLst>
          </p:cNvPr>
          <p:cNvSpPr txBox="1"/>
          <p:nvPr/>
        </p:nvSpPr>
        <p:spPr>
          <a:xfrm>
            <a:off x="1853782" y="125260"/>
            <a:ext cx="8233911" cy="369332"/>
          </a:xfrm>
          <a:prstGeom prst="rect">
            <a:avLst/>
          </a:prstGeom>
          <a:noFill/>
        </p:spPr>
        <p:txBody>
          <a:bodyPr wrap="square" rtlCol="0">
            <a:spAutoFit/>
          </a:bodyPr>
          <a:lstStyle/>
          <a:p>
            <a:pPr algn="ctr"/>
            <a:r>
              <a:rPr lang="en-IN" b="1" dirty="0">
                <a:solidFill>
                  <a:schemeClr val="accent2"/>
                </a:solidFill>
              </a:rPr>
              <a:t>Revenue by Country</a:t>
            </a:r>
          </a:p>
        </p:txBody>
      </p:sp>
    </p:spTree>
    <p:extLst>
      <p:ext uri="{BB962C8B-B14F-4D97-AF65-F5344CB8AC3E}">
        <p14:creationId xmlns:p14="http://schemas.microsoft.com/office/powerpoint/2010/main" val="124086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614433-5D92-C90A-AAA1-D9CD1A76EBFF}"/>
              </a:ext>
            </a:extLst>
          </p:cNvPr>
          <p:cNvSpPr txBox="1"/>
          <p:nvPr/>
        </p:nvSpPr>
        <p:spPr>
          <a:xfrm>
            <a:off x="791227" y="1465546"/>
            <a:ext cx="10609545" cy="4832092"/>
          </a:xfrm>
          <a:prstGeom prst="rect">
            <a:avLst/>
          </a:prstGeom>
          <a:solidFill>
            <a:schemeClr val="tx1">
              <a:lumMod val="95000"/>
            </a:schemeClr>
          </a:solidFill>
        </p:spPr>
        <p:txBody>
          <a:bodyPr wrap="square" rtlCol="0">
            <a:spAutoFit/>
          </a:bodyPr>
          <a:lstStyle/>
          <a:p>
            <a:pPr marL="285750" indent="-285750">
              <a:buFont typeface="Arial" panose="020B0604020202020204" pitchFamily="34" charset="0"/>
              <a:buChar char="•"/>
            </a:pPr>
            <a:r>
              <a:rPr lang="en-US" sz="2200" dirty="0">
                <a:solidFill>
                  <a:schemeClr val="accent6">
                    <a:lumMod val="75000"/>
                  </a:schemeClr>
                </a:solidFill>
                <a:latin typeface="Times New Roman" panose="02020603050405020304" pitchFamily="18" charset="0"/>
                <a:ea typeface="+mj-ea"/>
                <a:cs typeface="Times New Roman" panose="02020603050405020304" pitchFamily="18" charset="0"/>
              </a:rPr>
              <a:t>The company should come up with strategies that aim at stocking and advertising seasonal products to maximize sales when the demand for these goods goes up.</a:t>
            </a:r>
          </a:p>
          <a:p>
            <a:endParaRPr lang="en-US" sz="2200" dirty="0">
              <a:solidFill>
                <a:schemeClr val="accent6">
                  <a:lumMod val="75000"/>
                </a:schemeClr>
              </a:solidFill>
              <a:latin typeface="Times New Roman" panose="02020603050405020304" pitchFamily="18" charset="0"/>
              <a:ea typeface="+mj-ea"/>
              <a:cs typeface="Times New Roman" panose="02020603050405020304" pitchFamily="18" charset="0"/>
            </a:endParaRPr>
          </a:p>
          <a:p>
            <a:pPr marL="285750" indent="-285750">
              <a:buFont typeface="Arial" panose="020B0604020202020204" pitchFamily="34" charset="0"/>
              <a:buChar char="•"/>
            </a:pPr>
            <a:r>
              <a:rPr lang="en-US" sz="2200" dirty="0">
                <a:solidFill>
                  <a:schemeClr val="accent6">
                    <a:lumMod val="75000"/>
                  </a:schemeClr>
                </a:solidFill>
                <a:latin typeface="Times New Roman" panose="02020603050405020304" pitchFamily="18" charset="0"/>
                <a:ea typeface="+mj-ea"/>
                <a:cs typeface="Times New Roman" panose="02020603050405020304" pitchFamily="18" charset="0"/>
              </a:rPr>
              <a:t>The company should do a deeper analysis of products that are usually in high demand during low-sales months to come up with strategies for marketing these products.</a:t>
            </a:r>
          </a:p>
          <a:p>
            <a:endParaRPr lang="en-US" sz="2200" dirty="0">
              <a:solidFill>
                <a:schemeClr val="accent6">
                  <a:lumMod val="75000"/>
                </a:schemeClr>
              </a:solidFill>
              <a:latin typeface="Times New Roman" panose="02020603050405020304" pitchFamily="18" charset="0"/>
              <a:ea typeface="+mj-ea"/>
              <a:cs typeface="Times New Roman" panose="02020603050405020304" pitchFamily="18" charset="0"/>
            </a:endParaRPr>
          </a:p>
          <a:p>
            <a:pPr marL="285750" indent="-285750">
              <a:buFont typeface="Arial" panose="020B0604020202020204" pitchFamily="34" charset="0"/>
              <a:buChar char="•"/>
            </a:pPr>
            <a:r>
              <a:rPr lang="en-US" sz="2200" dirty="0">
                <a:solidFill>
                  <a:schemeClr val="accent6">
                    <a:lumMod val="75000"/>
                  </a:schemeClr>
                </a:solidFill>
                <a:latin typeface="Times New Roman" panose="02020603050405020304" pitchFamily="18" charset="0"/>
                <a:ea typeface="+mj-ea"/>
                <a:cs typeface="Times New Roman" panose="02020603050405020304" pitchFamily="18" charset="0"/>
              </a:rPr>
              <a:t>A deeper dive into the type of products and the revenue generated from these products for each region would be key in guiding region- specific marketing strategies.</a:t>
            </a:r>
          </a:p>
          <a:p>
            <a:endParaRPr lang="en-US" sz="2200" dirty="0">
              <a:solidFill>
                <a:schemeClr val="accent6">
                  <a:lumMod val="75000"/>
                </a:schemeClr>
              </a:solidFill>
              <a:latin typeface="Times New Roman" panose="02020603050405020304" pitchFamily="18" charset="0"/>
              <a:ea typeface="+mj-ea"/>
              <a:cs typeface="Times New Roman" panose="02020603050405020304" pitchFamily="18" charset="0"/>
            </a:endParaRPr>
          </a:p>
          <a:p>
            <a:pPr marL="285750" indent="-285750">
              <a:buFont typeface="Arial" panose="020B0604020202020204" pitchFamily="34" charset="0"/>
              <a:buChar char="•"/>
            </a:pPr>
            <a:r>
              <a:rPr lang="en-US" sz="2200" dirty="0">
                <a:solidFill>
                  <a:schemeClr val="accent6">
                    <a:lumMod val="75000"/>
                  </a:schemeClr>
                </a:solidFill>
                <a:latin typeface="Times New Roman" panose="02020603050405020304" pitchFamily="18" charset="0"/>
                <a:ea typeface="+mj-ea"/>
                <a:cs typeface="Times New Roman" panose="02020603050405020304" pitchFamily="18" charset="0"/>
              </a:rPr>
              <a:t>The company should consider incentivizing top revenue-generating customers to strengthen the relationship with these customers.</a:t>
            </a:r>
          </a:p>
          <a:p>
            <a:endParaRPr lang="en-US" sz="2200" dirty="0">
              <a:solidFill>
                <a:schemeClr val="accent6">
                  <a:lumMod val="75000"/>
                </a:schemeClr>
              </a:solidFill>
              <a:latin typeface="Times New Roman" panose="02020603050405020304" pitchFamily="18" charset="0"/>
              <a:ea typeface="+mj-ea"/>
              <a:cs typeface="Times New Roman" panose="02020603050405020304" pitchFamily="18" charset="0"/>
            </a:endParaRPr>
          </a:p>
          <a:p>
            <a:pPr marL="285750" indent="-285750">
              <a:buFont typeface="Arial" panose="020B0604020202020204" pitchFamily="34" charset="0"/>
              <a:buChar char="•"/>
            </a:pPr>
            <a:r>
              <a:rPr lang="en-US" sz="2200" dirty="0">
                <a:solidFill>
                  <a:schemeClr val="accent6">
                    <a:lumMod val="75000"/>
                  </a:schemeClr>
                </a:solidFill>
                <a:latin typeface="Times New Roman" panose="02020603050405020304" pitchFamily="18" charset="0"/>
                <a:ea typeface="+mj-ea"/>
                <a:cs typeface="Times New Roman" panose="02020603050405020304" pitchFamily="18" charset="0"/>
              </a:rPr>
              <a:t>The European Market has more potential for growth and the company should aim at strategies that will increase its market positioning in the region.</a:t>
            </a:r>
            <a:endParaRPr lang="en-IN" sz="2200" dirty="0">
              <a:solidFill>
                <a:schemeClr val="accent6">
                  <a:lumMod val="75000"/>
                </a:schemeClr>
              </a:solidFill>
              <a:latin typeface="Times New Roman" panose="020206030504050203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DBA0DC07-9555-7D7C-4893-D835AB16741C}"/>
              </a:ext>
            </a:extLst>
          </p:cNvPr>
          <p:cNvSpPr txBox="1"/>
          <p:nvPr/>
        </p:nvSpPr>
        <p:spPr>
          <a:xfrm>
            <a:off x="791226" y="560362"/>
            <a:ext cx="10609545" cy="523220"/>
          </a:xfrm>
          <a:prstGeom prst="rect">
            <a:avLst/>
          </a:prstGeom>
          <a:noFill/>
        </p:spPr>
        <p:txBody>
          <a:bodyPr wrap="square" rtlCol="0">
            <a:spAutoFit/>
          </a:bodyPr>
          <a:lstStyle/>
          <a:p>
            <a:pPr algn="ctr"/>
            <a:r>
              <a:rPr lang="en-IN" sz="2800" b="1" dirty="0">
                <a:solidFill>
                  <a:schemeClr val="accent3">
                    <a:lumMod val="60000"/>
                    <a:lumOff val="40000"/>
                  </a:schemeClr>
                </a:solidFill>
                <a:latin typeface="Arial Black" panose="020B0A04020102020204" pitchFamily="34" charset="0"/>
                <a:ea typeface="+mj-ea"/>
                <a:cs typeface="Times New Roman" panose="02020603050405020304" pitchFamily="18" charset="0"/>
              </a:rPr>
              <a:t>Recommendations</a:t>
            </a:r>
          </a:p>
        </p:txBody>
      </p:sp>
    </p:spTree>
    <p:extLst>
      <p:ext uri="{BB962C8B-B14F-4D97-AF65-F5344CB8AC3E}">
        <p14:creationId xmlns:p14="http://schemas.microsoft.com/office/powerpoint/2010/main" val="3688893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59EA95-2D78-A6F3-40D5-72FD7A8C1925}"/>
              </a:ext>
            </a:extLst>
          </p:cNvPr>
          <p:cNvSpPr txBox="1"/>
          <p:nvPr/>
        </p:nvSpPr>
        <p:spPr>
          <a:xfrm>
            <a:off x="3374572" y="2967335"/>
            <a:ext cx="5125616" cy="923330"/>
          </a:xfrm>
          <a:prstGeom prst="rect">
            <a:avLst/>
          </a:prstGeom>
          <a:solidFill>
            <a:schemeClr val="bg2">
              <a:lumMod val="50000"/>
            </a:schemeClr>
          </a:solidFill>
        </p:spPr>
        <p:txBody>
          <a:bodyPr wrap="square" rtlCol="0">
            <a:spAutoFit/>
          </a:bodyPr>
          <a:lstStyle/>
          <a:p>
            <a:r>
              <a:rPr lang="en-IN" sz="5400" dirty="0">
                <a:solidFill>
                  <a:schemeClr val="accent2">
                    <a:lumMod val="60000"/>
                    <a:lumOff val="40000"/>
                  </a:schemeClr>
                </a:solidFill>
                <a:sym typeface="Wingdings" panose="05000000000000000000" pitchFamily="2" charset="2"/>
              </a:rPr>
              <a:t></a:t>
            </a:r>
            <a:r>
              <a:rPr lang="en-IN" sz="5400" dirty="0">
                <a:sym typeface="Wingdings" panose="05000000000000000000" pitchFamily="2" charset="2"/>
              </a:rPr>
              <a:t> </a:t>
            </a:r>
            <a:r>
              <a:rPr lang="en-IN" sz="5400" dirty="0"/>
              <a:t>Thank You </a:t>
            </a:r>
            <a:r>
              <a:rPr lang="en-IN" sz="5400" dirty="0">
                <a:solidFill>
                  <a:schemeClr val="accent2">
                    <a:lumMod val="60000"/>
                    <a:lumOff val="40000"/>
                  </a:schemeClr>
                </a:solidFill>
                <a:sym typeface="Wingdings" panose="05000000000000000000" pitchFamily="2" charset="2"/>
              </a:rPr>
              <a:t></a:t>
            </a:r>
            <a:endParaRPr lang="en-IN" sz="5400" dirty="0">
              <a:solidFill>
                <a:schemeClr val="accent2">
                  <a:lumMod val="60000"/>
                  <a:lumOff val="40000"/>
                </a:schemeClr>
              </a:solidFill>
            </a:endParaRPr>
          </a:p>
        </p:txBody>
      </p:sp>
    </p:spTree>
    <p:extLst>
      <p:ext uri="{BB962C8B-B14F-4D97-AF65-F5344CB8AC3E}">
        <p14:creationId xmlns:p14="http://schemas.microsoft.com/office/powerpoint/2010/main" val="2336411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
  <TotalTime>170</TotalTime>
  <Words>562</Words>
  <Application>Microsoft Office PowerPoint</Application>
  <PresentationFormat>Widescreen</PresentationFormat>
  <Paragraphs>38</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Black</vt:lpstr>
      <vt:lpstr>Calibri</vt:lpstr>
      <vt:lpstr>Century Gothic</vt:lpstr>
      <vt:lpstr>Times New Roman</vt:lpstr>
      <vt:lpstr>Wingdings</vt:lpstr>
      <vt:lpstr>Wingdings 3</vt:lpstr>
      <vt:lpstr>Ion</vt:lpstr>
      <vt:lpstr>Introduction</vt:lpstr>
      <vt:lpstr>Thought Process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Mayur More</dc:creator>
  <cp:lastModifiedBy>Mayur More</cp:lastModifiedBy>
  <cp:revision>2</cp:revision>
  <dcterms:created xsi:type="dcterms:W3CDTF">2024-01-30T06:36:34Z</dcterms:created>
  <dcterms:modified xsi:type="dcterms:W3CDTF">2024-01-30T14:01:30Z</dcterms:modified>
</cp:coreProperties>
</file>