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13"/>
  </p:notes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E18039-80FF-4D57-9546-41E552D998C1}" v="51" dt="2025-05-31T05:49:55.4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09F58C-6FE8-4681-A6BC-C46D63E65993}" type="datetimeFigureOut">
              <a:rPr lang="en-IN" smtClean="0"/>
              <a:t>31-05-2025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FB0FF-DF8B-4A68-AE55-55F2FD45E82C}" type="slidenum">
              <a:rPr lang="en-IN" smtClean="0"/>
              <a:t>‹#›</a:t>
            </a:fld>
            <a:endParaRPr lang="en-IN"/>
          </a:p>
        </p:txBody>
      </p:sp>
    </p:spTree>
    <p:extLst>
      <p:ext uri="{BB962C8B-B14F-4D97-AF65-F5344CB8AC3E}">
        <p14:creationId xmlns:p14="http://schemas.microsoft.com/office/powerpoint/2010/main" val="3274101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FFB0FF-DF8B-4A68-AE55-55F2FD45E82C}" type="slidenum">
              <a:rPr lang="en-IN" smtClean="0"/>
              <a:t>4</a:t>
            </a:fld>
            <a:endParaRPr lang="en-IN"/>
          </a:p>
        </p:txBody>
      </p:sp>
    </p:spTree>
    <p:extLst>
      <p:ext uri="{BB962C8B-B14F-4D97-AF65-F5344CB8AC3E}">
        <p14:creationId xmlns:p14="http://schemas.microsoft.com/office/powerpoint/2010/main" val="4187974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598E7D-F1DE-4A93-AE63-350AC6249706}" type="datetimeFigureOut">
              <a:rPr lang="en-IN" smtClean="0"/>
              <a:t>31-05-2025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F330AFD-C788-457B-BF37-524BF6F8D131}" type="slidenum">
              <a:rPr lang="en-IN" smtClean="0"/>
              <a:t>‹#›</a:t>
            </a:fld>
            <a:endParaRPr lang="en-IN"/>
          </a:p>
        </p:txBody>
      </p:sp>
    </p:spTree>
    <p:extLst>
      <p:ext uri="{BB962C8B-B14F-4D97-AF65-F5344CB8AC3E}">
        <p14:creationId xmlns:p14="http://schemas.microsoft.com/office/powerpoint/2010/main" val="26004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598E7D-F1DE-4A93-AE63-350AC6249706}" type="datetimeFigureOut">
              <a:rPr lang="en-IN" smtClean="0"/>
              <a:t>31-05-2025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330AFD-C788-457B-BF37-524BF6F8D131}" type="slidenum">
              <a:rPr lang="en-IN" smtClean="0"/>
              <a:t>‹#›</a:t>
            </a:fld>
            <a:endParaRPr lang="en-IN"/>
          </a:p>
        </p:txBody>
      </p:sp>
    </p:spTree>
    <p:extLst>
      <p:ext uri="{BB962C8B-B14F-4D97-AF65-F5344CB8AC3E}">
        <p14:creationId xmlns:p14="http://schemas.microsoft.com/office/powerpoint/2010/main" val="2302701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598E7D-F1DE-4A93-AE63-350AC6249706}" type="datetimeFigureOut">
              <a:rPr lang="en-IN" smtClean="0"/>
              <a:t>31-05-2025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330AFD-C788-457B-BF37-524BF6F8D13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91360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A598E7D-F1DE-4A93-AE63-350AC6249706}" type="datetimeFigureOut">
              <a:rPr lang="en-IN" smtClean="0"/>
              <a:t>31-05-2025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330AFD-C788-457B-BF37-524BF6F8D131}" type="slidenum">
              <a:rPr lang="en-IN" smtClean="0"/>
              <a:t>‹#›</a:t>
            </a:fld>
            <a:endParaRPr lang="en-IN"/>
          </a:p>
        </p:txBody>
      </p:sp>
    </p:spTree>
    <p:extLst>
      <p:ext uri="{BB962C8B-B14F-4D97-AF65-F5344CB8AC3E}">
        <p14:creationId xmlns:p14="http://schemas.microsoft.com/office/powerpoint/2010/main" val="302711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A598E7D-F1DE-4A93-AE63-350AC6249706}" type="datetimeFigureOut">
              <a:rPr lang="en-IN" smtClean="0"/>
              <a:t>31-05-2025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330AFD-C788-457B-BF37-524BF6F8D13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99264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A598E7D-F1DE-4A93-AE63-350AC6249706}" type="datetimeFigureOut">
              <a:rPr lang="en-IN" smtClean="0"/>
              <a:t>31-05-2025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330AFD-C788-457B-BF37-524BF6F8D131}" type="slidenum">
              <a:rPr lang="en-IN" smtClean="0"/>
              <a:t>‹#›</a:t>
            </a:fld>
            <a:endParaRPr lang="en-IN"/>
          </a:p>
        </p:txBody>
      </p:sp>
    </p:spTree>
    <p:extLst>
      <p:ext uri="{BB962C8B-B14F-4D97-AF65-F5344CB8AC3E}">
        <p14:creationId xmlns:p14="http://schemas.microsoft.com/office/powerpoint/2010/main" val="4233984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598E7D-F1DE-4A93-AE63-350AC6249706}" type="datetimeFigureOut">
              <a:rPr lang="en-IN" smtClean="0"/>
              <a:t>31-05-2025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330AFD-C788-457B-BF37-524BF6F8D131}" type="slidenum">
              <a:rPr lang="en-IN" smtClean="0"/>
              <a:t>‹#›</a:t>
            </a:fld>
            <a:endParaRPr lang="en-IN"/>
          </a:p>
        </p:txBody>
      </p:sp>
    </p:spTree>
    <p:extLst>
      <p:ext uri="{BB962C8B-B14F-4D97-AF65-F5344CB8AC3E}">
        <p14:creationId xmlns:p14="http://schemas.microsoft.com/office/powerpoint/2010/main" val="2342733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598E7D-F1DE-4A93-AE63-350AC6249706}" type="datetimeFigureOut">
              <a:rPr lang="en-IN" smtClean="0"/>
              <a:t>31-05-2025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330AFD-C788-457B-BF37-524BF6F8D131}" type="slidenum">
              <a:rPr lang="en-IN" smtClean="0"/>
              <a:t>‹#›</a:t>
            </a:fld>
            <a:endParaRPr lang="en-IN"/>
          </a:p>
        </p:txBody>
      </p:sp>
    </p:spTree>
    <p:extLst>
      <p:ext uri="{BB962C8B-B14F-4D97-AF65-F5344CB8AC3E}">
        <p14:creationId xmlns:p14="http://schemas.microsoft.com/office/powerpoint/2010/main" val="1676758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598E7D-F1DE-4A93-AE63-350AC6249706}" type="datetimeFigureOut">
              <a:rPr lang="en-IN" smtClean="0"/>
              <a:t>31-05-2025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F330AFD-C788-457B-BF37-524BF6F8D131}" type="slidenum">
              <a:rPr lang="en-IN" smtClean="0"/>
              <a:t>‹#›</a:t>
            </a:fld>
            <a:endParaRPr lang="en-IN"/>
          </a:p>
        </p:txBody>
      </p:sp>
    </p:spTree>
    <p:extLst>
      <p:ext uri="{BB962C8B-B14F-4D97-AF65-F5344CB8AC3E}">
        <p14:creationId xmlns:p14="http://schemas.microsoft.com/office/powerpoint/2010/main" val="856386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598E7D-F1DE-4A93-AE63-350AC6249706}" type="datetimeFigureOut">
              <a:rPr lang="en-IN" smtClean="0"/>
              <a:t>31-05-2025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F330AFD-C788-457B-BF37-524BF6F8D131}" type="slidenum">
              <a:rPr lang="en-IN" smtClean="0"/>
              <a:t>‹#›</a:t>
            </a:fld>
            <a:endParaRPr lang="en-IN"/>
          </a:p>
        </p:txBody>
      </p:sp>
    </p:spTree>
    <p:extLst>
      <p:ext uri="{BB962C8B-B14F-4D97-AF65-F5344CB8AC3E}">
        <p14:creationId xmlns:p14="http://schemas.microsoft.com/office/powerpoint/2010/main" val="3614027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598E7D-F1DE-4A93-AE63-350AC6249706}" type="datetimeFigureOut">
              <a:rPr lang="en-IN" smtClean="0"/>
              <a:t>31-05-2025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F330AFD-C788-457B-BF37-524BF6F8D131}" type="slidenum">
              <a:rPr lang="en-IN" smtClean="0"/>
              <a:t>‹#›</a:t>
            </a:fld>
            <a:endParaRPr lang="en-IN"/>
          </a:p>
        </p:txBody>
      </p:sp>
    </p:spTree>
    <p:extLst>
      <p:ext uri="{BB962C8B-B14F-4D97-AF65-F5344CB8AC3E}">
        <p14:creationId xmlns:p14="http://schemas.microsoft.com/office/powerpoint/2010/main" val="476822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598E7D-F1DE-4A93-AE63-350AC6249706}" type="datetimeFigureOut">
              <a:rPr lang="en-IN" smtClean="0"/>
              <a:t>31-05-2025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F330AFD-C788-457B-BF37-524BF6F8D131}" type="slidenum">
              <a:rPr lang="en-IN" smtClean="0"/>
              <a:t>‹#›</a:t>
            </a:fld>
            <a:endParaRPr lang="en-IN"/>
          </a:p>
        </p:txBody>
      </p:sp>
    </p:spTree>
    <p:extLst>
      <p:ext uri="{BB962C8B-B14F-4D97-AF65-F5344CB8AC3E}">
        <p14:creationId xmlns:p14="http://schemas.microsoft.com/office/powerpoint/2010/main" val="1029420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598E7D-F1DE-4A93-AE63-350AC6249706}" type="datetimeFigureOut">
              <a:rPr lang="en-IN" smtClean="0"/>
              <a:t>31-05-2025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F330AFD-C788-457B-BF37-524BF6F8D131}" type="slidenum">
              <a:rPr lang="en-IN" smtClean="0"/>
              <a:t>‹#›</a:t>
            </a:fld>
            <a:endParaRPr lang="en-IN"/>
          </a:p>
        </p:txBody>
      </p:sp>
    </p:spTree>
    <p:extLst>
      <p:ext uri="{BB962C8B-B14F-4D97-AF65-F5344CB8AC3E}">
        <p14:creationId xmlns:p14="http://schemas.microsoft.com/office/powerpoint/2010/main" val="2775593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98E7D-F1DE-4A93-AE63-350AC6249706}" type="datetimeFigureOut">
              <a:rPr lang="en-IN" smtClean="0"/>
              <a:t>31-05-2025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F330AFD-C788-457B-BF37-524BF6F8D131}" type="slidenum">
              <a:rPr lang="en-IN" smtClean="0"/>
              <a:t>‹#›</a:t>
            </a:fld>
            <a:endParaRPr lang="en-IN"/>
          </a:p>
        </p:txBody>
      </p:sp>
    </p:spTree>
    <p:extLst>
      <p:ext uri="{BB962C8B-B14F-4D97-AF65-F5344CB8AC3E}">
        <p14:creationId xmlns:p14="http://schemas.microsoft.com/office/powerpoint/2010/main" val="82380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598E7D-F1DE-4A93-AE63-350AC6249706}" type="datetimeFigureOut">
              <a:rPr lang="en-IN" smtClean="0"/>
              <a:t>31-05-2025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F330AFD-C788-457B-BF37-524BF6F8D131}" type="slidenum">
              <a:rPr lang="en-IN" smtClean="0"/>
              <a:t>‹#›</a:t>
            </a:fld>
            <a:endParaRPr lang="en-IN"/>
          </a:p>
        </p:txBody>
      </p:sp>
    </p:spTree>
    <p:extLst>
      <p:ext uri="{BB962C8B-B14F-4D97-AF65-F5344CB8AC3E}">
        <p14:creationId xmlns:p14="http://schemas.microsoft.com/office/powerpoint/2010/main" val="2629208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598E7D-F1DE-4A93-AE63-350AC6249706}" type="datetimeFigureOut">
              <a:rPr lang="en-IN" smtClean="0"/>
              <a:t>31-05-2025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F330AFD-C788-457B-BF37-524BF6F8D131}" type="slidenum">
              <a:rPr lang="en-IN" smtClean="0"/>
              <a:t>‹#›</a:t>
            </a:fld>
            <a:endParaRPr lang="en-IN"/>
          </a:p>
        </p:txBody>
      </p:sp>
    </p:spTree>
    <p:extLst>
      <p:ext uri="{BB962C8B-B14F-4D97-AF65-F5344CB8AC3E}">
        <p14:creationId xmlns:p14="http://schemas.microsoft.com/office/powerpoint/2010/main" val="1273035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A598E7D-F1DE-4A93-AE63-350AC6249706}" type="datetimeFigureOut">
              <a:rPr lang="en-IN" smtClean="0"/>
              <a:t>31-05-2025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F330AFD-C788-457B-BF37-524BF6F8D131}" type="slidenum">
              <a:rPr lang="en-IN" smtClean="0"/>
              <a:t>‹#›</a:t>
            </a:fld>
            <a:endParaRPr lang="en-IN"/>
          </a:p>
        </p:txBody>
      </p:sp>
    </p:spTree>
    <p:extLst>
      <p:ext uri="{BB962C8B-B14F-4D97-AF65-F5344CB8AC3E}">
        <p14:creationId xmlns:p14="http://schemas.microsoft.com/office/powerpoint/2010/main" val="94904607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774DD8-3910-8A91-E64A-BDD833F8519A}"/>
              </a:ext>
            </a:extLst>
          </p:cNvPr>
          <p:cNvPicPr>
            <a:picLocks noChangeAspect="1"/>
          </p:cNvPicPr>
          <p:nvPr/>
        </p:nvPicPr>
        <p:blipFill>
          <a:blip r:embed="rId2"/>
          <a:stretch>
            <a:fillRect/>
          </a:stretch>
        </p:blipFill>
        <p:spPr>
          <a:xfrm>
            <a:off x="-2" y="-2861"/>
            <a:ext cx="12192001" cy="6860861"/>
          </a:xfrm>
          <a:prstGeom prst="rect">
            <a:avLst/>
          </a:prstGeom>
        </p:spPr>
      </p:pic>
      <p:sp>
        <p:nvSpPr>
          <p:cNvPr id="6" name="TextBox 5">
            <a:extLst>
              <a:ext uri="{FF2B5EF4-FFF2-40B4-BE49-F238E27FC236}">
                <a16:creationId xmlns:a16="http://schemas.microsoft.com/office/drawing/2014/main" id="{4C7C432B-8F79-05EB-58E0-08564C44AEC6}"/>
              </a:ext>
            </a:extLst>
          </p:cNvPr>
          <p:cNvSpPr txBox="1"/>
          <p:nvPr/>
        </p:nvSpPr>
        <p:spPr>
          <a:xfrm>
            <a:off x="176980" y="285135"/>
            <a:ext cx="5919019"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E-Commerce Review Analyser</a:t>
            </a:r>
          </a:p>
        </p:txBody>
      </p:sp>
      <p:sp>
        <p:nvSpPr>
          <p:cNvPr id="7" name="TextBox 6">
            <a:extLst>
              <a:ext uri="{FF2B5EF4-FFF2-40B4-BE49-F238E27FC236}">
                <a16:creationId xmlns:a16="http://schemas.microsoft.com/office/drawing/2014/main" id="{0ECAE8D3-E963-10DA-1B6E-B8FF5C73B6DF}"/>
              </a:ext>
            </a:extLst>
          </p:cNvPr>
          <p:cNvSpPr txBox="1"/>
          <p:nvPr/>
        </p:nvSpPr>
        <p:spPr>
          <a:xfrm>
            <a:off x="10628671" y="6488668"/>
            <a:ext cx="2713704" cy="369332"/>
          </a:xfrm>
          <a:prstGeom prst="rect">
            <a:avLst/>
          </a:prstGeom>
          <a:noFill/>
        </p:spPr>
        <p:txBody>
          <a:bodyPr wrap="square" rtlCol="0">
            <a:spAutoFit/>
          </a:bodyPr>
          <a:lstStyle/>
          <a:p>
            <a:r>
              <a:rPr lang="en-IN" dirty="0"/>
              <a:t>By Mayur Patil</a:t>
            </a:r>
          </a:p>
        </p:txBody>
      </p:sp>
      <p:sp>
        <p:nvSpPr>
          <p:cNvPr id="8" name="Rectangle: Rounded Corners 7">
            <a:extLst>
              <a:ext uri="{FF2B5EF4-FFF2-40B4-BE49-F238E27FC236}">
                <a16:creationId xmlns:a16="http://schemas.microsoft.com/office/drawing/2014/main" id="{44CB6ABF-64F4-EF35-32C4-FB01E15B3F12}"/>
              </a:ext>
            </a:extLst>
          </p:cNvPr>
          <p:cNvSpPr/>
          <p:nvPr/>
        </p:nvSpPr>
        <p:spPr>
          <a:xfrm>
            <a:off x="245806" y="1229032"/>
            <a:ext cx="1838633" cy="112087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59CC4E0B-2DCC-7CDD-74B3-72FDD118940E}"/>
              </a:ext>
            </a:extLst>
          </p:cNvPr>
          <p:cNvSpPr/>
          <p:nvPr/>
        </p:nvSpPr>
        <p:spPr>
          <a:xfrm>
            <a:off x="1047135" y="3146907"/>
            <a:ext cx="1838633" cy="112087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E58E8FBE-1075-098D-2A11-ADFAA6310E9D}"/>
              </a:ext>
            </a:extLst>
          </p:cNvPr>
          <p:cNvSpPr/>
          <p:nvPr/>
        </p:nvSpPr>
        <p:spPr>
          <a:xfrm>
            <a:off x="2418734" y="5002453"/>
            <a:ext cx="1838633" cy="112087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39BD81CD-286C-5465-A95A-86991D7B706D}"/>
              </a:ext>
            </a:extLst>
          </p:cNvPr>
          <p:cNvSpPr txBox="1"/>
          <p:nvPr/>
        </p:nvSpPr>
        <p:spPr>
          <a:xfrm>
            <a:off x="550607" y="1304167"/>
            <a:ext cx="1612490" cy="923330"/>
          </a:xfrm>
          <a:prstGeom prst="rect">
            <a:avLst/>
          </a:prstGeom>
          <a:noFill/>
        </p:spPr>
        <p:txBody>
          <a:bodyPr wrap="square" rtlCol="0">
            <a:spAutoFit/>
          </a:bodyPr>
          <a:lstStyle/>
          <a:p>
            <a:r>
              <a:rPr lang="en-US" dirty="0"/>
              <a:t>Exploring Consumer Behavior</a:t>
            </a:r>
            <a:endParaRPr lang="en-IN" dirty="0"/>
          </a:p>
        </p:txBody>
      </p:sp>
      <p:sp>
        <p:nvSpPr>
          <p:cNvPr id="14" name="TextBox 13">
            <a:extLst>
              <a:ext uri="{FF2B5EF4-FFF2-40B4-BE49-F238E27FC236}">
                <a16:creationId xmlns:a16="http://schemas.microsoft.com/office/drawing/2014/main" id="{D7B0DD62-E461-E32E-DAE2-F7257712A122}"/>
              </a:ext>
            </a:extLst>
          </p:cNvPr>
          <p:cNvSpPr txBox="1"/>
          <p:nvPr/>
        </p:nvSpPr>
        <p:spPr>
          <a:xfrm>
            <a:off x="1297856" y="3245681"/>
            <a:ext cx="1838633" cy="923330"/>
          </a:xfrm>
          <a:prstGeom prst="rect">
            <a:avLst/>
          </a:prstGeom>
          <a:noFill/>
        </p:spPr>
        <p:txBody>
          <a:bodyPr wrap="square" rtlCol="0">
            <a:spAutoFit/>
          </a:bodyPr>
          <a:lstStyle/>
          <a:p>
            <a:r>
              <a:rPr lang="en-IN" dirty="0"/>
              <a:t>An Analytical Dive into E-Commerce</a:t>
            </a:r>
          </a:p>
        </p:txBody>
      </p:sp>
      <p:sp>
        <p:nvSpPr>
          <p:cNvPr id="15" name="TextBox 14">
            <a:extLst>
              <a:ext uri="{FF2B5EF4-FFF2-40B4-BE49-F238E27FC236}">
                <a16:creationId xmlns:a16="http://schemas.microsoft.com/office/drawing/2014/main" id="{97818176-9366-1C3C-2354-7041EA8D3569}"/>
              </a:ext>
            </a:extLst>
          </p:cNvPr>
          <p:cNvSpPr txBox="1"/>
          <p:nvPr/>
        </p:nvSpPr>
        <p:spPr>
          <a:xfrm>
            <a:off x="2708787" y="5188399"/>
            <a:ext cx="1691148" cy="646331"/>
          </a:xfrm>
          <a:prstGeom prst="rect">
            <a:avLst/>
          </a:prstGeom>
          <a:noFill/>
        </p:spPr>
        <p:txBody>
          <a:bodyPr wrap="square" rtlCol="0">
            <a:spAutoFit/>
          </a:bodyPr>
          <a:lstStyle/>
          <a:p>
            <a:r>
              <a:rPr lang="en-IN" dirty="0"/>
              <a:t>From Text to Trends</a:t>
            </a:r>
          </a:p>
        </p:txBody>
      </p:sp>
    </p:spTree>
    <p:extLst>
      <p:ext uri="{BB962C8B-B14F-4D97-AF65-F5344CB8AC3E}">
        <p14:creationId xmlns:p14="http://schemas.microsoft.com/office/powerpoint/2010/main" val="873957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48AD2-CBA1-D06F-0733-534FD5F8DC5E}"/>
            </a:ext>
          </a:extLst>
        </p:cNvPr>
        <p:cNvGrpSpPr/>
        <p:nvPr/>
      </p:nvGrpSpPr>
      <p:grpSpPr>
        <a:xfrm>
          <a:off x="0" y="0"/>
          <a:ext cx="0" cy="0"/>
          <a:chOff x="0" y="0"/>
          <a:chExt cx="0" cy="0"/>
        </a:xfrm>
      </p:grpSpPr>
      <p:sp>
        <p:nvSpPr>
          <p:cNvPr id="6" name="Arrow: Pentagon 5">
            <a:extLst>
              <a:ext uri="{FF2B5EF4-FFF2-40B4-BE49-F238E27FC236}">
                <a16:creationId xmlns:a16="http://schemas.microsoft.com/office/drawing/2014/main" id="{D18F180B-20F3-E59A-B4D4-1C796E3C678A}"/>
              </a:ext>
            </a:extLst>
          </p:cNvPr>
          <p:cNvSpPr/>
          <p:nvPr/>
        </p:nvSpPr>
        <p:spPr>
          <a:xfrm>
            <a:off x="0" y="727587"/>
            <a:ext cx="3441290" cy="82590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D155ECF0-AFE7-4264-4970-EFFC1D1A4A8A}"/>
              </a:ext>
            </a:extLst>
          </p:cNvPr>
          <p:cNvSpPr txBox="1"/>
          <p:nvPr/>
        </p:nvSpPr>
        <p:spPr>
          <a:xfrm>
            <a:off x="432619" y="878931"/>
            <a:ext cx="3165987" cy="523220"/>
          </a:xfrm>
          <a:prstGeom prst="rect">
            <a:avLst/>
          </a:prstGeom>
          <a:noFill/>
        </p:spPr>
        <p:txBody>
          <a:bodyPr wrap="square" rtlCol="0">
            <a:spAutoFit/>
          </a:bodyPr>
          <a:lstStyle/>
          <a:p>
            <a:r>
              <a:rPr lang="en-IN" sz="2800" dirty="0">
                <a:solidFill>
                  <a:schemeClr val="bg1"/>
                </a:solidFill>
              </a:rPr>
              <a:t>Conclusion</a:t>
            </a:r>
          </a:p>
        </p:txBody>
      </p:sp>
      <p:sp>
        <p:nvSpPr>
          <p:cNvPr id="8" name="TextBox 7">
            <a:extLst>
              <a:ext uri="{FF2B5EF4-FFF2-40B4-BE49-F238E27FC236}">
                <a16:creationId xmlns:a16="http://schemas.microsoft.com/office/drawing/2014/main" id="{B913201B-778C-BF7D-9ACD-B29B80789DB3}"/>
              </a:ext>
            </a:extLst>
          </p:cNvPr>
          <p:cNvSpPr txBox="1"/>
          <p:nvPr/>
        </p:nvSpPr>
        <p:spPr>
          <a:xfrm>
            <a:off x="3844413" y="2225951"/>
            <a:ext cx="6892413" cy="3785652"/>
          </a:xfrm>
          <a:prstGeom prst="rect">
            <a:avLst/>
          </a:prstGeom>
          <a:noFill/>
        </p:spPr>
        <p:txBody>
          <a:bodyPr wrap="square" rtlCol="0">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Cleaned and prepared customer review data by fixing dates, extracting numbers, and filling missing values.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Built a machine learning model and created an easy-to-use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 for real-time predictions.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shows how good data cleaning and simple ML can provide useful insights and a base for future improvements.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8363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row: Pentagon 1">
            <a:extLst>
              <a:ext uri="{FF2B5EF4-FFF2-40B4-BE49-F238E27FC236}">
                <a16:creationId xmlns:a16="http://schemas.microsoft.com/office/drawing/2014/main" id="{42D8B432-368F-0C9B-4898-E00A44D5DA3A}"/>
              </a:ext>
            </a:extLst>
          </p:cNvPr>
          <p:cNvSpPr/>
          <p:nvPr/>
        </p:nvSpPr>
        <p:spPr>
          <a:xfrm>
            <a:off x="0" y="668594"/>
            <a:ext cx="3441290" cy="82590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7DF86EC-D994-1A9B-672A-191EB0E4E51B}"/>
              </a:ext>
            </a:extLst>
          </p:cNvPr>
          <p:cNvSpPr txBox="1"/>
          <p:nvPr/>
        </p:nvSpPr>
        <p:spPr>
          <a:xfrm>
            <a:off x="68826" y="698090"/>
            <a:ext cx="2969342" cy="646331"/>
          </a:xfrm>
          <a:prstGeom prst="rect">
            <a:avLst/>
          </a:prstGeom>
          <a:noFill/>
        </p:spPr>
        <p:txBody>
          <a:bodyPr wrap="square" rtlCol="0">
            <a:spAutoFit/>
          </a:bodyPr>
          <a:lstStyle/>
          <a:p>
            <a:r>
              <a:rPr lang="en-IN" sz="3600" dirty="0">
                <a:solidFill>
                  <a:schemeClr val="bg1"/>
                </a:solidFill>
                <a:latin typeface="Times New Roman" panose="02020603050405020304" pitchFamily="18" charset="0"/>
                <a:cs typeface="Times New Roman" panose="02020603050405020304" pitchFamily="18" charset="0"/>
              </a:rPr>
              <a:t>THANK YOU</a:t>
            </a:r>
          </a:p>
        </p:txBody>
      </p:sp>
      <p:sp>
        <p:nvSpPr>
          <p:cNvPr id="4" name="TextBox 3">
            <a:extLst>
              <a:ext uri="{FF2B5EF4-FFF2-40B4-BE49-F238E27FC236}">
                <a16:creationId xmlns:a16="http://schemas.microsoft.com/office/drawing/2014/main" id="{E7E6350D-65C6-72A2-C1B9-C2C32F1210B1}"/>
              </a:ext>
            </a:extLst>
          </p:cNvPr>
          <p:cNvSpPr txBox="1"/>
          <p:nvPr/>
        </p:nvSpPr>
        <p:spPr>
          <a:xfrm>
            <a:off x="4080387" y="1828800"/>
            <a:ext cx="6292646"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Any Questions</a:t>
            </a:r>
          </a:p>
        </p:txBody>
      </p:sp>
    </p:spTree>
    <p:extLst>
      <p:ext uri="{BB962C8B-B14F-4D97-AF65-F5344CB8AC3E}">
        <p14:creationId xmlns:p14="http://schemas.microsoft.com/office/powerpoint/2010/main" val="1342229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row: Pentagon 5">
            <a:extLst>
              <a:ext uri="{FF2B5EF4-FFF2-40B4-BE49-F238E27FC236}">
                <a16:creationId xmlns:a16="http://schemas.microsoft.com/office/drawing/2014/main" id="{10BB65EC-2BDA-F667-FB9B-0E1C3994BFED}"/>
              </a:ext>
            </a:extLst>
          </p:cNvPr>
          <p:cNvSpPr/>
          <p:nvPr/>
        </p:nvSpPr>
        <p:spPr>
          <a:xfrm>
            <a:off x="0" y="727587"/>
            <a:ext cx="3441290" cy="82590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B5BE51F4-4BD0-FED0-3793-AEDF2C43B607}"/>
              </a:ext>
            </a:extLst>
          </p:cNvPr>
          <p:cNvSpPr txBox="1"/>
          <p:nvPr/>
        </p:nvSpPr>
        <p:spPr>
          <a:xfrm>
            <a:off x="137651" y="878931"/>
            <a:ext cx="3165987" cy="523220"/>
          </a:xfrm>
          <a:prstGeom prst="rect">
            <a:avLst/>
          </a:prstGeom>
          <a:noFill/>
        </p:spPr>
        <p:txBody>
          <a:bodyPr wrap="square" rtlCol="0">
            <a:spAutoFit/>
          </a:bodyPr>
          <a:lstStyle/>
          <a:p>
            <a:r>
              <a:rPr lang="en-IN" sz="2800" dirty="0">
                <a:solidFill>
                  <a:schemeClr val="bg1"/>
                </a:solidFill>
              </a:rPr>
              <a:t>INTRODUCTION</a:t>
            </a:r>
          </a:p>
        </p:txBody>
      </p:sp>
      <p:sp>
        <p:nvSpPr>
          <p:cNvPr id="5" name="TextBox 4">
            <a:extLst>
              <a:ext uri="{FF2B5EF4-FFF2-40B4-BE49-F238E27FC236}">
                <a16:creationId xmlns:a16="http://schemas.microsoft.com/office/drawing/2014/main" id="{A23058F7-F0F7-FE3B-510A-B70396DD53FB}"/>
              </a:ext>
            </a:extLst>
          </p:cNvPr>
          <p:cNvSpPr txBox="1"/>
          <p:nvPr/>
        </p:nvSpPr>
        <p:spPr>
          <a:xfrm>
            <a:off x="2792360" y="2071355"/>
            <a:ext cx="9035845" cy="3416320"/>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Analyze customer reviews to understand satisfaction and feedback.</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 Machine Learning to predict if a customer is satisfied.</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Apply NLP to extract opinions on price, delivery, and quality.</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 Deep Learning (BERT) for accurate real-world review classification</a:t>
            </a:r>
            <a:endParaRPr lang="en-IN" sz="2400" dirty="0"/>
          </a:p>
        </p:txBody>
      </p:sp>
    </p:spTree>
    <p:extLst>
      <p:ext uri="{BB962C8B-B14F-4D97-AF65-F5344CB8AC3E}">
        <p14:creationId xmlns:p14="http://schemas.microsoft.com/office/powerpoint/2010/main" val="2826772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DDE66E-5E88-727F-868E-9104A7EB1D5E}"/>
            </a:ext>
          </a:extLst>
        </p:cNvPr>
        <p:cNvGrpSpPr/>
        <p:nvPr/>
      </p:nvGrpSpPr>
      <p:grpSpPr>
        <a:xfrm>
          <a:off x="0" y="0"/>
          <a:ext cx="0" cy="0"/>
          <a:chOff x="0" y="0"/>
          <a:chExt cx="0" cy="0"/>
        </a:xfrm>
      </p:grpSpPr>
      <p:sp>
        <p:nvSpPr>
          <p:cNvPr id="6" name="Arrow: Pentagon 5">
            <a:extLst>
              <a:ext uri="{FF2B5EF4-FFF2-40B4-BE49-F238E27FC236}">
                <a16:creationId xmlns:a16="http://schemas.microsoft.com/office/drawing/2014/main" id="{6A16F595-F546-DD0C-B37A-2467C828D157}"/>
              </a:ext>
            </a:extLst>
          </p:cNvPr>
          <p:cNvSpPr/>
          <p:nvPr/>
        </p:nvSpPr>
        <p:spPr>
          <a:xfrm>
            <a:off x="0" y="727587"/>
            <a:ext cx="3441290" cy="82590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D3DF1FB6-B8B7-D06D-7931-1237319E6C45}"/>
              </a:ext>
            </a:extLst>
          </p:cNvPr>
          <p:cNvSpPr txBox="1"/>
          <p:nvPr/>
        </p:nvSpPr>
        <p:spPr>
          <a:xfrm>
            <a:off x="373624" y="878931"/>
            <a:ext cx="3165987" cy="523220"/>
          </a:xfrm>
          <a:prstGeom prst="rect">
            <a:avLst/>
          </a:prstGeom>
          <a:noFill/>
        </p:spPr>
        <p:txBody>
          <a:bodyPr wrap="square" rtlCol="0">
            <a:spAutoFit/>
          </a:bodyPr>
          <a:lstStyle/>
          <a:p>
            <a:r>
              <a:rPr lang="en-IN" sz="2800" dirty="0">
                <a:solidFill>
                  <a:schemeClr val="bg1"/>
                </a:solidFill>
              </a:rPr>
              <a:t>The PIE CHART</a:t>
            </a:r>
          </a:p>
        </p:txBody>
      </p:sp>
      <p:sp>
        <p:nvSpPr>
          <p:cNvPr id="5" name="TextBox 4">
            <a:extLst>
              <a:ext uri="{FF2B5EF4-FFF2-40B4-BE49-F238E27FC236}">
                <a16:creationId xmlns:a16="http://schemas.microsoft.com/office/drawing/2014/main" id="{41EB209E-AF1F-317E-C33A-439B4E758316}"/>
              </a:ext>
            </a:extLst>
          </p:cNvPr>
          <p:cNvSpPr txBox="1"/>
          <p:nvPr/>
        </p:nvSpPr>
        <p:spPr>
          <a:xfrm>
            <a:off x="373624" y="1951904"/>
            <a:ext cx="6672908" cy="3477875"/>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latin typeface="Times New Roman" panose="02020603050405020304" pitchFamily="18" charset="0"/>
                <a:cs typeface="Times New Roman" panose="02020603050405020304" pitchFamily="18" charset="0"/>
              </a:rPr>
              <a:t>The chart breaks down customer ratings based on their sentiment (positive, negative, or neutral).</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Positive Sentiment (Blue): This is the largest portion, representing 10.43K ratings, which is 49.7% of the total. This means almost half of the ratings are positive.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Negative Sentiment (Dark Blue): This is the second largest, with 8.31K ratings, making up 39.58% of the total. This indicates a significant portion of ratings are negative.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Neutral Sentiment (Orange): This is the smallest segment, with 2.25K ratings, accounting for 10.72% of the total. This suggests a smaller number of ratings are neutral. </a:t>
            </a:r>
            <a:endParaRPr lang="en-IN" sz="2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A6E427A-D0AD-90DD-A8F0-15B4D363B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3466" y="1606038"/>
            <a:ext cx="5258534" cy="3645923"/>
          </a:xfrm>
          <a:prstGeom prst="rect">
            <a:avLst/>
          </a:prstGeom>
        </p:spPr>
      </p:pic>
    </p:spTree>
    <p:extLst>
      <p:ext uri="{BB962C8B-B14F-4D97-AF65-F5344CB8AC3E}">
        <p14:creationId xmlns:p14="http://schemas.microsoft.com/office/powerpoint/2010/main" val="912855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697507-86BB-335B-4786-EFF0DB439770}"/>
            </a:ext>
          </a:extLst>
        </p:cNvPr>
        <p:cNvGrpSpPr/>
        <p:nvPr/>
      </p:nvGrpSpPr>
      <p:grpSpPr>
        <a:xfrm>
          <a:off x="0" y="0"/>
          <a:ext cx="0" cy="0"/>
          <a:chOff x="0" y="0"/>
          <a:chExt cx="0" cy="0"/>
        </a:xfrm>
      </p:grpSpPr>
      <p:sp>
        <p:nvSpPr>
          <p:cNvPr id="6" name="Arrow: Pentagon 5">
            <a:extLst>
              <a:ext uri="{FF2B5EF4-FFF2-40B4-BE49-F238E27FC236}">
                <a16:creationId xmlns:a16="http://schemas.microsoft.com/office/drawing/2014/main" id="{3B38307A-81FC-BBFA-7A65-9852EC06BBAF}"/>
              </a:ext>
            </a:extLst>
          </p:cNvPr>
          <p:cNvSpPr/>
          <p:nvPr/>
        </p:nvSpPr>
        <p:spPr>
          <a:xfrm>
            <a:off x="0" y="727587"/>
            <a:ext cx="3441290" cy="82590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1806D66B-2201-8F54-040F-72DF39B342B0}"/>
              </a:ext>
            </a:extLst>
          </p:cNvPr>
          <p:cNvSpPr txBox="1"/>
          <p:nvPr/>
        </p:nvSpPr>
        <p:spPr>
          <a:xfrm>
            <a:off x="137651" y="878931"/>
            <a:ext cx="3165987" cy="523220"/>
          </a:xfrm>
          <a:prstGeom prst="rect">
            <a:avLst/>
          </a:prstGeom>
          <a:noFill/>
        </p:spPr>
        <p:txBody>
          <a:bodyPr wrap="square" rtlCol="0">
            <a:spAutoFit/>
          </a:bodyPr>
          <a:lstStyle/>
          <a:p>
            <a:r>
              <a:rPr lang="en-IN" sz="2800" dirty="0">
                <a:solidFill>
                  <a:schemeClr val="bg1"/>
                </a:solidFill>
              </a:rPr>
              <a:t>The BAR CHART</a:t>
            </a:r>
          </a:p>
        </p:txBody>
      </p:sp>
      <p:pic>
        <p:nvPicPr>
          <p:cNvPr id="3" name="Picture 2">
            <a:extLst>
              <a:ext uri="{FF2B5EF4-FFF2-40B4-BE49-F238E27FC236}">
                <a16:creationId xmlns:a16="http://schemas.microsoft.com/office/drawing/2014/main" id="{23A17C4C-4545-51BA-09BF-9A037F979F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5728" y="1357462"/>
            <a:ext cx="5706271" cy="4477375"/>
          </a:xfrm>
          <a:prstGeom prst="rect">
            <a:avLst/>
          </a:prstGeom>
        </p:spPr>
      </p:pic>
      <p:sp>
        <p:nvSpPr>
          <p:cNvPr id="8" name="TextBox 7">
            <a:extLst>
              <a:ext uri="{FF2B5EF4-FFF2-40B4-BE49-F238E27FC236}">
                <a16:creationId xmlns:a16="http://schemas.microsoft.com/office/drawing/2014/main" id="{DF41E0E4-1AE6-D213-AAFC-228E751A6BC0}"/>
              </a:ext>
            </a:extLst>
          </p:cNvPr>
          <p:cNvSpPr txBox="1"/>
          <p:nvPr/>
        </p:nvSpPr>
        <p:spPr>
          <a:xfrm>
            <a:off x="314632" y="1858297"/>
            <a:ext cx="5850194" cy="4062651"/>
          </a:xfrm>
          <a:prstGeom prst="rect">
            <a:avLst/>
          </a:prstGeom>
          <a:noFill/>
        </p:spPr>
        <p:txBody>
          <a:bodyPr wrap="square" rtlCol="0">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chart shows the number of reviews received for each star rating, from 1-star to 5-star.</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lvl="0" indent="-285750" algn="just" defTabSz="914400" eaLnBrk="0" fontAlgn="base" hangingPunct="0">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1-Star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(13.1K): Most common — many customers had very bad experiences.</a:t>
            </a:r>
            <a:r>
              <a:rPr lang="en-US" altLang="en-US" sz="2000" b="1" dirty="0">
                <a:latin typeface="Times New Roman" panose="02020603050405020304" pitchFamily="18" charset="0"/>
                <a:cs typeface="Times New Roman" panose="02020603050405020304" pitchFamily="18" charset="0"/>
              </a:rPr>
              <a:t> </a:t>
            </a:r>
          </a:p>
          <a:p>
            <a:pPr marL="285750" lvl="0" indent="-285750" algn="just" defTabSz="914400" eaLnBrk="0" fontAlgn="base" hangingPunct="0">
              <a:spcBef>
                <a:spcPct val="0"/>
              </a:spcBef>
              <a:spcAft>
                <a:spcPct val="0"/>
              </a:spcAft>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2-Star</a:t>
            </a:r>
            <a:r>
              <a:rPr lang="en-US" altLang="en-US" sz="2000" dirty="0">
                <a:latin typeface="Times New Roman" panose="02020603050405020304" pitchFamily="18" charset="0"/>
                <a:cs typeface="Times New Roman" panose="02020603050405020304" pitchFamily="18" charset="0"/>
              </a:rPr>
              <a:t> (1.4K): Some customers had poor experiences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lgn="just" defTabSz="914400" eaLnBrk="0" fontAlgn="base" hangingPunct="0">
              <a:spcBef>
                <a:spcPct val="0"/>
              </a:spcBef>
              <a:spcAft>
                <a:spcPct val="0"/>
              </a:spcAft>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3-Star</a:t>
            </a:r>
            <a:r>
              <a:rPr lang="en-US" altLang="en-US" sz="2000" dirty="0">
                <a:latin typeface="Times New Roman" panose="02020603050405020304" pitchFamily="18" charset="0"/>
                <a:cs typeface="Times New Roman" panose="02020603050405020304" pitchFamily="18" charset="0"/>
              </a:rPr>
              <a:t> (0.9K): Few customers felt neutral or average.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4-Star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(1.3K): Many were happy, but not fully satisfied.</a:t>
            </a:r>
          </a:p>
          <a:p>
            <a:pPr marL="285750" indent="-285750" algn="just">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5-Star</a:t>
            </a:r>
            <a:r>
              <a:rPr lang="en-US" altLang="en-US" sz="2000" dirty="0">
                <a:latin typeface="Times New Roman" panose="02020603050405020304" pitchFamily="18" charset="0"/>
                <a:cs typeface="Times New Roman" panose="02020603050405020304" pitchFamily="18" charset="0"/>
              </a:rPr>
              <a:t> (4.5K): Second highest — many were very satisfied.</a:t>
            </a:r>
          </a:p>
          <a:p>
            <a:endParaRPr lang="en-IN" dirty="0"/>
          </a:p>
        </p:txBody>
      </p:sp>
    </p:spTree>
    <p:extLst>
      <p:ext uri="{BB962C8B-B14F-4D97-AF65-F5344CB8AC3E}">
        <p14:creationId xmlns:p14="http://schemas.microsoft.com/office/powerpoint/2010/main" val="3787274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4F717-856A-DFF6-C5EE-3B2432DF5E94}"/>
            </a:ext>
          </a:extLst>
        </p:cNvPr>
        <p:cNvGrpSpPr/>
        <p:nvPr/>
      </p:nvGrpSpPr>
      <p:grpSpPr>
        <a:xfrm>
          <a:off x="0" y="0"/>
          <a:ext cx="0" cy="0"/>
          <a:chOff x="0" y="0"/>
          <a:chExt cx="0" cy="0"/>
        </a:xfrm>
      </p:grpSpPr>
      <p:sp>
        <p:nvSpPr>
          <p:cNvPr id="6" name="Arrow: Pentagon 5">
            <a:extLst>
              <a:ext uri="{FF2B5EF4-FFF2-40B4-BE49-F238E27FC236}">
                <a16:creationId xmlns:a16="http://schemas.microsoft.com/office/drawing/2014/main" id="{48814118-80E3-ECEF-B7BB-734EC1F3A91E}"/>
              </a:ext>
            </a:extLst>
          </p:cNvPr>
          <p:cNvSpPr/>
          <p:nvPr/>
        </p:nvSpPr>
        <p:spPr>
          <a:xfrm>
            <a:off x="0" y="727587"/>
            <a:ext cx="3441290" cy="82590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05DC1DCE-5D5B-CFEA-03C4-CBC7ADD8AA51}"/>
              </a:ext>
            </a:extLst>
          </p:cNvPr>
          <p:cNvSpPr txBox="1"/>
          <p:nvPr/>
        </p:nvSpPr>
        <p:spPr>
          <a:xfrm>
            <a:off x="137651" y="878931"/>
            <a:ext cx="3165987" cy="523220"/>
          </a:xfrm>
          <a:prstGeom prst="rect">
            <a:avLst/>
          </a:prstGeom>
          <a:noFill/>
        </p:spPr>
        <p:txBody>
          <a:bodyPr wrap="square" rtlCol="0">
            <a:spAutoFit/>
          </a:bodyPr>
          <a:lstStyle/>
          <a:p>
            <a:r>
              <a:rPr lang="en-IN" sz="2800" dirty="0">
                <a:solidFill>
                  <a:schemeClr val="bg1"/>
                </a:solidFill>
              </a:rPr>
              <a:t>The LINE CHART</a:t>
            </a:r>
          </a:p>
        </p:txBody>
      </p:sp>
      <p:sp>
        <p:nvSpPr>
          <p:cNvPr id="5" name="TextBox 4">
            <a:extLst>
              <a:ext uri="{FF2B5EF4-FFF2-40B4-BE49-F238E27FC236}">
                <a16:creationId xmlns:a16="http://schemas.microsoft.com/office/drawing/2014/main" id="{6A57C26E-9FF0-27DF-1D93-88BF5CB5C084}"/>
              </a:ext>
            </a:extLst>
          </p:cNvPr>
          <p:cNvSpPr txBox="1"/>
          <p:nvPr/>
        </p:nvSpPr>
        <p:spPr>
          <a:xfrm>
            <a:off x="201560" y="1973032"/>
            <a:ext cx="6204156" cy="4093428"/>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chart shows how the "Polarity Score" (likely indicating the overall sentiment, with positive values being more positive and negative values more negative) has changed over the years, approximately from 2008 to 2024.</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2008–2010</a:t>
            </a:r>
            <a:r>
              <a:rPr lang="en-US" sz="2000" dirty="0">
                <a:latin typeface="Times New Roman" panose="02020603050405020304" pitchFamily="18" charset="0"/>
                <a:cs typeface="Times New Roman" panose="02020603050405020304" pitchFamily="18" charset="0"/>
              </a:rPr>
              <a:t>: Sentiment was mostly neutral.</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2012</a:t>
            </a:r>
            <a:r>
              <a:rPr lang="en-US" sz="2000" dirty="0">
                <a:latin typeface="Times New Roman" panose="02020603050405020304" pitchFamily="18" charset="0"/>
                <a:cs typeface="Times New Roman" panose="02020603050405020304" pitchFamily="18" charset="0"/>
              </a:rPr>
              <a:t>: Sharp rise in positive sentiment (peak around +400).</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2013–2015</a:t>
            </a:r>
            <a:r>
              <a:rPr lang="en-US" sz="2000" dirty="0">
                <a:latin typeface="Times New Roman" panose="02020603050405020304" pitchFamily="18" charset="0"/>
                <a:cs typeface="Times New Roman" panose="02020603050405020304" pitchFamily="18" charset="0"/>
              </a:rPr>
              <a:t>: Decline but still positive; small bump in 2015.</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2017–2019</a:t>
            </a:r>
            <a:r>
              <a:rPr lang="en-US" sz="2000" dirty="0">
                <a:latin typeface="Times New Roman" panose="02020603050405020304" pitchFamily="18" charset="0"/>
                <a:cs typeface="Times New Roman" panose="02020603050405020304" pitchFamily="18" charset="0"/>
              </a:rPr>
              <a:t>: Another rise in positivity (peak ~+190).</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2020 onward</a:t>
            </a:r>
            <a:r>
              <a:rPr lang="en-US" sz="2000" dirty="0">
                <a:latin typeface="Times New Roman" panose="02020603050405020304" pitchFamily="18" charset="0"/>
                <a:cs typeface="Times New Roman" panose="02020603050405020304" pitchFamily="18" charset="0"/>
              </a:rPr>
              <a:t>: Sentiment turned negative and stayed low (-50 to -100).</a:t>
            </a:r>
          </a:p>
        </p:txBody>
      </p:sp>
      <p:pic>
        <p:nvPicPr>
          <p:cNvPr id="3" name="Picture 2">
            <a:extLst>
              <a:ext uri="{FF2B5EF4-FFF2-40B4-BE49-F238E27FC236}">
                <a16:creationId xmlns:a16="http://schemas.microsoft.com/office/drawing/2014/main" id="{7246FB70-B235-56E8-50F4-E0A78D90A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5716" y="1834771"/>
            <a:ext cx="5786284" cy="4073727"/>
          </a:xfrm>
          <a:prstGeom prst="rect">
            <a:avLst/>
          </a:prstGeom>
        </p:spPr>
      </p:pic>
    </p:spTree>
    <p:extLst>
      <p:ext uri="{BB962C8B-B14F-4D97-AF65-F5344CB8AC3E}">
        <p14:creationId xmlns:p14="http://schemas.microsoft.com/office/powerpoint/2010/main" val="3109512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77647-4015-673D-F62F-7D84FDC3B282}"/>
            </a:ext>
          </a:extLst>
        </p:cNvPr>
        <p:cNvGrpSpPr/>
        <p:nvPr/>
      </p:nvGrpSpPr>
      <p:grpSpPr>
        <a:xfrm>
          <a:off x="0" y="0"/>
          <a:ext cx="0" cy="0"/>
          <a:chOff x="0" y="0"/>
          <a:chExt cx="0" cy="0"/>
        </a:xfrm>
      </p:grpSpPr>
      <p:sp>
        <p:nvSpPr>
          <p:cNvPr id="6" name="Arrow: Pentagon 5">
            <a:extLst>
              <a:ext uri="{FF2B5EF4-FFF2-40B4-BE49-F238E27FC236}">
                <a16:creationId xmlns:a16="http://schemas.microsoft.com/office/drawing/2014/main" id="{EAD6A667-F84C-767B-AE4E-DD76943230B0}"/>
              </a:ext>
            </a:extLst>
          </p:cNvPr>
          <p:cNvSpPr/>
          <p:nvPr/>
        </p:nvSpPr>
        <p:spPr>
          <a:xfrm>
            <a:off x="0" y="727587"/>
            <a:ext cx="3441290" cy="82590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62AEE880-2F42-1BC6-3122-3797FEE0E1F2}"/>
              </a:ext>
            </a:extLst>
          </p:cNvPr>
          <p:cNvSpPr txBox="1"/>
          <p:nvPr/>
        </p:nvSpPr>
        <p:spPr>
          <a:xfrm>
            <a:off x="137651" y="878931"/>
            <a:ext cx="3165987" cy="523220"/>
          </a:xfrm>
          <a:prstGeom prst="rect">
            <a:avLst/>
          </a:prstGeom>
          <a:noFill/>
        </p:spPr>
        <p:txBody>
          <a:bodyPr wrap="square" rtlCol="0">
            <a:spAutoFit/>
          </a:bodyPr>
          <a:lstStyle/>
          <a:p>
            <a:r>
              <a:rPr lang="en-IN" sz="2800" dirty="0">
                <a:solidFill>
                  <a:schemeClr val="bg1"/>
                </a:solidFill>
              </a:rPr>
              <a:t>The FILLED MAP</a:t>
            </a:r>
          </a:p>
        </p:txBody>
      </p:sp>
      <p:sp>
        <p:nvSpPr>
          <p:cNvPr id="5" name="TextBox 4">
            <a:extLst>
              <a:ext uri="{FF2B5EF4-FFF2-40B4-BE49-F238E27FC236}">
                <a16:creationId xmlns:a16="http://schemas.microsoft.com/office/drawing/2014/main" id="{5D02D7AD-CB41-DF88-0504-14CA1A9A5B9E}"/>
              </a:ext>
            </a:extLst>
          </p:cNvPr>
          <p:cNvSpPr txBox="1"/>
          <p:nvPr/>
        </p:nvSpPr>
        <p:spPr>
          <a:xfrm>
            <a:off x="245806" y="1915191"/>
            <a:ext cx="5388079" cy="4401205"/>
          </a:xfrm>
          <a:prstGeom prst="rect">
            <a:avLst/>
          </a:prstGeom>
          <a:noFill/>
        </p:spPr>
        <p:txBody>
          <a:bodyPr wrap="square" rtlCol="0">
            <a:spAutoFit/>
          </a:bodyPr>
          <a:lstStyle/>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Europe</a:t>
            </a:r>
            <a:r>
              <a:rPr lang="en-IN" sz="2000" dirty="0">
                <a:latin typeface="Times New Roman" panose="02020603050405020304" pitchFamily="18" charset="0"/>
                <a:cs typeface="Times New Roman" panose="02020603050405020304" pitchFamily="18" charset="0"/>
              </a:rPr>
              <a:t>: Highest activity — large circles show strong sentiment data, especially from UK, Germany, France, etc.</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 North America</a:t>
            </a:r>
            <a:r>
              <a:rPr lang="en-IN" sz="2000" dirty="0">
                <a:latin typeface="Times New Roman" panose="02020603050405020304" pitchFamily="18" charset="0"/>
                <a:cs typeface="Times New Roman" panose="02020603050405020304" pitchFamily="18" charset="0"/>
              </a:rPr>
              <a:t>: High volume from the US and Canada.</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Asia</a:t>
            </a:r>
            <a:r>
              <a:rPr lang="en-IN" sz="2000" dirty="0">
                <a:latin typeface="Times New Roman" panose="02020603050405020304" pitchFamily="18" charset="0"/>
                <a:cs typeface="Times New Roman" panose="02020603050405020304" pitchFamily="18" charset="0"/>
              </a:rPr>
              <a:t>: Mixed activity — larger data from India and Southeast Asia.</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South America</a:t>
            </a:r>
            <a:r>
              <a:rPr lang="en-IN" sz="2000" dirty="0">
                <a:latin typeface="Times New Roman" panose="02020603050405020304" pitchFamily="18" charset="0"/>
                <a:cs typeface="Times New Roman" panose="02020603050405020304" pitchFamily="18" charset="0"/>
              </a:rPr>
              <a:t>: Moderate sentiment activity, mostly near coastal regions.</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Australia</a:t>
            </a:r>
            <a:r>
              <a:rPr lang="en-IN" sz="2000" dirty="0">
                <a:latin typeface="Times New Roman" panose="02020603050405020304" pitchFamily="18" charset="0"/>
                <a:cs typeface="Times New Roman" panose="02020603050405020304" pitchFamily="18" charset="0"/>
              </a:rPr>
              <a:t>: Noticeable sentiment presence.</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Africa</a:t>
            </a:r>
            <a:r>
              <a:rPr lang="en-IN" sz="2000" dirty="0">
                <a:latin typeface="Times New Roman" panose="02020603050405020304" pitchFamily="18" charset="0"/>
                <a:cs typeface="Times New Roman" panose="02020603050405020304" pitchFamily="18" charset="0"/>
              </a:rPr>
              <a:t>: Lower and scattered sentiment data.</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Circle size = sentiment volume</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Bigger circle = more reviews/data from that region</a:t>
            </a:r>
          </a:p>
        </p:txBody>
      </p:sp>
      <p:pic>
        <p:nvPicPr>
          <p:cNvPr id="3" name="Picture 2">
            <a:extLst>
              <a:ext uri="{FF2B5EF4-FFF2-40B4-BE49-F238E27FC236}">
                <a16:creationId xmlns:a16="http://schemas.microsoft.com/office/drawing/2014/main" id="{22BF4119-FB3A-57DF-BA51-51461DE669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3886" y="1553496"/>
            <a:ext cx="6658694" cy="4372585"/>
          </a:xfrm>
          <a:prstGeom prst="rect">
            <a:avLst/>
          </a:prstGeom>
        </p:spPr>
      </p:pic>
    </p:spTree>
    <p:extLst>
      <p:ext uri="{BB962C8B-B14F-4D97-AF65-F5344CB8AC3E}">
        <p14:creationId xmlns:p14="http://schemas.microsoft.com/office/powerpoint/2010/main" val="3570934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80F52-93FE-3EF4-4911-E390632F5FCB}"/>
            </a:ext>
          </a:extLst>
        </p:cNvPr>
        <p:cNvGrpSpPr/>
        <p:nvPr/>
      </p:nvGrpSpPr>
      <p:grpSpPr>
        <a:xfrm>
          <a:off x="0" y="0"/>
          <a:ext cx="0" cy="0"/>
          <a:chOff x="0" y="0"/>
          <a:chExt cx="0" cy="0"/>
        </a:xfrm>
      </p:grpSpPr>
      <p:sp>
        <p:nvSpPr>
          <p:cNvPr id="6" name="Arrow: Pentagon 5">
            <a:extLst>
              <a:ext uri="{FF2B5EF4-FFF2-40B4-BE49-F238E27FC236}">
                <a16:creationId xmlns:a16="http://schemas.microsoft.com/office/drawing/2014/main" id="{A6EF9490-9E2E-0B39-9C8D-2F37B45F383B}"/>
              </a:ext>
            </a:extLst>
          </p:cNvPr>
          <p:cNvSpPr/>
          <p:nvPr/>
        </p:nvSpPr>
        <p:spPr>
          <a:xfrm>
            <a:off x="0" y="727587"/>
            <a:ext cx="3441290" cy="82590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2E77D3BB-8F7F-4081-7276-D7B7AF48087A}"/>
              </a:ext>
            </a:extLst>
          </p:cNvPr>
          <p:cNvSpPr txBox="1"/>
          <p:nvPr/>
        </p:nvSpPr>
        <p:spPr>
          <a:xfrm>
            <a:off x="137651" y="878931"/>
            <a:ext cx="3165987" cy="523220"/>
          </a:xfrm>
          <a:prstGeom prst="rect">
            <a:avLst/>
          </a:prstGeom>
          <a:noFill/>
        </p:spPr>
        <p:txBody>
          <a:bodyPr wrap="square" rtlCol="0">
            <a:spAutoFit/>
          </a:bodyPr>
          <a:lstStyle/>
          <a:p>
            <a:r>
              <a:rPr lang="en-IN" sz="2800" dirty="0">
                <a:solidFill>
                  <a:schemeClr val="bg1"/>
                </a:solidFill>
              </a:rPr>
              <a:t>The BAR CHART</a:t>
            </a:r>
          </a:p>
        </p:txBody>
      </p:sp>
      <p:sp>
        <p:nvSpPr>
          <p:cNvPr id="5" name="TextBox 4">
            <a:extLst>
              <a:ext uri="{FF2B5EF4-FFF2-40B4-BE49-F238E27FC236}">
                <a16:creationId xmlns:a16="http://schemas.microsoft.com/office/drawing/2014/main" id="{80B22DE0-A837-547E-6B04-7DA685D5D8DD}"/>
              </a:ext>
            </a:extLst>
          </p:cNvPr>
          <p:cNvSpPr txBox="1"/>
          <p:nvPr/>
        </p:nvSpPr>
        <p:spPr>
          <a:xfrm>
            <a:off x="226141" y="1885641"/>
            <a:ext cx="4906298" cy="4401205"/>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Top Reviewers by Review Count</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Most Active</a:t>
            </a:r>
            <a:r>
              <a:rPr lang="en-US" sz="2000" dirty="0">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"Customer"</a:t>
            </a:r>
            <a:r>
              <a:rPr lang="en-US" sz="2000" dirty="0">
                <a:latin typeface="Times New Roman" panose="02020603050405020304" pitchFamily="18" charset="0"/>
                <a:cs typeface="Times New Roman" panose="02020603050405020304" pitchFamily="18" charset="0"/>
              </a:rPr>
              <a:t> leads with </a:t>
            </a:r>
            <a:r>
              <a:rPr lang="en-US" sz="2000" b="1" dirty="0">
                <a:latin typeface="Times New Roman" panose="02020603050405020304" pitchFamily="18" charset="0"/>
                <a:cs typeface="Times New Roman" panose="02020603050405020304" pitchFamily="18" charset="0"/>
              </a:rPr>
              <a:t>34 reviews</a:t>
            </a:r>
            <a:r>
              <a:rPr lang="en-US" sz="2000" dirty="0">
                <a:latin typeface="Times New Roman" panose="02020603050405020304" pitchFamily="18" charset="0"/>
                <a:cs typeface="Times New Roman" panose="02020603050405020304" pitchFamily="18" charset="0"/>
              </a:rPr>
              <a:t> — likely a generic or anonymous label.</a:t>
            </a:r>
          </a:p>
          <a:p>
            <a:pPr marL="800100" lvl="1"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"David"</a:t>
            </a:r>
            <a:r>
              <a:rPr lang="en-US" sz="2000" dirty="0">
                <a:latin typeface="Times New Roman" panose="02020603050405020304" pitchFamily="18" charset="0"/>
                <a:cs typeface="Times New Roman" panose="02020603050405020304" pitchFamily="18" charset="0"/>
              </a:rPr>
              <a:t> (24), </a:t>
            </a:r>
            <a:r>
              <a:rPr lang="en-US" sz="2000" b="1" dirty="0">
                <a:latin typeface="Times New Roman" panose="02020603050405020304" pitchFamily="18" charset="0"/>
                <a:cs typeface="Times New Roman" panose="02020603050405020304" pitchFamily="18" charset="0"/>
              </a:rPr>
              <a:t>"Mark"</a:t>
            </a:r>
            <a:r>
              <a:rPr lang="en-US" sz="2000" dirty="0">
                <a:latin typeface="Times New Roman" panose="02020603050405020304" pitchFamily="18" charset="0"/>
                <a:cs typeface="Times New Roman" panose="02020603050405020304" pitchFamily="18" charset="0"/>
              </a:rPr>
              <a:t> (20) follow closely.</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Moderately Active</a:t>
            </a:r>
            <a:r>
              <a:rPr lang="en-US" sz="2000" dirty="0">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John</a:t>
            </a:r>
            <a:r>
              <a:rPr lang="en-US" sz="2000" dirty="0">
                <a:latin typeface="Times New Roman" panose="02020603050405020304" pitchFamily="18" charset="0"/>
                <a:cs typeface="Times New Roman" panose="02020603050405020304" pitchFamily="18" charset="0"/>
              </a:rPr>
              <a:t> &amp; </a:t>
            </a:r>
            <a:r>
              <a:rPr lang="en-US" sz="2000" b="1" dirty="0">
                <a:latin typeface="Times New Roman" panose="02020603050405020304" pitchFamily="18" charset="0"/>
                <a:cs typeface="Times New Roman" panose="02020603050405020304" pitchFamily="18" charset="0"/>
              </a:rPr>
              <a:t>Paul</a:t>
            </a:r>
            <a:r>
              <a:rPr lang="en-US" sz="2000" dirty="0">
                <a:latin typeface="Times New Roman" panose="02020603050405020304" pitchFamily="18" charset="0"/>
                <a:cs typeface="Times New Roman" panose="02020603050405020304" pitchFamily="18" charset="0"/>
              </a:rPr>
              <a:t>: 18 reviews</a:t>
            </a:r>
          </a:p>
          <a:p>
            <a:pPr marL="800100" lvl="1"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Chris</a:t>
            </a:r>
            <a:r>
              <a:rPr lang="en-US" sz="2000" dirty="0">
                <a:latin typeface="Times New Roman" panose="02020603050405020304" pitchFamily="18" charset="0"/>
                <a:cs typeface="Times New Roman" panose="02020603050405020304" pitchFamily="18" charset="0"/>
              </a:rPr>
              <a:t> &amp; </a:t>
            </a:r>
            <a:r>
              <a:rPr lang="en-US" sz="2000" b="1" dirty="0">
                <a:latin typeface="Times New Roman" panose="02020603050405020304" pitchFamily="18" charset="0"/>
                <a:cs typeface="Times New Roman" panose="02020603050405020304" pitchFamily="18" charset="0"/>
              </a:rPr>
              <a:t>Michael</a:t>
            </a:r>
            <a:r>
              <a:rPr lang="en-US" sz="2000" dirty="0">
                <a:latin typeface="Times New Roman" panose="02020603050405020304" pitchFamily="18" charset="0"/>
                <a:cs typeface="Times New Roman" panose="02020603050405020304" pitchFamily="18" charset="0"/>
              </a:rPr>
              <a:t>: 16 reviews</a:t>
            </a:r>
          </a:p>
          <a:p>
            <a:pPr marL="800100" lvl="1"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James</a:t>
            </a:r>
            <a:r>
              <a:rPr lang="en-US" sz="2000" dirty="0">
                <a:latin typeface="Times New Roman" panose="02020603050405020304" pitchFamily="18" charset="0"/>
                <a:cs typeface="Times New Roman" panose="02020603050405020304" pitchFamily="18" charset="0"/>
              </a:rPr>
              <a:t>: 15, </a:t>
            </a:r>
            <a:r>
              <a:rPr lang="en-US" sz="2000" b="1" dirty="0">
                <a:latin typeface="Times New Roman" panose="02020603050405020304" pitchFamily="18" charset="0"/>
                <a:cs typeface="Times New Roman" panose="02020603050405020304" pitchFamily="18" charset="0"/>
              </a:rPr>
              <a:t>Mike</a:t>
            </a:r>
            <a:r>
              <a:rPr lang="en-US" sz="2000" dirty="0">
                <a:latin typeface="Times New Roman" panose="02020603050405020304" pitchFamily="18" charset="0"/>
                <a:cs typeface="Times New Roman" panose="02020603050405020304" pitchFamily="18" charset="0"/>
              </a:rPr>
              <a:t>: 13</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Least Active</a:t>
            </a:r>
            <a:r>
              <a:rPr lang="en-US" sz="2000" dirty="0">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"Consumer"</a:t>
            </a:r>
            <a:r>
              <a:rPr lang="en-US" sz="2000" dirty="0">
                <a:latin typeface="Times New Roman" panose="02020603050405020304" pitchFamily="18" charset="0"/>
                <a:cs typeface="Times New Roman" panose="02020603050405020304" pitchFamily="18" charset="0"/>
              </a:rPr>
              <a:t> with only </a:t>
            </a:r>
            <a:r>
              <a:rPr lang="en-US" sz="2000" b="1" dirty="0">
                <a:latin typeface="Times New Roman" panose="02020603050405020304" pitchFamily="18" charset="0"/>
                <a:cs typeface="Times New Roman" panose="02020603050405020304" pitchFamily="18" charset="0"/>
              </a:rPr>
              <a:t>6 reviews</a:t>
            </a:r>
            <a:r>
              <a:rPr lang="en-US" sz="2000" dirty="0">
                <a:latin typeface="Times New Roman" panose="02020603050405020304" pitchFamily="18" charset="0"/>
                <a:cs typeface="Times New Roman" panose="02020603050405020304" pitchFamily="18" charset="0"/>
              </a:rPr>
              <a:t> — possibly another generic name.</a:t>
            </a:r>
          </a:p>
        </p:txBody>
      </p:sp>
      <p:pic>
        <p:nvPicPr>
          <p:cNvPr id="3" name="Picture 2">
            <a:extLst>
              <a:ext uri="{FF2B5EF4-FFF2-40B4-BE49-F238E27FC236}">
                <a16:creationId xmlns:a16="http://schemas.microsoft.com/office/drawing/2014/main" id="{9FF0D808-3635-6A86-D4ED-96E0585887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911" y="878931"/>
            <a:ext cx="6882580" cy="5213435"/>
          </a:xfrm>
          <a:prstGeom prst="rect">
            <a:avLst/>
          </a:prstGeom>
        </p:spPr>
      </p:pic>
    </p:spTree>
    <p:extLst>
      <p:ext uri="{BB962C8B-B14F-4D97-AF65-F5344CB8AC3E}">
        <p14:creationId xmlns:p14="http://schemas.microsoft.com/office/powerpoint/2010/main" val="1574764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91989-3D1C-AB9A-A84F-3F287BF81D4E}"/>
            </a:ext>
          </a:extLst>
        </p:cNvPr>
        <p:cNvGrpSpPr/>
        <p:nvPr/>
      </p:nvGrpSpPr>
      <p:grpSpPr>
        <a:xfrm>
          <a:off x="0" y="0"/>
          <a:ext cx="0" cy="0"/>
          <a:chOff x="0" y="0"/>
          <a:chExt cx="0" cy="0"/>
        </a:xfrm>
      </p:grpSpPr>
      <p:sp>
        <p:nvSpPr>
          <p:cNvPr id="6" name="Arrow: Pentagon 5">
            <a:extLst>
              <a:ext uri="{FF2B5EF4-FFF2-40B4-BE49-F238E27FC236}">
                <a16:creationId xmlns:a16="http://schemas.microsoft.com/office/drawing/2014/main" id="{74B2EDCB-83EC-A5D9-C368-5481AB5DBC24}"/>
              </a:ext>
            </a:extLst>
          </p:cNvPr>
          <p:cNvSpPr/>
          <p:nvPr/>
        </p:nvSpPr>
        <p:spPr>
          <a:xfrm>
            <a:off x="0" y="727587"/>
            <a:ext cx="3441290" cy="82590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5D0C9788-ABD0-5607-984D-435BB9021EC3}"/>
              </a:ext>
            </a:extLst>
          </p:cNvPr>
          <p:cNvSpPr txBox="1"/>
          <p:nvPr/>
        </p:nvSpPr>
        <p:spPr>
          <a:xfrm>
            <a:off x="137651" y="898416"/>
            <a:ext cx="3165987" cy="523220"/>
          </a:xfrm>
          <a:prstGeom prst="rect">
            <a:avLst/>
          </a:prstGeom>
          <a:noFill/>
        </p:spPr>
        <p:txBody>
          <a:bodyPr wrap="square" rtlCol="0">
            <a:spAutoFit/>
          </a:bodyPr>
          <a:lstStyle/>
          <a:p>
            <a:r>
              <a:rPr lang="en-IN" sz="2800" dirty="0">
                <a:solidFill>
                  <a:schemeClr val="bg1"/>
                </a:solidFill>
              </a:rPr>
              <a:t>The AREA CHART</a:t>
            </a:r>
          </a:p>
        </p:txBody>
      </p:sp>
      <p:sp>
        <p:nvSpPr>
          <p:cNvPr id="5" name="TextBox 4">
            <a:extLst>
              <a:ext uri="{FF2B5EF4-FFF2-40B4-BE49-F238E27FC236}">
                <a16:creationId xmlns:a16="http://schemas.microsoft.com/office/drawing/2014/main" id="{79346DCA-42E2-3E21-18F1-42729C991559}"/>
              </a:ext>
            </a:extLst>
          </p:cNvPr>
          <p:cNvSpPr txBox="1"/>
          <p:nvPr/>
        </p:nvSpPr>
        <p:spPr>
          <a:xfrm>
            <a:off x="265469" y="1954951"/>
            <a:ext cx="4778479" cy="4093428"/>
          </a:xfrm>
          <a:prstGeom prst="rect">
            <a:avLst/>
          </a:prstGeom>
          <a:noFill/>
        </p:spPr>
        <p:txBody>
          <a:bodyPr wrap="square" rtlCol="0">
            <a:spAutoFit/>
          </a:bodyPr>
          <a:lstStyle/>
          <a:p>
            <a:pPr marL="342900"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Average Rating by Month</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Highest Rating</a:t>
            </a:r>
            <a:r>
              <a:rPr lang="en-US" sz="2000" dirty="0">
                <a:latin typeface="Times New Roman" panose="02020603050405020304" pitchFamily="18" charset="0"/>
                <a:cs typeface="Times New Roman" panose="02020603050405020304" pitchFamily="18" charset="0"/>
              </a:rPr>
              <a:t>: February (~2.41) — peak customer satisfaction.</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Lowest Rating</a:t>
            </a:r>
            <a:r>
              <a:rPr lang="en-US" sz="2000" dirty="0">
                <a:latin typeface="Times New Roman" panose="02020603050405020304" pitchFamily="18" charset="0"/>
                <a:cs typeface="Times New Roman" panose="02020603050405020304" pitchFamily="18" charset="0"/>
              </a:rPr>
              <a:t>: August (~1.98) — significant dip in satisfaction.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Seasonal Trends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Jan–Feb</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Strong start, peak in February.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Mar–May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Ratings dip, slight recovery.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Jun–Aug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Lowest point in August — summer dissatisfaction.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Sep–Oct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Ratings improve again.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Nov–Dec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Slight year-end decline.</a:t>
            </a:r>
          </a:p>
        </p:txBody>
      </p:sp>
      <p:pic>
        <p:nvPicPr>
          <p:cNvPr id="12" name="Picture 11">
            <a:extLst>
              <a:ext uri="{FF2B5EF4-FFF2-40B4-BE49-F238E27FC236}">
                <a16:creationId xmlns:a16="http://schemas.microsoft.com/office/drawing/2014/main" id="{A78AC93D-0964-0522-7814-8122511EB8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4505" y="1140541"/>
            <a:ext cx="6892414" cy="4773838"/>
          </a:xfrm>
          <a:prstGeom prst="rect">
            <a:avLst/>
          </a:prstGeom>
        </p:spPr>
      </p:pic>
    </p:spTree>
    <p:extLst>
      <p:ext uri="{BB962C8B-B14F-4D97-AF65-F5344CB8AC3E}">
        <p14:creationId xmlns:p14="http://schemas.microsoft.com/office/powerpoint/2010/main" val="522425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8987C-8200-4843-72F4-11E88D18BB5A}"/>
            </a:ext>
          </a:extLst>
        </p:cNvPr>
        <p:cNvGrpSpPr/>
        <p:nvPr/>
      </p:nvGrpSpPr>
      <p:grpSpPr>
        <a:xfrm>
          <a:off x="0" y="0"/>
          <a:ext cx="0" cy="0"/>
          <a:chOff x="0" y="0"/>
          <a:chExt cx="0" cy="0"/>
        </a:xfrm>
      </p:grpSpPr>
      <p:sp>
        <p:nvSpPr>
          <p:cNvPr id="6" name="Arrow: Pentagon 5">
            <a:extLst>
              <a:ext uri="{FF2B5EF4-FFF2-40B4-BE49-F238E27FC236}">
                <a16:creationId xmlns:a16="http://schemas.microsoft.com/office/drawing/2014/main" id="{DDD12C40-5F0C-D836-C0F7-3593574FB54E}"/>
              </a:ext>
            </a:extLst>
          </p:cNvPr>
          <p:cNvSpPr/>
          <p:nvPr/>
        </p:nvSpPr>
        <p:spPr>
          <a:xfrm>
            <a:off x="0" y="727587"/>
            <a:ext cx="3441290" cy="825909"/>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941A08D6-88B2-8BB8-3151-D13F73C35356}"/>
              </a:ext>
            </a:extLst>
          </p:cNvPr>
          <p:cNvSpPr txBox="1"/>
          <p:nvPr/>
        </p:nvSpPr>
        <p:spPr>
          <a:xfrm>
            <a:off x="137651" y="898416"/>
            <a:ext cx="3165987" cy="523220"/>
          </a:xfrm>
          <a:prstGeom prst="rect">
            <a:avLst/>
          </a:prstGeom>
          <a:noFill/>
        </p:spPr>
        <p:txBody>
          <a:bodyPr wrap="square" rtlCol="0">
            <a:spAutoFit/>
          </a:bodyPr>
          <a:lstStyle/>
          <a:p>
            <a:r>
              <a:rPr lang="en-IN" sz="2800" dirty="0">
                <a:solidFill>
                  <a:schemeClr val="bg1"/>
                </a:solidFill>
              </a:rPr>
              <a:t>The ML INSIGHT</a:t>
            </a:r>
          </a:p>
        </p:txBody>
      </p:sp>
      <p:sp>
        <p:nvSpPr>
          <p:cNvPr id="5" name="TextBox 4">
            <a:extLst>
              <a:ext uri="{FF2B5EF4-FFF2-40B4-BE49-F238E27FC236}">
                <a16:creationId xmlns:a16="http://schemas.microsoft.com/office/drawing/2014/main" id="{2018D03F-4940-44DA-A2D5-EC0B73852571}"/>
              </a:ext>
            </a:extLst>
          </p:cNvPr>
          <p:cNvSpPr txBox="1"/>
          <p:nvPr/>
        </p:nvSpPr>
        <p:spPr>
          <a:xfrm>
            <a:off x="235972" y="1876293"/>
            <a:ext cx="4778479" cy="4801314"/>
          </a:xfrm>
          <a:prstGeom prst="rect">
            <a:avLst/>
          </a:prstGeom>
          <a:noFill/>
        </p:spPr>
        <p:txBody>
          <a:bodyPr wrap="square" rtlCol="0">
            <a:spAutoFit/>
          </a:bodyPr>
          <a:lstStyle/>
          <a:p>
            <a:pPr>
              <a:buNone/>
            </a:pPr>
            <a:r>
              <a:rPr lang="en-US" b="1" dirty="0"/>
              <a:t>Overall Accuracy : 91%</a:t>
            </a:r>
          </a:p>
          <a:p>
            <a:pPr>
              <a:buNone/>
            </a:pPr>
            <a:r>
              <a:rPr lang="en-US" b="1" dirty="0"/>
              <a:t>Class-Specific Performance:</a:t>
            </a:r>
            <a:endParaRPr lang="en-US" dirty="0"/>
          </a:p>
          <a:p>
            <a:pPr marL="285750" indent="-285750" algn="just">
              <a:buFont typeface="Arial" panose="020B0604020202020204" pitchFamily="34" charset="0"/>
              <a:buChar char="•"/>
            </a:pPr>
            <a:r>
              <a:rPr lang="en-US" b="1" dirty="0"/>
              <a:t>Negative Class:</a:t>
            </a:r>
            <a:r>
              <a:rPr lang="en-US" dirty="0"/>
              <a:t> </a:t>
            </a:r>
          </a:p>
          <a:p>
            <a:pPr marL="742950" lvl="1" indent="-285750" algn="just">
              <a:buFont typeface="Arial" panose="020B0604020202020204" pitchFamily="34" charset="0"/>
              <a:buChar char="•"/>
            </a:pPr>
            <a:r>
              <a:rPr lang="en-US" dirty="0"/>
              <a:t>Precision: 89%</a:t>
            </a:r>
          </a:p>
          <a:p>
            <a:pPr marL="742950" lvl="1" indent="-285750" algn="just">
              <a:buFont typeface="Arial" panose="020B0604020202020204" pitchFamily="34" charset="0"/>
              <a:buChar char="•"/>
            </a:pPr>
            <a:r>
              <a:rPr lang="en-US" dirty="0"/>
              <a:t>Recall: 90%</a:t>
            </a:r>
          </a:p>
          <a:p>
            <a:pPr marL="742950" lvl="1" indent="-285750" algn="just">
              <a:buFont typeface="Arial" panose="020B0604020202020204" pitchFamily="34" charset="0"/>
              <a:buChar char="•"/>
            </a:pPr>
            <a:r>
              <a:rPr lang="en-US" dirty="0"/>
              <a:t>F1-Score: 89%</a:t>
            </a:r>
          </a:p>
          <a:p>
            <a:pPr marL="742950" lvl="1" indent="-285750" algn="just">
              <a:buFont typeface="Arial" panose="020B0604020202020204" pitchFamily="34" charset="0"/>
              <a:buChar char="•"/>
            </a:pPr>
            <a:r>
              <a:rPr lang="en-US" dirty="0"/>
              <a:t>Support: 1692</a:t>
            </a:r>
          </a:p>
          <a:p>
            <a:pPr marL="285750" indent="-285750" algn="just">
              <a:buFont typeface="Arial" panose="020B0604020202020204" pitchFamily="34" charset="0"/>
              <a:buChar char="•"/>
            </a:pPr>
            <a:r>
              <a:rPr lang="en-US" b="1" dirty="0"/>
              <a:t>Neutral Class:</a:t>
            </a:r>
            <a:r>
              <a:rPr lang="en-US" dirty="0"/>
              <a:t> </a:t>
            </a:r>
          </a:p>
          <a:p>
            <a:pPr marL="742950" lvl="1" indent="-285750" algn="just">
              <a:buFont typeface="Arial" panose="020B0604020202020204" pitchFamily="34" charset="0"/>
              <a:buChar char="•"/>
            </a:pPr>
            <a:r>
              <a:rPr lang="en-US" dirty="0"/>
              <a:t>Precision: 96% (Highest Precision)</a:t>
            </a:r>
          </a:p>
          <a:p>
            <a:pPr marL="742950" lvl="1" indent="-285750" algn="just">
              <a:buFont typeface="Arial" panose="020B0604020202020204" pitchFamily="34" charset="0"/>
              <a:buChar char="•"/>
            </a:pPr>
            <a:r>
              <a:rPr lang="en-US" dirty="0"/>
              <a:t>Recall: 68% (Lowest Recall)</a:t>
            </a:r>
          </a:p>
          <a:p>
            <a:pPr marL="742950" lvl="1" indent="-285750" algn="just">
              <a:buFont typeface="Arial" panose="020B0604020202020204" pitchFamily="34" charset="0"/>
              <a:buChar char="•"/>
            </a:pPr>
            <a:r>
              <a:rPr lang="en-US" dirty="0"/>
              <a:t>F1-Score: 80%</a:t>
            </a:r>
          </a:p>
          <a:p>
            <a:pPr marL="742950" lvl="1" indent="-285750" algn="just">
              <a:buFont typeface="Arial" panose="020B0604020202020204" pitchFamily="34" charset="0"/>
              <a:buChar char="•"/>
            </a:pPr>
            <a:r>
              <a:rPr lang="en-US" dirty="0"/>
              <a:t>Support: 465</a:t>
            </a:r>
          </a:p>
          <a:p>
            <a:pPr marL="285750" indent="-285750" algn="just">
              <a:buFont typeface="Arial" panose="020B0604020202020204" pitchFamily="34" charset="0"/>
              <a:buChar char="•"/>
            </a:pPr>
            <a:r>
              <a:rPr lang="en-US" b="1" dirty="0"/>
              <a:t>Positive Class:</a:t>
            </a:r>
            <a:r>
              <a:rPr lang="en-US" dirty="0"/>
              <a:t> </a:t>
            </a:r>
          </a:p>
          <a:p>
            <a:pPr marL="742950" lvl="1" indent="-285750" algn="just">
              <a:buFont typeface="Arial" panose="020B0604020202020204" pitchFamily="34" charset="0"/>
              <a:buChar char="•"/>
            </a:pPr>
            <a:r>
              <a:rPr lang="en-US" dirty="0"/>
              <a:t>Precision: 89%</a:t>
            </a:r>
          </a:p>
          <a:p>
            <a:pPr marL="742950" lvl="1" indent="-285750" algn="just">
              <a:buFont typeface="Arial" panose="020B0604020202020204" pitchFamily="34" charset="0"/>
              <a:buChar char="•"/>
            </a:pPr>
            <a:r>
              <a:rPr lang="en-US" dirty="0"/>
              <a:t>Recall: 94% (Highest Recall)</a:t>
            </a:r>
          </a:p>
          <a:p>
            <a:pPr marL="742950" lvl="1" indent="-285750" algn="just">
              <a:buFont typeface="Arial" panose="020B0604020202020204" pitchFamily="34" charset="0"/>
              <a:buChar char="•"/>
            </a:pPr>
            <a:r>
              <a:rPr lang="en-US" dirty="0"/>
              <a:t>F1-Score: 91% (Highest F1-Score)</a:t>
            </a:r>
          </a:p>
          <a:p>
            <a:pPr marL="742950" lvl="1" indent="-285750" algn="just">
              <a:buFont typeface="Arial" panose="020B0604020202020204" pitchFamily="34" charset="0"/>
              <a:buChar char="•"/>
            </a:pPr>
            <a:r>
              <a:rPr lang="en-US" dirty="0"/>
              <a:t>Support: 2086</a:t>
            </a:r>
          </a:p>
        </p:txBody>
      </p:sp>
      <p:pic>
        <p:nvPicPr>
          <p:cNvPr id="3" name="Picture 2">
            <a:extLst>
              <a:ext uri="{FF2B5EF4-FFF2-40B4-BE49-F238E27FC236}">
                <a16:creationId xmlns:a16="http://schemas.microsoft.com/office/drawing/2014/main" id="{44B9FBD4-AD7B-71EE-319E-62A2D07F3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5657" y="727587"/>
            <a:ext cx="6238692" cy="6034264"/>
          </a:xfrm>
          <a:prstGeom prst="rect">
            <a:avLst/>
          </a:prstGeom>
        </p:spPr>
      </p:pic>
    </p:spTree>
    <p:extLst>
      <p:ext uri="{BB962C8B-B14F-4D97-AF65-F5344CB8AC3E}">
        <p14:creationId xmlns:p14="http://schemas.microsoft.com/office/powerpoint/2010/main" val="10158481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43</TotalTime>
  <Words>760</Words>
  <Application>Microsoft Office PowerPoint</Application>
  <PresentationFormat>Widescreen</PresentationFormat>
  <Paragraphs>90</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Century Gothic</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Mayur Patil</dc:creator>
  <cp:lastModifiedBy>Mayur Patil</cp:lastModifiedBy>
  <cp:revision>2</cp:revision>
  <dcterms:created xsi:type="dcterms:W3CDTF">2025-05-31T03:36:18Z</dcterms:created>
  <dcterms:modified xsi:type="dcterms:W3CDTF">2025-05-31T05:51:46Z</dcterms:modified>
</cp:coreProperties>
</file>