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6"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7" r:id="rId43"/>
    <p:sldId id="298" r:id="rId44"/>
    <p:sldId id="299" r:id="rId45"/>
    <p:sldId id="300" r:id="rId46"/>
    <p:sldId id="302" r:id="rId47"/>
    <p:sldId id="301" r:id="rId48"/>
    <p:sldId id="303" r:id="rId4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53C6D-2DEE-43AC-90A3-0DF945542284}" v="87" dt="2024-04-30T09:17:52.762"/>
    <p1510:client id="{60E6F33D-9769-457A-B30A-5E25E6E6AF97}" v="164" dt="2024-05-01T05:35:30.827"/>
    <p1510:client id="{A06536C7-E81C-4707-9A83-652FD0B81712}" v="186" dt="2024-04-29T10:39:11.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30/04/2024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30/04/2024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30/04/2024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30/04/2024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eclipse-javadoc:%E2%98%82=Thread/C:%5C/eclipse%5C/plugins%5C/org.eclipse.justj.openjdk.hotspot.jre.full.win32.x86_64_17.0.10.v20240120-1143%5C/jre%5C/lib%5C/jrt-fs.jar%60java.base=/javadoc_location=/https:%5C/%5C/docs.oracle.com%5C/en%5C/java%5C/javase%5C/17%5C/docs%5C/api%5C/=/=/module=/true=/%3Cjava.lang(Throwable.class%E2%98%83Throwable%E2%98%82Error" TargetMode="External"/><Relationship Id="rId2" Type="http://schemas.openxmlformats.org/officeDocument/2006/relationships/hyperlink" Target="http://eclipse-javadoc:%E2%98%82=Thread/C:%5C/eclipse%5C/plugins%5C/org.eclipse.justj.openjdk.hotspot.jre.full.win32.x86_64_17.0.10.v20240120-1143%5C/jre%5C/lib%5C/jrt-fs.jar%60java.base=/javadoc_location=/https:%5C/%5C/docs.oracle.com%5C/en%5C/java%5C/javase%5C/17%5C/docs%5C/api%5C/=/=/module=/true=/%3Cjava.lang(Throwable.class%E2%98%83Throwable%E2%98%82RuntimeException" TargetMode="External"/><Relationship Id="rId1" Type="http://schemas.openxmlformats.org/officeDocument/2006/relationships/slideLayout" Target="../slideLayouts/slideLayout7.xml"/><Relationship Id="rId6" Type="http://schemas.openxmlformats.org/officeDocument/2006/relationships/hyperlink" Target="http://eclipse-javadoc:%E2%98%82=Thread/C:%5C/eclipse%5C/plugins%5C/org.eclipse.justj.openjdk.hotspot.jre.full.win32.x86_64_17.0.10.v20240120-1143%5C/jre%5C/lib%5C/jrt-fs.jar%60java.base=/javadoc_location=/https:%5C/%5C/docs.oracle.com%5C/en%5C/java%5C/javase%5C/17%5C/docs%5C/api%5C/=/=/module=/true=/%3Cjava.lang(Throwable.class%E2%98%83Throwable%E2%98%82Throwable%E2%98%82addSuppressed" TargetMode="External"/><Relationship Id="rId5" Type="http://schemas.openxmlformats.org/officeDocument/2006/relationships/hyperlink" Target="http://eclipse-javadoc:%E2%98%82=Thread/C:%5C/eclipse%5C/plugins%5C/org.eclipse.justj.openjdk.hotspot.jre.full.win32.x86_64_17.0.10.v20240120-1143%5C/jre%5C/lib%5C/jrt-fs.jar%60java.base=/javadoc_location=/https:%5C/%5C/docs.oracle.com%5C/en%5C/java%5C/javase%5C/17%5C/docs%5C/api%5C/=/=/module=/true=/%3Cjava.lang(Throwable.class%E2%98%83Throwable%E2%98%82java.lang.Exception" TargetMode="External"/><Relationship Id="rId4" Type="http://schemas.openxmlformats.org/officeDocument/2006/relationships/hyperlink" Target="http://eclipse-javadoc:%E2%98%82=Thread/C:%5C/eclipse%5C/plugins%5C/org.eclipse.justj.openjdk.hotspot.jre.full.win32.x86_64_17.0.10.v20240120-1143%5C/jre%5C/lib%5C/jrt-fs.jar%60java.base=/javadoc_location=/https:%5C/%5C/docs.oracle.com%5C/en%5C/java%5C/javase%5C/17%5C/docs%5C/api%5C/=/=/module=/true=/%3Cjava.lang(Throwable.class%E2%98%83Throwable%E2%98%82java.lang.Error"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g-fact-46/"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www.geeksforgeeks.org/throw-throws-java/"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flow-control-in-try-catch-finally-in-java/"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www.geeksforgeeks.org/throw-throws-java/"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default-array-values-in-java/"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4059CE-B026-CCD2-D7A6-7EE3AA72EE5A}"/>
              </a:ext>
            </a:extLst>
          </p:cNvPr>
          <p:cNvSpPr txBox="1"/>
          <p:nvPr/>
        </p:nvSpPr>
        <p:spPr>
          <a:xfrm>
            <a:off x="1015255" y="421342"/>
            <a:ext cx="76289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0000"/>
                </a:solidFill>
                <a:latin typeface="Source Sans 3"/>
              </a:rPr>
              <a:t>Arrays in Java</a:t>
            </a:r>
          </a:p>
        </p:txBody>
      </p:sp>
      <p:sp>
        <p:nvSpPr>
          <p:cNvPr id="5" name="TextBox 4">
            <a:extLst>
              <a:ext uri="{FF2B5EF4-FFF2-40B4-BE49-F238E27FC236}">
                <a16:creationId xmlns:a16="http://schemas.microsoft.com/office/drawing/2014/main" id="{4D013FBB-6A2B-67DE-7350-0B4260AA8A8F}"/>
              </a:ext>
            </a:extLst>
          </p:cNvPr>
          <p:cNvSpPr txBox="1"/>
          <p:nvPr/>
        </p:nvSpPr>
        <p:spPr>
          <a:xfrm>
            <a:off x="354108" y="1441077"/>
            <a:ext cx="1104675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2400">
                <a:solidFill>
                  <a:srgbClr val="000000"/>
                </a:solidFill>
                <a:latin typeface="Nunito"/>
              </a:rPr>
              <a:t>In Java, all arrays are dynamically allocated. (discussed below)</a:t>
            </a:r>
          </a:p>
          <a:p>
            <a:pPr>
              <a:buFont typeface=""/>
              <a:buChar char="•"/>
            </a:pPr>
            <a:r>
              <a:rPr lang="en-US" sz="2400">
                <a:solidFill>
                  <a:srgbClr val="000000"/>
                </a:solidFill>
                <a:latin typeface="Nunito"/>
              </a:rPr>
              <a:t>Arrays may be stored in contiguous memory [consecutive memory locations].</a:t>
            </a:r>
          </a:p>
          <a:p>
            <a:pPr>
              <a:buFont typeface=""/>
              <a:buChar char="•"/>
            </a:pPr>
            <a:r>
              <a:rPr lang="en-US" sz="2400">
                <a:solidFill>
                  <a:srgbClr val="000000"/>
                </a:solidFill>
                <a:latin typeface="Nunito"/>
              </a:rPr>
              <a:t>Since arrays are objects in Java, we can find their length using the object property </a:t>
            </a:r>
            <a:r>
              <a:rPr lang="en-US" sz="2400" i="1">
                <a:solidFill>
                  <a:srgbClr val="000000"/>
                </a:solidFill>
                <a:latin typeface="Nunito"/>
              </a:rPr>
              <a:t>length</a:t>
            </a:r>
            <a:r>
              <a:rPr lang="en-US" sz="2400">
                <a:solidFill>
                  <a:srgbClr val="000000"/>
                </a:solidFill>
                <a:latin typeface="Nunito"/>
              </a:rPr>
              <a:t>. This is different from C/C++, where we find length using sizeof.</a:t>
            </a:r>
          </a:p>
          <a:p>
            <a:pPr>
              <a:buFont typeface=""/>
              <a:buChar char="•"/>
            </a:pPr>
            <a:r>
              <a:rPr lang="en-US" sz="2400">
                <a:solidFill>
                  <a:srgbClr val="000000"/>
                </a:solidFill>
                <a:latin typeface="Nunito"/>
              </a:rPr>
              <a:t>A Java array variable can also be declared like other variables with [] after the data type.</a:t>
            </a:r>
          </a:p>
          <a:p>
            <a:pPr>
              <a:buFont typeface=""/>
              <a:buChar char="•"/>
            </a:pPr>
            <a:r>
              <a:rPr lang="en-US" sz="2400">
                <a:solidFill>
                  <a:srgbClr val="000000"/>
                </a:solidFill>
                <a:latin typeface="Nunito"/>
              </a:rPr>
              <a:t>The variables in the array are ordered, and each has an index beginning with 0.</a:t>
            </a:r>
          </a:p>
          <a:p>
            <a:pPr>
              <a:buFont typeface=""/>
              <a:buChar char="•"/>
            </a:pPr>
            <a:r>
              <a:rPr lang="en-US" sz="2400">
                <a:solidFill>
                  <a:srgbClr val="000000"/>
                </a:solidFill>
                <a:latin typeface="Nunito"/>
              </a:rPr>
              <a:t>Java array can also be used as a static field, a local variable, or a method parameter.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73434-22C9-3838-7A69-52E4F01A5B6D}"/>
              </a:ext>
            </a:extLst>
          </p:cNvPr>
          <p:cNvSpPr txBox="1"/>
          <p:nvPr/>
        </p:nvSpPr>
        <p:spPr>
          <a:xfrm>
            <a:off x="429492" y="554182"/>
            <a:ext cx="1065414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 </a:t>
            </a:r>
            <a:r>
              <a:rPr lang="en-US" sz="2800" dirty="0" err="1"/>
              <a:t>arr</a:t>
            </a:r>
            <a:r>
              <a:rPr lang="en-US" sz="2800" dirty="0"/>
              <a:t> = new int[5]; </a:t>
            </a:r>
          </a:p>
          <a:p>
            <a:r>
              <a:rPr lang="en-US" sz="2800" dirty="0"/>
              <a:t>// initialize the first elements of the array </a:t>
            </a:r>
          </a:p>
          <a:p>
            <a:r>
              <a:rPr lang="en-US" sz="2800" dirty="0" err="1"/>
              <a:t>arr</a:t>
            </a:r>
            <a:r>
              <a:rPr lang="en-US" sz="2800" dirty="0"/>
              <a:t>[0] = 10; </a:t>
            </a:r>
          </a:p>
          <a:p>
            <a:r>
              <a:rPr lang="en-US" sz="2800" dirty="0"/>
              <a:t>// initialize the second elements of the array </a:t>
            </a:r>
          </a:p>
          <a:p>
            <a:r>
              <a:rPr lang="en-US" sz="2800" dirty="0" err="1"/>
              <a:t>arr</a:t>
            </a:r>
            <a:r>
              <a:rPr lang="en-US" sz="2800" dirty="0"/>
              <a:t>[1] = 20; // so on...</a:t>
            </a:r>
          </a:p>
          <a:p>
            <a:r>
              <a:rPr lang="en-US" sz="2800" dirty="0"/>
              <a:t> </a:t>
            </a:r>
            <a:r>
              <a:rPr lang="en-US" sz="2800" dirty="0" err="1"/>
              <a:t>arr</a:t>
            </a:r>
            <a:r>
              <a:rPr lang="en-US" sz="2800" dirty="0"/>
              <a:t>[2] = 30; </a:t>
            </a:r>
          </a:p>
          <a:p>
            <a:r>
              <a:rPr lang="en-US" sz="2800" dirty="0" err="1"/>
              <a:t>arr</a:t>
            </a:r>
            <a:r>
              <a:rPr lang="en-US" sz="2800" dirty="0"/>
              <a:t>[3] = 40;</a:t>
            </a:r>
          </a:p>
          <a:p>
            <a:r>
              <a:rPr lang="en-US" sz="2800" dirty="0"/>
              <a:t> </a:t>
            </a:r>
            <a:r>
              <a:rPr lang="en-US" sz="2800" dirty="0" err="1"/>
              <a:t>arr</a:t>
            </a:r>
            <a:r>
              <a:rPr lang="en-US" sz="2800" dirty="0"/>
              <a:t>[4] = 50; </a:t>
            </a:r>
          </a:p>
          <a:p>
            <a:r>
              <a:rPr lang="en-US" sz="2800" dirty="0"/>
              <a:t>// accessing the elements of the specified array </a:t>
            </a:r>
          </a:p>
          <a:p>
            <a:r>
              <a:rPr lang="en-US" sz="2800" dirty="0"/>
              <a:t>for (int </a:t>
            </a:r>
            <a:r>
              <a:rPr lang="en-US" sz="2800" dirty="0" err="1"/>
              <a:t>i</a:t>
            </a:r>
            <a:r>
              <a:rPr lang="en-US" sz="2800" dirty="0"/>
              <a:t> = 0; </a:t>
            </a:r>
            <a:r>
              <a:rPr lang="en-US" sz="2800" dirty="0" err="1"/>
              <a:t>i</a:t>
            </a:r>
            <a:r>
              <a:rPr lang="en-US" sz="2800" dirty="0"/>
              <a:t> &lt; </a:t>
            </a:r>
            <a:r>
              <a:rPr lang="en-US" sz="2800" dirty="0" err="1"/>
              <a:t>arr.length</a:t>
            </a:r>
            <a:r>
              <a:rPr lang="en-US" sz="2800" dirty="0"/>
              <a:t>; </a:t>
            </a:r>
            <a:r>
              <a:rPr lang="en-US" sz="2800" dirty="0" err="1"/>
              <a:t>i</a:t>
            </a:r>
            <a:r>
              <a:rPr lang="en-US" sz="2800" dirty="0"/>
              <a:t>++) </a:t>
            </a:r>
          </a:p>
          <a:p>
            <a:r>
              <a:rPr lang="en-US" sz="2800" dirty="0" err="1"/>
              <a:t>System.out.println</a:t>
            </a:r>
            <a:r>
              <a:rPr lang="en-US" sz="2800" dirty="0"/>
              <a:t>("Element at index " + </a:t>
            </a:r>
            <a:r>
              <a:rPr lang="en-US" sz="2800" dirty="0" err="1"/>
              <a:t>i</a:t>
            </a:r>
            <a:r>
              <a:rPr lang="en-US" sz="2800" dirty="0"/>
              <a:t> + " : " + </a:t>
            </a:r>
            <a:r>
              <a:rPr lang="en-US" sz="2800" dirty="0" err="1"/>
              <a:t>arr</a:t>
            </a:r>
            <a:r>
              <a:rPr lang="en-US" sz="2800" dirty="0"/>
              <a:t>[</a:t>
            </a:r>
            <a:r>
              <a:rPr lang="en-US" sz="2800" dirty="0" err="1"/>
              <a:t>i</a:t>
            </a:r>
            <a:r>
              <a:rPr lang="en-US" sz="2800" dirty="0"/>
              <a:t>]); }</a:t>
            </a:r>
          </a:p>
          <a:p>
            <a:r>
              <a:rPr lang="en-US" sz="2800" dirty="0"/>
              <a:t> } </a:t>
            </a:r>
          </a:p>
        </p:txBody>
      </p:sp>
    </p:spTree>
    <p:extLst>
      <p:ext uri="{BB962C8B-B14F-4D97-AF65-F5344CB8AC3E}">
        <p14:creationId xmlns:p14="http://schemas.microsoft.com/office/powerpoint/2010/main" val="326122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9E2BA-A5E2-C62A-3772-04A8B83488AC}"/>
              </a:ext>
            </a:extLst>
          </p:cNvPr>
          <p:cNvSpPr txBox="1"/>
          <p:nvPr/>
        </p:nvSpPr>
        <p:spPr>
          <a:xfrm flipV="1">
            <a:off x="775855" y="-1026908"/>
            <a:ext cx="669174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610B38"/>
                </a:solidFill>
                <a:latin typeface="erdana"/>
              </a:rPr>
              <a:t>Exception Handling in Java</a:t>
            </a:r>
          </a:p>
        </p:txBody>
      </p:sp>
      <p:sp>
        <p:nvSpPr>
          <p:cNvPr id="3" name="TextBox 2">
            <a:extLst>
              <a:ext uri="{FF2B5EF4-FFF2-40B4-BE49-F238E27FC236}">
                <a16:creationId xmlns:a16="http://schemas.microsoft.com/office/drawing/2014/main" id="{86398536-EDD1-0A75-B2F2-EA2E618E8EA9}"/>
              </a:ext>
            </a:extLst>
          </p:cNvPr>
          <p:cNvSpPr txBox="1"/>
          <p:nvPr/>
        </p:nvSpPr>
        <p:spPr>
          <a:xfrm>
            <a:off x="2383972" y="587829"/>
            <a:ext cx="46917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0000"/>
                </a:solidFill>
                <a:latin typeface="Source Sans 3"/>
              </a:rPr>
              <a:t>Exceptions in Java</a:t>
            </a:r>
          </a:p>
        </p:txBody>
      </p:sp>
      <p:sp>
        <p:nvSpPr>
          <p:cNvPr id="4" name="TextBox 3">
            <a:extLst>
              <a:ext uri="{FF2B5EF4-FFF2-40B4-BE49-F238E27FC236}">
                <a16:creationId xmlns:a16="http://schemas.microsoft.com/office/drawing/2014/main" id="{89ED9316-D28D-1794-9F48-FD16FBB780DD}"/>
              </a:ext>
            </a:extLst>
          </p:cNvPr>
          <p:cNvSpPr txBox="1"/>
          <p:nvPr/>
        </p:nvSpPr>
        <p:spPr>
          <a:xfrm>
            <a:off x="283029" y="1328058"/>
            <a:ext cx="1121228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0000"/>
                </a:solidFill>
                <a:latin typeface="Nunito"/>
              </a:rPr>
              <a:t>Exception Handling</a:t>
            </a:r>
            <a:r>
              <a:rPr lang="en-US" sz="2400">
                <a:solidFill>
                  <a:srgbClr val="000000"/>
                </a:solidFill>
                <a:latin typeface="Nunito"/>
              </a:rPr>
              <a:t> in Java is one of the effective means to handle runtime errors so that the regular flow of the application can be preserved. Java Exception Handling is a mechanism to handle runtime errors such as ClassNotFoundException, IOException, SQLException, RemoteException, etc.</a:t>
            </a:r>
            <a:endParaRPr lang="en-US" sz="2400">
              <a:solidFill>
                <a:srgbClr val="000000"/>
              </a:solidFill>
            </a:endParaRPr>
          </a:p>
        </p:txBody>
      </p:sp>
      <p:sp>
        <p:nvSpPr>
          <p:cNvPr id="5" name="TextBox 4">
            <a:extLst>
              <a:ext uri="{FF2B5EF4-FFF2-40B4-BE49-F238E27FC236}">
                <a16:creationId xmlns:a16="http://schemas.microsoft.com/office/drawing/2014/main" id="{D32921C6-BCDB-7EFB-2C4E-CC9B4601D1FD}"/>
              </a:ext>
            </a:extLst>
          </p:cNvPr>
          <p:cNvSpPr txBox="1"/>
          <p:nvPr/>
        </p:nvSpPr>
        <p:spPr>
          <a:xfrm>
            <a:off x="402772" y="3200400"/>
            <a:ext cx="1049382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0000"/>
                </a:solidFill>
                <a:latin typeface="Nunito"/>
              </a:rPr>
              <a:t>What are Java Exceptions?</a:t>
            </a:r>
          </a:p>
          <a:p>
            <a:pPr algn="just"/>
            <a:r>
              <a:rPr lang="en-US" sz="2400" b="1">
                <a:solidFill>
                  <a:srgbClr val="000000"/>
                </a:solidFill>
                <a:latin typeface="Nunito"/>
              </a:rPr>
              <a:t>In Java, Exception</a:t>
            </a:r>
            <a:r>
              <a:rPr lang="en-US" sz="2400">
                <a:solidFill>
                  <a:srgbClr val="000000"/>
                </a:solidFill>
                <a:latin typeface="Nunito"/>
              </a:rPr>
              <a:t> is an unwanted or unexpected event, which occurs during the execution of a program, i.e. at run time, that disrupts the normal flow of the program’s instructions. Exceptions can be caught and handled by the program. When an exception occurs within a method, it creates an object. This object is called the exception object. It contains information about the exception, such as the name and description of the exception and the state of the program when the exception occurred.</a:t>
            </a:r>
          </a:p>
        </p:txBody>
      </p:sp>
    </p:spTree>
    <p:extLst>
      <p:ext uri="{BB962C8B-B14F-4D97-AF65-F5344CB8AC3E}">
        <p14:creationId xmlns:p14="http://schemas.microsoft.com/office/powerpoint/2010/main" val="285103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1FE500-DE6C-4A1D-F7A9-39AB687C12B7}"/>
              </a:ext>
            </a:extLst>
          </p:cNvPr>
          <p:cNvSpPr txBox="1"/>
          <p:nvPr/>
        </p:nvSpPr>
        <p:spPr>
          <a:xfrm>
            <a:off x="195943" y="642257"/>
            <a:ext cx="1160417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0000"/>
                </a:solidFill>
                <a:latin typeface="Nunito"/>
              </a:rPr>
              <a:t>Major reasons why an exception Occurs</a:t>
            </a:r>
          </a:p>
          <a:p>
            <a:pPr>
              <a:buFont typeface=""/>
              <a:buChar char="•"/>
            </a:pPr>
            <a:r>
              <a:rPr lang="en-US" sz="2000">
                <a:solidFill>
                  <a:srgbClr val="000000"/>
                </a:solidFill>
                <a:latin typeface="Nunito"/>
              </a:rPr>
              <a:t>Invalid user input</a:t>
            </a:r>
          </a:p>
          <a:p>
            <a:pPr>
              <a:buFont typeface=""/>
              <a:buChar char="•"/>
            </a:pPr>
            <a:r>
              <a:rPr lang="en-US" sz="2000">
                <a:solidFill>
                  <a:srgbClr val="000000"/>
                </a:solidFill>
                <a:latin typeface="Nunito"/>
              </a:rPr>
              <a:t>Device failure</a:t>
            </a:r>
          </a:p>
          <a:p>
            <a:pPr>
              <a:buFont typeface=""/>
              <a:buChar char="•"/>
            </a:pPr>
            <a:r>
              <a:rPr lang="en-US" sz="2000">
                <a:solidFill>
                  <a:srgbClr val="000000"/>
                </a:solidFill>
                <a:latin typeface="Nunito"/>
              </a:rPr>
              <a:t>Loss of network connection</a:t>
            </a:r>
          </a:p>
          <a:p>
            <a:pPr>
              <a:buFont typeface=""/>
              <a:buChar char="•"/>
            </a:pPr>
            <a:r>
              <a:rPr lang="en-US" sz="2000">
                <a:solidFill>
                  <a:srgbClr val="000000"/>
                </a:solidFill>
                <a:latin typeface="Nunito"/>
              </a:rPr>
              <a:t>Physical limitations (out-of-disk memory)</a:t>
            </a:r>
          </a:p>
          <a:p>
            <a:pPr>
              <a:buFont typeface=""/>
              <a:buChar char="•"/>
            </a:pPr>
            <a:r>
              <a:rPr lang="en-US" sz="2000">
                <a:solidFill>
                  <a:srgbClr val="000000"/>
                </a:solidFill>
                <a:latin typeface="Nunito"/>
              </a:rPr>
              <a:t>Code errors</a:t>
            </a:r>
          </a:p>
          <a:p>
            <a:pPr>
              <a:buFont typeface=""/>
              <a:buChar char="•"/>
            </a:pPr>
            <a:r>
              <a:rPr lang="en-US" sz="2000">
                <a:solidFill>
                  <a:srgbClr val="000000"/>
                </a:solidFill>
                <a:latin typeface="Nunito"/>
              </a:rPr>
              <a:t>Opening an unavailable file</a:t>
            </a:r>
          </a:p>
          <a:p>
            <a:pPr algn="just"/>
            <a:r>
              <a:rPr lang="en-US" sz="2000" b="1">
                <a:solidFill>
                  <a:srgbClr val="000000"/>
                </a:solidFill>
                <a:latin typeface="Nunito"/>
              </a:rPr>
              <a:t>Errors</a:t>
            </a:r>
            <a:r>
              <a:rPr lang="en-US" sz="2000">
                <a:solidFill>
                  <a:srgbClr val="000000"/>
                </a:solidFill>
                <a:latin typeface="Nunito"/>
              </a:rPr>
              <a:t> represent irrecoverable conditions such as Java virtual machine (JVM) running out of memory, memory leaks, stack overflow errors, library incompatibility, infinite recursion, etc. Errors are usually beyond the control of the programmer, and we should not try to handle errors.</a:t>
            </a:r>
          </a:p>
        </p:txBody>
      </p:sp>
    </p:spTree>
    <p:extLst>
      <p:ext uri="{BB962C8B-B14F-4D97-AF65-F5344CB8AC3E}">
        <p14:creationId xmlns:p14="http://schemas.microsoft.com/office/powerpoint/2010/main" val="428928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7BB7B5-59A5-5048-5277-6B3E0B698D1C}"/>
              </a:ext>
            </a:extLst>
          </p:cNvPr>
          <p:cNvSpPr txBox="1"/>
          <p:nvPr/>
        </p:nvSpPr>
        <p:spPr>
          <a:xfrm>
            <a:off x="446315" y="261258"/>
            <a:ext cx="108748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0000"/>
                </a:solidFill>
                <a:latin typeface="Nunito"/>
              </a:rPr>
              <a:t>Difference between Error and Exception</a:t>
            </a:r>
          </a:p>
          <a:p>
            <a:pPr algn="just"/>
            <a:r>
              <a:rPr lang="en-US">
                <a:solidFill>
                  <a:srgbClr val="000000"/>
                </a:solidFill>
                <a:latin typeface="Nunito"/>
              </a:rPr>
              <a:t>Let us discuss the most important part which is the </a:t>
            </a:r>
            <a:r>
              <a:rPr lang="en-US" b="1">
                <a:solidFill>
                  <a:srgbClr val="000000"/>
                </a:solidFill>
                <a:latin typeface="Nunito"/>
              </a:rPr>
              <a:t>differences between Error and Exception</a:t>
            </a:r>
            <a:r>
              <a:rPr lang="en-US">
                <a:solidFill>
                  <a:srgbClr val="000000"/>
                </a:solidFill>
                <a:latin typeface="Nunito"/>
              </a:rPr>
              <a:t> that is as follows: </a:t>
            </a:r>
          </a:p>
        </p:txBody>
      </p:sp>
      <p:sp>
        <p:nvSpPr>
          <p:cNvPr id="3" name="TextBox 2">
            <a:extLst>
              <a:ext uri="{FF2B5EF4-FFF2-40B4-BE49-F238E27FC236}">
                <a16:creationId xmlns:a16="http://schemas.microsoft.com/office/drawing/2014/main" id="{6419B88B-B1C0-2D30-9EB9-C54B3AAA065C}"/>
              </a:ext>
            </a:extLst>
          </p:cNvPr>
          <p:cNvSpPr txBox="1"/>
          <p:nvPr/>
        </p:nvSpPr>
        <p:spPr>
          <a:xfrm>
            <a:off x="446316" y="1371601"/>
            <a:ext cx="1087482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2000" b="1">
                <a:solidFill>
                  <a:srgbClr val="000000"/>
                </a:solidFill>
                <a:latin typeface="Nunito"/>
              </a:rPr>
              <a:t>Error: </a:t>
            </a:r>
            <a:r>
              <a:rPr lang="en-US" sz="2000">
                <a:solidFill>
                  <a:srgbClr val="000000"/>
                </a:solidFill>
                <a:latin typeface="Nunito"/>
              </a:rPr>
              <a:t>An Error indicates a serious problem that a reasonable application should not try to catch.</a:t>
            </a:r>
          </a:p>
          <a:p>
            <a:pPr>
              <a:buFont typeface=""/>
              <a:buChar char="•"/>
            </a:pPr>
            <a:r>
              <a:rPr lang="en-US" sz="2000" b="1">
                <a:solidFill>
                  <a:srgbClr val="000000"/>
                </a:solidFill>
                <a:latin typeface="Nunito"/>
              </a:rPr>
              <a:t>Exception: </a:t>
            </a:r>
            <a:r>
              <a:rPr lang="en-US" sz="2000">
                <a:solidFill>
                  <a:srgbClr val="000000"/>
                </a:solidFill>
                <a:latin typeface="Nunito"/>
              </a:rPr>
              <a:t>Exception indicates conditions that a reasonable application might try to catch.</a:t>
            </a:r>
          </a:p>
        </p:txBody>
      </p:sp>
      <p:sp>
        <p:nvSpPr>
          <p:cNvPr id="4" name="TextBox 3">
            <a:extLst>
              <a:ext uri="{FF2B5EF4-FFF2-40B4-BE49-F238E27FC236}">
                <a16:creationId xmlns:a16="http://schemas.microsoft.com/office/drawing/2014/main" id="{3B94DE3A-52F7-22D0-1BB3-7B4201BF6746}"/>
              </a:ext>
            </a:extLst>
          </p:cNvPr>
          <p:cNvSpPr txBox="1"/>
          <p:nvPr/>
        </p:nvSpPr>
        <p:spPr>
          <a:xfrm>
            <a:off x="446315" y="2612572"/>
            <a:ext cx="1088571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0000"/>
                </a:solidFill>
                <a:latin typeface="Nunito"/>
              </a:rPr>
              <a:t>Exception Hierarchy</a:t>
            </a:r>
          </a:p>
          <a:p>
            <a:pPr algn="just"/>
            <a:r>
              <a:rPr lang="en-US" sz="2400">
                <a:solidFill>
                  <a:srgbClr val="000000"/>
                </a:solidFill>
                <a:latin typeface="Nunito"/>
              </a:rPr>
              <a:t>All exception and error types are subclasses of the class </a:t>
            </a:r>
            <a:r>
              <a:rPr lang="en-US" sz="2400" b="1">
                <a:solidFill>
                  <a:srgbClr val="000000"/>
                </a:solidFill>
                <a:latin typeface="Nunito"/>
              </a:rPr>
              <a:t>Throwable</a:t>
            </a:r>
            <a:r>
              <a:rPr lang="en-US" sz="2400">
                <a:solidFill>
                  <a:srgbClr val="000000"/>
                </a:solidFill>
                <a:latin typeface="Nunito"/>
              </a:rPr>
              <a:t>, which is the base class of the hierarchy. One branch is headed by </a:t>
            </a:r>
            <a:r>
              <a:rPr lang="en-US" sz="2400" b="1">
                <a:solidFill>
                  <a:srgbClr val="000000"/>
                </a:solidFill>
                <a:latin typeface="Nunito"/>
              </a:rPr>
              <a:t>Exception</a:t>
            </a:r>
            <a:r>
              <a:rPr lang="en-US" sz="2400">
                <a:solidFill>
                  <a:srgbClr val="000000"/>
                </a:solidFill>
                <a:latin typeface="Nunito"/>
              </a:rPr>
              <a:t>. This class is used for exceptional conditions that user programs should catch. NullPointerException is an example of such an exception. Another branch, </a:t>
            </a:r>
            <a:r>
              <a:rPr lang="en-US" sz="2400" b="1">
                <a:solidFill>
                  <a:srgbClr val="000000"/>
                </a:solidFill>
                <a:latin typeface="Nunito"/>
              </a:rPr>
              <a:t>Error</a:t>
            </a:r>
            <a:r>
              <a:rPr lang="en-US" sz="2400">
                <a:solidFill>
                  <a:srgbClr val="000000"/>
                </a:solidFill>
                <a:latin typeface="Nunito"/>
              </a:rPr>
              <a:t> is used by the Java run-time system(</a:t>
            </a:r>
            <a:r>
              <a:rPr lang="en-US" sz="2400">
                <a:solidFill>
                  <a:srgbClr val="000000"/>
                </a:solidFill>
                <a:latin typeface="Nunito"/>
                <a:hlinkClick r:id="rId2">
                  <a:extLst>
                    <a:ext uri="{A12FA001-AC4F-418D-AE19-62706E023703}">
                      <ahyp:hlinkClr xmlns:ahyp="http://schemas.microsoft.com/office/drawing/2018/hyperlinkcolor" val="tx"/>
                    </a:ext>
                  </a:extLst>
                </a:hlinkClick>
              </a:rPr>
              <a:t>JVM</a:t>
            </a:r>
            <a:r>
              <a:rPr lang="en-US" sz="2400">
                <a:solidFill>
                  <a:srgbClr val="000000"/>
                </a:solidFill>
                <a:latin typeface="Nunito"/>
              </a:rPr>
              <a:t>) to indicate errors having to do with the run-time environment itself(JRE). StackOverflowError is an example of such an error.</a:t>
            </a:r>
          </a:p>
        </p:txBody>
      </p:sp>
    </p:spTree>
    <p:extLst>
      <p:ext uri="{BB962C8B-B14F-4D97-AF65-F5344CB8AC3E}">
        <p14:creationId xmlns:p14="http://schemas.microsoft.com/office/powerpoint/2010/main" val="552785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xception Hierarchy in Java">
            <a:extLst>
              <a:ext uri="{FF2B5EF4-FFF2-40B4-BE49-F238E27FC236}">
                <a16:creationId xmlns:a16="http://schemas.microsoft.com/office/drawing/2014/main" id="{74CB6A0D-A73C-13BE-47FA-005946A43757}"/>
              </a:ext>
            </a:extLst>
          </p:cNvPr>
          <p:cNvPicPr>
            <a:picLocks noChangeAspect="1"/>
          </p:cNvPicPr>
          <p:nvPr/>
        </p:nvPicPr>
        <p:blipFill>
          <a:blip r:embed="rId2"/>
          <a:stretch>
            <a:fillRect/>
          </a:stretch>
        </p:blipFill>
        <p:spPr>
          <a:xfrm>
            <a:off x="1043554" y="484010"/>
            <a:ext cx="10376113" cy="6277438"/>
          </a:xfrm>
          <a:prstGeom prst="rect">
            <a:avLst/>
          </a:prstGeom>
        </p:spPr>
      </p:pic>
    </p:spTree>
    <p:extLst>
      <p:ext uri="{BB962C8B-B14F-4D97-AF65-F5344CB8AC3E}">
        <p14:creationId xmlns:p14="http://schemas.microsoft.com/office/powerpoint/2010/main" val="3254684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96BA0-ED1C-B91A-2204-D11EDEE3EB90}"/>
              </a:ext>
            </a:extLst>
          </p:cNvPr>
          <p:cNvSpPr txBox="1"/>
          <p:nvPr/>
        </p:nvSpPr>
        <p:spPr>
          <a:xfrm>
            <a:off x="620486" y="511629"/>
            <a:ext cx="8860971"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Throwable class is the superclass of all errors and exceptions in the Java language. Only objects that are instances of this class (or one of its subclasses) are thrown by the Java Virtual Machine or can be thrown by the Java throw statement. Similarly, only this class or one of its subclasses can be the argument type in a catch clause. For the purposes of compile-time checking of exceptions, Throwable and any subclass of Throwable that is not also a subclass of either </a:t>
            </a:r>
            <a:r>
              <a:rPr lang="en-US" dirty="0">
                <a:hlinkClick r:id="rId2"/>
              </a:rPr>
              <a:t>RuntimeException</a:t>
            </a:r>
            <a:r>
              <a:rPr lang="en-US"/>
              <a:t> or </a:t>
            </a:r>
            <a:r>
              <a:rPr lang="en-US" dirty="0">
                <a:hlinkClick r:id="rId3"/>
              </a:rPr>
              <a:t>Error</a:t>
            </a:r>
            <a:r>
              <a:rPr lang="en-US"/>
              <a:t> are regarded as checked exceptions. </a:t>
            </a:r>
          </a:p>
          <a:p>
            <a:r>
              <a:rPr lang="en-US"/>
              <a:t>Instances of two subclasses, </a:t>
            </a:r>
            <a:r>
              <a:rPr lang="en-US" dirty="0">
                <a:hlinkClick r:id="rId4"/>
              </a:rPr>
              <a:t>java.lang.Error</a:t>
            </a:r>
            <a:r>
              <a:rPr lang="en-US"/>
              <a:t> and </a:t>
            </a:r>
            <a:r>
              <a:rPr lang="en-US" dirty="0">
                <a:hlinkClick r:id="rId5"/>
              </a:rPr>
              <a:t>java.lang.Exception</a:t>
            </a:r>
            <a:r>
              <a:rPr lang="en-US"/>
              <a:t>, are conventionally used to indicate that exceptional situations have occurred. Typically, these instances are freshly created in the context of the exceptional situation so as to include relevant information (such as stack trace data). </a:t>
            </a:r>
          </a:p>
          <a:p>
            <a:r>
              <a:rPr lang="en-US"/>
              <a:t>A throwable contains a snapshot of the execution stack of its thread at the time it was created. It can also contain a message string that gives more information about the error. Over time, a throwable can </a:t>
            </a:r>
            <a:r>
              <a:rPr lang="en-US" dirty="0">
                <a:hlinkClick r:id="rId6"/>
              </a:rPr>
              <a:t>suppress</a:t>
            </a:r>
            <a:r>
              <a:rPr lang="en-US"/>
              <a:t> other throwables from being propagated. Finally, the throwable can also contain a </a:t>
            </a:r>
            <a:r>
              <a:rPr lang="en-US" i="1"/>
              <a:t>cause</a:t>
            </a:r>
            <a:r>
              <a:rPr lang="en-US"/>
              <a:t>: another throwable that caused this throwable to be constructed. The recording of this causal information is referred to as the </a:t>
            </a:r>
            <a:r>
              <a:rPr lang="en-US" i="1"/>
              <a:t>chained exception</a:t>
            </a:r>
            <a:r>
              <a:rPr lang="en-US"/>
              <a:t> facility, as the cause can, itself, have a cause, and so on, leading to a "chain" of exceptions, each caused by another. </a:t>
            </a:r>
          </a:p>
          <a:p>
            <a:endParaRPr lang="en-US"/>
          </a:p>
        </p:txBody>
      </p:sp>
    </p:spTree>
    <p:extLst>
      <p:ext uri="{BB962C8B-B14F-4D97-AF65-F5344CB8AC3E}">
        <p14:creationId xmlns:p14="http://schemas.microsoft.com/office/powerpoint/2010/main" val="419158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96DDA-4CA9-CB61-BAEC-F397495A4C5F}"/>
              </a:ext>
            </a:extLst>
          </p:cNvPr>
          <p:cNvSpPr txBox="1"/>
          <p:nvPr/>
        </p:nvSpPr>
        <p:spPr>
          <a:xfrm>
            <a:off x="272144" y="206830"/>
            <a:ext cx="1156062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0000"/>
                </a:solidFill>
                <a:latin typeface="Nunito"/>
              </a:rPr>
              <a:t>Types of Exceptions</a:t>
            </a:r>
          </a:p>
          <a:p>
            <a:pPr algn="just"/>
            <a:r>
              <a:rPr lang="en-US" sz="2000" dirty="0">
                <a:solidFill>
                  <a:srgbClr val="000000"/>
                </a:solidFill>
                <a:latin typeface="Nunito"/>
              </a:rPr>
              <a:t>Java defines several types of exceptions that relate to its various class libraries. Java also allows users to define their own exceptions.</a:t>
            </a:r>
          </a:p>
        </p:txBody>
      </p:sp>
      <p:pic>
        <p:nvPicPr>
          <p:cNvPr id="4" name="Picture 3" descr="Lightbox">
            <a:extLst>
              <a:ext uri="{FF2B5EF4-FFF2-40B4-BE49-F238E27FC236}">
                <a16:creationId xmlns:a16="http://schemas.microsoft.com/office/drawing/2014/main" id="{D4C42FAF-67A1-D318-9477-5B7500F8F222}"/>
              </a:ext>
            </a:extLst>
          </p:cNvPr>
          <p:cNvPicPr>
            <a:picLocks noChangeAspect="1"/>
          </p:cNvPicPr>
          <p:nvPr/>
        </p:nvPicPr>
        <p:blipFill>
          <a:blip r:embed="rId2"/>
          <a:stretch>
            <a:fillRect/>
          </a:stretch>
        </p:blipFill>
        <p:spPr>
          <a:xfrm>
            <a:off x="2410357" y="1527381"/>
            <a:ext cx="10132936" cy="5199560"/>
          </a:xfrm>
          <a:prstGeom prst="rect">
            <a:avLst/>
          </a:prstGeom>
        </p:spPr>
      </p:pic>
    </p:spTree>
    <p:extLst>
      <p:ext uri="{BB962C8B-B14F-4D97-AF65-F5344CB8AC3E}">
        <p14:creationId xmlns:p14="http://schemas.microsoft.com/office/powerpoint/2010/main" val="2541100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24E28-8ADA-0435-CA76-2E9A1EE4C4C5}"/>
              </a:ext>
            </a:extLst>
          </p:cNvPr>
          <p:cNvSpPr txBox="1"/>
          <p:nvPr/>
        </p:nvSpPr>
        <p:spPr>
          <a:xfrm>
            <a:off x="383030" y="370299"/>
            <a:ext cx="11277598"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solidFill>
                  <a:srgbClr val="000000"/>
                </a:solidFill>
                <a:latin typeface="Nunito"/>
              </a:rPr>
              <a:t>Exceptions can be categorized in two ways:</a:t>
            </a:r>
          </a:p>
          <a:p>
            <a:pPr algn="ctr"/>
            <a:endParaRPr lang="en-US" sz="2000">
              <a:solidFill>
                <a:srgbClr val="000000"/>
              </a:solidFill>
              <a:latin typeface="Nunito"/>
            </a:endParaRPr>
          </a:p>
          <a:p>
            <a:endParaRPr lang="en-US" sz="2000">
              <a:solidFill>
                <a:srgbClr val="000000"/>
              </a:solidFill>
              <a:latin typeface="Nunito"/>
            </a:endParaRPr>
          </a:p>
          <a:p>
            <a:pPr marL="228600" indent="-228600">
              <a:buFont typeface=""/>
              <a:buAutoNum type="arabicPeriod"/>
            </a:pPr>
            <a:r>
              <a:rPr lang="en-US" sz="2000" b="1">
                <a:solidFill>
                  <a:srgbClr val="000000"/>
                </a:solidFill>
                <a:latin typeface="Nunito"/>
              </a:rPr>
              <a:t>Built-in Exceptions</a:t>
            </a:r>
          </a:p>
          <a:p>
            <a:pPr marL="228600" lvl="1" indent="-228600">
              <a:buFont typeface=""/>
              <a:buAutoNum type="arabicPeriod"/>
            </a:pPr>
            <a:r>
              <a:rPr lang="en-US" sz="2000">
                <a:solidFill>
                  <a:srgbClr val="000000"/>
                </a:solidFill>
                <a:latin typeface="Nunito"/>
              </a:rPr>
              <a:t>Checked Exception</a:t>
            </a:r>
          </a:p>
          <a:p>
            <a:pPr marL="228600" lvl="1" indent="-228600">
              <a:buFont typeface=""/>
              <a:buAutoNum type="arabicPeriod"/>
            </a:pPr>
            <a:r>
              <a:rPr lang="en-US" sz="2000">
                <a:solidFill>
                  <a:srgbClr val="000000"/>
                </a:solidFill>
                <a:latin typeface="Nunito"/>
              </a:rPr>
              <a:t>Unchecked Exception </a:t>
            </a:r>
          </a:p>
          <a:p>
            <a:pPr>
              <a:buFont typeface=""/>
              <a:buAutoNum type="arabicPeriod" startAt="2"/>
            </a:pPr>
            <a:r>
              <a:rPr lang="en-US" sz="2000" b="1">
                <a:solidFill>
                  <a:srgbClr val="000000"/>
                </a:solidFill>
                <a:latin typeface="Nunito"/>
              </a:rPr>
              <a:t>User-Defined Exceptions</a:t>
            </a:r>
          </a:p>
          <a:p>
            <a:pPr algn="just"/>
            <a:r>
              <a:rPr lang="en-US" sz="2000">
                <a:solidFill>
                  <a:srgbClr val="000000"/>
                </a:solidFill>
                <a:latin typeface="Nunito"/>
              </a:rPr>
              <a:t>Let us discuss the above-defined listed exception that is as follows:</a:t>
            </a:r>
          </a:p>
          <a:p>
            <a:r>
              <a:rPr lang="en-US" sz="2000" b="1">
                <a:solidFill>
                  <a:srgbClr val="000000"/>
                </a:solidFill>
                <a:latin typeface="Nunito"/>
              </a:rPr>
              <a:t>1. Built-in Exceptions</a:t>
            </a:r>
          </a:p>
          <a:p>
            <a:pPr algn="just"/>
            <a:r>
              <a:rPr lang="en-US" sz="2000">
                <a:solidFill>
                  <a:srgbClr val="000000"/>
                </a:solidFill>
                <a:latin typeface="Nunito"/>
              </a:rPr>
              <a:t>Built-in exceptions are the exceptions that are available in Java libraries. These exceptions are suitable to explain certain error situations.</a:t>
            </a:r>
          </a:p>
          <a:p>
            <a:pPr>
              <a:buFont typeface=""/>
              <a:buChar char="•"/>
            </a:pPr>
            <a:r>
              <a:rPr lang="en-US" sz="2000" b="1">
                <a:solidFill>
                  <a:srgbClr val="000000"/>
                </a:solidFill>
                <a:latin typeface="Nunito"/>
              </a:rPr>
              <a:t>Checked Exceptions: </a:t>
            </a:r>
            <a:r>
              <a:rPr lang="en-US" sz="2000">
                <a:solidFill>
                  <a:srgbClr val="000000"/>
                </a:solidFill>
                <a:latin typeface="Nunito"/>
              </a:rPr>
              <a:t>Checked exceptions are called compile-time exceptions because these exceptions are checked at compile-time by the compiler.</a:t>
            </a:r>
            <a:br>
              <a:rPr lang="en-US" sz="2000">
                <a:solidFill>
                  <a:srgbClr val="000000"/>
                </a:solidFill>
                <a:latin typeface="Nunito"/>
              </a:rPr>
            </a:br>
            <a:r>
              <a:rPr lang="en-US" sz="2000">
                <a:solidFill>
                  <a:srgbClr val="000000"/>
                </a:solidFill>
                <a:latin typeface="Nunito"/>
              </a:rPr>
              <a:t> </a:t>
            </a:r>
          </a:p>
          <a:p>
            <a:pPr>
              <a:buFont typeface=""/>
              <a:buChar char="•"/>
            </a:pPr>
            <a:r>
              <a:rPr lang="en-US" sz="2000" b="1">
                <a:solidFill>
                  <a:srgbClr val="000000"/>
                </a:solidFill>
                <a:latin typeface="Nunito"/>
              </a:rPr>
              <a:t>Unchecked Exceptions: </a:t>
            </a:r>
            <a:r>
              <a:rPr lang="en-US" sz="2000">
                <a:solidFill>
                  <a:srgbClr val="000000"/>
                </a:solidFill>
                <a:latin typeface="Nunito"/>
              </a:rPr>
              <a:t>The unchecked exceptions are just opposite to the checked exceptions. The compiler will not check these exceptions at compile time. In simple words, if a program throws an unchecked exception, and even if we didn’t handle or declare it, the program would not give a compilation error.</a:t>
            </a:r>
          </a:p>
        </p:txBody>
      </p:sp>
    </p:spTree>
    <p:extLst>
      <p:ext uri="{BB962C8B-B14F-4D97-AF65-F5344CB8AC3E}">
        <p14:creationId xmlns:p14="http://schemas.microsoft.com/office/powerpoint/2010/main" val="337501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290A50-4790-C4C7-12B9-2642D83385FB}"/>
              </a:ext>
            </a:extLst>
          </p:cNvPr>
          <p:cNvSpPr txBox="1"/>
          <p:nvPr/>
        </p:nvSpPr>
        <p:spPr>
          <a:xfrm>
            <a:off x="304801" y="391887"/>
            <a:ext cx="1117962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0000"/>
                </a:solidFill>
                <a:latin typeface="Nunito"/>
              </a:rPr>
              <a:t>2. User-Defined Exceptions:</a:t>
            </a:r>
          </a:p>
          <a:p>
            <a:pPr algn="just"/>
            <a:r>
              <a:rPr lang="en-US" sz="2000" dirty="0">
                <a:solidFill>
                  <a:srgbClr val="000000"/>
                </a:solidFill>
                <a:latin typeface="Nunito"/>
              </a:rPr>
              <a:t>Sometimes, the built-in exceptions in Java are not able to describe a certain situation. In such cases, users can also create exceptions, which are called ‘user-defined Exceptions’. </a:t>
            </a:r>
          </a:p>
          <a:p>
            <a:pPr algn="just"/>
            <a:r>
              <a:rPr lang="en-US" sz="2000" dirty="0">
                <a:solidFill>
                  <a:srgbClr val="000000"/>
                </a:solidFill>
                <a:latin typeface="Nunito"/>
              </a:rPr>
              <a:t>The </a:t>
            </a:r>
            <a:r>
              <a:rPr lang="en-US" sz="2000" b="1" i="1" dirty="0">
                <a:solidFill>
                  <a:srgbClr val="000000"/>
                </a:solidFill>
                <a:latin typeface="Nunito"/>
              </a:rPr>
              <a:t>advantages of Exception Handling in Java </a:t>
            </a:r>
            <a:r>
              <a:rPr lang="en-US" sz="2000" dirty="0">
                <a:solidFill>
                  <a:srgbClr val="000000"/>
                </a:solidFill>
                <a:latin typeface="Nunito"/>
              </a:rPr>
              <a:t>are as follows:</a:t>
            </a:r>
          </a:p>
          <a:p>
            <a:pPr>
              <a:buFont typeface=""/>
              <a:buAutoNum type="arabicPeriod"/>
            </a:pPr>
            <a:r>
              <a:rPr lang="en-US" sz="2000" dirty="0">
                <a:solidFill>
                  <a:srgbClr val="000000"/>
                </a:solidFill>
                <a:latin typeface="Nunito"/>
              </a:rPr>
              <a:t>Provision to Complete Program Execution</a:t>
            </a:r>
          </a:p>
          <a:p>
            <a:pPr>
              <a:buFont typeface=""/>
              <a:buAutoNum type="arabicPeriod" startAt="2"/>
            </a:pPr>
            <a:r>
              <a:rPr lang="en-US" sz="2000" dirty="0">
                <a:solidFill>
                  <a:srgbClr val="000000"/>
                </a:solidFill>
                <a:latin typeface="Nunito"/>
              </a:rPr>
              <a:t>Easy Identification of Program Code and Error-Handling Code</a:t>
            </a:r>
          </a:p>
          <a:p>
            <a:pPr>
              <a:buFont typeface=""/>
              <a:buAutoNum type="arabicPeriod" startAt="3"/>
            </a:pPr>
            <a:r>
              <a:rPr lang="en-US" sz="2000" dirty="0">
                <a:solidFill>
                  <a:srgbClr val="000000"/>
                </a:solidFill>
                <a:latin typeface="Nunito"/>
              </a:rPr>
              <a:t>Propagation of Errors</a:t>
            </a:r>
          </a:p>
          <a:p>
            <a:pPr>
              <a:buFont typeface=""/>
              <a:buAutoNum type="arabicPeriod" startAt="4"/>
            </a:pPr>
            <a:r>
              <a:rPr lang="en-US" sz="2000" dirty="0">
                <a:solidFill>
                  <a:srgbClr val="000000"/>
                </a:solidFill>
                <a:latin typeface="Nunito"/>
              </a:rPr>
              <a:t>Meaningful Error Reporting</a:t>
            </a:r>
          </a:p>
          <a:p>
            <a:pPr>
              <a:buFont typeface=""/>
              <a:buAutoNum type="arabicPeriod" startAt="5"/>
            </a:pPr>
            <a:r>
              <a:rPr lang="en-US" sz="2000" dirty="0">
                <a:solidFill>
                  <a:srgbClr val="000000"/>
                </a:solidFill>
                <a:latin typeface="Nunito"/>
              </a:rPr>
              <a:t>Identifying Error Types</a:t>
            </a:r>
          </a:p>
          <a:p>
            <a:endParaRPr lang="en-US" sz="2000" dirty="0">
              <a:solidFill>
                <a:srgbClr val="000000"/>
              </a:solidFill>
              <a:latin typeface="Nunito"/>
            </a:endParaRPr>
          </a:p>
        </p:txBody>
      </p:sp>
      <p:sp>
        <p:nvSpPr>
          <p:cNvPr id="3" name="TextBox 2">
            <a:extLst>
              <a:ext uri="{FF2B5EF4-FFF2-40B4-BE49-F238E27FC236}">
                <a16:creationId xmlns:a16="http://schemas.microsoft.com/office/drawing/2014/main" id="{985C4FA8-B5E4-CB44-954F-F85D987D1F38}"/>
              </a:ext>
            </a:extLst>
          </p:cNvPr>
          <p:cNvSpPr txBox="1"/>
          <p:nvPr/>
        </p:nvSpPr>
        <p:spPr>
          <a:xfrm>
            <a:off x="315687" y="3200400"/>
            <a:ext cx="1117962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solidFill>
                  <a:srgbClr val="000000"/>
                </a:solidFill>
                <a:latin typeface="Nunito"/>
              </a:rPr>
              <a:t>Methods to print the Exception information:</a:t>
            </a:r>
          </a:p>
          <a:p>
            <a:pPr algn="ctr"/>
            <a:endParaRPr lang="en-US" sz="2400">
              <a:solidFill>
                <a:srgbClr val="000000"/>
              </a:solidFill>
              <a:latin typeface="Nunito"/>
            </a:endParaRPr>
          </a:p>
          <a:p>
            <a:r>
              <a:rPr lang="en-US" sz="2400" b="1">
                <a:solidFill>
                  <a:srgbClr val="000000"/>
                </a:solidFill>
                <a:latin typeface="Nunito"/>
              </a:rPr>
              <a:t>1. printStackTrace()</a:t>
            </a:r>
          </a:p>
          <a:p>
            <a:pPr algn="just"/>
            <a:r>
              <a:rPr lang="en-US" sz="2400">
                <a:solidFill>
                  <a:srgbClr val="000000"/>
                </a:solidFill>
                <a:latin typeface="Nunito"/>
              </a:rPr>
              <a:t>This method prints exception information in the format of the Name of the exception: description of the exception, stack trace.</a:t>
            </a:r>
          </a:p>
        </p:txBody>
      </p:sp>
    </p:spTree>
    <p:extLst>
      <p:ext uri="{BB962C8B-B14F-4D97-AF65-F5344CB8AC3E}">
        <p14:creationId xmlns:p14="http://schemas.microsoft.com/office/powerpoint/2010/main" val="3240742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3F7A37-F844-3506-853C-E8BB8BBAFD15}"/>
              </a:ext>
            </a:extLst>
          </p:cNvPr>
          <p:cNvSpPr txBox="1"/>
          <p:nvPr/>
        </p:nvSpPr>
        <p:spPr>
          <a:xfrm>
            <a:off x="261258" y="283029"/>
            <a:ext cx="1072242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//program to print the exception information using </a:t>
            </a:r>
            <a:r>
              <a:rPr lang="en-US" sz="2000" err="1"/>
              <a:t>printStackTrace</a:t>
            </a:r>
            <a:r>
              <a:rPr lang="en-US" sz="2000" dirty="0"/>
              <a:t>() method </a:t>
            </a:r>
          </a:p>
          <a:p>
            <a:r>
              <a:rPr lang="en-US" sz="2000" dirty="0"/>
              <a:t>import java.io.*; </a:t>
            </a:r>
          </a:p>
          <a:p>
            <a:r>
              <a:rPr lang="en-US" sz="2000" dirty="0"/>
              <a:t>class GFG</a:t>
            </a:r>
          </a:p>
          <a:p>
            <a:r>
              <a:rPr lang="en-US" sz="2000"/>
              <a:t> {</a:t>
            </a:r>
          </a:p>
          <a:p>
            <a:r>
              <a:rPr lang="en-US" sz="2000" dirty="0"/>
              <a:t> public static void main (String[] </a:t>
            </a:r>
            <a:r>
              <a:rPr lang="en-US" sz="2000" err="1"/>
              <a:t>args</a:t>
            </a:r>
            <a:r>
              <a:rPr lang="en-US" sz="2000"/>
              <a:t>)</a:t>
            </a:r>
          </a:p>
          <a:p>
            <a:r>
              <a:rPr lang="en-US" sz="2000" dirty="0"/>
              <a:t> {</a:t>
            </a:r>
          </a:p>
          <a:p>
            <a:r>
              <a:rPr lang="en-US" sz="2000" dirty="0"/>
              <a:t> int a=5; int b=0; </a:t>
            </a:r>
          </a:p>
          <a:p>
            <a:r>
              <a:rPr lang="en-US" sz="2000"/>
              <a:t>Try</a:t>
            </a:r>
          </a:p>
          <a:p>
            <a:r>
              <a:rPr lang="en-US" sz="2000"/>
              <a:t>{</a:t>
            </a:r>
          </a:p>
          <a:p>
            <a:r>
              <a:rPr lang="en-US" sz="2000" dirty="0"/>
              <a:t> </a:t>
            </a:r>
            <a:r>
              <a:rPr lang="en-US" sz="2000" err="1"/>
              <a:t>System.out.println</a:t>
            </a:r>
            <a:r>
              <a:rPr lang="en-US" sz="2000" dirty="0"/>
              <a:t>(a/b); } </a:t>
            </a:r>
            <a:endParaRPr lang="en-US" sz="2000"/>
          </a:p>
          <a:p>
            <a:r>
              <a:rPr lang="en-US" sz="2000" dirty="0"/>
              <a:t>catch(</a:t>
            </a:r>
            <a:r>
              <a:rPr lang="en-US" sz="2000" dirty="0" err="1"/>
              <a:t>ArithmeticException</a:t>
            </a:r>
            <a:r>
              <a:rPr lang="en-US" sz="2000" dirty="0"/>
              <a:t> e)</a:t>
            </a:r>
          </a:p>
          <a:p>
            <a:r>
              <a:rPr lang="en-US" sz="2000"/>
              <a:t>{ </a:t>
            </a:r>
          </a:p>
          <a:p>
            <a:r>
              <a:rPr lang="en-US" sz="2000" dirty="0" err="1"/>
              <a:t>e.printStackTrace</a:t>
            </a:r>
            <a:r>
              <a:rPr lang="en-US" sz="2000" dirty="0"/>
              <a:t>(); }</a:t>
            </a:r>
          </a:p>
          <a:p>
            <a:r>
              <a:rPr lang="en-US" sz="2000"/>
              <a:t> }</a:t>
            </a:r>
          </a:p>
          <a:p>
            <a:r>
              <a:rPr lang="en-US" sz="2000" dirty="0"/>
              <a:t> } </a:t>
            </a:r>
          </a:p>
        </p:txBody>
      </p:sp>
    </p:spTree>
    <p:extLst>
      <p:ext uri="{BB962C8B-B14F-4D97-AF65-F5344CB8AC3E}">
        <p14:creationId xmlns:p14="http://schemas.microsoft.com/office/powerpoint/2010/main" val="3978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1CC18D-9B89-13C9-09F7-53ADCD2CD20C}"/>
              </a:ext>
            </a:extLst>
          </p:cNvPr>
          <p:cNvSpPr txBox="1"/>
          <p:nvPr/>
        </p:nvSpPr>
        <p:spPr>
          <a:xfrm>
            <a:off x="443754" y="242048"/>
            <a:ext cx="1101314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0000"/>
                </a:solidFill>
                <a:latin typeface="Nunito"/>
              </a:rPr>
              <a:t>An array can contain primitives (int, char, etc.) and object (or non-primitive) references of a class depending on the definition of the array. In the case of primitive data types, the actual values might be stored in contiguous memory locations(JVM does not guarantee this behavior). In the case of class objects, </a:t>
            </a:r>
            <a:r>
              <a:rPr lang="en-US" sz="2400" dirty="0">
                <a:solidFill>
                  <a:srgbClr val="000000"/>
                </a:solidFill>
                <a:latin typeface="Nunito"/>
                <a:hlinkClick r:id="rId2">
                  <a:extLst>
                    <a:ext uri="{A12FA001-AC4F-418D-AE19-62706E023703}">
                      <ahyp:hlinkClr xmlns:ahyp="http://schemas.microsoft.com/office/drawing/2018/hyperlinkcolor" val="tx"/>
                    </a:ext>
                  </a:extLst>
                </a:hlinkClick>
              </a:rPr>
              <a:t>the actual objects are stored in a heap segment</a:t>
            </a:r>
            <a:r>
              <a:rPr lang="en-US" sz="2400" dirty="0">
                <a:solidFill>
                  <a:srgbClr val="000000"/>
                </a:solidFill>
                <a:latin typeface="Nunito"/>
              </a:rPr>
              <a:t>. </a:t>
            </a:r>
            <a:endParaRPr lang="en-US" sz="2400" dirty="0">
              <a:solidFill>
                <a:srgbClr val="000000"/>
              </a:solidFill>
            </a:endParaRPr>
          </a:p>
        </p:txBody>
      </p:sp>
      <p:sp>
        <p:nvSpPr>
          <p:cNvPr id="3" name="TextBox 2">
            <a:extLst>
              <a:ext uri="{FF2B5EF4-FFF2-40B4-BE49-F238E27FC236}">
                <a16:creationId xmlns:a16="http://schemas.microsoft.com/office/drawing/2014/main" id="{221AEA59-E296-8A06-8CB3-39EF4D761BAE}"/>
              </a:ext>
            </a:extLst>
          </p:cNvPr>
          <p:cNvSpPr txBox="1"/>
          <p:nvPr/>
        </p:nvSpPr>
        <p:spPr>
          <a:xfrm>
            <a:off x="421342" y="2516842"/>
            <a:ext cx="105649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0000"/>
                </a:solidFill>
                <a:latin typeface="Nunito"/>
              </a:rPr>
              <a:t>One-Dimensional Arrays</a:t>
            </a:r>
          </a:p>
          <a:p>
            <a:r>
              <a:rPr lang="en-US" sz="2400">
                <a:solidFill>
                  <a:srgbClr val="000000"/>
                </a:solidFill>
                <a:latin typeface="Nunito"/>
              </a:rPr>
              <a:t>The general form of a one-dimensional array declaration is </a:t>
            </a:r>
          </a:p>
          <a:p>
            <a:r>
              <a:rPr lang="en-US" sz="2400">
                <a:solidFill>
                  <a:srgbClr val="000000"/>
                </a:solidFill>
              </a:rPr>
              <a:t>-- type var-name[]; -- type[] var-name;</a:t>
            </a:r>
          </a:p>
        </p:txBody>
      </p:sp>
    </p:spTree>
    <p:extLst>
      <p:ext uri="{BB962C8B-B14F-4D97-AF65-F5344CB8AC3E}">
        <p14:creationId xmlns:p14="http://schemas.microsoft.com/office/powerpoint/2010/main" val="4169653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D55E6A-64B0-1231-F02F-FB75BE684303}"/>
              </a:ext>
            </a:extLst>
          </p:cNvPr>
          <p:cNvSpPr txBox="1"/>
          <p:nvPr/>
        </p:nvSpPr>
        <p:spPr>
          <a:xfrm>
            <a:off x="544287" y="620486"/>
            <a:ext cx="69233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latin typeface="Nunito"/>
              </a:rPr>
              <a:t>Output</a:t>
            </a:r>
          </a:p>
          <a:p>
            <a:r>
              <a:rPr lang="en-US" sz="2000" dirty="0" err="1"/>
              <a:t>java.lang.ArithmeticException</a:t>
            </a:r>
            <a:r>
              <a:rPr lang="en-US" sz="2000" dirty="0"/>
              <a:t>: / by zero</a:t>
            </a:r>
            <a:br>
              <a:rPr lang="en-US" sz="2000" dirty="0"/>
            </a:br>
            <a:r>
              <a:rPr lang="en-US" sz="2000" dirty="0"/>
              <a:t>at </a:t>
            </a:r>
            <a:r>
              <a:rPr lang="en-US" sz="2000" dirty="0" err="1"/>
              <a:t>GFG.main</a:t>
            </a:r>
            <a:r>
              <a:rPr lang="en-US" sz="2000" dirty="0"/>
              <a:t>(File.java:10)</a:t>
            </a:r>
          </a:p>
        </p:txBody>
      </p:sp>
      <p:sp>
        <p:nvSpPr>
          <p:cNvPr id="3" name="TextBox 2">
            <a:extLst>
              <a:ext uri="{FF2B5EF4-FFF2-40B4-BE49-F238E27FC236}">
                <a16:creationId xmlns:a16="http://schemas.microsoft.com/office/drawing/2014/main" id="{D2CE42D2-DCD6-691E-B2CD-A152D6D20998}"/>
              </a:ext>
            </a:extLst>
          </p:cNvPr>
          <p:cNvSpPr txBox="1"/>
          <p:nvPr/>
        </p:nvSpPr>
        <p:spPr>
          <a:xfrm>
            <a:off x="555173" y="1915886"/>
            <a:ext cx="10798627" cy="1048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0000"/>
                </a:solidFill>
                <a:latin typeface="Nunito"/>
              </a:rPr>
              <a:t>2. toString() </a:t>
            </a:r>
          </a:p>
          <a:p>
            <a:pPr algn="just"/>
            <a:r>
              <a:rPr lang="en-US" sz="2000">
                <a:solidFill>
                  <a:srgbClr val="000000"/>
                </a:solidFill>
                <a:latin typeface="Nunito"/>
              </a:rPr>
              <a:t>The toString() method prints exception information in the format of the Name of the exception: description of the exception.</a:t>
            </a:r>
          </a:p>
        </p:txBody>
      </p:sp>
    </p:spTree>
    <p:extLst>
      <p:ext uri="{BB962C8B-B14F-4D97-AF65-F5344CB8AC3E}">
        <p14:creationId xmlns:p14="http://schemas.microsoft.com/office/powerpoint/2010/main" val="27727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615DD-3397-5AB2-0366-11B59BEC55D4}"/>
              </a:ext>
            </a:extLst>
          </p:cNvPr>
          <p:cNvSpPr txBox="1"/>
          <p:nvPr/>
        </p:nvSpPr>
        <p:spPr>
          <a:xfrm>
            <a:off x="566058" y="718458"/>
            <a:ext cx="8033656"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//program to print the exception information using </a:t>
            </a:r>
            <a:r>
              <a:rPr lang="en-US" sz="2000" dirty="0" err="1"/>
              <a:t>toString</a:t>
            </a:r>
            <a:r>
              <a:rPr lang="en-US" sz="2000" dirty="0"/>
              <a:t>() method import java.io.*;</a:t>
            </a:r>
          </a:p>
          <a:p>
            <a:r>
              <a:rPr lang="en-US" sz="2000" dirty="0"/>
              <a:t> class GFG1</a:t>
            </a:r>
          </a:p>
          <a:p>
            <a:r>
              <a:rPr lang="en-US" sz="2000" dirty="0"/>
              <a:t> {</a:t>
            </a:r>
          </a:p>
          <a:p>
            <a:r>
              <a:rPr lang="en-US" sz="2000" dirty="0"/>
              <a:t> public static void main (String[] </a:t>
            </a:r>
            <a:r>
              <a:rPr lang="en-US" sz="2000" err="1"/>
              <a:t>args</a:t>
            </a:r>
            <a:r>
              <a:rPr lang="en-US" sz="2000" dirty="0"/>
              <a:t>) </a:t>
            </a:r>
            <a:endParaRPr lang="en-US" sz="2000"/>
          </a:p>
          <a:p>
            <a:r>
              <a:rPr lang="en-US" sz="2000" dirty="0"/>
              <a:t>{</a:t>
            </a:r>
          </a:p>
          <a:p>
            <a:r>
              <a:rPr lang="en-US" sz="2000" dirty="0"/>
              <a:t> int a=5; int b=0; </a:t>
            </a:r>
            <a:endParaRPr lang="en-US" sz="2000"/>
          </a:p>
          <a:p>
            <a:r>
              <a:rPr lang="en-US" sz="2000" dirty="0"/>
              <a:t>try{</a:t>
            </a:r>
          </a:p>
          <a:p>
            <a:r>
              <a:rPr lang="en-US" sz="2000" dirty="0"/>
              <a:t> </a:t>
            </a:r>
            <a:r>
              <a:rPr lang="en-US" sz="2000" dirty="0" err="1"/>
              <a:t>System.out.println</a:t>
            </a:r>
            <a:r>
              <a:rPr lang="en-US" sz="2000" dirty="0"/>
              <a:t>(a/b);</a:t>
            </a:r>
          </a:p>
          <a:p>
            <a:r>
              <a:rPr lang="en-US" sz="2000" dirty="0"/>
              <a:t> }</a:t>
            </a:r>
          </a:p>
          <a:p>
            <a:r>
              <a:rPr lang="en-US" sz="2000" dirty="0"/>
              <a:t> catch(</a:t>
            </a:r>
            <a:r>
              <a:rPr lang="en-US" sz="2000" dirty="0" err="1"/>
              <a:t>ArithmeticException</a:t>
            </a:r>
            <a:r>
              <a:rPr lang="en-US" sz="2000" dirty="0"/>
              <a:t> e)</a:t>
            </a:r>
          </a:p>
          <a:p>
            <a:r>
              <a:rPr lang="en-US" sz="2000" dirty="0"/>
              <a:t>{</a:t>
            </a:r>
          </a:p>
          <a:p>
            <a:r>
              <a:rPr lang="en-US" sz="2000" dirty="0"/>
              <a:t> </a:t>
            </a:r>
            <a:r>
              <a:rPr lang="en-US" sz="2000" err="1"/>
              <a:t>System.out.println</a:t>
            </a:r>
            <a:r>
              <a:rPr lang="en-US" sz="2000" dirty="0"/>
              <a:t>(</a:t>
            </a:r>
            <a:r>
              <a:rPr lang="en-US" sz="2000" err="1"/>
              <a:t>e.toString</a:t>
            </a:r>
            <a:r>
              <a:rPr lang="en-US" sz="2000" dirty="0"/>
              <a:t>()); </a:t>
            </a:r>
            <a:endParaRPr lang="en-US" sz="2000"/>
          </a:p>
          <a:p>
            <a:r>
              <a:rPr lang="en-US" sz="2000" dirty="0"/>
              <a:t>} </a:t>
            </a:r>
          </a:p>
          <a:p>
            <a:r>
              <a:rPr lang="en-US" sz="2000" dirty="0"/>
              <a:t>}</a:t>
            </a:r>
          </a:p>
          <a:p>
            <a:r>
              <a:rPr lang="en-US" sz="2000" dirty="0"/>
              <a:t> } </a:t>
            </a:r>
            <a:endParaRPr lang="en-US" sz="2000"/>
          </a:p>
        </p:txBody>
      </p:sp>
    </p:spTree>
    <p:extLst>
      <p:ext uri="{BB962C8B-B14F-4D97-AF65-F5344CB8AC3E}">
        <p14:creationId xmlns:p14="http://schemas.microsoft.com/office/powerpoint/2010/main" val="115826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EB5267-D0F4-F301-DA54-F064E1E6B090}"/>
              </a:ext>
            </a:extLst>
          </p:cNvPr>
          <p:cNvSpPr txBox="1"/>
          <p:nvPr/>
        </p:nvSpPr>
        <p:spPr>
          <a:xfrm>
            <a:off x="576943" y="359229"/>
            <a:ext cx="1133202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0000"/>
                </a:solidFill>
                <a:latin typeface="Nunito"/>
              </a:rPr>
              <a:t>2. toString() </a:t>
            </a:r>
          </a:p>
          <a:p>
            <a:pPr algn="just"/>
            <a:r>
              <a:rPr lang="en-US" sz="2000">
                <a:solidFill>
                  <a:srgbClr val="000000"/>
                </a:solidFill>
                <a:latin typeface="Nunito"/>
              </a:rPr>
              <a:t>The toString() method prints exception information in the format of the Name of the exception: description of the exception.</a:t>
            </a:r>
          </a:p>
        </p:txBody>
      </p:sp>
      <p:sp>
        <p:nvSpPr>
          <p:cNvPr id="3" name="TextBox 2">
            <a:extLst>
              <a:ext uri="{FF2B5EF4-FFF2-40B4-BE49-F238E27FC236}">
                <a16:creationId xmlns:a16="http://schemas.microsoft.com/office/drawing/2014/main" id="{32F1290A-8739-56E5-E90F-AD1A16F2BFCA}"/>
              </a:ext>
            </a:extLst>
          </p:cNvPr>
          <p:cNvSpPr txBox="1"/>
          <p:nvPr/>
        </p:nvSpPr>
        <p:spPr>
          <a:xfrm>
            <a:off x="555172" y="1698173"/>
            <a:ext cx="1119051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0000"/>
                </a:solidFill>
                <a:latin typeface="Consolas"/>
              </a:rPr>
              <a:t>//program to print the exception information using toString() method </a:t>
            </a:r>
          </a:p>
          <a:p>
            <a:r>
              <a:rPr lang="en-US" sz="2000">
                <a:solidFill>
                  <a:srgbClr val="000000"/>
                </a:solidFill>
                <a:latin typeface="Consolas"/>
              </a:rPr>
              <a:t>  </a:t>
            </a:r>
          </a:p>
          <a:p>
            <a:r>
              <a:rPr lang="en-US" sz="2000">
                <a:solidFill>
                  <a:srgbClr val="000000"/>
                </a:solidFill>
                <a:latin typeface="Consolas"/>
              </a:rPr>
              <a:t>import java.io.*; </a:t>
            </a:r>
          </a:p>
          <a:p>
            <a:r>
              <a:rPr lang="en-US" sz="2000">
                <a:solidFill>
                  <a:srgbClr val="000000"/>
                </a:solidFill>
                <a:latin typeface="Consolas"/>
              </a:rPr>
              <a:t>  </a:t>
            </a:r>
          </a:p>
          <a:p>
            <a:r>
              <a:rPr lang="en-US" sz="2000">
                <a:solidFill>
                  <a:srgbClr val="000000"/>
                </a:solidFill>
                <a:latin typeface="Consolas"/>
              </a:rPr>
              <a:t>class GFG1 { </a:t>
            </a:r>
          </a:p>
          <a:p>
            <a:r>
              <a:rPr lang="en-US" sz="2000">
                <a:solidFill>
                  <a:srgbClr val="000000"/>
                </a:solidFill>
                <a:latin typeface="Consolas"/>
              </a:rPr>
              <a:t>    public static void main (String[] args) { </a:t>
            </a:r>
          </a:p>
          <a:p>
            <a:r>
              <a:rPr lang="en-US" sz="2000">
                <a:solidFill>
                  <a:srgbClr val="000000"/>
                </a:solidFill>
                <a:latin typeface="Consolas"/>
              </a:rPr>
              <a:t>      int a=5; </a:t>
            </a:r>
          </a:p>
          <a:p>
            <a:r>
              <a:rPr lang="en-US" sz="2000">
                <a:solidFill>
                  <a:srgbClr val="000000"/>
                </a:solidFill>
                <a:latin typeface="Consolas"/>
              </a:rPr>
              <a:t>      int b=0; </a:t>
            </a:r>
          </a:p>
          <a:p>
            <a:r>
              <a:rPr lang="en-US" sz="2000">
                <a:solidFill>
                  <a:srgbClr val="000000"/>
                </a:solidFill>
                <a:latin typeface="Consolas"/>
              </a:rPr>
              <a:t>        try{ </a:t>
            </a:r>
          </a:p>
          <a:p>
            <a:r>
              <a:rPr lang="en-US" sz="2000">
                <a:solidFill>
                  <a:srgbClr val="000000"/>
                </a:solidFill>
                <a:latin typeface="Consolas"/>
              </a:rPr>
              <a:t>          System.out.println(a/b); </a:t>
            </a:r>
          </a:p>
          <a:p>
            <a:r>
              <a:rPr lang="en-US" sz="2000">
                <a:solidFill>
                  <a:srgbClr val="000000"/>
                </a:solidFill>
                <a:latin typeface="Consolas"/>
              </a:rPr>
              <a:t>        } </a:t>
            </a:r>
          </a:p>
          <a:p>
            <a:r>
              <a:rPr lang="en-US" sz="2000">
                <a:solidFill>
                  <a:srgbClr val="000000"/>
                </a:solidFill>
                <a:latin typeface="Consolas"/>
              </a:rPr>
              <a:t>      catch(ArithmeticException e){ </a:t>
            </a:r>
          </a:p>
          <a:p>
            <a:r>
              <a:rPr lang="en-US" sz="2000">
                <a:solidFill>
                  <a:srgbClr val="000000"/>
                </a:solidFill>
                <a:latin typeface="Consolas"/>
              </a:rPr>
              <a:t>        System.out.println(e.toString()); </a:t>
            </a:r>
          </a:p>
          <a:p>
            <a:r>
              <a:rPr lang="en-US" sz="2000">
                <a:solidFill>
                  <a:srgbClr val="000000"/>
                </a:solidFill>
                <a:latin typeface="Consolas"/>
              </a:rPr>
              <a:t>      } </a:t>
            </a:r>
          </a:p>
          <a:p>
            <a:r>
              <a:rPr lang="en-US" sz="2000">
                <a:solidFill>
                  <a:srgbClr val="000000"/>
                </a:solidFill>
                <a:latin typeface="Consolas"/>
              </a:rPr>
              <a:t>    } </a:t>
            </a:r>
          </a:p>
          <a:p>
            <a:r>
              <a:rPr lang="en-US" sz="2000">
                <a:solidFill>
                  <a:srgbClr val="000000"/>
                </a:solidFill>
                <a:latin typeface="Consolas"/>
              </a:rPr>
              <a:t>} </a:t>
            </a:r>
          </a:p>
        </p:txBody>
      </p:sp>
    </p:spTree>
    <p:extLst>
      <p:ext uri="{BB962C8B-B14F-4D97-AF65-F5344CB8AC3E}">
        <p14:creationId xmlns:p14="http://schemas.microsoft.com/office/powerpoint/2010/main" val="2326929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5862D7-B46C-56FC-C18B-77E8771B3446}"/>
              </a:ext>
            </a:extLst>
          </p:cNvPr>
          <p:cNvSpPr txBox="1"/>
          <p:nvPr/>
        </p:nvSpPr>
        <p:spPr>
          <a:xfrm>
            <a:off x="174172" y="293915"/>
            <a:ext cx="1166948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solidFill>
                  <a:srgbClr val="000000"/>
                </a:solidFill>
                <a:latin typeface="Nunito"/>
              </a:rPr>
              <a:t>Output</a:t>
            </a:r>
          </a:p>
          <a:p>
            <a:r>
              <a:rPr lang="en-US" sz="2000" err="1">
                <a:solidFill>
                  <a:srgbClr val="000000"/>
                </a:solidFill>
              </a:rPr>
              <a:t>java.lang.ArithmeticException</a:t>
            </a:r>
            <a:r>
              <a:rPr lang="en-US" sz="2000" dirty="0">
                <a:solidFill>
                  <a:srgbClr val="000000"/>
                </a:solidFill>
              </a:rPr>
              <a:t>: / by zero</a:t>
            </a:r>
            <a:r>
              <a:rPr lang="en-US" sz="2000" b="1" dirty="0">
                <a:solidFill>
                  <a:srgbClr val="000000"/>
                </a:solidFill>
                <a:latin typeface="Nunito"/>
              </a:rPr>
              <a:t>3. </a:t>
            </a:r>
          </a:p>
          <a:p>
            <a:r>
              <a:rPr lang="en-US" sz="2000" b="1" dirty="0" err="1">
                <a:solidFill>
                  <a:srgbClr val="000000"/>
                </a:solidFill>
                <a:latin typeface="Nunito"/>
              </a:rPr>
              <a:t>getMessage</a:t>
            </a:r>
            <a:r>
              <a:rPr lang="en-US" sz="2000" b="1" dirty="0">
                <a:solidFill>
                  <a:srgbClr val="000000"/>
                </a:solidFill>
                <a:latin typeface="Nunito"/>
              </a:rPr>
              <a:t>() </a:t>
            </a:r>
            <a:endParaRPr lang="en-US" sz="2000" dirty="0"/>
          </a:p>
          <a:p>
            <a:pPr algn="just"/>
            <a:r>
              <a:rPr lang="en-US" sz="2000" dirty="0">
                <a:solidFill>
                  <a:srgbClr val="000000"/>
                </a:solidFill>
                <a:latin typeface="Nunito"/>
              </a:rPr>
              <a:t>The </a:t>
            </a:r>
            <a:r>
              <a:rPr lang="en-US" sz="2000" dirty="0" err="1">
                <a:solidFill>
                  <a:srgbClr val="000000"/>
                </a:solidFill>
                <a:latin typeface="Nunito"/>
              </a:rPr>
              <a:t>getMessage</a:t>
            </a:r>
            <a:r>
              <a:rPr lang="en-US" sz="2000" dirty="0">
                <a:solidFill>
                  <a:srgbClr val="000000"/>
                </a:solidFill>
                <a:latin typeface="Nunito"/>
              </a:rPr>
              <a:t>() method prints only the description of the exception.</a:t>
            </a:r>
          </a:p>
        </p:txBody>
      </p:sp>
    </p:spTree>
    <p:extLst>
      <p:ext uri="{BB962C8B-B14F-4D97-AF65-F5344CB8AC3E}">
        <p14:creationId xmlns:p14="http://schemas.microsoft.com/office/powerpoint/2010/main" val="2956099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F8D9A1-AC79-F6C0-DA91-55A084D581C4}"/>
              </a:ext>
            </a:extLst>
          </p:cNvPr>
          <p:cNvSpPr txBox="1"/>
          <p:nvPr/>
        </p:nvSpPr>
        <p:spPr>
          <a:xfrm>
            <a:off x="391887" y="315687"/>
            <a:ext cx="1073331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0000"/>
                </a:solidFill>
                <a:latin typeface="Consolas"/>
              </a:rPr>
              <a:t>import java.io.*; </a:t>
            </a:r>
            <a:endParaRPr lang="en-US" sz="2000">
              <a:solidFill>
                <a:srgbClr val="000000"/>
              </a:solidFill>
              <a:latin typeface="Consolas"/>
            </a:endParaRPr>
          </a:p>
          <a:p>
            <a:r>
              <a:rPr lang="en-US" sz="2000" dirty="0">
                <a:solidFill>
                  <a:srgbClr val="000000"/>
                </a:solidFill>
                <a:latin typeface="Consolas"/>
              </a:rPr>
              <a:t>  </a:t>
            </a:r>
          </a:p>
          <a:p>
            <a:r>
              <a:rPr lang="en-US" sz="2000" dirty="0">
                <a:solidFill>
                  <a:srgbClr val="000000"/>
                </a:solidFill>
                <a:latin typeface="Consolas"/>
              </a:rPr>
              <a:t>class GFG1 { </a:t>
            </a:r>
          </a:p>
          <a:p>
            <a:r>
              <a:rPr lang="en-US" sz="2000" dirty="0">
                <a:solidFill>
                  <a:srgbClr val="000000"/>
                </a:solidFill>
                <a:latin typeface="Consolas"/>
              </a:rPr>
              <a:t>    public static void main (String[] </a:t>
            </a:r>
            <a:r>
              <a:rPr lang="en-US" sz="2000" dirty="0" err="1">
                <a:solidFill>
                  <a:srgbClr val="000000"/>
                </a:solidFill>
                <a:latin typeface="Consolas"/>
              </a:rPr>
              <a:t>args</a:t>
            </a:r>
            <a:r>
              <a:rPr lang="en-US" sz="2000" dirty="0">
                <a:solidFill>
                  <a:srgbClr val="000000"/>
                </a:solidFill>
                <a:latin typeface="Consolas"/>
              </a:rPr>
              <a:t>) { </a:t>
            </a:r>
          </a:p>
          <a:p>
            <a:r>
              <a:rPr lang="en-US" sz="2000" dirty="0">
                <a:solidFill>
                  <a:srgbClr val="000000"/>
                </a:solidFill>
                <a:latin typeface="Consolas"/>
              </a:rPr>
              <a:t>      int a=5; </a:t>
            </a:r>
          </a:p>
          <a:p>
            <a:r>
              <a:rPr lang="en-US" sz="2000" dirty="0">
                <a:solidFill>
                  <a:srgbClr val="000000"/>
                </a:solidFill>
                <a:latin typeface="Consolas"/>
              </a:rPr>
              <a:t>      int b=0; </a:t>
            </a:r>
          </a:p>
          <a:p>
            <a:r>
              <a:rPr lang="en-US" sz="2000" dirty="0">
                <a:solidFill>
                  <a:srgbClr val="000000"/>
                </a:solidFill>
                <a:latin typeface="Consolas"/>
              </a:rPr>
              <a:t>        try{ </a:t>
            </a:r>
          </a:p>
          <a:p>
            <a:r>
              <a:rPr lang="en-US" sz="2000" dirty="0">
                <a:solidFill>
                  <a:srgbClr val="000000"/>
                </a:solidFill>
                <a:latin typeface="Consolas"/>
              </a:rPr>
              <a:t>          </a:t>
            </a:r>
            <a:r>
              <a:rPr lang="en-US" sz="2000" dirty="0" err="1">
                <a:solidFill>
                  <a:srgbClr val="000000"/>
                </a:solidFill>
                <a:latin typeface="Consolas"/>
              </a:rPr>
              <a:t>System.out.println</a:t>
            </a:r>
            <a:r>
              <a:rPr lang="en-US" sz="2000" dirty="0">
                <a:solidFill>
                  <a:srgbClr val="000000"/>
                </a:solidFill>
                <a:latin typeface="Consolas"/>
              </a:rPr>
              <a:t>(a/b); </a:t>
            </a:r>
          </a:p>
          <a:p>
            <a:r>
              <a:rPr lang="en-US" sz="2000" dirty="0">
                <a:solidFill>
                  <a:srgbClr val="000000"/>
                </a:solidFill>
                <a:latin typeface="Consolas"/>
              </a:rPr>
              <a:t>        } </a:t>
            </a:r>
          </a:p>
          <a:p>
            <a:r>
              <a:rPr lang="en-US" sz="2000" dirty="0">
                <a:solidFill>
                  <a:srgbClr val="000000"/>
                </a:solidFill>
                <a:latin typeface="Consolas"/>
              </a:rPr>
              <a:t>      catch(</a:t>
            </a:r>
            <a:r>
              <a:rPr lang="en-US" sz="2000" dirty="0" err="1">
                <a:solidFill>
                  <a:srgbClr val="000000"/>
                </a:solidFill>
                <a:latin typeface="Consolas"/>
              </a:rPr>
              <a:t>ArithmeticException</a:t>
            </a:r>
            <a:r>
              <a:rPr lang="en-US" sz="2000" dirty="0">
                <a:solidFill>
                  <a:srgbClr val="000000"/>
                </a:solidFill>
                <a:latin typeface="Consolas"/>
              </a:rPr>
              <a:t> e){ </a:t>
            </a:r>
          </a:p>
          <a:p>
            <a:r>
              <a:rPr lang="en-US" sz="2000" dirty="0">
                <a:solidFill>
                  <a:srgbClr val="000000"/>
                </a:solidFill>
                <a:latin typeface="Consolas"/>
              </a:rPr>
              <a:t>        </a:t>
            </a:r>
            <a:r>
              <a:rPr lang="en-US" sz="2000" dirty="0" err="1">
                <a:solidFill>
                  <a:srgbClr val="000000"/>
                </a:solidFill>
                <a:latin typeface="Consolas"/>
              </a:rPr>
              <a:t>System.out.println</a:t>
            </a:r>
            <a:r>
              <a:rPr lang="en-US" sz="2000" dirty="0">
                <a:solidFill>
                  <a:srgbClr val="000000"/>
                </a:solidFill>
                <a:latin typeface="Consolas"/>
              </a:rPr>
              <a:t>(</a:t>
            </a:r>
            <a:r>
              <a:rPr lang="en-US" sz="2000" dirty="0" err="1">
                <a:solidFill>
                  <a:srgbClr val="000000"/>
                </a:solidFill>
                <a:latin typeface="Consolas"/>
              </a:rPr>
              <a:t>e.getMessage</a:t>
            </a:r>
            <a:r>
              <a:rPr lang="en-US" sz="2000" dirty="0">
                <a:solidFill>
                  <a:srgbClr val="000000"/>
                </a:solidFill>
                <a:latin typeface="Consolas"/>
              </a:rPr>
              <a:t>()); </a:t>
            </a:r>
          </a:p>
          <a:p>
            <a:r>
              <a:rPr lang="en-US" sz="2000" dirty="0">
                <a:solidFill>
                  <a:srgbClr val="000000"/>
                </a:solidFill>
                <a:latin typeface="Consolas"/>
              </a:rPr>
              <a:t>      } </a:t>
            </a:r>
          </a:p>
          <a:p>
            <a:r>
              <a:rPr lang="en-US" sz="2000" dirty="0">
                <a:solidFill>
                  <a:srgbClr val="000000"/>
                </a:solidFill>
                <a:latin typeface="Consolas"/>
              </a:rPr>
              <a:t>    } </a:t>
            </a:r>
          </a:p>
          <a:p>
            <a:r>
              <a:rPr lang="en-US" sz="2000" dirty="0">
                <a:solidFill>
                  <a:srgbClr val="000000"/>
                </a:solidFill>
                <a:latin typeface="Consolas"/>
              </a:rPr>
              <a:t>} </a:t>
            </a:r>
          </a:p>
          <a:p>
            <a:pPr algn="just"/>
            <a:endParaRPr lang="en-US" sz="2800" b="1" dirty="0">
              <a:ea typeface="+mn-lt"/>
              <a:cs typeface="+mn-lt"/>
            </a:endParaRPr>
          </a:p>
          <a:p>
            <a:pPr algn="just"/>
            <a:r>
              <a:rPr lang="en-US" sz="2800" b="1" dirty="0">
                <a:ea typeface="+mn-lt"/>
                <a:cs typeface="+mn-lt"/>
              </a:rPr>
              <a:t>Output</a:t>
            </a:r>
            <a:endParaRPr lang="en-US" dirty="0"/>
          </a:p>
          <a:p>
            <a:r>
              <a:rPr lang="en-US" sz="2400" dirty="0">
                <a:latin typeface="Consolas"/>
              </a:rPr>
              <a:t>/ by zero</a:t>
            </a:r>
            <a:endParaRPr lang="en-US" sz="2400" dirty="0"/>
          </a:p>
        </p:txBody>
      </p:sp>
    </p:spTree>
    <p:extLst>
      <p:ext uri="{BB962C8B-B14F-4D97-AF65-F5344CB8AC3E}">
        <p14:creationId xmlns:p14="http://schemas.microsoft.com/office/powerpoint/2010/main" val="2972194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19DD84-CDF1-2ECB-472F-E0ED42666B8F}"/>
              </a:ext>
            </a:extLst>
          </p:cNvPr>
          <p:cNvSpPr txBox="1"/>
          <p:nvPr/>
        </p:nvSpPr>
        <p:spPr>
          <a:xfrm>
            <a:off x="555172" y="1110343"/>
            <a:ext cx="1061357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Nunito"/>
              </a:rPr>
              <a:t>How Does JVM Handle an Exception?</a:t>
            </a:r>
          </a:p>
          <a:p>
            <a:pPr algn="just"/>
            <a:r>
              <a:rPr lang="en-US" sz="2400" b="1" dirty="0">
                <a:latin typeface="Nunito"/>
              </a:rPr>
              <a:t>Default Exception Handling: </a:t>
            </a:r>
            <a:r>
              <a:rPr lang="en-US" sz="2400" dirty="0">
                <a:latin typeface="Nunito"/>
              </a:rPr>
              <a:t>Whenever inside a method, if an exception has occurred, the method creates an Object known as an Exception Object and hands it off to the run-time system(JVM). The exception object contains the name and description of the exception and the current state of the program where the exception has occurred. Creating the Exception Object and handling it in the run-time system is called throwing an Exception. There might be a list of the methods that had been called to get to the method where an exception occurred. This ordered list of methods is called </a:t>
            </a:r>
            <a:r>
              <a:rPr lang="en-US" sz="2400" b="1" dirty="0">
                <a:latin typeface="Nunito"/>
              </a:rPr>
              <a:t>Call Stack</a:t>
            </a:r>
            <a:r>
              <a:rPr lang="en-US" sz="2400" dirty="0">
                <a:latin typeface="Nunito"/>
              </a:rPr>
              <a:t>. Now the following procedure will happen. </a:t>
            </a:r>
          </a:p>
        </p:txBody>
      </p:sp>
    </p:spTree>
    <p:extLst>
      <p:ext uri="{BB962C8B-B14F-4D97-AF65-F5344CB8AC3E}">
        <p14:creationId xmlns:p14="http://schemas.microsoft.com/office/powerpoint/2010/main" val="2367462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1145A3-9C99-D047-7ACB-21F837FFC799}"/>
              </a:ext>
            </a:extLst>
          </p:cNvPr>
          <p:cNvSpPr txBox="1"/>
          <p:nvPr/>
        </p:nvSpPr>
        <p:spPr>
          <a:xfrm>
            <a:off x="653144" y="446315"/>
            <a:ext cx="1099457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2000">
                <a:solidFill>
                  <a:srgbClr val="000000"/>
                </a:solidFill>
                <a:latin typeface="Nunito"/>
              </a:rPr>
              <a:t>The run-time system searches the call stack to find the method that contains a block of code that can handle the occurred exception. The block of the code is called an </a:t>
            </a:r>
            <a:r>
              <a:rPr lang="en-US" sz="2000" b="1">
                <a:solidFill>
                  <a:srgbClr val="000000"/>
                </a:solidFill>
                <a:latin typeface="Nunito"/>
              </a:rPr>
              <a:t>Exception handler</a:t>
            </a:r>
            <a:r>
              <a:rPr lang="en-US" sz="2000">
                <a:solidFill>
                  <a:srgbClr val="000000"/>
                </a:solidFill>
                <a:latin typeface="Nunito"/>
              </a:rPr>
              <a:t>.</a:t>
            </a:r>
          </a:p>
          <a:p>
            <a:pPr>
              <a:buFont typeface=""/>
              <a:buChar char="•"/>
            </a:pPr>
            <a:r>
              <a:rPr lang="en-US" sz="2000">
                <a:solidFill>
                  <a:srgbClr val="000000"/>
                </a:solidFill>
                <a:latin typeface="Nunito"/>
              </a:rPr>
              <a:t>The run-time system starts searching from the method in which the exception occurred and proceeds through the call stack in the reverse order in which methods were called.</a:t>
            </a:r>
          </a:p>
          <a:p>
            <a:pPr>
              <a:buFont typeface=""/>
              <a:buChar char="•"/>
            </a:pPr>
            <a:r>
              <a:rPr lang="en-US" sz="2000">
                <a:solidFill>
                  <a:srgbClr val="000000"/>
                </a:solidFill>
                <a:latin typeface="Nunito"/>
              </a:rPr>
              <a:t>If it finds an appropriate handler, then it passes the occurred exception to it. An appropriate handler means the type of exception object thrown matches the type of exception object it can handle.</a:t>
            </a:r>
          </a:p>
          <a:p>
            <a:pPr>
              <a:buFont typeface=""/>
              <a:buChar char="•"/>
            </a:pPr>
            <a:r>
              <a:rPr lang="en-US" sz="2000">
                <a:solidFill>
                  <a:srgbClr val="000000"/>
                </a:solidFill>
                <a:latin typeface="Nunito"/>
              </a:rPr>
              <a:t>If the run-time system searches all the methods on the call stack and couldn’t have found the appropriate handler, then the run-time system handover the Exception Object to the </a:t>
            </a:r>
            <a:r>
              <a:rPr lang="en-US" sz="2000" b="1">
                <a:solidFill>
                  <a:srgbClr val="000000"/>
                </a:solidFill>
                <a:latin typeface="Nunito"/>
              </a:rPr>
              <a:t>default exception handler</a:t>
            </a:r>
            <a:r>
              <a:rPr lang="en-US" sz="2000">
                <a:solidFill>
                  <a:srgbClr val="000000"/>
                </a:solidFill>
                <a:latin typeface="Nunito"/>
              </a:rPr>
              <a:t>, which is part of the run-time system. This handler prints the exception information in the following format and terminates the program </a:t>
            </a:r>
            <a:r>
              <a:rPr lang="en-US" sz="2000" b="1">
                <a:solidFill>
                  <a:srgbClr val="000000"/>
                </a:solidFill>
                <a:latin typeface="Nunito"/>
              </a:rPr>
              <a:t>abnormally</a:t>
            </a:r>
            <a:r>
              <a:rPr lang="en-US" sz="2000">
                <a:solidFill>
                  <a:srgbClr val="000000"/>
                </a:solidFill>
                <a:latin typeface="Nunito"/>
              </a:rPr>
              <a:t>.</a:t>
            </a:r>
          </a:p>
        </p:txBody>
      </p:sp>
    </p:spTree>
    <p:extLst>
      <p:ext uri="{BB962C8B-B14F-4D97-AF65-F5344CB8AC3E}">
        <p14:creationId xmlns:p14="http://schemas.microsoft.com/office/powerpoint/2010/main" val="1661538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245CE-5889-1ABB-D94C-D6E3BDA37C9C}"/>
              </a:ext>
            </a:extLst>
          </p:cNvPr>
          <p:cNvSpPr txBox="1"/>
          <p:nvPr/>
        </p:nvSpPr>
        <p:spPr>
          <a:xfrm>
            <a:off x="478972" y="381000"/>
            <a:ext cx="104502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Exception in thread "xxx" Name of Exception : Description</a:t>
            </a:r>
            <a:br>
              <a:rPr lang="en-US" sz="2000"/>
            </a:br>
            <a:r>
              <a:rPr lang="en-US" sz="2000"/>
              <a:t>... ...... .. // Call Stack</a:t>
            </a:r>
          </a:p>
        </p:txBody>
      </p:sp>
      <p:pic>
        <p:nvPicPr>
          <p:cNvPr id="3" name="Picture 2" descr="Lightbox">
            <a:extLst>
              <a:ext uri="{FF2B5EF4-FFF2-40B4-BE49-F238E27FC236}">
                <a16:creationId xmlns:a16="http://schemas.microsoft.com/office/drawing/2014/main" id="{DF321754-D214-435A-F1BE-50A702DBA6F8}"/>
              </a:ext>
            </a:extLst>
          </p:cNvPr>
          <p:cNvPicPr>
            <a:picLocks noChangeAspect="1"/>
          </p:cNvPicPr>
          <p:nvPr/>
        </p:nvPicPr>
        <p:blipFill>
          <a:blip r:embed="rId2"/>
          <a:stretch>
            <a:fillRect/>
          </a:stretch>
        </p:blipFill>
        <p:spPr>
          <a:xfrm>
            <a:off x="1224366" y="1711089"/>
            <a:ext cx="8012621" cy="4585275"/>
          </a:xfrm>
          <a:prstGeom prst="rect">
            <a:avLst/>
          </a:prstGeom>
        </p:spPr>
      </p:pic>
    </p:spTree>
    <p:extLst>
      <p:ext uri="{BB962C8B-B14F-4D97-AF65-F5344CB8AC3E}">
        <p14:creationId xmlns:p14="http://schemas.microsoft.com/office/powerpoint/2010/main" val="1065395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FC0D2-556E-7873-54C7-E1293C5FA027}"/>
              </a:ext>
            </a:extLst>
          </p:cNvPr>
          <p:cNvSpPr txBox="1"/>
          <p:nvPr/>
        </p:nvSpPr>
        <p:spPr>
          <a:xfrm>
            <a:off x="1360715" y="740229"/>
            <a:ext cx="7434942"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 Java Program to Demonstrate How Exception Is Thrown</a:t>
            </a:r>
          </a:p>
          <a:p>
            <a:r>
              <a:rPr lang="en-US" sz="2400"/>
              <a:t> // Class</a:t>
            </a:r>
          </a:p>
          <a:p>
            <a:r>
              <a:rPr lang="en-US" sz="2400" dirty="0"/>
              <a:t> // </a:t>
            </a:r>
            <a:r>
              <a:rPr lang="en-US" sz="2400" dirty="0" err="1"/>
              <a:t>ThrowsExecp</a:t>
            </a:r>
            <a:r>
              <a:rPr lang="en-US" sz="2400" dirty="0"/>
              <a:t> </a:t>
            </a:r>
          </a:p>
          <a:p>
            <a:r>
              <a:rPr lang="en-US" sz="2400" dirty="0"/>
              <a:t>class GFG </a:t>
            </a:r>
            <a:endParaRPr lang="en-US" sz="2400"/>
          </a:p>
          <a:p>
            <a:r>
              <a:rPr lang="en-US" sz="2400"/>
              <a:t>{</a:t>
            </a:r>
            <a:endParaRPr lang="en-US" sz="2400" dirty="0"/>
          </a:p>
          <a:p>
            <a:r>
              <a:rPr lang="en-US" sz="2400" dirty="0"/>
              <a:t> // Main driver method </a:t>
            </a:r>
          </a:p>
          <a:p>
            <a:r>
              <a:rPr lang="en-US" sz="2400" dirty="0"/>
              <a:t>public static void main(String </a:t>
            </a:r>
            <a:r>
              <a:rPr lang="en-US" sz="2400"/>
              <a:t>args[])</a:t>
            </a:r>
          </a:p>
          <a:p>
            <a:r>
              <a:rPr lang="en-US" sz="2400"/>
              <a:t> {</a:t>
            </a:r>
          </a:p>
          <a:p>
            <a:r>
              <a:rPr lang="en-US" sz="2400"/>
              <a:t> // Taking an empty string</a:t>
            </a:r>
          </a:p>
          <a:p>
            <a:r>
              <a:rPr lang="en-US" sz="2400" dirty="0"/>
              <a:t> </a:t>
            </a:r>
            <a:r>
              <a:rPr lang="en-US" sz="2400" err="1"/>
              <a:t>String</a:t>
            </a:r>
            <a:r>
              <a:rPr lang="en-US" sz="2400" dirty="0"/>
              <a:t> str = null; </a:t>
            </a:r>
          </a:p>
          <a:p>
            <a:r>
              <a:rPr lang="en-US" sz="2400" dirty="0"/>
              <a:t>// Getting length of a string </a:t>
            </a:r>
          </a:p>
          <a:p>
            <a:r>
              <a:rPr lang="en-US" sz="2400"/>
              <a:t>System.out.println(str.length()); } } </a:t>
            </a:r>
          </a:p>
        </p:txBody>
      </p:sp>
    </p:spTree>
    <p:extLst>
      <p:ext uri="{BB962C8B-B14F-4D97-AF65-F5344CB8AC3E}">
        <p14:creationId xmlns:p14="http://schemas.microsoft.com/office/powerpoint/2010/main" val="2825176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ghtbox">
            <a:extLst>
              <a:ext uri="{FF2B5EF4-FFF2-40B4-BE49-F238E27FC236}">
                <a16:creationId xmlns:a16="http://schemas.microsoft.com/office/drawing/2014/main" id="{590E3B10-964D-6A7D-4C63-7DF9EB53666E}"/>
              </a:ext>
            </a:extLst>
          </p:cNvPr>
          <p:cNvPicPr>
            <a:picLocks noChangeAspect="1"/>
          </p:cNvPicPr>
          <p:nvPr/>
        </p:nvPicPr>
        <p:blipFill>
          <a:blip r:embed="rId2"/>
          <a:stretch>
            <a:fillRect/>
          </a:stretch>
        </p:blipFill>
        <p:spPr>
          <a:xfrm>
            <a:off x="688545" y="1730081"/>
            <a:ext cx="10220808" cy="2713331"/>
          </a:xfrm>
          <a:prstGeom prst="rect">
            <a:avLst/>
          </a:prstGeom>
        </p:spPr>
      </p:pic>
    </p:spTree>
    <p:extLst>
      <p:ext uri="{BB962C8B-B14F-4D97-AF65-F5344CB8AC3E}">
        <p14:creationId xmlns:p14="http://schemas.microsoft.com/office/powerpoint/2010/main" val="167256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571403-E059-E517-A51A-D1CD5DCC1655}"/>
              </a:ext>
            </a:extLst>
          </p:cNvPr>
          <p:cNvSpPr txBox="1"/>
          <p:nvPr/>
        </p:nvSpPr>
        <p:spPr>
          <a:xfrm>
            <a:off x="230843" y="443754"/>
            <a:ext cx="1136052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0000"/>
                </a:solidFill>
                <a:latin typeface="Nunito"/>
              </a:rPr>
              <a:t>An array declaration has two components: the type and the name. </a:t>
            </a:r>
            <a:r>
              <a:rPr lang="en-US" sz="2000" i="1">
                <a:solidFill>
                  <a:srgbClr val="000000"/>
                </a:solidFill>
                <a:latin typeface="Nunito"/>
              </a:rPr>
              <a:t>type</a:t>
            </a:r>
            <a:r>
              <a:rPr lang="en-US" sz="2000">
                <a:solidFill>
                  <a:srgbClr val="000000"/>
                </a:solidFill>
                <a:latin typeface="Nunito"/>
              </a:rPr>
              <a:t> declares the element type of the array. The element type determines the data type of each element that comprises the array. Like an array of integers, we can also create an array of other primitive data types like char, float, double, etc., or user-defined data types (objects of a class). Thus, the element type for the array determines what type of data the array will hold.</a:t>
            </a:r>
            <a:endParaRPr lang="en-US" sz="2000">
              <a:solidFill>
                <a:srgbClr val="000000"/>
              </a:solidFill>
            </a:endParaRPr>
          </a:p>
        </p:txBody>
      </p:sp>
    </p:spTree>
    <p:extLst>
      <p:ext uri="{BB962C8B-B14F-4D97-AF65-F5344CB8AC3E}">
        <p14:creationId xmlns:p14="http://schemas.microsoft.com/office/powerpoint/2010/main" val="2638214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41A597-CA70-0D8F-5BAD-F9E750B3CA9A}"/>
              </a:ext>
            </a:extLst>
          </p:cNvPr>
          <p:cNvSpPr txBox="1"/>
          <p:nvPr/>
        </p:nvSpPr>
        <p:spPr>
          <a:xfrm>
            <a:off x="925286" y="544286"/>
            <a:ext cx="99604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Nunito"/>
              </a:rPr>
              <a:t>Let us see an example that illustrates how a run-time system searches for appropriate exception handling code on the call stack.</a:t>
            </a:r>
            <a:endParaRPr lang="en-US" dirty="0">
              <a:solidFill>
                <a:srgbClr val="000000"/>
              </a:solidFill>
            </a:endParaRPr>
          </a:p>
        </p:txBody>
      </p:sp>
      <p:sp>
        <p:nvSpPr>
          <p:cNvPr id="3" name="TextBox 2">
            <a:extLst>
              <a:ext uri="{FF2B5EF4-FFF2-40B4-BE49-F238E27FC236}">
                <a16:creationId xmlns:a16="http://schemas.microsoft.com/office/drawing/2014/main" id="{55F9ED71-95B9-B1C3-BA17-5033FD0B947C}"/>
              </a:ext>
            </a:extLst>
          </p:cNvPr>
          <p:cNvSpPr txBox="1"/>
          <p:nvPr/>
        </p:nvSpPr>
        <p:spPr>
          <a:xfrm>
            <a:off x="914402" y="1360714"/>
            <a:ext cx="1092925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0000"/>
                </a:solidFill>
                <a:latin typeface="Consolas"/>
              </a:rPr>
              <a:t>// Java Program to Demonstrate Exception is Thrown </a:t>
            </a:r>
          </a:p>
          <a:p>
            <a:r>
              <a:rPr lang="en-US" sz="2400">
                <a:solidFill>
                  <a:srgbClr val="000000"/>
                </a:solidFill>
                <a:latin typeface="Consolas"/>
              </a:rPr>
              <a:t>// How the runTime System Searches Call-Stack </a:t>
            </a:r>
          </a:p>
          <a:p>
            <a:r>
              <a:rPr lang="en-US" sz="2400">
                <a:solidFill>
                  <a:srgbClr val="000000"/>
                </a:solidFill>
                <a:latin typeface="Consolas"/>
              </a:rPr>
              <a:t>// to Find Appropriate Exception Handler </a:t>
            </a:r>
          </a:p>
          <a:p>
            <a:r>
              <a:rPr lang="en-US" sz="2400">
                <a:solidFill>
                  <a:srgbClr val="000000"/>
                </a:solidFill>
                <a:latin typeface="Consolas"/>
              </a:rPr>
              <a:t>  </a:t>
            </a:r>
          </a:p>
          <a:p>
            <a:r>
              <a:rPr lang="en-US" sz="2400">
                <a:solidFill>
                  <a:srgbClr val="000000"/>
                </a:solidFill>
                <a:latin typeface="Consolas"/>
              </a:rPr>
              <a:t>// Class </a:t>
            </a:r>
          </a:p>
          <a:p>
            <a:r>
              <a:rPr lang="en-US" sz="2400">
                <a:solidFill>
                  <a:srgbClr val="000000"/>
                </a:solidFill>
                <a:latin typeface="Consolas"/>
              </a:rPr>
              <a:t>// ExceptionThrown </a:t>
            </a:r>
          </a:p>
          <a:p>
            <a:r>
              <a:rPr lang="en-US" sz="2400">
                <a:solidFill>
                  <a:srgbClr val="000000"/>
                </a:solidFill>
                <a:latin typeface="Consolas"/>
              </a:rPr>
              <a:t>class GFG { </a:t>
            </a:r>
          </a:p>
          <a:p>
            <a:r>
              <a:rPr lang="en-US" sz="2400">
                <a:solidFill>
                  <a:srgbClr val="000000"/>
                </a:solidFill>
                <a:latin typeface="Consolas"/>
              </a:rPr>
              <a:t>  </a:t>
            </a:r>
          </a:p>
          <a:p>
            <a:r>
              <a:rPr lang="en-US" sz="2400">
                <a:solidFill>
                  <a:srgbClr val="000000"/>
                </a:solidFill>
                <a:latin typeface="Consolas"/>
              </a:rPr>
              <a:t>    // Method 1 </a:t>
            </a:r>
          </a:p>
          <a:p>
            <a:r>
              <a:rPr lang="en-US" sz="2400">
                <a:solidFill>
                  <a:srgbClr val="000000"/>
                </a:solidFill>
                <a:latin typeface="Consolas"/>
              </a:rPr>
              <a:t>    // It throws the Exception(ArithmeticException). </a:t>
            </a:r>
          </a:p>
          <a:p>
            <a:r>
              <a:rPr lang="en-US" sz="2400">
                <a:solidFill>
                  <a:srgbClr val="000000"/>
                </a:solidFill>
                <a:latin typeface="Consolas"/>
              </a:rPr>
              <a:t>    // Appropriate Exception handler is not found </a:t>
            </a:r>
          </a:p>
          <a:p>
            <a:r>
              <a:rPr lang="en-US" sz="2400">
                <a:solidFill>
                  <a:srgbClr val="000000"/>
                </a:solidFill>
                <a:latin typeface="Consolas"/>
              </a:rPr>
              <a:t>    // within this method. </a:t>
            </a:r>
          </a:p>
        </p:txBody>
      </p:sp>
    </p:spTree>
    <p:extLst>
      <p:ext uri="{BB962C8B-B14F-4D97-AF65-F5344CB8AC3E}">
        <p14:creationId xmlns:p14="http://schemas.microsoft.com/office/powerpoint/2010/main" val="1277118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EBF72F-401D-8C9B-823D-53D30B6BAA88}"/>
              </a:ext>
            </a:extLst>
          </p:cNvPr>
          <p:cNvSpPr txBox="1"/>
          <p:nvPr/>
        </p:nvSpPr>
        <p:spPr>
          <a:xfrm>
            <a:off x="315687" y="239487"/>
            <a:ext cx="10722426"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0000"/>
                </a:solidFill>
                <a:latin typeface="Consolas"/>
              </a:rPr>
              <a:t>static int </a:t>
            </a:r>
            <a:r>
              <a:rPr lang="en-US" sz="2000" dirty="0" err="1">
                <a:solidFill>
                  <a:srgbClr val="000000"/>
                </a:solidFill>
                <a:latin typeface="Consolas"/>
              </a:rPr>
              <a:t>divideByZero</a:t>
            </a:r>
            <a:r>
              <a:rPr lang="en-US" sz="2000" dirty="0">
                <a:solidFill>
                  <a:srgbClr val="000000"/>
                </a:solidFill>
                <a:latin typeface="Consolas"/>
              </a:rPr>
              <a:t>(int a, int b) </a:t>
            </a:r>
            <a:endParaRPr lang="en-US" sz="2000">
              <a:solidFill>
                <a:srgbClr val="000000"/>
              </a:solidFill>
              <a:latin typeface="Consolas"/>
            </a:endParaRPr>
          </a:p>
          <a:p>
            <a:r>
              <a:rPr lang="en-US" sz="2000" dirty="0">
                <a:solidFill>
                  <a:srgbClr val="000000"/>
                </a:solidFill>
                <a:latin typeface="Consolas"/>
              </a:rPr>
              <a:t>    { </a:t>
            </a:r>
          </a:p>
          <a:p>
            <a:r>
              <a:rPr lang="en-US" sz="2000" dirty="0">
                <a:solidFill>
                  <a:srgbClr val="000000"/>
                </a:solidFill>
                <a:latin typeface="Consolas"/>
              </a:rPr>
              <a:t>  </a:t>
            </a:r>
          </a:p>
          <a:p>
            <a:r>
              <a:rPr lang="en-US" sz="2000" dirty="0">
                <a:solidFill>
                  <a:srgbClr val="000000"/>
                </a:solidFill>
                <a:latin typeface="Consolas"/>
              </a:rPr>
              <a:t>        // this statement will cause </a:t>
            </a:r>
            <a:r>
              <a:rPr lang="en-US" sz="2000" dirty="0" err="1">
                <a:solidFill>
                  <a:srgbClr val="000000"/>
                </a:solidFill>
                <a:latin typeface="Consolas"/>
              </a:rPr>
              <a:t>ArithmeticException</a:t>
            </a:r>
            <a:r>
              <a:rPr lang="en-US" sz="2000" dirty="0">
                <a:solidFill>
                  <a:srgbClr val="000000"/>
                </a:solidFill>
                <a:latin typeface="Consolas"/>
              </a:rPr>
              <a:t> </a:t>
            </a:r>
          </a:p>
          <a:p>
            <a:r>
              <a:rPr lang="en-US" sz="2000" dirty="0">
                <a:solidFill>
                  <a:srgbClr val="000000"/>
                </a:solidFill>
                <a:latin typeface="Consolas"/>
              </a:rPr>
              <a:t>        // (/by zero) </a:t>
            </a:r>
          </a:p>
          <a:p>
            <a:r>
              <a:rPr lang="en-US" sz="2000" dirty="0">
                <a:solidFill>
                  <a:srgbClr val="000000"/>
                </a:solidFill>
                <a:latin typeface="Consolas"/>
              </a:rPr>
              <a:t>        int </a:t>
            </a:r>
            <a:r>
              <a:rPr lang="en-US" sz="2000" dirty="0" err="1">
                <a:solidFill>
                  <a:srgbClr val="000000"/>
                </a:solidFill>
                <a:latin typeface="Consolas"/>
              </a:rPr>
              <a:t>i</a:t>
            </a:r>
            <a:r>
              <a:rPr lang="en-US" sz="2000" dirty="0">
                <a:solidFill>
                  <a:srgbClr val="000000"/>
                </a:solidFill>
                <a:latin typeface="Consolas"/>
              </a:rPr>
              <a:t> = a / b; </a:t>
            </a:r>
          </a:p>
          <a:p>
            <a:r>
              <a:rPr lang="en-US" sz="2000" dirty="0">
                <a:solidFill>
                  <a:srgbClr val="000000"/>
                </a:solidFill>
                <a:latin typeface="Consolas"/>
              </a:rPr>
              <a:t>  </a:t>
            </a:r>
          </a:p>
          <a:p>
            <a:r>
              <a:rPr lang="en-US" sz="2000" dirty="0">
                <a:solidFill>
                  <a:srgbClr val="000000"/>
                </a:solidFill>
                <a:latin typeface="Consolas"/>
              </a:rPr>
              <a:t>        return </a:t>
            </a:r>
            <a:r>
              <a:rPr lang="en-US" sz="2000" dirty="0" err="1">
                <a:solidFill>
                  <a:srgbClr val="000000"/>
                </a:solidFill>
                <a:latin typeface="Consolas"/>
              </a:rPr>
              <a:t>i</a:t>
            </a:r>
            <a:r>
              <a:rPr lang="en-US" sz="2000" dirty="0">
                <a:solidFill>
                  <a:srgbClr val="000000"/>
                </a:solidFill>
                <a:latin typeface="Consolas"/>
              </a:rPr>
              <a:t>; </a:t>
            </a:r>
          </a:p>
          <a:p>
            <a:r>
              <a:rPr lang="en-US" sz="2000" dirty="0">
                <a:solidFill>
                  <a:srgbClr val="000000"/>
                </a:solidFill>
                <a:latin typeface="Consolas"/>
              </a:rPr>
              <a:t>    } </a:t>
            </a:r>
          </a:p>
          <a:p>
            <a:r>
              <a:rPr lang="en-US" sz="1200" dirty="0">
                <a:solidFill>
                  <a:srgbClr val="FFFFFF"/>
                </a:solidFill>
                <a:latin typeface="Consolas"/>
              </a:rPr>
              <a:t> </a:t>
            </a:r>
            <a:r>
              <a:rPr lang="en-US" dirty="0">
                <a:latin typeface="Consolas"/>
              </a:rPr>
              <a:t>// The </a:t>
            </a:r>
            <a:r>
              <a:rPr lang="en-US" err="1">
                <a:latin typeface="Consolas"/>
              </a:rPr>
              <a:t>runTime</a:t>
            </a:r>
            <a:r>
              <a:rPr lang="en-US" dirty="0">
                <a:latin typeface="Consolas"/>
              </a:rPr>
              <a:t> System searches the appropriate </a:t>
            </a:r>
            <a:endParaRPr lang="en-US">
              <a:latin typeface="Aptos"/>
            </a:endParaRPr>
          </a:p>
          <a:p>
            <a:r>
              <a:rPr lang="en-US" dirty="0">
                <a:latin typeface="Consolas"/>
              </a:rPr>
              <a:t>    // Exception handler in method also but couldn't have </a:t>
            </a:r>
            <a:endParaRPr lang="en-US"/>
          </a:p>
          <a:p>
            <a:r>
              <a:rPr lang="en-US" dirty="0">
                <a:latin typeface="Consolas"/>
              </a:rPr>
              <a:t>    // found. So looking forward on the call stack </a:t>
            </a:r>
            <a:endParaRPr lang="en-US"/>
          </a:p>
          <a:p>
            <a:r>
              <a:rPr lang="en-US" dirty="0">
                <a:latin typeface="Consolas"/>
              </a:rPr>
              <a:t>    </a:t>
            </a:r>
            <a:r>
              <a:rPr lang="en-US" b="1" dirty="0">
                <a:latin typeface="Consolas"/>
              </a:rPr>
              <a:t>static</a:t>
            </a:r>
            <a:r>
              <a:rPr lang="en-US" sz="3600" dirty="0">
                <a:latin typeface="Consolas"/>
              </a:rPr>
              <a:t> </a:t>
            </a:r>
            <a:r>
              <a:rPr lang="en-US" b="1" dirty="0">
                <a:latin typeface="Consolas"/>
              </a:rPr>
              <a:t>int</a:t>
            </a:r>
            <a:r>
              <a:rPr lang="en-US" sz="3600" dirty="0">
                <a:latin typeface="Consolas"/>
              </a:rPr>
              <a:t> </a:t>
            </a:r>
            <a:r>
              <a:rPr lang="en-US" dirty="0" err="1">
                <a:latin typeface="Consolas"/>
              </a:rPr>
              <a:t>computeDivision</a:t>
            </a:r>
            <a:r>
              <a:rPr lang="en-US" dirty="0">
                <a:latin typeface="Consolas"/>
              </a:rPr>
              <a:t>(</a:t>
            </a:r>
            <a:r>
              <a:rPr lang="en-US" b="1" dirty="0">
                <a:latin typeface="Consolas"/>
              </a:rPr>
              <a:t>int</a:t>
            </a:r>
            <a:r>
              <a:rPr lang="en-US" sz="3600" dirty="0">
                <a:latin typeface="Consolas"/>
              </a:rPr>
              <a:t> </a:t>
            </a:r>
            <a:r>
              <a:rPr lang="en-US" dirty="0">
                <a:latin typeface="Consolas"/>
              </a:rPr>
              <a:t>a, </a:t>
            </a:r>
            <a:r>
              <a:rPr lang="en-US" b="1" dirty="0">
                <a:latin typeface="Consolas"/>
              </a:rPr>
              <a:t>int</a:t>
            </a:r>
            <a:r>
              <a:rPr lang="en-US" sz="3600" dirty="0">
                <a:latin typeface="Consolas"/>
              </a:rPr>
              <a:t> </a:t>
            </a:r>
            <a:r>
              <a:rPr lang="en-US" dirty="0">
                <a:latin typeface="Consolas"/>
              </a:rPr>
              <a:t>b) </a:t>
            </a:r>
            <a:endParaRPr lang="en-US" dirty="0">
              <a:latin typeface="Aptos" panose="020B0004020202020204"/>
            </a:endParaRPr>
          </a:p>
          <a:p>
            <a:r>
              <a:rPr lang="en-US" dirty="0">
                <a:latin typeface="Consolas"/>
              </a:rPr>
              <a:t>{  </a:t>
            </a:r>
            <a:r>
              <a:rPr lang="en-US" b="1" dirty="0">
                <a:latin typeface="Consolas"/>
              </a:rPr>
              <a:t>int</a:t>
            </a:r>
            <a:r>
              <a:rPr lang="en-US" sz="3600" dirty="0">
                <a:latin typeface="Consolas"/>
              </a:rPr>
              <a:t> </a:t>
            </a:r>
            <a:r>
              <a:rPr lang="en-US" dirty="0">
                <a:latin typeface="Consolas"/>
              </a:rPr>
              <a:t>res = 0; </a:t>
            </a:r>
            <a:endParaRPr lang="en-US"/>
          </a:p>
          <a:p>
            <a:r>
              <a:rPr lang="en-US" dirty="0">
                <a:latin typeface="Consolas"/>
              </a:rPr>
              <a:t> </a:t>
            </a:r>
            <a:r>
              <a:rPr lang="en-US" sz="3600" dirty="0">
                <a:latin typeface="Consolas"/>
              </a:rPr>
              <a:t> </a:t>
            </a:r>
            <a:r>
              <a:rPr lang="en-US" dirty="0">
                <a:latin typeface="Consolas"/>
              </a:rPr>
              <a:t>// Try block to check for exceptions </a:t>
            </a:r>
            <a:endParaRPr lang="en-US" dirty="0"/>
          </a:p>
          <a:p>
            <a:r>
              <a:rPr lang="en-US" dirty="0">
                <a:latin typeface="Consolas"/>
              </a:rPr>
              <a:t>        </a:t>
            </a:r>
            <a:r>
              <a:rPr lang="en-US" b="1" dirty="0">
                <a:latin typeface="Consolas"/>
              </a:rPr>
              <a:t>try</a:t>
            </a:r>
            <a:r>
              <a:rPr lang="en-US" sz="3600" dirty="0">
                <a:latin typeface="Consolas"/>
              </a:rPr>
              <a:t> </a:t>
            </a:r>
            <a:r>
              <a:rPr lang="en-US" dirty="0">
                <a:latin typeface="Consolas"/>
              </a:rPr>
              <a:t>{ </a:t>
            </a:r>
            <a:endParaRPr lang="en-US"/>
          </a:p>
          <a:p>
            <a:r>
              <a:rPr lang="en-US" dirty="0">
                <a:latin typeface="Consolas"/>
              </a:rPr>
              <a:t>            res = </a:t>
            </a:r>
            <a:r>
              <a:rPr lang="en-US" dirty="0" err="1">
                <a:latin typeface="Consolas"/>
              </a:rPr>
              <a:t>divideByZero</a:t>
            </a:r>
            <a:r>
              <a:rPr lang="en-US" dirty="0">
                <a:latin typeface="Consolas"/>
              </a:rPr>
              <a:t>(a, b);  } </a:t>
            </a:r>
            <a:endParaRPr lang="en-US" dirty="0"/>
          </a:p>
          <a:p>
            <a:endParaRPr lang="en-US" sz="3600" dirty="0">
              <a:latin typeface="Consolas"/>
            </a:endParaRPr>
          </a:p>
        </p:txBody>
      </p:sp>
    </p:spTree>
    <p:extLst>
      <p:ext uri="{BB962C8B-B14F-4D97-AF65-F5344CB8AC3E}">
        <p14:creationId xmlns:p14="http://schemas.microsoft.com/office/powerpoint/2010/main" val="448793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32C147-3FEA-A5FB-6524-8EF342C188B7}"/>
              </a:ext>
            </a:extLst>
          </p:cNvPr>
          <p:cNvSpPr txBox="1"/>
          <p:nvPr/>
        </p:nvSpPr>
        <p:spPr>
          <a:xfrm>
            <a:off x="370115" y="413657"/>
            <a:ext cx="10940141" cy="5990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0000"/>
                </a:solidFill>
                <a:latin typeface="Consolas"/>
              </a:rPr>
              <a:t> // Catch block to handle NumberFormatException </a:t>
            </a:r>
          </a:p>
          <a:p>
            <a:r>
              <a:rPr lang="en-US" sz="2400">
                <a:solidFill>
                  <a:srgbClr val="000000"/>
                </a:solidFill>
                <a:latin typeface="Consolas"/>
              </a:rPr>
              <a:t>        // exception Doesn't matches with </a:t>
            </a:r>
          </a:p>
          <a:p>
            <a:r>
              <a:rPr lang="en-US" sz="2400">
                <a:solidFill>
                  <a:srgbClr val="000000"/>
                </a:solidFill>
                <a:latin typeface="Consolas"/>
              </a:rPr>
              <a:t>        // ArithmeticException </a:t>
            </a:r>
          </a:p>
          <a:p>
            <a:r>
              <a:rPr lang="en-US" sz="2400">
                <a:solidFill>
                  <a:srgbClr val="000000"/>
                </a:solidFill>
                <a:latin typeface="Consolas"/>
              </a:rPr>
              <a:t>        catch (NumberFormatException ex) { </a:t>
            </a:r>
          </a:p>
          <a:p>
            <a:r>
              <a:rPr lang="en-US" sz="2400">
                <a:solidFill>
                  <a:srgbClr val="000000"/>
                </a:solidFill>
                <a:latin typeface="Consolas"/>
              </a:rPr>
              <a:t>            // Display message when exception occurs </a:t>
            </a:r>
          </a:p>
          <a:p>
            <a:r>
              <a:rPr lang="en-US" sz="2400">
                <a:solidFill>
                  <a:srgbClr val="000000"/>
                </a:solidFill>
                <a:latin typeface="Consolas"/>
              </a:rPr>
              <a:t>            System.out.println( </a:t>
            </a:r>
          </a:p>
          <a:p>
            <a:r>
              <a:rPr lang="en-US" sz="2400">
                <a:solidFill>
                  <a:srgbClr val="000000"/>
                </a:solidFill>
                <a:latin typeface="Consolas"/>
              </a:rPr>
              <a:t>                "NumberFormatException is occurred"); </a:t>
            </a:r>
          </a:p>
          <a:p>
            <a:r>
              <a:rPr lang="en-US" sz="2400">
                <a:solidFill>
                  <a:srgbClr val="000000"/>
                </a:solidFill>
                <a:latin typeface="Consolas"/>
              </a:rPr>
              <a:t>        } </a:t>
            </a:r>
          </a:p>
          <a:p>
            <a:r>
              <a:rPr lang="en-US" sz="2400">
                <a:solidFill>
                  <a:srgbClr val="000000"/>
                </a:solidFill>
                <a:latin typeface="Consolas"/>
              </a:rPr>
              <a:t>        return res; </a:t>
            </a:r>
          </a:p>
          <a:p>
            <a:r>
              <a:rPr lang="en-US" sz="2400">
                <a:solidFill>
                  <a:srgbClr val="000000"/>
                </a:solidFill>
                <a:latin typeface="Consolas"/>
              </a:rPr>
              <a:t>    } </a:t>
            </a:r>
          </a:p>
          <a:p>
            <a:r>
              <a:rPr lang="en-US" sz="2400">
                <a:solidFill>
                  <a:srgbClr val="000000"/>
                </a:solidFill>
                <a:latin typeface="Consolas"/>
              </a:rPr>
              <a:t>  </a:t>
            </a:r>
          </a:p>
          <a:p>
            <a:r>
              <a:rPr lang="en-US" sz="2400">
                <a:solidFill>
                  <a:srgbClr val="000000"/>
                </a:solidFill>
                <a:latin typeface="Consolas"/>
              </a:rPr>
              <a:t>    // Method 2 </a:t>
            </a:r>
          </a:p>
          <a:p>
            <a:r>
              <a:rPr lang="en-US" sz="2400">
                <a:solidFill>
                  <a:srgbClr val="000000"/>
                </a:solidFill>
                <a:latin typeface="Consolas"/>
              </a:rPr>
              <a:t>    // Found appropriate Exception handler. </a:t>
            </a:r>
          </a:p>
          <a:p>
            <a:r>
              <a:rPr lang="en-US" sz="2400">
                <a:solidFill>
                  <a:srgbClr val="000000"/>
                </a:solidFill>
                <a:latin typeface="Consolas"/>
              </a:rPr>
              <a:t>    // i.e. matching catch block. </a:t>
            </a:r>
          </a:p>
          <a:p>
            <a:r>
              <a:rPr lang="en-US" sz="2400">
                <a:solidFill>
                  <a:srgbClr val="000000"/>
                </a:solidFill>
                <a:latin typeface="Consolas"/>
              </a:rPr>
              <a:t>    public static void main(String args[]) </a:t>
            </a:r>
          </a:p>
          <a:p>
            <a:r>
              <a:rPr lang="en-US" sz="2400">
                <a:solidFill>
                  <a:srgbClr val="000000"/>
                </a:solidFill>
                <a:latin typeface="Consolas"/>
              </a:rPr>
              <a:t>    { </a:t>
            </a:r>
          </a:p>
        </p:txBody>
      </p:sp>
    </p:spTree>
    <p:extLst>
      <p:ext uri="{BB962C8B-B14F-4D97-AF65-F5344CB8AC3E}">
        <p14:creationId xmlns:p14="http://schemas.microsoft.com/office/powerpoint/2010/main" val="926492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A6EECF-6981-4EE8-6C58-24FA41AAD200}"/>
              </a:ext>
            </a:extLst>
          </p:cNvPr>
          <p:cNvSpPr txBox="1"/>
          <p:nvPr/>
        </p:nvSpPr>
        <p:spPr>
          <a:xfrm>
            <a:off x="587829" y="370115"/>
            <a:ext cx="9840685"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solidFill>
                <a:srgbClr val="000000"/>
              </a:solidFill>
            </a:endParaRPr>
          </a:p>
          <a:p>
            <a:r>
              <a:rPr lang="en-US" sz="2000">
                <a:solidFill>
                  <a:srgbClr val="000000"/>
                </a:solidFill>
                <a:latin typeface="Consolas"/>
              </a:rPr>
              <a:t>        int a = 1; </a:t>
            </a:r>
          </a:p>
          <a:p>
            <a:r>
              <a:rPr lang="en-US" sz="2000">
                <a:solidFill>
                  <a:srgbClr val="000000"/>
                </a:solidFill>
                <a:latin typeface="Consolas"/>
              </a:rPr>
              <a:t>        int b = 0; </a:t>
            </a:r>
          </a:p>
          <a:p>
            <a:r>
              <a:rPr lang="en-US" sz="2000">
                <a:solidFill>
                  <a:srgbClr val="000000"/>
                </a:solidFill>
                <a:latin typeface="Consolas"/>
              </a:rPr>
              <a:t>  </a:t>
            </a:r>
          </a:p>
          <a:p>
            <a:r>
              <a:rPr lang="en-US" sz="2000">
                <a:solidFill>
                  <a:srgbClr val="000000"/>
                </a:solidFill>
                <a:latin typeface="Consolas"/>
              </a:rPr>
              <a:t>        // Try block to check for exceptions </a:t>
            </a:r>
          </a:p>
          <a:p>
            <a:r>
              <a:rPr lang="en-US" sz="2000">
                <a:solidFill>
                  <a:srgbClr val="000000"/>
                </a:solidFill>
                <a:latin typeface="Consolas"/>
              </a:rPr>
              <a:t>        try { </a:t>
            </a:r>
          </a:p>
          <a:p>
            <a:r>
              <a:rPr lang="en-US" sz="2000">
                <a:solidFill>
                  <a:srgbClr val="000000"/>
                </a:solidFill>
                <a:latin typeface="Consolas"/>
              </a:rPr>
              <a:t>            int i = computeDivision(a, b); </a:t>
            </a:r>
          </a:p>
          <a:p>
            <a:r>
              <a:rPr lang="en-US" sz="2000">
                <a:solidFill>
                  <a:srgbClr val="000000"/>
                </a:solidFill>
                <a:latin typeface="Consolas"/>
              </a:rPr>
              <a:t>        } </a:t>
            </a:r>
          </a:p>
          <a:p>
            <a:r>
              <a:rPr lang="en-US" sz="2000">
                <a:solidFill>
                  <a:srgbClr val="000000"/>
                </a:solidFill>
                <a:latin typeface="Consolas"/>
              </a:rPr>
              <a:t>  </a:t>
            </a:r>
          </a:p>
          <a:p>
            <a:r>
              <a:rPr lang="en-US" sz="2000">
                <a:solidFill>
                  <a:srgbClr val="000000"/>
                </a:solidFill>
                <a:latin typeface="Consolas"/>
              </a:rPr>
              <a:t>        // Catch block to handle ArithmeticException </a:t>
            </a:r>
          </a:p>
          <a:p>
            <a:r>
              <a:rPr lang="en-US" sz="2000">
                <a:solidFill>
                  <a:srgbClr val="000000"/>
                </a:solidFill>
                <a:latin typeface="Consolas"/>
              </a:rPr>
              <a:t>        // exceptions </a:t>
            </a:r>
          </a:p>
          <a:p>
            <a:r>
              <a:rPr lang="en-US" sz="2000">
                <a:solidFill>
                  <a:srgbClr val="000000"/>
                </a:solidFill>
                <a:latin typeface="Consolas"/>
              </a:rPr>
              <a:t>        catch (ArithmeticException ex) { </a:t>
            </a:r>
          </a:p>
          <a:p>
            <a:r>
              <a:rPr lang="en-US" sz="2000">
                <a:solidFill>
                  <a:srgbClr val="000000"/>
                </a:solidFill>
                <a:latin typeface="Consolas"/>
              </a:rPr>
              <a:t>  </a:t>
            </a:r>
          </a:p>
          <a:p>
            <a:r>
              <a:rPr lang="en-US" sz="2000">
                <a:solidFill>
                  <a:srgbClr val="000000"/>
                </a:solidFill>
                <a:latin typeface="Consolas"/>
              </a:rPr>
              <a:t>            // getMessage() will print description </a:t>
            </a:r>
          </a:p>
          <a:p>
            <a:r>
              <a:rPr lang="en-US" sz="2000">
                <a:solidFill>
                  <a:srgbClr val="000000"/>
                </a:solidFill>
                <a:latin typeface="Consolas"/>
              </a:rPr>
              <a:t>            // of exception(here / by zero) </a:t>
            </a:r>
          </a:p>
          <a:p>
            <a:r>
              <a:rPr lang="en-US" sz="2000">
                <a:solidFill>
                  <a:srgbClr val="000000"/>
                </a:solidFill>
                <a:latin typeface="Consolas"/>
              </a:rPr>
              <a:t>            System.out.println(ex.getMessage()); </a:t>
            </a:r>
          </a:p>
          <a:p>
            <a:r>
              <a:rPr lang="en-US" sz="2000">
                <a:solidFill>
                  <a:srgbClr val="000000"/>
                </a:solidFill>
                <a:latin typeface="Consolas"/>
              </a:rPr>
              <a:t>        } </a:t>
            </a:r>
          </a:p>
          <a:p>
            <a:r>
              <a:rPr lang="en-US" sz="2000">
                <a:solidFill>
                  <a:srgbClr val="000000"/>
                </a:solidFill>
                <a:latin typeface="Consolas"/>
              </a:rPr>
              <a:t>    } </a:t>
            </a:r>
          </a:p>
          <a:p>
            <a:r>
              <a:rPr lang="en-US" sz="2000">
                <a:solidFill>
                  <a:srgbClr val="000000"/>
                </a:solidFill>
                <a:latin typeface="Consolas"/>
              </a:rPr>
              <a:t>}</a:t>
            </a:r>
          </a:p>
          <a:p>
            <a:endParaRPr lang="en-US" sz="2000">
              <a:solidFill>
                <a:srgbClr val="000000"/>
              </a:solidFill>
            </a:endParaRPr>
          </a:p>
        </p:txBody>
      </p:sp>
    </p:spTree>
    <p:extLst>
      <p:ext uri="{BB962C8B-B14F-4D97-AF65-F5344CB8AC3E}">
        <p14:creationId xmlns:p14="http://schemas.microsoft.com/office/powerpoint/2010/main" val="1114473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78D164-6583-CE6C-A3DC-BC85E2A985C3}"/>
              </a:ext>
            </a:extLst>
          </p:cNvPr>
          <p:cNvSpPr txBox="1"/>
          <p:nvPr/>
        </p:nvSpPr>
        <p:spPr>
          <a:xfrm>
            <a:off x="609600" y="1295400"/>
            <a:ext cx="68580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Nunito"/>
              </a:rPr>
              <a:t>Output</a:t>
            </a:r>
            <a:endParaRPr lang="en-US" dirty="0"/>
          </a:p>
          <a:p>
            <a:r>
              <a:rPr lang="en-US" sz="2800" dirty="0"/>
              <a:t>/ by zero</a:t>
            </a:r>
            <a:endParaRPr lang="en-US" dirty="0"/>
          </a:p>
        </p:txBody>
      </p:sp>
    </p:spTree>
    <p:extLst>
      <p:ext uri="{BB962C8B-B14F-4D97-AF65-F5344CB8AC3E}">
        <p14:creationId xmlns:p14="http://schemas.microsoft.com/office/powerpoint/2010/main" val="3695400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402A3-D1F5-70B6-4566-A96EB9545C2F}"/>
              </a:ext>
            </a:extLst>
          </p:cNvPr>
          <p:cNvSpPr txBox="1"/>
          <p:nvPr/>
        </p:nvSpPr>
        <p:spPr>
          <a:xfrm>
            <a:off x="576944" y="413658"/>
            <a:ext cx="91439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0000"/>
                </a:solidFill>
                <a:latin typeface="Source Sans 3"/>
              </a:rPr>
              <a:t>Checked vs Unchecked Exceptions in Java</a:t>
            </a:r>
          </a:p>
        </p:txBody>
      </p:sp>
      <p:sp>
        <p:nvSpPr>
          <p:cNvPr id="3" name="TextBox 2">
            <a:extLst>
              <a:ext uri="{FF2B5EF4-FFF2-40B4-BE49-F238E27FC236}">
                <a16:creationId xmlns:a16="http://schemas.microsoft.com/office/drawing/2014/main" id="{585DFF26-C68F-AADC-D2C7-29B112CEB24C}"/>
              </a:ext>
            </a:extLst>
          </p:cNvPr>
          <p:cNvSpPr txBox="1"/>
          <p:nvPr/>
        </p:nvSpPr>
        <p:spPr>
          <a:xfrm>
            <a:off x="283029" y="1110343"/>
            <a:ext cx="1100545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0000"/>
                </a:solidFill>
                <a:latin typeface="Nunito"/>
              </a:rPr>
              <a:t>In Java, Exception</a:t>
            </a:r>
            <a:r>
              <a:rPr lang="en-US" sz="2400">
                <a:solidFill>
                  <a:srgbClr val="000000"/>
                </a:solidFill>
                <a:latin typeface="Nunito"/>
              </a:rPr>
              <a:t> is an unwanted or unexpected event, which occurs during the execution of a program, i.e. at run time, that disrupts the normal flow of the program’s instructions. </a:t>
            </a:r>
          </a:p>
          <a:p>
            <a:r>
              <a:rPr lang="en-US" sz="2400">
                <a:solidFill>
                  <a:srgbClr val="000000"/>
                </a:solidFill>
                <a:latin typeface="Nunito"/>
              </a:rPr>
              <a:t>In Java, there are two types of exceptions:</a:t>
            </a:r>
          </a:p>
          <a:p>
            <a:endParaRPr lang="en-US" sz="2400">
              <a:solidFill>
                <a:srgbClr val="000000"/>
              </a:solidFill>
              <a:latin typeface="Nunito"/>
            </a:endParaRPr>
          </a:p>
          <a:p>
            <a:pPr>
              <a:buFont typeface=""/>
              <a:buAutoNum type="arabicPeriod"/>
            </a:pPr>
            <a:r>
              <a:rPr lang="en-US" sz="2400">
                <a:solidFill>
                  <a:srgbClr val="000000"/>
                </a:solidFill>
                <a:latin typeface="Nunito"/>
              </a:rPr>
              <a:t>Checked exceptions</a:t>
            </a:r>
          </a:p>
          <a:p>
            <a:pPr>
              <a:buFont typeface=""/>
              <a:buAutoNum type="arabicPeriod"/>
            </a:pPr>
            <a:r>
              <a:rPr lang="en-US" sz="2400">
                <a:solidFill>
                  <a:srgbClr val="000000"/>
                </a:solidFill>
                <a:latin typeface="Nunito"/>
              </a:rPr>
              <a:t>Unchecked exceptions</a:t>
            </a:r>
          </a:p>
        </p:txBody>
      </p:sp>
    </p:spTree>
    <p:extLst>
      <p:ext uri="{BB962C8B-B14F-4D97-AF65-F5344CB8AC3E}">
        <p14:creationId xmlns:p14="http://schemas.microsoft.com/office/powerpoint/2010/main" val="3049214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ghtbox">
            <a:extLst>
              <a:ext uri="{FF2B5EF4-FFF2-40B4-BE49-F238E27FC236}">
                <a16:creationId xmlns:a16="http://schemas.microsoft.com/office/drawing/2014/main" id="{2C6AA89A-E332-D421-5ED8-F6C892FE35CC}"/>
              </a:ext>
            </a:extLst>
          </p:cNvPr>
          <p:cNvPicPr>
            <a:picLocks noChangeAspect="1"/>
          </p:cNvPicPr>
          <p:nvPr/>
        </p:nvPicPr>
        <p:blipFill>
          <a:blip r:embed="rId2"/>
          <a:stretch>
            <a:fillRect/>
          </a:stretch>
        </p:blipFill>
        <p:spPr>
          <a:xfrm>
            <a:off x="1715147" y="521863"/>
            <a:ext cx="7457264" cy="5439730"/>
          </a:xfrm>
          <a:prstGeom prst="rect">
            <a:avLst/>
          </a:prstGeom>
        </p:spPr>
      </p:pic>
    </p:spTree>
    <p:extLst>
      <p:ext uri="{BB962C8B-B14F-4D97-AF65-F5344CB8AC3E}">
        <p14:creationId xmlns:p14="http://schemas.microsoft.com/office/powerpoint/2010/main" val="3622115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F8423-9C27-93EC-C599-5E8DC1B68AD5}"/>
              </a:ext>
            </a:extLst>
          </p:cNvPr>
          <p:cNvSpPr txBox="1"/>
          <p:nvPr/>
        </p:nvSpPr>
        <p:spPr>
          <a:xfrm>
            <a:off x="370115" y="130629"/>
            <a:ext cx="1016725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0000"/>
                </a:solidFill>
                <a:latin typeface="Nunito"/>
              </a:rPr>
              <a:t>Checked Exceptions in Java</a:t>
            </a:r>
          </a:p>
          <a:p>
            <a:r>
              <a:rPr lang="en-US" sz="2000">
                <a:solidFill>
                  <a:srgbClr val="000000"/>
                </a:solidFill>
                <a:latin typeface="Nunito"/>
              </a:rPr>
              <a:t>These</a:t>
            </a:r>
            <a:r>
              <a:rPr lang="en-US" sz="2000" b="1">
                <a:solidFill>
                  <a:srgbClr val="000000"/>
                </a:solidFill>
                <a:latin typeface="Nunito"/>
              </a:rPr>
              <a:t> </a:t>
            </a:r>
            <a:r>
              <a:rPr lang="en-US" sz="2000">
                <a:solidFill>
                  <a:srgbClr val="000000"/>
                </a:solidFill>
                <a:latin typeface="Nunito"/>
              </a:rPr>
              <a:t>are the exceptions that are checked at compile time. If some code within a method throws a checked exception, then the method must either handle the exception or it must specify the exception using the </a:t>
            </a:r>
            <a:r>
              <a:rPr lang="en-US" sz="2000" i="1">
                <a:solidFill>
                  <a:srgbClr val="000000"/>
                </a:solidFill>
                <a:latin typeface="Nunito"/>
                <a:hlinkClick r:id="rId2">
                  <a:extLst>
                    <a:ext uri="{A12FA001-AC4F-418D-AE19-62706E023703}">
                      <ahyp:hlinkClr xmlns:ahyp="http://schemas.microsoft.com/office/drawing/2018/hyperlinkcolor" val="tx"/>
                    </a:ext>
                  </a:extLst>
                </a:hlinkClick>
              </a:rPr>
              <a:t>throws </a:t>
            </a:r>
            <a:r>
              <a:rPr lang="en-US" sz="2000">
                <a:solidFill>
                  <a:srgbClr val="000000"/>
                </a:solidFill>
                <a:latin typeface="Nunito"/>
                <a:hlinkClick r:id="rId2">
                  <a:extLst>
                    <a:ext uri="{A12FA001-AC4F-418D-AE19-62706E023703}">
                      <ahyp:hlinkClr xmlns:ahyp="http://schemas.microsoft.com/office/drawing/2018/hyperlinkcolor" val="tx"/>
                    </a:ext>
                  </a:extLst>
                </a:hlinkClick>
              </a:rPr>
              <a:t>keyword</a:t>
            </a:r>
            <a:r>
              <a:rPr lang="en-US" sz="2000">
                <a:solidFill>
                  <a:srgbClr val="000000"/>
                </a:solidFill>
                <a:latin typeface="Nunito"/>
              </a:rPr>
              <a:t>. In checked exceptions, there are two types: fully checked and partially checked exceptions. A fully checked exception is a checked exception where all its child classes are also checked, like IOException, and InterruptedException. A partially checked exception is a checked exception where some of its child classes are unchecked, like an Exception.</a:t>
            </a:r>
          </a:p>
        </p:txBody>
      </p:sp>
      <p:sp>
        <p:nvSpPr>
          <p:cNvPr id="3" name="TextBox 2">
            <a:extLst>
              <a:ext uri="{FF2B5EF4-FFF2-40B4-BE49-F238E27FC236}">
                <a16:creationId xmlns:a16="http://schemas.microsoft.com/office/drawing/2014/main" id="{76B61887-D7D8-8750-A80F-636B5D5A563D}"/>
              </a:ext>
            </a:extLst>
          </p:cNvPr>
          <p:cNvSpPr txBox="1"/>
          <p:nvPr/>
        </p:nvSpPr>
        <p:spPr>
          <a:xfrm>
            <a:off x="402772" y="3200400"/>
            <a:ext cx="10885713"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0000"/>
                </a:solidFill>
                <a:latin typeface="Nunito"/>
              </a:rPr>
              <a:t>For example, consider the following Java program that opens the file at location “C:\test\a.txt” and prints the first three lines of it. The program doesn’t compile, because the function main() uses FileReader(), and FileReader() throws a checked exception </a:t>
            </a:r>
            <a:r>
              <a:rPr lang="en-US" sz="2400" i="1">
                <a:solidFill>
                  <a:srgbClr val="000000"/>
                </a:solidFill>
                <a:latin typeface="Nunito"/>
              </a:rPr>
              <a:t>FileNotFoundException</a:t>
            </a:r>
            <a:r>
              <a:rPr lang="en-US" sz="2400">
                <a:solidFill>
                  <a:srgbClr val="000000"/>
                </a:solidFill>
                <a:latin typeface="Nunito"/>
              </a:rPr>
              <a:t>. It also uses readLine() and close() methods, and these methods also throw checked exception </a:t>
            </a:r>
            <a:r>
              <a:rPr lang="en-US" sz="2400" i="1">
                <a:solidFill>
                  <a:srgbClr val="000000"/>
                </a:solidFill>
                <a:latin typeface="Nunito"/>
              </a:rPr>
              <a:t>IOException</a:t>
            </a:r>
          </a:p>
          <a:p>
            <a:r>
              <a:rPr lang="en-US" sz="2400" b="1">
                <a:solidFill>
                  <a:srgbClr val="000000"/>
                </a:solidFill>
                <a:latin typeface="Nunito"/>
              </a:rPr>
              <a:t>Example:</a:t>
            </a:r>
          </a:p>
        </p:txBody>
      </p:sp>
    </p:spTree>
    <p:extLst>
      <p:ext uri="{BB962C8B-B14F-4D97-AF65-F5344CB8AC3E}">
        <p14:creationId xmlns:p14="http://schemas.microsoft.com/office/powerpoint/2010/main" val="528456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4D23B7-22D2-F450-F745-AED61C130EE4}"/>
              </a:ext>
            </a:extLst>
          </p:cNvPr>
          <p:cNvSpPr txBox="1"/>
          <p:nvPr/>
        </p:nvSpPr>
        <p:spPr>
          <a:xfrm>
            <a:off x="838201" y="674915"/>
            <a:ext cx="662939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Java Program to Illustrate Checked Exceptions</a:t>
            </a:r>
          </a:p>
          <a:p>
            <a:r>
              <a:rPr lang="en-US" dirty="0"/>
              <a:t> // Where </a:t>
            </a:r>
            <a:r>
              <a:rPr lang="en-US" err="1"/>
              <a:t>FileNotFoundException</a:t>
            </a:r>
            <a:r>
              <a:rPr lang="en-US" dirty="0"/>
              <a:t> occurred </a:t>
            </a:r>
            <a:endParaRPr lang="en-US"/>
          </a:p>
          <a:p>
            <a:r>
              <a:rPr lang="en-US" dirty="0"/>
              <a:t>// Importing I/O classes </a:t>
            </a:r>
          </a:p>
          <a:p>
            <a:r>
              <a:rPr lang="en-US" dirty="0"/>
              <a:t>import java.io.*;</a:t>
            </a:r>
          </a:p>
          <a:p>
            <a:r>
              <a:rPr lang="en-US" dirty="0"/>
              <a:t> // Main class </a:t>
            </a:r>
          </a:p>
          <a:p>
            <a:r>
              <a:rPr lang="en-US" dirty="0"/>
              <a:t>class GFG </a:t>
            </a:r>
            <a:endParaRPr lang="en-US"/>
          </a:p>
          <a:p>
            <a:r>
              <a:rPr lang="en-US" dirty="0"/>
              <a:t>{ </a:t>
            </a:r>
          </a:p>
          <a:p>
            <a:r>
              <a:rPr lang="en-US" dirty="0"/>
              <a:t>// Main driver method </a:t>
            </a:r>
          </a:p>
          <a:p>
            <a:r>
              <a:rPr lang="en-US" dirty="0"/>
              <a:t>public static void main(String[] </a:t>
            </a:r>
            <a:r>
              <a:rPr lang="en-US" dirty="0" err="1"/>
              <a:t>args</a:t>
            </a:r>
            <a:r>
              <a:rPr lang="en-US" dirty="0"/>
              <a:t>) </a:t>
            </a:r>
          </a:p>
          <a:p>
            <a:r>
              <a:rPr lang="en-US" dirty="0"/>
              <a:t>{</a:t>
            </a:r>
          </a:p>
          <a:p>
            <a:r>
              <a:rPr lang="en-US" dirty="0"/>
              <a:t> // Reading file from path in local directory </a:t>
            </a:r>
          </a:p>
          <a:p>
            <a:r>
              <a:rPr lang="en-US" dirty="0" err="1"/>
              <a:t>FileReader</a:t>
            </a:r>
            <a:r>
              <a:rPr lang="en-US" dirty="0"/>
              <a:t> file = new </a:t>
            </a:r>
            <a:r>
              <a:rPr lang="en-US" dirty="0" err="1"/>
              <a:t>FileReader</a:t>
            </a:r>
            <a:r>
              <a:rPr lang="en-US" dirty="0"/>
              <a:t>("C:\\test\\a.txt");</a:t>
            </a:r>
          </a:p>
          <a:p>
            <a:r>
              <a:rPr lang="en-US" dirty="0"/>
              <a:t> // Creating object as one of ways of taking input </a:t>
            </a:r>
            <a:r>
              <a:rPr lang="en-US" err="1"/>
              <a:t>BufferedReader</a:t>
            </a:r>
            <a:r>
              <a:rPr lang="en-US" dirty="0"/>
              <a:t> </a:t>
            </a:r>
            <a:r>
              <a:rPr lang="en-US" err="1"/>
              <a:t>fileInput</a:t>
            </a:r>
            <a:r>
              <a:rPr lang="en-US" dirty="0"/>
              <a:t> = new </a:t>
            </a:r>
            <a:r>
              <a:rPr lang="en-US" err="1"/>
              <a:t>BufferedReader</a:t>
            </a:r>
            <a:r>
              <a:rPr lang="en-US" dirty="0"/>
              <a:t>(file); </a:t>
            </a:r>
            <a:endParaRPr lang="en-US"/>
          </a:p>
          <a:p>
            <a:r>
              <a:rPr lang="en-US" dirty="0"/>
              <a:t>// Printing first 3 lines of file "C:\test\a.txt" </a:t>
            </a:r>
            <a:endParaRPr lang="en-US"/>
          </a:p>
        </p:txBody>
      </p:sp>
    </p:spTree>
    <p:extLst>
      <p:ext uri="{BB962C8B-B14F-4D97-AF65-F5344CB8AC3E}">
        <p14:creationId xmlns:p14="http://schemas.microsoft.com/office/powerpoint/2010/main" val="3965622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D00B7D-65E1-CD6D-2841-ACA06951AE78}"/>
              </a:ext>
            </a:extLst>
          </p:cNvPr>
          <p:cNvSpPr txBox="1"/>
          <p:nvPr/>
        </p:nvSpPr>
        <p:spPr>
          <a:xfrm>
            <a:off x="642258" y="783771"/>
            <a:ext cx="106462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0000"/>
                </a:solidFill>
                <a:latin typeface="Consolas"/>
              </a:rPr>
              <a:t> for (int counter = 0; counter &lt; 3; counter++)</a:t>
            </a:r>
          </a:p>
          <a:p>
            <a:r>
              <a:rPr lang="en-US" sz="2000">
                <a:solidFill>
                  <a:srgbClr val="000000"/>
                </a:solidFill>
                <a:latin typeface="Consolas"/>
              </a:rPr>
              <a:t>            System.out.println(fileInput.readLine());</a:t>
            </a:r>
          </a:p>
          <a:p>
            <a:endParaRPr lang="en-US" sz="2000">
              <a:solidFill>
                <a:srgbClr val="000000"/>
              </a:solidFill>
              <a:latin typeface="Consolas"/>
            </a:endParaRPr>
          </a:p>
          <a:p>
            <a:r>
              <a:rPr lang="en-US" sz="2000">
                <a:solidFill>
                  <a:srgbClr val="000000"/>
                </a:solidFill>
                <a:latin typeface="Consolas"/>
              </a:rPr>
              <a:t>        // Closing file connections</a:t>
            </a:r>
          </a:p>
          <a:p>
            <a:r>
              <a:rPr lang="en-US" sz="2000">
                <a:solidFill>
                  <a:srgbClr val="000000"/>
                </a:solidFill>
                <a:latin typeface="Consolas"/>
              </a:rPr>
              <a:t>        // using close() method</a:t>
            </a:r>
          </a:p>
          <a:p>
            <a:r>
              <a:rPr lang="en-US" sz="2000">
                <a:solidFill>
                  <a:srgbClr val="000000"/>
                </a:solidFill>
                <a:latin typeface="Consolas"/>
              </a:rPr>
              <a:t>        fileInput.close();</a:t>
            </a:r>
          </a:p>
          <a:p>
            <a:r>
              <a:rPr lang="en-US" sz="2000">
                <a:solidFill>
                  <a:srgbClr val="000000"/>
                </a:solidFill>
                <a:latin typeface="Consolas"/>
              </a:rPr>
              <a:t>    }</a:t>
            </a:r>
          </a:p>
          <a:p>
            <a:r>
              <a:rPr lang="en-US" sz="2000">
                <a:solidFill>
                  <a:srgbClr val="000000"/>
                </a:solidFill>
                <a:latin typeface="Consolas"/>
              </a:rPr>
              <a:t>}</a:t>
            </a:r>
          </a:p>
        </p:txBody>
      </p:sp>
    </p:spTree>
    <p:extLst>
      <p:ext uri="{BB962C8B-B14F-4D97-AF65-F5344CB8AC3E}">
        <p14:creationId xmlns:p14="http://schemas.microsoft.com/office/powerpoint/2010/main" val="275249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CBAC6C-AD30-D341-4914-6B8BB1FE4A3F}"/>
              </a:ext>
            </a:extLst>
          </p:cNvPr>
          <p:cNvSpPr txBox="1"/>
          <p:nvPr/>
        </p:nvSpPr>
        <p:spPr>
          <a:xfrm>
            <a:off x="174813" y="275666"/>
            <a:ext cx="1128208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 both are valid declarations </a:t>
            </a:r>
            <a:endParaRPr lang="en-US"/>
          </a:p>
          <a:p>
            <a:r>
              <a:rPr lang="en-US" sz="2400"/>
              <a:t>int </a:t>
            </a:r>
            <a:r>
              <a:rPr lang="en-US" sz="2400" err="1"/>
              <a:t>intArray</a:t>
            </a:r>
            <a:r>
              <a:rPr lang="en-US" sz="2400"/>
              <a:t>[]; </a:t>
            </a:r>
            <a:endParaRPr lang="en-US"/>
          </a:p>
          <a:p>
            <a:r>
              <a:rPr lang="en-US" sz="2400" dirty="0"/>
              <a:t>int[] </a:t>
            </a:r>
            <a:r>
              <a:rPr lang="en-US" sz="2400" err="1"/>
              <a:t>intArray</a:t>
            </a:r>
            <a:r>
              <a:rPr lang="en-US" sz="2400" dirty="0"/>
              <a:t>; </a:t>
            </a:r>
            <a:endParaRPr lang="en-US" dirty="0"/>
          </a:p>
          <a:p>
            <a:r>
              <a:rPr lang="en-US" sz="2400"/>
              <a:t>// similar to int we can declare</a:t>
            </a:r>
            <a:endParaRPr lang="en-US" dirty="0"/>
          </a:p>
          <a:p>
            <a:r>
              <a:rPr lang="en-US" sz="2400" dirty="0"/>
              <a:t> // byte , short, </a:t>
            </a:r>
            <a:r>
              <a:rPr lang="en-US" sz="2400" err="1"/>
              <a:t>boolean</a:t>
            </a:r>
            <a:r>
              <a:rPr lang="en-US" sz="2400" dirty="0"/>
              <a:t>, long, float </a:t>
            </a:r>
            <a:endParaRPr lang="en-US"/>
          </a:p>
          <a:p>
            <a:r>
              <a:rPr lang="en-US" sz="2400" dirty="0"/>
              <a:t>// double, char // an array of references to objects of</a:t>
            </a:r>
            <a:endParaRPr lang="en-US" dirty="0"/>
          </a:p>
          <a:p>
            <a:r>
              <a:rPr lang="en-US" sz="2400" dirty="0"/>
              <a:t> // the class </a:t>
            </a:r>
            <a:r>
              <a:rPr lang="en-US" sz="2400" err="1"/>
              <a:t>MyClass</a:t>
            </a:r>
            <a:r>
              <a:rPr lang="en-US" sz="2400" dirty="0"/>
              <a:t> (a class created by user) </a:t>
            </a:r>
            <a:endParaRPr lang="en-US"/>
          </a:p>
          <a:p>
            <a:r>
              <a:rPr lang="en-US" sz="2400" err="1"/>
              <a:t>MyClass</a:t>
            </a:r>
            <a:r>
              <a:rPr lang="en-US" sz="2400" dirty="0"/>
              <a:t> </a:t>
            </a:r>
            <a:r>
              <a:rPr lang="en-US" sz="2400" err="1"/>
              <a:t>myClassArray</a:t>
            </a:r>
            <a:r>
              <a:rPr lang="en-US" sz="2400" dirty="0"/>
              <a:t>[]; </a:t>
            </a:r>
            <a:endParaRPr lang="en-US"/>
          </a:p>
          <a:p>
            <a:r>
              <a:rPr lang="en-US" sz="2400"/>
              <a:t>// array of Object</a:t>
            </a:r>
            <a:endParaRPr lang="en-US"/>
          </a:p>
          <a:p>
            <a:r>
              <a:rPr lang="en-US" sz="2400" dirty="0"/>
              <a:t> Object[] </a:t>
            </a:r>
            <a:r>
              <a:rPr lang="en-US" sz="2400" err="1"/>
              <a:t>ao</a:t>
            </a:r>
            <a:r>
              <a:rPr lang="en-US" sz="2400" dirty="0"/>
              <a:t>, </a:t>
            </a:r>
            <a:endParaRPr lang="en-US"/>
          </a:p>
          <a:p>
            <a:r>
              <a:rPr lang="en-US" sz="2400"/>
              <a:t>// array of Collection </a:t>
            </a:r>
            <a:endParaRPr lang="en-US"/>
          </a:p>
          <a:p>
            <a:r>
              <a:rPr lang="en-US" sz="2400" dirty="0"/>
              <a:t>// of unknown type Collection[] ca; </a:t>
            </a:r>
            <a:endParaRPr lang="en-US" dirty="0"/>
          </a:p>
        </p:txBody>
      </p:sp>
    </p:spTree>
    <p:extLst>
      <p:ext uri="{BB962C8B-B14F-4D97-AF65-F5344CB8AC3E}">
        <p14:creationId xmlns:p14="http://schemas.microsoft.com/office/powerpoint/2010/main" val="4292190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7835E-5FFB-EC90-6720-A38C25A32D8D}"/>
              </a:ext>
            </a:extLst>
          </p:cNvPr>
          <p:cNvSpPr txBox="1"/>
          <p:nvPr/>
        </p:nvSpPr>
        <p:spPr>
          <a:xfrm>
            <a:off x="533400" y="283029"/>
            <a:ext cx="105918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0000"/>
                </a:solidFill>
                <a:latin typeface="Nunito"/>
              </a:rPr>
              <a:t>Blocks and Keywords Used For Exception Handling </a:t>
            </a:r>
          </a:p>
          <a:p>
            <a:r>
              <a:rPr lang="en-US" b="1">
                <a:solidFill>
                  <a:srgbClr val="000000"/>
                </a:solidFill>
                <a:latin typeface="Nunito"/>
              </a:rPr>
              <a:t>1. try in Java</a:t>
            </a:r>
          </a:p>
          <a:p>
            <a:r>
              <a:rPr lang="en-US">
                <a:solidFill>
                  <a:srgbClr val="000000"/>
                </a:solidFill>
                <a:latin typeface="Nunito"/>
              </a:rPr>
              <a:t>The </a:t>
            </a:r>
            <a:r>
              <a:rPr lang="en-US" b="1" u="sng">
                <a:solidFill>
                  <a:srgbClr val="000000"/>
                </a:solidFill>
                <a:latin typeface="Nunito"/>
                <a:hlinkClick r:id="rId2">
                  <a:extLst>
                    <a:ext uri="{A12FA001-AC4F-418D-AE19-62706E023703}">
                      <ahyp:hlinkClr xmlns:ahyp="http://schemas.microsoft.com/office/drawing/2018/hyperlinkcolor" val="tx"/>
                    </a:ext>
                  </a:extLst>
                </a:hlinkClick>
              </a:rPr>
              <a:t>try</a:t>
            </a:r>
            <a:r>
              <a:rPr lang="en-US">
                <a:solidFill>
                  <a:srgbClr val="000000"/>
                </a:solidFill>
                <a:latin typeface="Nunito"/>
              </a:rPr>
              <a:t> block contains a set of statements where an exception can occur.</a:t>
            </a:r>
          </a:p>
          <a:p>
            <a:r>
              <a:rPr lang="en-US">
                <a:solidFill>
                  <a:srgbClr val="000000"/>
                </a:solidFill>
              </a:rPr>
              <a:t>try</a:t>
            </a:r>
            <a:br>
              <a:rPr lang="en-US">
                <a:solidFill>
                  <a:srgbClr val="000000"/>
                </a:solidFill>
              </a:rPr>
            </a:br>
            <a:r>
              <a:rPr lang="en-US">
                <a:solidFill>
                  <a:srgbClr val="000000"/>
                </a:solidFill>
              </a:rPr>
              <a:t>{</a:t>
            </a:r>
            <a:br>
              <a:rPr lang="en-US">
                <a:solidFill>
                  <a:srgbClr val="000000"/>
                </a:solidFill>
              </a:rPr>
            </a:br>
            <a:r>
              <a:rPr lang="en-US">
                <a:solidFill>
                  <a:srgbClr val="000000"/>
                </a:solidFill>
              </a:rPr>
              <a:t>// statement(s) that might cause exception</a:t>
            </a:r>
            <a:br>
              <a:rPr lang="en-US">
                <a:solidFill>
                  <a:srgbClr val="000000"/>
                </a:solidFill>
              </a:rPr>
            </a:br>
            <a:r>
              <a:rPr lang="en-US">
                <a:solidFill>
                  <a:srgbClr val="000000"/>
                </a:solidFill>
              </a:rPr>
              <a:t>}</a:t>
            </a:r>
          </a:p>
        </p:txBody>
      </p:sp>
      <p:sp>
        <p:nvSpPr>
          <p:cNvPr id="3" name="TextBox 2">
            <a:extLst>
              <a:ext uri="{FF2B5EF4-FFF2-40B4-BE49-F238E27FC236}">
                <a16:creationId xmlns:a16="http://schemas.microsoft.com/office/drawing/2014/main" id="{0FB78615-9651-9F9F-0B75-D4344393A153}"/>
              </a:ext>
            </a:extLst>
          </p:cNvPr>
          <p:cNvSpPr txBox="1"/>
          <p:nvPr/>
        </p:nvSpPr>
        <p:spPr>
          <a:xfrm>
            <a:off x="511629" y="2547258"/>
            <a:ext cx="112667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0000"/>
                </a:solidFill>
                <a:latin typeface="Nunito"/>
              </a:rPr>
              <a:t>2. catch in Java</a:t>
            </a:r>
          </a:p>
          <a:p>
            <a:r>
              <a:rPr lang="en-US" sz="2000" dirty="0">
                <a:solidFill>
                  <a:srgbClr val="000000"/>
                </a:solidFill>
                <a:latin typeface="Nunito"/>
              </a:rPr>
              <a:t>The catch block is used to handle the uncertain condition of a try block. A try block is always followed by a catch block, which handles the exception that occurs in the associated try block.</a:t>
            </a:r>
          </a:p>
        </p:txBody>
      </p:sp>
      <p:sp>
        <p:nvSpPr>
          <p:cNvPr id="4" name="TextBox 3">
            <a:extLst>
              <a:ext uri="{FF2B5EF4-FFF2-40B4-BE49-F238E27FC236}">
                <a16:creationId xmlns:a16="http://schemas.microsoft.com/office/drawing/2014/main" id="{29542E7B-F755-F096-CECE-4D602A97A4CE}"/>
              </a:ext>
            </a:extLst>
          </p:cNvPr>
          <p:cNvSpPr txBox="1"/>
          <p:nvPr/>
        </p:nvSpPr>
        <p:spPr>
          <a:xfrm>
            <a:off x="653144" y="3973286"/>
            <a:ext cx="710837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catch</a:t>
            </a:r>
            <a:br>
              <a:rPr lang="en-US"/>
            </a:br>
            <a:r>
              <a:rPr lang="en-US"/>
              <a:t>{</a:t>
            </a:r>
            <a:br>
              <a:rPr lang="en-US"/>
            </a:br>
            <a:r>
              <a:rPr lang="en-US"/>
              <a:t>// statement(s) that handle an exception</a:t>
            </a:r>
            <a:br>
              <a:rPr lang="en-US"/>
            </a:br>
            <a:r>
              <a:rPr lang="en-US"/>
              <a:t>// examples, closing a connection, closing</a:t>
            </a:r>
            <a:br>
              <a:rPr lang="en-US"/>
            </a:br>
            <a:r>
              <a:rPr lang="en-US"/>
              <a:t>// file, exiting the process after writing</a:t>
            </a:r>
            <a:br>
              <a:rPr lang="en-US"/>
            </a:br>
            <a:r>
              <a:rPr lang="en-US"/>
              <a:t>// details to a log file.</a:t>
            </a:r>
            <a:br>
              <a:rPr lang="en-US"/>
            </a:br>
            <a:r>
              <a:rPr lang="en-US"/>
              <a:t>}</a:t>
            </a:r>
          </a:p>
        </p:txBody>
      </p:sp>
    </p:spTree>
    <p:extLst>
      <p:ext uri="{BB962C8B-B14F-4D97-AF65-F5344CB8AC3E}">
        <p14:creationId xmlns:p14="http://schemas.microsoft.com/office/powerpoint/2010/main" val="1937620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6FD9C-0BEE-5676-96ED-21D217BBBFC3}"/>
              </a:ext>
            </a:extLst>
          </p:cNvPr>
          <p:cNvSpPr txBox="1"/>
          <p:nvPr/>
        </p:nvSpPr>
        <p:spPr>
          <a:xfrm>
            <a:off x="206829" y="609600"/>
            <a:ext cx="102216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0000"/>
                </a:solidFill>
                <a:latin typeface="Nunito"/>
              </a:rPr>
              <a:t>3. throw in Java</a:t>
            </a:r>
          </a:p>
          <a:p>
            <a:r>
              <a:rPr lang="en-US" sz="2000">
                <a:solidFill>
                  <a:srgbClr val="000000"/>
                </a:solidFill>
                <a:latin typeface="Nunito"/>
              </a:rPr>
              <a:t>The throw keyword is used to transfer control from the try block to the catch block. </a:t>
            </a:r>
          </a:p>
        </p:txBody>
      </p:sp>
      <p:sp>
        <p:nvSpPr>
          <p:cNvPr id="3" name="TextBox 2">
            <a:extLst>
              <a:ext uri="{FF2B5EF4-FFF2-40B4-BE49-F238E27FC236}">
                <a16:creationId xmlns:a16="http://schemas.microsoft.com/office/drawing/2014/main" id="{E1505E85-8B4B-ED69-8137-63D78E0FA279}"/>
              </a:ext>
            </a:extLst>
          </p:cNvPr>
          <p:cNvSpPr txBox="1"/>
          <p:nvPr/>
        </p:nvSpPr>
        <p:spPr>
          <a:xfrm>
            <a:off x="206829" y="1709057"/>
            <a:ext cx="10482942"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0000"/>
                </a:solidFill>
                <a:latin typeface="Consolas"/>
              </a:rPr>
              <a:t>// Java program that demonstrates the use of throw</a:t>
            </a:r>
          </a:p>
          <a:p>
            <a:r>
              <a:rPr lang="en-US" sz="2400">
                <a:solidFill>
                  <a:srgbClr val="000000"/>
                </a:solidFill>
                <a:latin typeface="Consolas"/>
              </a:rPr>
              <a:t>class ThrowExcep {</a:t>
            </a:r>
          </a:p>
          <a:p>
            <a:r>
              <a:rPr lang="en-US" sz="2400">
                <a:solidFill>
                  <a:srgbClr val="000000"/>
                </a:solidFill>
                <a:latin typeface="Consolas"/>
              </a:rPr>
              <a:t>    static void help()</a:t>
            </a:r>
          </a:p>
          <a:p>
            <a:r>
              <a:rPr lang="en-US" sz="2400">
                <a:solidFill>
                  <a:srgbClr val="000000"/>
                </a:solidFill>
                <a:latin typeface="Consolas"/>
              </a:rPr>
              <a:t>    {</a:t>
            </a:r>
          </a:p>
          <a:p>
            <a:r>
              <a:rPr lang="en-US" sz="2400">
                <a:solidFill>
                  <a:srgbClr val="000000"/>
                </a:solidFill>
                <a:latin typeface="Consolas"/>
              </a:rPr>
              <a:t>        try {</a:t>
            </a:r>
          </a:p>
          <a:p>
            <a:r>
              <a:rPr lang="en-US" sz="2400">
                <a:solidFill>
                  <a:srgbClr val="000000"/>
                </a:solidFill>
                <a:latin typeface="Consolas"/>
              </a:rPr>
              <a:t>            throw new NullPointerException("error_unknown");</a:t>
            </a:r>
          </a:p>
          <a:p>
            <a:r>
              <a:rPr lang="en-US" sz="2400">
                <a:solidFill>
                  <a:srgbClr val="000000"/>
                </a:solidFill>
                <a:latin typeface="Consolas"/>
              </a:rPr>
              <a:t>        }</a:t>
            </a:r>
          </a:p>
          <a:p>
            <a:r>
              <a:rPr lang="en-US" sz="2400">
                <a:solidFill>
                  <a:srgbClr val="000000"/>
                </a:solidFill>
                <a:latin typeface="Consolas"/>
              </a:rPr>
              <a:t>        catch (NullPointerException e) {</a:t>
            </a:r>
          </a:p>
          <a:p>
            <a:r>
              <a:rPr lang="en-US" sz="2400">
                <a:solidFill>
                  <a:srgbClr val="000000"/>
                </a:solidFill>
                <a:latin typeface="Consolas"/>
              </a:rPr>
              <a:t>            System.out.println("Caught inside help().");</a:t>
            </a:r>
          </a:p>
          <a:p>
            <a:r>
              <a:rPr lang="en-US" sz="2400">
                <a:solidFill>
                  <a:srgbClr val="000000"/>
                </a:solidFill>
                <a:latin typeface="Consolas"/>
              </a:rPr>
              <a:t>            // rethrowing the exception</a:t>
            </a:r>
          </a:p>
          <a:p>
            <a:r>
              <a:rPr lang="en-US" sz="2400">
                <a:solidFill>
                  <a:srgbClr val="000000"/>
                </a:solidFill>
                <a:latin typeface="Consolas"/>
              </a:rPr>
              <a:t>            throw e;</a:t>
            </a:r>
          </a:p>
          <a:p>
            <a:r>
              <a:rPr lang="en-US" sz="2400">
                <a:solidFill>
                  <a:srgbClr val="000000"/>
                </a:solidFill>
                <a:latin typeface="Consolas"/>
              </a:rPr>
              <a:t>        }</a:t>
            </a:r>
          </a:p>
          <a:p>
            <a:r>
              <a:rPr lang="en-US" sz="2400">
                <a:solidFill>
                  <a:srgbClr val="000000"/>
                </a:solidFill>
                <a:latin typeface="Consolas"/>
              </a:rPr>
              <a:t>    }</a:t>
            </a:r>
          </a:p>
        </p:txBody>
      </p:sp>
    </p:spTree>
    <p:extLst>
      <p:ext uri="{BB962C8B-B14F-4D97-AF65-F5344CB8AC3E}">
        <p14:creationId xmlns:p14="http://schemas.microsoft.com/office/powerpoint/2010/main" val="217780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702AD7-21A0-800F-AA8C-05913814EF01}"/>
              </a:ext>
            </a:extLst>
          </p:cNvPr>
          <p:cNvSpPr txBox="1"/>
          <p:nvPr/>
        </p:nvSpPr>
        <p:spPr>
          <a:xfrm>
            <a:off x="272143" y="511629"/>
            <a:ext cx="1059179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0000"/>
                </a:solidFill>
                <a:latin typeface="Consolas"/>
              </a:rPr>
              <a:t>public static void main(String args[])</a:t>
            </a:r>
          </a:p>
          <a:p>
            <a:r>
              <a:rPr lang="en-US" sz="2000">
                <a:solidFill>
                  <a:srgbClr val="000000"/>
                </a:solidFill>
                <a:latin typeface="Consolas"/>
              </a:rPr>
              <a:t>    {</a:t>
            </a:r>
          </a:p>
          <a:p>
            <a:r>
              <a:rPr lang="en-US" sz="2000">
                <a:solidFill>
                  <a:srgbClr val="000000"/>
                </a:solidFill>
                <a:latin typeface="Consolas"/>
              </a:rPr>
              <a:t>        try {</a:t>
            </a:r>
          </a:p>
          <a:p>
            <a:r>
              <a:rPr lang="en-US" sz="2000">
                <a:solidFill>
                  <a:srgbClr val="000000"/>
                </a:solidFill>
                <a:latin typeface="Consolas"/>
              </a:rPr>
              <a:t>            help();</a:t>
            </a:r>
          </a:p>
          <a:p>
            <a:r>
              <a:rPr lang="en-US" sz="2000">
                <a:solidFill>
                  <a:srgbClr val="000000"/>
                </a:solidFill>
                <a:latin typeface="Consolas"/>
              </a:rPr>
              <a:t>        }</a:t>
            </a:r>
          </a:p>
          <a:p>
            <a:r>
              <a:rPr lang="en-US" sz="2000">
                <a:solidFill>
                  <a:srgbClr val="000000"/>
                </a:solidFill>
                <a:latin typeface="Consolas"/>
              </a:rPr>
              <a:t>        catch (NullPointerException e) {</a:t>
            </a:r>
          </a:p>
          <a:p>
            <a:r>
              <a:rPr lang="en-US" sz="2000">
                <a:solidFill>
                  <a:srgbClr val="000000"/>
                </a:solidFill>
                <a:latin typeface="Consolas"/>
              </a:rPr>
              <a:t>            System.out.println(</a:t>
            </a:r>
          </a:p>
          <a:p>
            <a:r>
              <a:rPr lang="en-US" sz="2000">
                <a:solidFill>
                  <a:srgbClr val="000000"/>
                </a:solidFill>
                <a:latin typeface="Consolas"/>
              </a:rPr>
              <a:t>                "Caught in main error name given below:");</a:t>
            </a:r>
          </a:p>
          <a:p>
            <a:r>
              <a:rPr lang="en-US" sz="2000">
                <a:solidFill>
                  <a:srgbClr val="000000"/>
                </a:solidFill>
                <a:latin typeface="Consolas"/>
              </a:rPr>
              <a:t>            System.out.println(e);</a:t>
            </a:r>
          </a:p>
          <a:p>
            <a:r>
              <a:rPr lang="en-US" sz="2000">
                <a:solidFill>
                  <a:srgbClr val="000000"/>
                </a:solidFill>
                <a:latin typeface="Consolas"/>
              </a:rPr>
              <a:t>        }</a:t>
            </a:r>
          </a:p>
          <a:p>
            <a:r>
              <a:rPr lang="en-US" sz="2000">
                <a:solidFill>
                  <a:srgbClr val="000000"/>
                </a:solidFill>
                <a:latin typeface="Consolas"/>
              </a:rPr>
              <a:t>    }</a:t>
            </a:r>
          </a:p>
          <a:p>
            <a:r>
              <a:rPr lang="en-US" sz="2000">
                <a:solidFill>
                  <a:srgbClr val="000000"/>
                </a:solidFill>
                <a:latin typeface="Consolas"/>
              </a:rPr>
              <a:t>}</a:t>
            </a:r>
          </a:p>
        </p:txBody>
      </p:sp>
      <p:sp>
        <p:nvSpPr>
          <p:cNvPr id="7" name="TextBox 6">
            <a:extLst>
              <a:ext uri="{FF2B5EF4-FFF2-40B4-BE49-F238E27FC236}">
                <a16:creationId xmlns:a16="http://schemas.microsoft.com/office/drawing/2014/main" id="{E7E874FF-BE8D-6579-25DE-10B5485EE180}"/>
              </a:ext>
            </a:extLst>
          </p:cNvPr>
          <p:cNvSpPr txBox="1"/>
          <p:nvPr/>
        </p:nvSpPr>
        <p:spPr>
          <a:xfrm>
            <a:off x="272143" y="4713514"/>
            <a:ext cx="1092925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Nunito"/>
              </a:rPr>
              <a:t>Output</a:t>
            </a:r>
          </a:p>
          <a:p>
            <a:endParaRPr lang="en-US" sz="2000">
              <a:solidFill>
                <a:srgbClr val="FFFFFF"/>
              </a:solidFill>
              <a:latin typeface="Nunito"/>
            </a:endParaRPr>
          </a:p>
          <a:p>
            <a:r>
              <a:rPr lang="en-US" sz="2000" dirty="0"/>
              <a:t>Caught inside help(). Caught in main error name given below: </a:t>
            </a:r>
            <a:r>
              <a:rPr lang="en-US" sz="2000" dirty="0" err="1"/>
              <a:t>java.lang.NullPointerException</a:t>
            </a:r>
            <a:r>
              <a:rPr lang="en-US" sz="2000" dirty="0"/>
              <a:t>: </a:t>
            </a:r>
            <a:r>
              <a:rPr lang="en-US" sz="2000" dirty="0" err="1"/>
              <a:t>error_unknown</a:t>
            </a:r>
          </a:p>
        </p:txBody>
      </p:sp>
    </p:spTree>
    <p:extLst>
      <p:ext uri="{BB962C8B-B14F-4D97-AF65-F5344CB8AC3E}">
        <p14:creationId xmlns:p14="http://schemas.microsoft.com/office/powerpoint/2010/main" val="4292234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DEC7D-E594-5DA0-B8F0-8D80615D5186}"/>
              </a:ext>
            </a:extLst>
          </p:cNvPr>
          <p:cNvSpPr txBox="1"/>
          <p:nvPr/>
        </p:nvSpPr>
        <p:spPr>
          <a:xfrm>
            <a:off x="315686" y="424543"/>
            <a:ext cx="1116874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0000"/>
                </a:solidFill>
                <a:latin typeface="Nunito"/>
              </a:rPr>
              <a:t>4. throws in Java</a:t>
            </a:r>
          </a:p>
          <a:p>
            <a:r>
              <a:rPr lang="en-US" sz="2000">
                <a:solidFill>
                  <a:srgbClr val="000000"/>
                </a:solidFill>
                <a:latin typeface="Nunito"/>
              </a:rPr>
              <a:t>The </a:t>
            </a:r>
            <a:r>
              <a:rPr lang="en-US" sz="2000" b="1">
                <a:solidFill>
                  <a:srgbClr val="000000"/>
                </a:solidFill>
                <a:latin typeface="Nunito"/>
                <a:hlinkClick r:id="rId2">
                  <a:extLst>
                    <a:ext uri="{A12FA001-AC4F-418D-AE19-62706E023703}">
                      <ahyp:hlinkClr xmlns:ahyp="http://schemas.microsoft.com/office/drawing/2018/hyperlinkcolor" val="tx"/>
                    </a:ext>
                  </a:extLst>
                </a:hlinkClick>
              </a:rPr>
              <a:t>throws</a:t>
            </a:r>
            <a:r>
              <a:rPr lang="en-US" sz="2000">
                <a:solidFill>
                  <a:srgbClr val="000000"/>
                </a:solidFill>
                <a:latin typeface="Nunito"/>
              </a:rPr>
              <a:t> keyword is used for exception handling without try &amp; catch block. It specifies the exceptions that a method can throw to the caller and does not handle itself. </a:t>
            </a:r>
          </a:p>
        </p:txBody>
      </p:sp>
      <p:sp>
        <p:nvSpPr>
          <p:cNvPr id="3" name="TextBox 2">
            <a:extLst>
              <a:ext uri="{FF2B5EF4-FFF2-40B4-BE49-F238E27FC236}">
                <a16:creationId xmlns:a16="http://schemas.microsoft.com/office/drawing/2014/main" id="{7C9E1BE0-35B4-4D00-16BB-6B7F714047D7}"/>
              </a:ext>
            </a:extLst>
          </p:cNvPr>
          <p:cNvSpPr txBox="1"/>
          <p:nvPr/>
        </p:nvSpPr>
        <p:spPr>
          <a:xfrm>
            <a:off x="315686" y="1719942"/>
            <a:ext cx="945968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0000"/>
                </a:solidFill>
                <a:latin typeface="Consolas"/>
              </a:rPr>
              <a:t>// Java program to demonstrate working of throws</a:t>
            </a:r>
          </a:p>
          <a:p>
            <a:r>
              <a:rPr lang="en-US" sz="2400">
                <a:solidFill>
                  <a:srgbClr val="000000"/>
                </a:solidFill>
                <a:latin typeface="Consolas"/>
              </a:rPr>
              <a:t>class ThrowsExecp {</a:t>
            </a:r>
          </a:p>
          <a:p>
            <a:endParaRPr lang="en-US" sz="2400">
              <a:solidFill>
                <a:srgbClr val="000000"/>
              </a:solidFill>
              <a:latin typeface="Consolas"/>
            </a:endParaRPr>
          </a:p>
          <a:p>
            <a:r>
              <a:rPr lang="en-US" sz="2400">
                <a:solidFill>
                  <a:srgbClr val="000000"/>
                </a:solidFill>
                <a:latin typeface="Consolas"/>
              </a:rPr>
              <a:t>    // This method throws an exception</a:t>
            </a:r>
          </a:p>
          <a:p>
            <a:r>
              <a:rPr lang="en-US" sz="2400">
                <a:solidFill>
                  <a:srgbClr val="000000"/>
                </a:solidFill>
                <a:latin typeface="Consolas"/>
              </a:rPr>
              <a:t>    // to be handled</a:t>
            </a:r>
          </a:p>
          <a:p>
            <a:r>
              <a:rPr lang="en-US" sz="2400">
                <a:solidFill>
                  <a:srgbClr val="000000"/>
                </a:solidFill>
                <a:latin typeface="Consolas"/>
              </a:rPr>
              <a:t>    // by caller or caller</a:t>
            </a:r>
          </a:p>
          <a:p>
            <a:r>
              <a:rPr lang="en-US" sz="2400">
                <a:solidFill>
                  <a:srgbClr val="000000"/>
                </a:solidFill>
                <a:latin typeface="Consolas"/>
              </a:rPr>
              <a:t>    // of caller and so on.</a:t>
            </a:r>
          </a:p>
          <a:p>
            <a:r>
              <a:rPr lang="en-US" sz="2400">
                <a:solidFill>
                  <a:srgbClr val="000000"/>
                </a:solidFill>
                <a:latin typeface="Consolas"/>
              </a:rPr>
              <a:t>    static void fun() throws IllegalAccessException</a:t>
            </a:r>
          </a:p>
          <a:p>
            <a:r>
              <a:rPr lang="en-US" sz="2400">
                <a:solidFill>
                  <a:srgbClr val="000000"/>
                </a:solidFill>
                <a:latin typeface="Consolas"/>
              </a:rPr>
              <a:t>    {</a:t>
            </a:r>
          </a:p>
          <a:p>
            <a:r>
              <a:rPr lang="en-US" sz="2400">
                <a:solidFill>
                  <a:srgbClr val="000000"/>
                </a:solidFill>
                <a:latin typeface="Consolas"/>
              </a:rPr>
              <a:t>        System.out.println("Inside fun(). ");</a:t>
            </a:r>
          </a:p>
          <a:p>
            <a:r>
              <a:rPr lang="en-US" sz="2400">
                <a:solidFill>
                  <a:srgbClr val="000000"/>
                </a:solidFill>
                <a:latin typeface="Consolas"/>
              </a:rPr>
              <a:t>        throw new IllegalAccessException("demo");</a:t>
            </a:r>
          </a:p>
          <a:p>
            <a:r>
              <a:rPr lang="en-US" sz="2400">
                <a:solidFill>
                  <a:srgbClr val="000000"/>
                </a:solidFill>
                <a:latin typeface="Consolas"/>
              </a:rPr>
              <a:t>    }</a:t>
            </a:r>
          </a:p>
        </p:txBody>
      </p:sp>
    </p:spTree>
    <p:extLst>
      <p:ext uri="{BB962C8B-B14F-4D97-AF65-F5344CB8AC3E}">
        <p14:creationId xmlns:p14="http://schemas.microsoft.com/office/powerpoint/2010/main" val="2256566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EDDA02-5A97-22AA-80DB-A3EA0113E127}"/>
              </a:ext>
            </a:extLst>
          </p:cNvPr>
          <p:cNvSpPr txBox="1"/>
          <p:nvPr/>
        </p:nvSpPr>
        <p:spPr>
          <a:xfrm>
            <a:off x="272144" y="979715"/>
            <a:ext cx="1082039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0000"/>
                </a:solidFill>
                <a:latin typeface="Consolas"/>
              </a:rPr>
              <a:t>// This is a caller function </a:t>
            </a:r>
          </a:p>
          <a:p>
            <a:r>
              <a:rPr lang="en-US" sz="2000">
                <a:solidFill>
                  <a:srgbClr val="000000"/>
                </a:solidFill>
                <a:latin typeface="Consolas"/>
              </a:rPr>
              <a:t>    public static void main(String args[])</a:t>
            </a:r>
          </a:p>
          <a:p>
            <a:r>
              <a:rPr lang="en-US" sz="2000">
                <a:solidFill>
                  <a:srgbClr val="000000"/>
                </a:solidFill>
                <a:latin typeface="Consolas"/>
              </a:rPr>
              <a:t>    {</a:t>
            </a:r>
          </a:p>
          <a:p>
            <a:r>
              <a:rPr lang="en-US" sz="2000">
                <a:solidFill>
                  <a:srgbClr val="000000"/>
                </a:solidFill>
                <a:latin typeface="Consolas"/>
              </a:rPr>
              <a:t>        try {</a:t>
            </a:r>
          </a:p>
          <a:p>
            <a:r>
              <a:rPr lang="en-US" sz="2000">
                <a:solidFill>
                  <a:srgbClr val="000000"/>
                </a:solidFill>
                <a:latin typeface="Consolas"/>
              </a:rPr>
              <a:t>            fun();</a:t>
            </a:r>
          </a:p>
          <a:p>
            <a:r>
              <a:rPr lang="en-US" sz="2000">
                <a:solidFill>
                  <a:srgbClr val="000000"/>
                </a:solidFill>
                <a:latin typeface="Consolas"/>
              </a:rPr>
              <a:t>        }</a:t>
            </a:r>
          </a:p>
          <a:p>
            <a:r>
              <a:rPr lang="en-US" sz="2000">
                <a:solidFill>
                  <a:srgbClr val="000000"/>
                </a:solidFill>
                <a:latin typeface="Consolas"/>
              </a:rPr>
              <a:t>        catch (IllegalAccessException e) {</a:t>
            </a:r>
          </a:p>
          <a:p>
            <a:r>
              <a:rPr lang="en-US" sz="2000">
                <a:solidFill>
                  <a:srgbClr val="000000"/>
                </a:solidFill>
                <a:latin typeface="Consolas"/>
              </a:rPr>
              <a:t>            System.out.println("caught in main.");</a:t>
            </a:r>
          </a:p>
          <a:p>
            <a:r>
              <a:rPr lang="en-US" sz="2000">
                <a:solidFill>
                  <a:srgbClr val="000000"/>
                </a:solidFill>
                <a:latin typeface="Consolas"/>
              </a:rPr>
              <a:t>        }</a:t>
            </a:r>
          </a:p>
          <a:p>
            <a:r>
              <a:rPr lang="en-US" sz="2000">
                <a:solidFill>
                  <a:srgbClr val="000000"/>
                </a:solidFill>
                <a:latin typeface="Consolas"/>
              </a:rPr>
              <a:t>    }</a:t>
            </a:r>
          </a:p>
          <a:p>
            <a:r>
              <a:rPr lang="en-US" sz="2000">
                <a:solidFill>
                  <a:srgbClr val="000000"/>
                </a:solidFill>
                <a:latin typeface="Consolas"/>
              </a:rPr>
              <a:t>}</a:t>
            </a:r>
          </a:p>
        </p:txBody>
      </p:sp>
      <p:sp>
        <p:nvSpPr>
          <p:cNvPr id="3" name="TextBox 2">
            <a:extLst>
              <a:ext uri="{FF2B5EF4-FFF2-40B4-BE49-F238E27FC236}">
                <a16:creationId xmlns:a16="http://schemas.microsoft.com/office/drawing/2014/main" id="{13612962-6849-17F7-FA0F-06BA4315358B}"/>
              </a:ext>
            </a:extLst>
          </p:cNvPr>
          <p:cNvSpPr txBox="1"/>
          <p:nvPr/>
        </p:nvSpPr>
        <p:spPr>
          <a:xfrm>
            <a:off x="631372" y="5323115"/>
            <a:ext cx="58020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latin typeface="Nunito"/>
              </a:rPr>
              <a:t>Output</a:t>
            </a:r>
            <a:endParaRPr lang="en-US" dirty="0"/>
          </a:p>
          <a:p>
            <a:r>
              <a:rPr lang="en-US" sz="2000" dirty="0"/>
              <a:t>Inside fun(). caught in main.</a:t>
            </a:r>
            <a:endParaRPr lang="en-US"/>
          </a:p>
        </p:txBody>
      </p:sp>
    </p:spTree>
    <p:extLst>
      <p:ext uri="{BB962C8B-B14F-4D97-AF65-F5344CB8AC3E}">
        <p14:creationId xmlns:p14="http://schemas.microsoft.com/office/powerpoint/2010/main" val="4244434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20EEF-5715-8717-78A2-4843DC6F184C}"/>
              </a:ext>
            </a:extLst>
          </p:cNvPr>
          <p:cNvSpPr txBox="1"/>
          <p:nvPr/>
        </p:nvSpPr>
        <p:spPr>
          <a:xfrm>
            <a:off x="272144" y="685800"/>
            <a:ext cx="1123405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0000"/>
                </a:solidFill>
                <a:latin typeface="Nunito"/>
              </a:rPr>
              <a:t>5. finally in Java</a:t>
            </a:r>
          </a:p>
          <a:p>
            <a:r>
              <a:rPr lang="en-US" sz="2400">
                <a:solidFill>
                  <a:srgbClr val="000000"/>
                </a:solidFill>
                <a:latin typeface="Nunito"/>
              </a:rPr>
              <a:t>It is executed after the catch block. We use it to put some common code (to be executed irrespective of whether an exception has occurred or not ) when there are multiple catch blocks. </a:t>
            </a:r>
          </a:p>
          <a:p>
            <a:r>
              <a:rPr lang="en-US" sz="2400">
                <a:solidFill>
                  <a:srgbClr val="000000"/>
                </a:solidFill>
                <a:latin typeface="Nunito"/>
              </a:rPr>
              <a:t>An example of an exception generated by the system is given below:</a:t>
            </a:r>
          </a:p>
          <a:p>
            <a:r>
              <a:rPr lang="en-US" sz="2400">
                <a:solidFill>
                  <a:srgbClr val="000000"/>
                </a:solidFill>
              </a:rPr>
              <a:t>Exception in thread "main" </a:t>
            </a:r>
            <a:br>
              <a:rPr lang="en-US" sz="2400">
                <a:solidFill>
                  <a:srgbClr val="000000"/>
                </a:solidFill>
              </a:rPr>
            </a:br>
            <a:r>
              <a:rPr lang="en-US" sz="2400" i="1">
                <a:solidFill>
                  <a:srgbClr val="000000"/>
                </a:solidFill>
              </a:rPr>
              <a:t>java.lang.ArithmeticException</a:t>
            </a:r>
            <a:r>
              <a:rPr lang="en-US" sz="2400">
                <a:solidFill>
                  <a:srgbClr val="000000"/>
                </a:solidFill>
              </a:rPr>
              <a:t>: divide </a:t>
            </a:r>
            <a:br>
              <a:rPr lang="en-US" sz="2400">
                <a:solidFill>
                  <a:srgbClr val="000000"/>
                </a:solidFill>
              </a:rPr>
            </a:br>
            <a:r>
              <a:rPr lang="en-US" sz="2400">
                <a:solidFill>
                  <a:srgbClr val="000000"/>
                </a:solidFill>
              </a:rPr>
              <a:t>by zero at </a:t>
            </a:r>
            <a:r>
              <a:rPr lang="en-US" sz="2400" i="1">
                <a:solidFill>
                  <a:srgbClr val="000000"/>
                </a:solidFill>
              </a:rPr>
              <a:t>ExceptionDemo.main(ExceptionDemo.java:5)</a:t>
            </a:r>
            <a:br>
              <a:rPr lang="en-US" sz="2400">
                <a:solidFill>
                  <a:srgbClr val="000000"/>
                </a:solidFill>
              </a:rPr>
            </a:br>
            <a:r>
              <a:rPr lang="en-US" sz="2400">
                <a:solidFill>
                  <a:srgbClr val="000000"/>
                </a:solidFill>
              </a:rPr>
              <a:t>ExceptionDemo: The class name</a:t>
            </a:r>
            <a:br>
              <a:rPr lang="en-US" sz="2400">
                <a:solidFill>
                  <a:srgbClr val="000000"/>
                </a:solidFill>
              </a:rPr>
            </a:br>
            <a:r>
              <a:rPr lang="en-US" sz="2400">
                <a:solidFill>
                  <a:srgbClr val="000000"/>
                </a:solidFill>
              </a:rPr>
              <a:t>main:The method name </a:t>
            </a:r>
            <a:br>
              <a:rPr lang="en-US" sz="2400">
                <a:solidFill>
                  <a:srgbClr val="000000"/>
                </a:solidFill>
              </a:rPr>
            </a:br>
            <a:r>
              <a:rPr lang="en-US" sz="2400">
                <a:solidFill>
                  <a:srgbClr val="000000"/>
                </a:solidFill>
              </a:rPr>
              <a:t>ExceptionDemo.java:The file name</a:t>
            </a:r>
            <a:br>
              <a:rPr lang="en-US" sz="2400">
                <a:solidFill>
                  <a:srgbClr val="000000"/>
                </a:solidFill>
              </a:rPr>
            </a:br>
            <a:r>
              <a:rPr lang="en-US" sz="2400">
                <a:solidFill>
                  <a:srgbClr val="000000"/>
                </a:solidFill>
              </a:rPr>
              <a:t>java:5:line number</a:t>
            </a:r>
          </a:p>
        </p:txBody>
      </p:sp>
    </p:spTree>
    <p:extLst>
      <p:ext uri="{BB962C8B-B14F-4D97-AF65-F5344CB8AC3E}">
        <p14:creationId xmlns:p14="http://schemas.microsoft.com/office/powerpoint/2010/main" val="3015102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03DF8-E493-782A-1826-B77976237393}"/>
              </a:ext>
            </a:extLst>
          </p:cNvPr>
          <p:cNvSpPr txBox="1"/>
          <p:nvPr/>
        </p:nvSpPr>
        <p:spPr>
          <a:xfrm>
            <a:off x="1175658" y="239486"/>
            <a:ext cx="9481456"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Consolas"/>
              </a:rPr>
              <a:t>// Java program to demonstrate working of try,</a:t>
            </a:r>
          </a:p>
          <a:p>
            <a:r>
              <a:rPr lang="en-US">
                <a:solidFill>
                  <a:srgbClr val="000000"/>
                </a:solidFill>
                <a:latin typeface="Consolas"/>
              </a:rPr>
              <a:t>// catch and finally</a:t>
            </a:r>
          </a:p>
          <a:p>
            <a:endParaRPr lang="en-US">
              <a:solidFill>
                <a:srgbClr val="000000"/>
              </a:solidFill>
              <a:latin typeface="Consolas"/>
            </a:endParaRPr>
          </a:p>
          <a:p>
            <a:r>
              <a:rPr lang="en-US">
                <a:solidFill>
                  <a:srgbClr val="000000"/>
                </a:solidFill>
                <a:latin typeface="Consolas"/>
              </a:rPr>
              <a:t>class Division {</a:t>
            </a:r>
          </a:p>
          <a:p>
            <a:r>
              <a:rPr lang="en-US">
                <a:solidFill>
                  <a:srgbClr val="000000"/>
                </a:solidFill>
                <a:latin typeface="Consolas"/>
              </a:rPr>
              <a:t>    public static void main(String[] args)</a:t>
            </a:r>
          </a:p>
          <a:p>
            <a:r>
              <a:rPr lang="en-US">
                <a:solidFill>
                  <a:srgbClr val="000000"/>
                </a:solidFill>
                <a:latin typeface="Consolas"/>
              </a:rPr>
              <a:t>    {</a:t>
            </a:r>
          </a:p>
          <a:p>
            <a:r>
              <a:rPr lang="en-US">
                <a:solidFill>
                  <a:srgbClr val="000000"/>
                </a:solidFill>
                <a:latin typeface="Consolas"/>
              </a:rPr>
              <a:t>        int a = 10, b = 5, c = 5, result;</a:t>
            </a:r>
          </a:p>
          <a:p>
            <a:r>
              <a:rPr lang="en-US">
                <a:solidFill>
                  <a:srgbClr val="000000"/>
                </a:solidFill>
                <a:latin typeface="Consolas"/>
              </a:rPr>
              <a:t>        try {</a:t>
            </a:r>
          </a:p>
          <a:p>
            <a:r>
              <a:rPr lang="en-US">
                <a:solidFill>
                  <a:srgbClr val="000000"/>
                </a:solidFill>
                <a:latin typeface="Consolas"/>
              </a:rPr>
              <a:t>            result = a / (b - c);</a:t>
            </a:r>
          </a:p>
          <a:p>
            <a:r>
              <a:rPr lang="en-US">
                <a:solidFill>
                  <a:srgbClr val="000000"/>
                </a:solidFill>
                <a:latin typeface="Consolas"/>
              </a:rPr>
              <a:t>            System.out.println("result" + result);</a:t>
            </a:r>
          </a:p>
          <a:p>
            <a:r>
              <a:rPr lang="en-US">
                <a:solidFill>
                  <a:srgbClr val="000000"/>
                </a:solidFill>
                <a:latin typeface="Consolas"/>
              </a:rPr>
              <a:t>        }</a:t>
            </a:r>
          </a:p>
          <a:p>
            <a:endParaRPr lang="en-US">
              <a:solidFill>
                <a:srgbClr val="000000"/>
              </a:solidFill>
              <a:latin typeface="Consolas"/>
            </a:endParaRPr>
          </a:p>
          <a:p>
            <a:r>
              <a:rPr lang="en-US">
                <a:solidFill>
                  <a:srgbClr val="000000"/>
                </a:solidFill>
                <a:latin typeface="Consolas"/>
              </a:rPr>
              <a:t>        catch (ArithmeticException e) {</a:t>
            </a:r>
          </a:p>
          <a:p>
            <a:r>
              <a:rPr lang="en-US">
                <a:solidFill>
                  <a:srgbClr val="000000"/>
                </a:solidFill>
                <a:latin typeface="Consolas"/>
              </a:rPr>
              <a:t>            System.out.println("Exception caught:Division by zero");</a:t>
            </a:r>
          </a:p>
          <a:p>
            <a:r>
              <a:rPr lang="en-US">
                <a:solidFill>
                  <a:srgbClr val="000000"/>
                </a:solidFill>
                <a:latin typeface="Consolas"/>
              </a:rPr>
              <a:t>        }</a:t>
            </a:r>
          </a:p>
          <a:p>
            <a:endParaRPr lang="en-US">
              <a:solidFill>
                <a:srgbClr val="000000"/>
              </a:solidFill>
              <a:latin typeface="Consolas"/>
            </a:endParaRPr>
          </a:p>
          <a:p>
            <a:r>
              <a:rPr lang="en-US">
                <a:solidFill>
                  <a:srgbClr val="000000"/>
                </a:solidFill>
                <a:latin typeface="Consolas"/>
              </a:rPr>
              <a:t>        finally {</a:t>
            </a:r>
          </a:p>
          <a:p>
            <a:r>
              <a:rPr lang="en-US">
                <a:solidFill>
                  <a:srgbClr val="000000"/>
                </a:solidFill>
                <a:latin typeface="Consolas"/>
              </a:rPr>
              <a:t>            System.out.println("I am in final block");</a:t>
            </a:r>
          </a:p>
          <a:p>
            <a:r>
              <a:rPr lang="en-US">
                <a:solidFill>
                  <a:srgbClr val="000000"/>
                </a:solidFill>
                <a:latin typeface="Consolas"/>
              </a:rPr>
              <a:t>        }</a:t>
            </a:r>
          </a:p>
          <a:p>
            <a:r>
              <a:rPr lang="en-US">
                <a:solidFill>
                  <a:srgbClr val="000000"/>
                </a:solidFill>
                <a:latin typeface="Consolas"/>
              </a:rPr>
              <a:t>    }</a:t>
            </a:r>
          </a:p>
          <a:p>
            <a:r>
              <a:rPr lang="en-US">
                <a:solidFill>
                  <a:srgbClr val="000000"/>
                </a:solidFill>
                <a:latin typeface="Consolas"/>
              </a:rPr>
              <a:t>}</a:t>
            </a:r>
          </a:p>
        </p:txBody>
      </p:sp>
    </p:spTree>
    <p:extLst>
      <p:ext uri="{BB962C8B-B14F-4D97-AF65-F5344CB8AC3E}">
        <p14:creationId xmlns:p14="http://schemas.microsoft.com/office/powerpoint/2010/main" val="3361754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F9635-8ECA-A720-8E0E-DE1BE3FD070A}"/>
              </a:ext>
            </a:extLst>
          </p:cNvPr>
          <p:cNvSpPr txBox="1"/>
          <p:nvPr/>
        </p:nvSpPr>
        <p:spPr>
          <a:xfrm>
            <a:off x="1088572" y="424543"/>
            <a:ext cx="817517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Exception caught:Division by zero I am in final block</a:t>
            </a:r>
          </a:p>
        </p:txBody>
      </p:sp>
    </p:spTree>
    <p:extLst>
      <p:ext uri="{BB962C8B-B14F-4D97-AF65-F5344CB8AC3E}">
        <p14:creationId xmlns:p14="http://schemas.microsoft.com/office/powerpoint/2010/main" val="3308631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AC4E97-F498-D0A2-034F-7F5A93974215}"/>
              </a:ext>
            </a:extLst>
          </p:cNvPr>
          <p:cNvSpPr txBox="1"/>
          <p:nvPr/>
        </p:nvSpPr>
        <p:spPr>
          <a:xfrm>
            <a:off x="533401" y="424543"/>
            <a:ext cx="1094014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0000"/>
                </a:solidFill>
                <a:latin typeface="Nunito"/>
              </a:rPr>
              <a:t>1. When should you use try catch blocks?</a:t>
            </a:r>
          </a:p>
          <a:p>
            <a:pPr lvl="1"/>
            <a:r>
              <a:rPr lang="en-US" sz="2000" i="1">
                <a:solidFill>
                  <a:srgbClr val="000000"/>
                </a:solidFill>
                <a:latin typeface="Nunito"/>
              </a:rPr>
              <a:t>Try catch blocks are used to avoid exceptions so that code doesn’t break before the full execution.</a:t>
            </a:r>
          </a:p>
          <a:p>
            <a:r>
              <a:rPr lang="en-US" sz="2000" b="1">
                <a:solidFill>
                  <a:srgbClr val="000000"/>
                </a:solidFill>
                <a:latin typeface="Nunito"/>
              </a:rPr>
              <a:t>2. What is throw and throws in Java?</a:t>
            </a:r>
          </a:p>
          <a:p>
            <a:pPr lvl="1"/>
            <a:r>
              <a:rPr lang="en-US" sz="2000" i="1">
                <a:solidFill>
                  <a:srgbClr val="000000"/>
                </a:solidFill>
                <a:latin typeface="Nunito"/>
              </a:rPr>
              <a:t>The throw is used for transferring control from the try block to the catch block. Whereas throws is used for exception handling without try &amp; catch block. Throws specify the exceptions that a method can throw to the caller and does not handle itself.</a:t>
            </a:r>
          </a:p>
        </p:txBody>
      </p:sp>
      <p:sp>
        <p:nvSpPr>
          <p:cNvPr id="3" name="TextBox 2">
            <a:extLst>
              <a:ext uri="{FF2B5EF4-FFF2-40B4-BE49-F238E27FC236}">
                <a16:creationId xmlns:a16="http://schemas.microsoft.com/office/drawing/2014/main" id="{8F1124FD-009D-1AE2-5443-3655BC88F59F}"/>
              </a:ext>
            </a:extLst>
          </p:cNvPr>
          <p:cNvSpPr txBox="1"/>
          <p:nvPr/>
        </p:nvSpPr>
        <p:spPr>
          <a:xfrm>
            <a:off x="533401" y="2830287"/>
            <a:ext cx="106679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0000"/>
                </a:solidFill>
                <a:latin typeface="Nunito"/>
              </a:rPr>
              <a:t>3. Can we have two catch blocks?</a:t>
            </a:r>
          </a:p>
          <a:p>
            <a:pPr lvl="1"/>
            <a:r>
              <a:rPr lang="en-US" sz="2000" i="1">
                <a:solidFill>
                  <a:srgbClr val="000000"/>
                </a:solidFill>
                <a:latin typeface="Nunito"/>
              </a:rPr>
              <a:t>Yes, we can have multiple catch blocks with try statements.</a:t>
            </a:r>
          </a:p>
        </p:txBody>
      </p:sp>
    </p:spTree>
    <p:extLst>
      <p:ext uri="{BB962C8B-B14F-4D97-AF65-F5344CB8AC3E}">
        <p14:creationId xmlns:p14="http://schemas.microsoft.com/office/powerpoint/2010/main" val="71408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F39D4-2AE0-4785-67D2-481EB1B7C89E}"/>
              </a:ext>
            </a:extLst>
          </p:cNvPr>
          <p:cNvSpPr txBox="1"/>
          <p:nvPr/>
        </p:nvSpPr>
        <p:spPr>
          <a:xfrm>
            <a:off x="-4480" y="163607"/>
            <a:ext cx="1073299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0000"/>
                </a:solidFill>
                <a:latin typeface="Nunito"/>
              </a:rPr>
              <a:t>Instantiating an Array in Java</a:t>
            </a:r>
          </a:p>
          <a:p>
            <a:r>
              <a:rPr lang="en-US" sz="2000" dirty="0">
                <a:solidFill>
                  <a:srgbClr val="000000"/>
                </a:solidFill>
                <a:latin typeface="Nunito"/>
              </a:rPr>
              <a:t>When an array is declared, only a reference of an array is created. To create or give memory to the array, you create an array like this: The general form of </a:t>
            </a:r>
            <a:r>
              <a:rPr lang="en-US" sz="2000" i="1" dirty="0">
                <a:solidFill>
                  <a:srgbClr val="000000"/>
                </a:solidFill>
                <a:latin typeface="Nunito"/>
              </a:rPr>
              <a:t>new</a:t>
            </a:r>
            <a:r>
              <a:rPr lang="en-US" sz="2000" dirty="0">
                <a:solidFill>
                  <a:srgbClr val="000000"/>
                </a:solidFill>
                <a:latin typeface="Nunito"/>
              </a:rPr>
              <a:t> as it applies to one-dimensional arrays appears as follows: </a:t>
            </a:r>
          </a:p>
          <a:p>
            <a:r>
              <a:rPr lang="en-US" sz="2000" b="1" dirty="0">
                <a:solidFill>
                  <a:srgbClr val="000000"/>
                </a:solidFill>
              </a:rPr>
              <a:t>var-name = new type [size];</a:t>
            </a:r>
          </a:p>
          <a:p>
            <a:r>
              <a:rPr lang="en-US" sz="2400" dirty="0">
                <a:ea typeface="+mn-lt"/>
                <a:cs typeface="+mn-lt"/>
              </a:rPr>
              <a:t>Here, </a:t>
            </a:r>
            <a:r>
              <a:rPr lang="en-US" sz="2400" i="1" dirty="0">
                <a:ea typeface="+mn-lt"/>
                <a:cs typeface="+mn-lt"/>
              </a:rPr>
              <a:t>type</a:t>
            </a:r>
            <a:r>
              <a:rPr lang="en-US" sz="2400" dirty="0">
                <a:ea typeface="+mn-lt"/>
                <a:cs typeface="+mn-lt"/>
              </a:rPr>
              <a:t> specifies the type of data being allocated, </a:t>
            </a:r>
            <a:r>
              <a:rPr lang="en-US" sz="2400" i="1" dirty="0">
                <a:ea typeface="+mn-lt"/>
                <a:cs typeface="+mn-lt"/>
              </a:rPr>
              <a:t>size</a:t>
            </a:r>
            <a:r>
              <a:rPr lang="en-US" sz="2400" dirty="0">
                <a:ea typeface="+mn-lt"/>
                <a:cs typeface="+mn-lt"/>
              </a:rPr>
              <a:t> determines the number of elements in the array, and </a:t>
            </a:r>
            <a:r>
              <a:rPr lang="en-US" sz="2400" i="1" dirty="0">
                <a:ea typeface="+mn-lt"/>
                <a:cs typeface="+mn-lt"/>
              </a:rPr>
              <a:t>var-name</a:t>
            </a:r>
            <a:r>
              <a:rPr lang="en-US" sz="2400" dirty="0">
                <a:ea typeface="+mn-lt"/>
                <a:cs typeface="+mn-lt"/>
              </a:rPr>
              <a:t> is the name of the array variable that is linked to the array. To use </a:t>
            </a:r>
            <a:r>
              <a:rPr lang="en-US" sz="2400" i="1" dirty="0">
                <a:ea typeface="+mn-lt"/>
                <a:cs typeface="+mn-lt"/>
              </a:rPr>
              <a:t>new</a:t>
            </a:r>
            <a:r>
              <a:rPr lang="en-US" sz="2400" dirty="0">
                <a:ea typeface="+mn-lt"/>
                <a:cs typeface="+mn-lt"/>
              </a:rPr>
              <a:t> to allocate an array, </a:t>
            </a:r>
            <a:r>
              <a:rPr lang="en-US" sz="2400" b="1" dirty="0">
                <a:ea typeface="+mn-lt"/>
                <a:cs typeface="+mn-lt"/>
              </a:rPr>
              <a:t>you must specify the type and number of elements to allocate.</a:t>
            </a:r>
            <a:endParaRPr lang="en-US" sz="2400">
              <a:ea typeface="+mn-lt"/>
              <a:cs typeface="+mn-lt"/>
            </a:endParaRPr>
          </a:p>
        </p:txBody>
      </p:sp>
    </p:spTree>
    <p:extLst>
      <p:ext uri="{BB962C8B-B14F-4D97-AF65-F5344CB8AC3E}">
        <p14:creationId xmlns:p14="http://schemas.microsoft.com/office/powerpoint/2010/main" val="421169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233039-9623-4C53-21F7-DCBE82226CB0}"/>
              </a:ext>
            </a:extLst>
          </p:cNvPr>
          <p:cNvSpPr txBox="1"/>
          <p:nvPr/>
        </p:nvSpPr>
        <p:spPr>
          <a:xfrm>
            <a:off x="152401" y="544606"/>
            <a:ext cx="10643346"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FFFF"/>
                </a:solidFill>
                <a:latin typeface="Nunito"/>
              </a:rPr>
              <a:t>Example:</a:t>
            </a:r>
            <a:r>
              <a:rPr lang="en-US" sz="2400" dirty="0">
                <a:solidFill>
                  <a:srgbClr val="FFFFFF"/>
                </a:solidFill>
                <a:latin typeface="Nunito"/>
              </a:rPr>
              <a:t> </a:t>
            </a:r>
          </a:p>
          <a:p>
            <a:r>
              <a:rPr lang="en-US" sz="2400" dirty="0"/>
              <a:t>//declaring array int </a:t>
            </a:r>
            <a:r>
              <a:rPr lang="en-US" sz="2400" dirty="0" err="1"/>
              <a:t>intArray</a:t>
            </a:r>
            <a:r>
              <a:rPr lang="en-US" sz="2400" dirty="0"/>
              <a:t>[]; </a:t>
            </a:r>
          </a:p>
          <a:p>
            <a:r>
              <a:rPr lang="en-US" sz="2400" dirty="0"/>
              <a:t>// allocating memory to array </a:t>
            </a:r>
            <a:r>
              <a:rPr lang="en-US" sz="2400" dirty="0" err="1"/>
              <a:t>intArray</a:t>
            </a:r>
            <a:r>
              <a:rPr lang="en-US" sz="2400" dirty="0"/>
              <a:t> = new int[20];</a:t>
            </a:r>
            <a:endParaRPr lang="en-US" dirty="0"/>
          </a:p>
          <a:p>
            <a:r>
              <a:rPr lang="en-US" sz="2400" dirty="0"/>
              <a:t> // combining both statements in one </a:t>
            </a:r>
            <a:endParaRPr lang="en-US"/>
          </a:p>
          <a:p>
            <a:r>
              <a:rPr lang="en-US" sz="2400" dirty="0"/>
              <a:t>int[] </a:t>
            </a:r>
            <a:r>
              <a:rPr lang="en-US" sz="2400" err="1"/>
              <a:t>intArray</a:t>
            </a:r>
            <a:r>
              <a:rPr lang="en-US" sz="2400" dirty="0"/>
              <a:t> = new int[20]; </a:t>
            </a:r>
          </a:p>
          <a:p>
            <a:endParaRPr lang="en-US" sz="2400" dirty="0">
              <a:ea typeface="+mn-lt"/>
              <a:cs typeface="+mn-lt"/>
            </a:endParaRPr>
          </a:p>
          <a:p>
            <a:r>
              <a:rPr lang="en-US" sz="2800" b="1" i="1" dirty="0">
                <a:ea typeface="+mn-lt"/>
                <a:cs typeface="+mn-lt"/>
              </a:rPr>
              <a:t>Note: </a:t>
            </a:r>
            <a:r>
              <a:rPr lang="en-US" sz="2800" i="1" dirty="0">
                <a:ea typeface="+mn-lt"/>
                <a:cs typeface="+mn-lt"/>
              </a:rPr>
              <a:t>The elements in the array allocated by new will automatically be initialized to </a:t>
            </a:r>
            <a:r>
              <a:rPr lang="en-US" sz="2800" b="1" i="1" dirty="0">
                <a:ea typeface="+mn-lt"/>
                <a:cs typeface="+mn-lt"/>
              </a:rPr>
              <a:t>zero</a:t>
            </a:r>
            <a:r>
              <a:rPr lang="en-US" sz="2800" i="1" dirty="0">
                <a:ea typeface="+mn-lt"/>
                <a:cs typeface="+mn-lt"/>
              </a:rPr>
              <a:t> (for numeric types), </a:t>
            </a:r>
            <a:r>
              <a:rPr lang="en-US" sz="2800" b="1" i="1" dirty="0">
                <a:ea typeface="+mn-lt"/>
                <a:cs typeface="+mn-lt"/>
              </a:rPr>
              <a:t>false</a:t>
            </a:r>
            <a:r>
              <a:rPr lang="en-US" sz="2800" i="1" dirty="0">
                <a:ea typeface="+mn-lt"/>
                <a:cs typeface="+mn-lt"/>
              </a:rPr>
              <a:t> (for </a:t>
            </a:r>
            <a:r>
              <a:rPr lang="en-US" sz="2800" i="1" err="1">
                <a:ea typeface="+mn-lt"/>
                <a:cs typeface="+mn-lt"/>
              </a:rPr>
              <a:t>boolean</a:t>
            </a:r>
            <a:r>
              <a:rPr lang="en-US" sz="2800" i="1" dirty="0">
                <a:ea typeface="+mn-lt"/>
                <a:cs typeface="+mn-lt"/>
              </a:rPr>
              <a:t>), or </a:t>
            </a:r>
            <a:r>
              <a:rPr lang="en-US" sz="2800" b="1" i="1" dirty="0">
                <a:ea typeface="+mn-lt"/>
                <a:cs typeface="+mn-lt"/>
              </a:rPr>
              <a:t>null</a:t>
            </a:r>
            <a:r>
              <a:rPr lang="en-US" sz="2800" i="1" dirty="0">
                <a:ea typeface="+mn-lt"/>
                <a:cs typeface="+mn-lt"/>
              </a:rPr>
              <a:t> (for reference types). Do refer to </a:t>
            </a:r>
            <a:r>
              <a:rPr lang="en-US" sz="2800" i="1" u="sng" dirty="0">
                <a:ea typeface="+mn-lt"/>
                <a:cs typeface="+mn-lt"/>
                <a:hlinkClick r:id="rId2">
                  <a:extLst>
                    <a:ext uri="{A12FA001-AC4F-418D-AE19-62706E023703}">
                      <ahyp:hlinkClr xmlns:ahyp="http://schemas.microsoft.com/office/drawing/2018/hyperlinkcolor" val="tx"/>
                    </a:ext>
                  </a:extLst>
                </a:hlinkClick>
              </a:rPr>
              <a:t>default array values in Java</a:t>
            </a:r>
            <a:r>
              <a:rPr lang="en-US" sz="2800" i="1" dirty="0">
                <a:ea typeface="+mn-lt"/>
                <a:cs typeface="+mn-lt"/>
              </a:rPr>
              <a:t>.</a:t>
            </a:r>
            <a:endParaRPr lang="en-US" sz="2800"/>
          </a:p>
          <a:p>
            <a:r>
              <a:rPr lang="en-US" sz="2800" i="1" dirty="0">
                <a:ea typeface="+mn-lt"/>
                <a:cs typeface="+mn-lt"/>
              </a:rPr>
              <a:t>Obtaining an array is a two-step process. First, you must declare a variable of the desired array type. Second, you must allocate the memory to hold the array, using new, and assign it to the array variable. Thus, </a:t>
            </a:r>
            <a:r>
              <a:rPr lang="en-US" sz="2800" b="1" i="1" dirty="0">
                <a:ea typeface="+mn-lt"/>
                <a:cs typeface="+mn-lt"/>
              </a:rPr>
              <a:t>in Java</a:t>
            </a:r>
            <a:r>
              <a:rPr lang="en-US" sz="2800" i="1" dirty="0">
                <a:ea typeface="+mn-lt"/>
                <a:cs typeface="+mn-lt"/>
              </a:rPr>
              <a:t>,</a:t>
            </a:r>
            <a:r>
              <a:rPr lang="en-US" sz="2800" b="1" i="1" dirty="0">
                <a:ea typeface="+mn-lt"/>
                <a:cs typeface="+mn-lt"/>
              </a:rPr>
              <a:t> all arrays are dynamically allocated.</a:t>
            </a:r>
            <a:endParaRPr lang="en-US" sz="2800"/>
          </a:p>
          <a:p>
            <a:endParaRPr lang="en-US" sz="4400" dirty="0"/>
          </a:p>
        </p:txBody>
      </p:sp>
    </p:spTree>
    <p:extLst>
      <p:ext uri="{BB962C8B-B14F-4D97-AF65-F5344CB8AC3E}">
        <p14:creationId xmlns:p14="http://schemas.microsoft.com/office/powerpoint/2010/main" val="410365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F13449-45C8-13D9-2916-1E406BFBFCFE}"/>
              </a:ext>
            </a:extLst>
          </p:cNvPr>
          <p:cNvSpPr txBox="1"/>
          <p:nvPr/>
        </p:nvSpPr>
        <p:spPr>
          <a:xfrm>
            <a:off x="421342" y="410136"/>
            <a:ext cx="1044164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0000"/>
                </a:solidFill>
                <a:latin typeface="Nunito"/>
              </a:rPr>
              <a:t>Array Literal in Java</a:t>
            </a:r>
          </a:p>
          <a:p>
            <a:r>
              <a:rPr lang="en-US" sz="2000">
                <a:solidFill>
                  <a:srgbClr val="000000"/>
                </a:solidFill>
                <a:latin typeface="Nunito"/>
              </a:rPr>
              <a:t>In a situation where the size of the array and variables of the array are already known, array literals can be used. </a:t>
            </a:r>
          </a:p>
          <a:p>
            <a:r>
              <a:rPr lang="en-US" sz="2000">
                <a:solidFill>
                  <a:srgbClr val="000000"/>
                </a:solidFill>
              </a:rPr>
              <a:t>// Declaring array literal int[] intArray = new int[]{ 1,2,3,4,5,6,7,8,9,10 }; </a:t>
            </a:r>
          </a:p>
          <a:p>
            <a:pPr>
              <a:buFont typeface=""/>
              <a:buChar char="•"/>
            </a:pPr>
            <a:r>
              <a:rPr lang="en-US" sz="2000">
                <a:solidFill>
                  <a:srgbClr val="000000"/>
                </a:solidFill>
                <a:latin typeface="Nunito"/>
              </a:rPr>
              <a:t>The length of this array determines the length of the created array.</a:t>
            </a:r>
          </a:p>
          <a:p>
            <a:pPr>
              <a:buFont typeface=""/>
              <a:buChar char="•"/>
            </a:pPr>
            <a:r>
              <a:rPr lang="en-US" sz="2000">
                <a:solidFill>
                  <a:srgbClr val="000000"/>
                </a:solidFill>
                <a:latin typeface="Nunito"/>
              </a:rPr>
              <a:t>There is no need to write the new int[] part in the latest versions of Java.</a:t>
            </a:r>
          </a:p>
        </p:txBody>
      </p:sp>
    </p:spTree>
    <p:extLst>
      <p:ext uri="{BB962C8B-B14F-4D97-AF65-F5344CB8AC3E}">
        <p14:creationId xmlns:p14="http://schemas.microsoft.com/office/powerpoint/2010/main" val="183492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1F733D-E8AA-A84B-D8B4-AA6715C99145}"/>
              </a:ext>
            </a:extLst>
          </p:cNvPr>
          <p:cNvSpPr txBox="1"/>
          <p:nvPr/>
        </p:nvSpPr>
        <p:spPr>
          <a:xfrm>
            <a:off x="557842" y="368060"/>
            <a:ext cx="1112519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00000"/>
                </a:solidFill>
                <a:latin typeface="Nunito"/>
              </a:rPr>
              <a:t>Accessing Java Array Elements using for Loop</a:t>
            </a:r>
          </a:p>
          <a:p>
            <a:r>
              <a:rPr lang="en-US" sz="2800">
                <a:solidFill>
                  <a:srgbClr val="000000"/>
                </a:solidFill>
                <a:latin typeface="Nunito"/>
              </a:rPr>
              <a:t>Each element in the array is accessed via its index. The index begins with 0 and ends at (total array size)-1. </a:t>
            </a:r>
          </a:p>
          <a:p>
            <a:r>
              <a:rPr lang="en-US" sz="2800" dirty="0">
                <a:solidFill>
                  <a:srgbClr val="000000"/>
                </a:solidFill>
                <a:latin typeface="Nunito"/>
              </a:rPr>
              <a:t>All the elements of array can be accessed using Java for Loop.</a:t>
            </a:r>
            <a:endParaRPr lang="en-US" dirty="0"/>
          </a:p>
          <a:p>
            <a:r>
              <a:rPr lang="en-US" sz="2800">
                <a:solidFill>
                  <a:srgbClr val="000000"/>
                </a:solidFill>
              </a:rPr>
              <a:t>// accessing the elements of the specified array</a:t>
            </a:r>
          </a:p>
          <a:p>
            <a:r>
              <a:rPr lang="en-US" sz="2800" dirty="0">
                <a:solidFill>
                  <a:srgbClr val="000000"/>
                </a:solidFill>
              </a:rPr>
              <a:t> for (int </a:t>
            </a:r>
            <a:r>
              <a:rPr lang="en-US" sz="2800" err="1">
                <a:solidFill>
                  <a:srgbClr val="000000"/>
                </a:solidFill>
              </a:rPr>
              <a:t>i</a:t>
            </a:r>
            <a:r>
              <a:rPr lang="en-US" sz="2800" dirty="0">
                <a:solidFill>
                  <a:srgbClr val="000000"/>
                </a:solidFill>
              </a:rPr>
              <a:t> = 0; </a:t>
            </a:r>
            <a:r>
              <a:rPr lang="en-US" sz="2800" err="1">
                <a:solidFill>
                  <a:srgbClr val="000000"/>
                </a:solidFill>
              </a:rPr>
              <a:t>i</a:t>
            </a:r>
            <a:r>
              <a:rPr lang="en-US" sz="2800" dirty="0">
                <a:solidFill>
                  <a:srgbClr val="000000"/>
                </a:solidFill>
              </a:rPr>
              <a:t> &lt; </a:t>
            </a:r>
            <a:r>
              <a:rPr lang="en-US" sz="2800" err="1">
                <a:solidFill>
                  <a:srgbClr val="000000"/>
                </a:solidFill>
              </a:rPr>
              <a:t>arr.length</a:t>
            </a:r>
            <a:r>
              <a:rPr lang="en-US" sz="2800" dirty="0">
                <a:solidFill>
                  <a:srgbClr val="000000"/>
                </a:solidFill>
              </a:rPr>
              <a:t>; </a:t>
            </a:r>
            <a:r>
              <a:rPr lang="en-US" sz="2800" err="1">
                <a:solidFill>
                  <a:srgbClr val="000000"/>
                </a:solidFill>
              </a:rPr>
              <a:t>i</a:t>
            </a:r>
            <a:r>
              <a:rPr lang="en-US" sz="2800" dirty="0">
                <a:solidFill>
                  <a:srgbClr val="000000"/>
                </a:solidFill>
              </a:rPr>
              <a:t>++) </a:t>
            </a:r>
            <a:endParaRPr lang="en-US">
              <a:solidFill>
                <a:srgbClr val="000000"/>
              </a:solidFill>
            </a:endParaRPr>
          </a:p>
          <a:p>
            <a:r>
              <a:rPr lang="en-US" sz="2800" dirty="0" err="1">
                <a:solidFill>
                  <a:srgbClr val="000000"/>
                </a:solidFill>
              </a:rPr>
              <a:t>System.out.println</a:t>
            </a:r>
            <a:r>
              <a:rPr lang="en-US" sz="2800" dirty="0">
                <a:solidFill>
                  <a:srgbClr val="000000"/>
                </a:solidFill>
              </a:rPr>
              <a:t>("Element at index " + </a:t>
            </a:r>
            <a:r>
              <a:rPr lang="en-US" sz="2800" dirty="0" err="1">
                <a:solidFill>
                  <a:srgbClr val="000000"/>
                </a:solidFill>
              </a:rPr>
              <a:t>i</a:t>
            </a:r>
            <a:r>
              <a:rPr lang="en-US" sz="2800" dirty="0">
                <a:solidFill>
                  <a:srgbClr val="000000"/>
                </a:solidFill>
              </a:rPr>
              <a:t> + " : "+ </a:t>
            </a:r>
            <a:r>
              <a:rPr lang="en-US" sz="2800" dirty="0" err="1">
                <a:solidFill>
                  <a:srgbClr val="000000"/>
                </a:solidFill>
              </a:rPr>
              <a:t>arr</a:t>
            </a:r>
            <a:r>
              <a:rPr lang="en-US" sz="2800" dirty="0">
                <a:solidFill>
                  <a:srgbClr val="000000"/>
                </a:solidFill>
              </a:rPr>
              <a:t>[</a:t>
            </a:r>
            <a:r>
              <a:rPr lang="en-US" sz="2800" dirty="0" err="1">
                <a:solidFill>
                  <a:srgbClr val="000000"/>
                </a:solidFill>
              </a:rPr>
              <a:t>i</a:t>
            </a:r>
            <a:r>
              <a:rPr lang="en-US" sz="2800" dirty="0">
                <a:solidFill>
                  <a:srgbClr val="000000"/>
                </a:solidFill>
              </a:rPr>
              <a:t>]); </a:t>
            </a:r>
            <a:endParaRPr lang="en-US"/>
          </a:p>
        </p:txBody>
      </p:sp>
    </p:spTree>
    <p:extLst>
      <p:ext uri="{BB962C8B-B14F-4D97-AF65-F5344CB8AC3E}">
        <p14:creationId xmlns:p14="http://schemas.microsoft.com/office/powerpoint/2010/main" val="64046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B6B34B-9E3A-D953-AF30-802A2467FD81}"/>
              </a:ext>
            </a:extLst>
          </p:cNvPr>
          <p:cNvSpPr txBox="1"/>
          <p:nvPr/>
        </p:nvSpPr>
        <p:spPr>
          <a:xfrm>
            <a:off x="484911" y="346364"/>
            <a:ext cx="11125198"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 Java program to illustrate creating an array </a:t>
            </a:r>
            <a:endParaRPr lang="en-US" sz="2800" dirty="0"/>
          </a:p>
          <a:p>
            <a:r>
              <a:rPr lang="en-US" sz="3200" dirty="0"/>
              <a:t>// of integers, puts some values in the array, </a:t>
            </a:r>
            <a:endParaRPr lang="en-US" sz="2800" dirty="0"/>
          </a:p>
          <a:p>
            <a:r>
              <a:rPr lang="en-US" sz="3200" dirty="0"/>
              <a:t>// and prints each value to standard output. </a:t>
            </a:r>
            <a:endParaRPr lang="en-US" sz="2800"/>
          </a:p>
          <a:p>
            <a:r>
              <a:rPr lang="en-US" sz="3200" dirty="0"/>
              <a:t>class GFG</a:t>
            </a:r>
            <a:endParaRPr lang="en-US" sz="2800"/>
          </a:p>
          <a:p>
            <a:r>
              <a:rPr lang="en-US" sz="3200" dirty="0"/>
              <a:t> {</a:t>
            </a:r>
            <a:endParaRPr lang="en-US" sz="2800" dirty="0"/>
          </a:p>
          <a:p>
            <a:r>
              <a:rPr lang="en-US" sz="3200" dirty="0"/>
              <a:t> public static void main(String[] </a:t>
            </a:r>
            <a:r>
              <a:rPr lang="en-US" sz="3200" dirty="0" err="1"/>
              <a:t>args</a:t>
            </a:r>
            <a:r>
              <a:rPr lang="en-US" sz="3200" dirty="0"/>
              <a:t>)</a:t>
            </a:r>
            <a:endParaRPr lang="en-US" sz="2800" dirty="0"/>
          </a:p>
          <a:p>
            <a:r>
              <a:rPr lang="en-US" sz="3200" dirty="0"/>
              <a:t> {</a:t>
            </a:r>
            <a:endParaRPr lang="en-US" sz="2800" dirty="0"/>
          </a:p>
          <a:p>
            <a:r>
              <a:rPr lang="en-US" sz="3200" dirty="0"/>
              <a:t> // declares an Array of integers. </a:t>
            </a:r>
            <a:endParaRPr lang="en-US" sz="2800"/>
          </a:p>
          <a:p>
            <a:r>
              <a:rPr lang="en-US" sz="3200" dirty="0"/>
              <a:t>int[] </a:t>
            </a:r>
            <a:r>
              <a:rPr lang="en-US" sz="3200" dirty="0" err="1"/>
              <a:t>arr</a:t>
            </a:r>
            <a:r>
              <a:rPr lang="en-US" sz="3200" dirty="0"/>
              <a:t>;</a:t>
            </a:r>
            <a:endParaRPr lang="en-US" sz="2800" dirty="0"/>
          </a:p>
          <a:p>
            <a:r>
              <a:rPr lang="en-US" sz="3200" dirty="0"/>
              <a:t> // allocating memory for 5 integers.</a:t>
            </a:r>
          </a:p>
        </p:txBody>
      </p:sp>
    </p:spTree>
    <p:extLst>
      <p:ext uri="{BB962C8B-B14F-4D97-AF65-F5344CB8AC3E}">
        <p14:creationId xmlns:p14="http://schemas.microsoft.com/office/powerpoint/2010/main" val="154938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488</cp:revision>
  <dcterms:created xsi:type="dcterms:W3CDTF">2024-04-27T16:05:45Z</dcterms:created>
  <dcterms:modified xsi:type="dcterms:W3CDTF">2024-05-01T05:41:40Z</dcterms:modified>
</cp:coreProperties>
</file>