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7889A3-4A01-41E3-9213-F13E0A822042}" v="244" dt="2024-05-01T06:34:5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30/04/2024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30/04/2024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30/04/2024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30/04/2024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30/04/2024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javaguides.net/2018/08/javalangthrowable-class-in-java.html" TargetMode="External"/><Relationship Id="rId2" Type="http://schemas.openxmlformats.org/officeDocument/2006/relationships/hyperlink" Target="https://www.javaguides.net/2018/08/java.lang.Throwable%20Class%20in%20Java"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guides.net/2023/08/stackoverflowerror-in-java.html" TargetMode="External"/><Relationship Id="rId2" Type="http://schemas.openxmlformats.org/officeDocument/2006/relationships/hyperlink" Target="https://www.javaguides.net/2023/08/outofmemoryerror-in-java.html" TargetMode="External"/><Relationship Id="rId1" Type="http://schemas.openxmlformats.org/officeDocument/2006/relationships/slideLayout" Target="../slideLayouts/slideLayout7.xml"/><Relationship Id="rId4" Type="http://schemas.openxmlformats.org/officeDocument/2006/relationships/hyperlink" Target="https://www.javaguides.net/2023/08/noclassdeffounderror-in-java.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javaguides.net/2023/08/eofexception-in-java.html" TargetMode="External"/><Relationship Id="rId7" Type="http://schemas.openxmlformats.org/officeDocument/2006/relationships/hyperlink" Target="https://www.javaguides.net/2019/07/interruptedexception-in-java-with-example.html" TargetMode="External"/><Relationship Id="rId2" Type="http://schemas.openxmlformats.org/officeDocument/2006/relationships/hyperlink" Target="https://www.javaguides.net/2019/07/filenotfoundexception-java-example.html" TargetMode="External"/><Relationship Id="rId1" Type="http://schemas.openxmlformats.org/officeDocument/2006/relationships/slideLayout" Target="../slideLayouts/slideLayout7.xml"/><Relationship Id="rId6" Type="http://schemas.openxmlformats.org/officeDocument/2006/relationships/hyperlink" Target="https://www.javaguides.net/2023/08/nosuchmethodexception-in-java.html" TargetMode="External"/><Relationship Id="rId5" Type="http://schemas.openxmlformats.org/officeDocument/2006/relationships/hyperlink" Target="https://www.javaguides.net/2018/10/jdbc-handling-sqlexceptions.html" TargetMode="External"/><Relationship Id="rId4" Type="http://schemas.openxmlformats.org/officeDocument/2006/relationships/hyperlink" Target="https://www.javaguides.net/2019/07/classnotfoundexception-java-example.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www.javaguides.net/2019/07/illegalstateexception-in-java-with-example.html" TargetMode="External"/><Relationship Id="rId3" Type="http://schemas.openxmlformats.org/officeDocument/2006/relationships/hyperlink" Target="https://www.javaguides.net/2019/07/java-arrayindexoutofboundsexception-example.html" TargetMode="External"/><Relationship Id="rId7" Type="http://schemas.openxmlformats.org/officeDocument/2006/relationships/hyperlink" Target="https://www.javaguides.net/2019/07/numberformatexception-in-java-example.html" TargetMode="External"/><Relationship Id="rId2" Type="http://schemas.openxmlformats.org/officeDocument/2006/relationships/hyperlink" Target="https://www.javaguides.net/2019/07/nullpointerexception-java-example.html" TargetMode="External"/><Relationship Id="rId1" Type="http://schemas.openxmlformats.org/officeDocument/2006/relationships/slideLayout" Target="../slideLayouts/slideLayout7.xml"/><Relationship Id="rId6" Type="http://schemas.openxmlformats.org/officeDocument/2006/relationships/hyperlink" Target="https://www.javaguides.net/2023/08/illegalargumentexception-in-java.html" TargetMode="External"/><Relationship Id="rId5" Type="http://schemas.openxmlformats.org/officeDocument/2006/relationships/hyperlink" Target="https://www.javaguides.net/2019/07/java-arithmetic-exception-example.html" TargetMode="External"/><Relationship Id="rId4" Type="http://schemas.openxmlformats.org/officeDocument/2006/relationships/hyperlink" Target="https://www.javaguides.net/2019/07/stringindexoutofboundsexception-in-java.html" TargetMode="External"/><Relationship Id="rId9" Type="http://schemas.openxmlformats.org/officeDocument/2006/relationships/hyperlink" Target="https://www.javaguides.net/2019/07/classcastexception-java-example.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646670-C5ED-DA08-7ABD-9B0E70212802}"/>
              </a:ext>
            </a:extLst>
          </p:cNvPr>
          <p:cNvSpPr txBox="1"/>
          <p:nvPr/>
        </p:nvSpPr>
        <p:spPr>
          <a:xfrm>
            <a:off x="500743" y="195943"/>
            <a:ext cx="81751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E61F5B"/>
                </a:solidFill>
                <a:latin typeface="Vollkorn"/>
              </a:rPr>
              <a:t>Exceptions Hierarchy in Java</a:t>
            </a:r>
          </a:p>
        </p:txBody>
      </p:sp>
      <p:sp>
        <p:nvSpPr>
          <p:cNvPr id="5" name="TextBox 4">
            <a:extLst>
              <a:ext uri="{FF2B5EF4-FFF2-40B4-BE49-F238E27FC236}">
                <a16:creationId xmlns:a16="http://schemas.microsoft.com/office/drawing/2014/main" id="{3FA4ABC4-97F0-596B-D376-F0FDD23BF9D7}"/>
              </a:ext>
            </a:extLst>
          </p:cNvPr>
          <p:cNvSpPr txBox="1"/>
          <p:nvPr/>
        </p:nvSpPr>
        <p:spPr>
          <a:xfrm>
            <a:off x="141515" y="816429"/>
            <a:ext cx="102652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pple-system"/>
              </a:rPr>
              <a:t> we will learn the exception class hierarchy in </a:t>
            </a:r>
            <a:r>
              <a:rPr lang="en-US" sz="2000">
                <a:solidFill>
                  <a:srgbClr val="D73A49"/>
                </a:solidFill>
                <a:latin typeface="Consolas"/>
              </a:rPr>
              <a:t>java.lang</a:t>
            </a:r>
            <a:r>
              <a:rPr lang="en-US" sz="2000">
                <a:latin typeface="-apple-system"/>
              </a:rPr>
              <a:t> package. </a:t>
            </a:r>
            <a:endParaRPr lang="en-US" sz="2000"/>
          </a:p>
        </p:txBody>
      </p:sp>
      <p:sp>
        <p:nvSpPr>
          <p:cNvPr id="6" name="TextBox 5">
            <a:extLst>
              <a:ext uri="{FF2B5EF4-FFF2-40B4-BE49-F238E27FC236}">
                <a16:creationId xmlns:a16="http://schemas.microsoft.com/office/drawing/2014/main" id="{2F719C83-0FD3-83EB-A2DD-0A8C4A416272}"/>
              </a:ext>
            </a:extLst>
          </p:cNvPr>
          <p:cNvSpPr txBox="1"/>
          <p:nvPr/>
        </p:nvSpPr>
        <p:spPr>
          <a:xfrm>
            <a:off x="489857" y="1556658"/>
            <a:ext cx="1125582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pple-system"/>
              </a:rPr>
              <a:t>At the top of the exceptions hierarchy is the </a:t>
            </a:r>
            <a:r>
              <a:rPr lang="en-US" sz="2400" b="1">
                <a:solidFill>
                  <a:srgbClr val="3D85C6"/>
                </a:solidFill>
                <a:latin typeface="-apple-system"/>
                <a:hlinkClick r:id="rId2"/>
              </a:rPr>
              <a:t>Throwable</a:t>
            </a:r>
            <a:r>
              <a:rPr lang="en-US" sz="2400">
                <a:latin typeface="-apple-system"/>
              </a:rPr>
              <a:t> class. Every class that can be used for exception handling in Java directly or indirectly inherits from this class. The Throwable class is divided into two major subclasses: </a:t>
            </a:r>
          </a:p>
          <a:p>
            <a:pPr>
              <a:buFont typeface=""/>
              <a:buChar char="•"/>
            </a:pPr>
            <a:r>
              <a:rPr lang="en-US" sz="2400">
                <a:latin typeface="-apple-system"/>
              </a:rPr>
              <a:t>Error </a:t>
            </a:r>
          </a:p>
          <a:p>
            <a:pPr>
              <a:buFont typeface=""/>
              <a:buChar char="•"/>
            </a:pPr>
            <a:r>
              <a:rPr lang="en-US" sz="2400">
                <a:latin typeface="-apple-system"/>
              </a:rPr>
              <a:t>Exception.</a:t>
            </a:r>
          </a:p>
          <a:p>
            <a:endParaRPr lang="en-US" sz="2400">
              <a:latin typeface="-apple-system"/>
            </a:endParaRPr>
          </a:p>
        </p:txBody>
      </p:sp>
      <p:sp>
        <p:nvSpPr>
          <p:cNvPr id="7" name="TextBox 6">
            <a:extLst>
              <a:ext uri="{FF2B5EF4-FFF2-40B4-BE49-F238E27FC236}">
                <a16:creationId xmlns:a16="http://schemas.microsoft.com/office/drawing/2014/main" id="{028EE344-2C98-145A-E6FB-240EC55E7E65}"/>
              </a:ext>
            </a:extLst>
          </p:cNvPr>
          <p:cNvSpPr txBox="1"/>
          <p:nvPr/>
        </p:nvSpPr>
        <p:spPr>
          <a:xfrm>
            <a:off x="2296886" y="4288971"/>
            <a:ext cx="75111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apple-system"/>
              </a:rPr>
              <a:t>Exceptions Hierarchy in Java </a:t>
            </a:r>
          </a:p>
        </p:txBody>
      </p:sp>
      <p:sp>
        <p:nvSpPr>
          <p:cNvPr id="8" name="TextBox 7">
            <a:extLst>
              <a:ext uri="{FF2B5EF4-FFF2-40B4-BE49-F238E27FC236}">
                <a16:creationId xmlns:a16="http://schemas.microsoft.com/office/drawing/2014/main" id="{4BFA526F-F29D-E9CD-CB46-CD1345EA7D59}"/>
              </a:ext>
            </a:extLst>
          </p:cNvPr>
          <p:cNvSpPr txBox="1"/>
          <p:nvPr/>
        </p:nvSpPr>
        <p:spPr>
          <a:xfrm>
            <a:off x="152400" y="5399314"/>
            <a:ext cx="1145177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pple-system"/>
              </a:rPr>
              <a:t>The figure below illustrates the class hierarchy of the </a:t>
            </a:r>
            <a:r>
              <a:rPr lang="en-US" sz="2000" b="1">
                <a:solidFill>
                  <a:srgbClr val="3D85C6"/>
                </a:solidFill>
                <a:latin typeface="-apple-system"/>
                <a:hlinkClick r:id="rId3"/>
              </a:rPr>
              <a:t>Throwable</a:t>
            </a:r>
            <a:r>
              <a:rPr lang="en-US" sz="2000">
                <a:latin typeface="-apple-system"/>
              </a:rPr>
              <a:t> class and its most significant subclasses</a:t>
            </a:r>
            <a:endParaRPr lang="en-US" sz="20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EC479-0ACF-33EE-2CA5-2DB74F7830ED}"/>
              </a:ext>
            </a:extLst>
          </p:cNvPr>
          <p:cNvSpPr txBox="1"/>
          <p:nvPr/>
        </p:nvSpPr>
        <p:spPr>
          <a:xfrm>
            <a:off x="283030" y="381000"/>
            <a:ext cx="1116874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latin typeface="-apple-system"/>
              </a:rPr>
              <a:t>RuntimeException</a:t>
            </a:r>
            <a:r>
              <a:rPr lang="en-US" sz="2400" b="1" dirty="0">
                <a:latin typeface="-apple-system"/>
              </a:rPr>
              <a:t> Example: </a:t>
            </a:r>
            <a:r>
              <a:rPr lang="en-US" sz="2400" dirty="0">
                <a:latin typeface="-apple-system"/>
              </a:rPr>
              <a:t> In the below example, the Person class object is not created using the new keyword but it is just declared with a null value. Now we are trying to access the </a:t>
            </a:r>
            <a:r>
              <a:rPr lang="en-US" sz="2400" dirty="0" err="1">
                <a:latin typeface="-apple-system"/>
              </a:rPr>
              <a:t>personName</a:t>
            </a:r>
            <a:r>
              <a:rPr lang="en-US" sz="2400" dirty="0">
                <a:latin typeface="-apple-system"/>
              </a:rPr>
              <a:t> field value on the null reference so JVM will throw a </a:t>
            </a:r>
            <a:r>
              <a:rPr lang="en-US" sz="2400" dirty="0" err="1">
                <a:solidFill>
                  <a:srgbClr val="D73A49"/>
                </a:solidFill>
                <a:latin typeface="Consolas"/>
              </a:rPr>
              <a:t>NullPointerException</a:t>
            </a:r>
            <a:r>
              <a:rPr lang="en-US" sz="2400" dirty="0">
                <a:latin typeface="-apple-system"/>
              </a:rPr>
              <a:t> exception here.</a:t>
            </a:r>
            <a:endParaRPr lang="en-US" sz="2400" dirty="0"/>
          </a:p>
        </p:txBody>
      </p:sp>
      <p:sp>
        <p:nvSpPr>
          <p:cNvPr id="3" name="TextBox 2">
            <a:extLst>
              <a:ext uri="{FF2B5EF4-FFF2-40B4-BE49-F238E27FC236}">
                <a16:creationId xmlns:a16="http://schemas.microsoft.com/office/drawing/2014/main" id="{4B3A9F56-DADD-360B-167A-3DA8711F2E16}"/>
              </a:ext>
            </a:extLst>
          </p:cNvPr>
          <p:cNvSpPr txBox="1"/>
          <p:nvPr/>
        </p:nvSpPr>
        <p:spPr>
          <a:xfrm>
            <a:off x="2" y="2220686"/>
            <a:ext cx="1203959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D73A49"/>
                </a:solidFill>
              </a:rPr>
              <a:t>public</a:t>
            </a:r>
            <a:r>
              <a:rPr lang="en-US" sz="2000" dirty="0"/>
              <a:t> </a:t>
            </a:r>
            <a:r>
              <a:rPr lang="en-US" sz="2000" dirty="0">
                <a:solidFill>
                  <a:srgbClr val="D73A49"/>
                </a:solidFill>
              </a:rPr>
              <a:t>class</a:t>
            </a:r>
            <a:r>
              <a:rPr lang="en-US" sz="2000" dirty="0"/>
              <a:t> </a:t>
            </a:r>
            <a:r>
              <a:rPr lang="en-US" sz="2000" dirty="0" err="1">
                <a:solidFill>
                  <a:srgbClr val="6F42C1"/>
                </a:solidFill>
              </a:rPr>
              <a:t>NullPointerExceptionExample</a:t>
            </a:r>
            <a:r>
              <a:rPr lang="en-US" sz="2000" dirty="0"/>
              <a:t> {</a:t>
            </a:r>
          </a:p>
          <a:p>
            <a:r>
              <a:rPr lang="en-US" sz="2000" dirty="0"/>
              <a:t> </a:t>
            </a:r>
            <a:r>
              <a:rPr lang="en-US" sz="2000" dirty="0">
                <a:solidFill>
                  <a:srgbClr val="D73A49"/>
                </a:solidFill>
              </a:rPr>
              <a:t>public</a:t>
            </a:r>
            <a:r>
              <a:rPr lang="en-US" sz="2000" dirty="0"/>
              <a:t> </a:t>
            </a:r>
            <a:r>
              <a:rPr lang="en-US" sz="2000" dirty="0">
                <a:solidFill>
                  <a:srgbClr val="D73A49"/>
                </a:solidFill>
              </a:rPr>
              <a:t>static</a:t>
            </a:r>
            <a:r>
              <a:rPr lang="en-US" sz="2000" dirty="0"/>
              <a:t> </a:t>
            </a:r>
            <a:r>
              <a:rPr lang="en-US" sz="2000" dirty="0">
                <a:solidFill>
                  <a:srgbClr val="D73A49"/>
                </a:solidFill>
              </a:rPr>
              <a:t>void</a:t>
            </a:r>
            <a:r>
              <a:rPr lang="en-US" sz="2000" dirty="0"/>
              <a:t> </a:t>
            </a:r>
            <a:r>
              <a:rPr lang="en-US" sz="2000" dirty="0">
                <a:solidFill>
                  <a:srgbClr val="6F42C1"/>
                </a:solidFill>
              </a:rPr>
              <a:t>main</a:t>
            </a:r>
            <a:r>
              <a:rPr lang="en-US" sz="2000" dirty="0"/>
              <a:t>(</a:t>
            </a:r>
            <a:r>
              <a:rPr lang="en-US" sz="2000" dirty="0">
                <a:solidFill>
                  <a:srgbClr val="D73A49"/>
                </a:solidFill>
              </a:rPr>
              <a:t>String</a:t>
            </a:r>
            <a:r>
              <a:rPr lang="en-US" sz="2000" dirty="0"/>
              <a:t>[] </a:t>
            </a:r>
            <a:r>
              <a:rPr lang="en-US" sz="2000" err="1">
                <a:solidFill>
                  <a:srgbClr val="E36209"/>
                </a:solidFill>
              </a:rPr>
              <a:t>args</a:t>
            </a:r>
            <a:r>
              <a:rPr lang="en-US" sz="2000" dirty="0"/>
              <a:t>) </a:t>
            </a:r>
            <a:endParaRPr lang="en-US" sz="2000"/>
          </a:p>
          <a:p>
            <a:r>
              <a:rPr lang="en-US" sz="2000" dirty="0"/>
              <a:t>{</a:t>
            </a:r>
          </a:p>
          <a:p>
            <a:r>
              <a:rPr lang="en-US" sz="2000" dirty="0"/>
              <a:t> Person </a:t>
            </a:r>
            <a:r>
              <a:rPr lang="en-US" sz="2000" err="1"/>
              <a:t>personObj</a:t>
            </a:r>
            <a:r>
              <a:rPr lang="en-US" sz="2000" dirty="0"/>
              <a:t> </a:t>
            </a:r>
            <a:r>
              <a:rPr lang="en-US" sz="2000" dirty="0">
                <a:solidFill>
                  <a:srgbClr val="D73A49"/>
                </a:solidFill>
              </a:rPr>
              <a:t>=</a:t>
            </a:r>
            <a:r>
              <a:rPr lang="en-US" sz="2000" dirty="0"/>
              <a:t> </a:t>
            </a:r>
            <a:r>
              <a:rPr lang="en-US" sz="2000" dirty="0">
                <a:solidFill>
                  <a:srgbClr val="005CC5"/>
                </a:solidFill>
              </a:rPr>
              <a:t>null</a:t>
            </a:r>
            <a:r>
              <a:rPr lang="en-US" sz="2000" dirty="0"/>
              <a:t>; </a:t>
            </a:r>
            <a:endParaRPr lang="en-US" sz="2000">
              <a:solidFill>
                <a:srgbClr val="000000"/>
              </a:solidFill>
            </a:endParaRPr>
          </a:p>
          <a:p>
            <a:r>
              <a:rPr lang="en-US" sz="2000" dirty="0">
                <a:solidFill>
                  <a:srgbClr val="D73A49"/>
                </a:solidFill>
              </a:rPr>
              <a:t>try</a:t>
            </a:r>
            <a:r>
              <a:rPr lang="en-US" sz="2000" dirty="0"/>
              <a:t> {</a:t>
            </a:r>
          </a:p>
          <a:p>
            <a:r>
              <a:rPr lang="en-US" sz="2000" dirty="0"/>
              <a:t> String name </a:t>
            </a:r>
            <a:r>
              <a:rPr lang="en-US" sz="2000" dirty="0">
                <a:solidFill>
                  <a:srgbClr val="D73A49"/>
                </a:solidFill>
              </a:rPr>
              <a:t>=</a:t>
            </a:r>
            <a:r>
              <a:rPr lang="en-US" sz="2000" dirty="0"/>
              <a:t> </a:t>
            </a:r>
            <a:r>
              <a:rPr lang="en-US" sz="2000" err="1"/>
              <a:t>personObj</a:t>
            </a:r>
            <a:r>
              <a:rPr lang="en-US" sz="2000" err="1">
                <a:solidFill>
                  <a:srgbClr val="D73A49"/>
                </a:solidFill>
              </a:rPr>
              <a:t>.</a:t>
            </a:r>
            <a:r>
              <a:rPr lang="en-US" sz="2000" err="1"/>
              <a:t>personName</a:t>
            </a:r>
            <a:r>
              <a:rPr lang="en-US" sz="2000" dirty="0"/>
              <a:t>; </a:t>
            </a:r>
            <a:r>
              <a:rPr lang="en-US" sz="2000" dirty="0">
                <a:solidFill>
                  <a:srgbClr val="6A737D"/>
                </a:solidFill>
              </a:rPr>
              <a:t>// Accessing the field of a null object</a:t>
            </a:r>
            <a:r>
              <a:rPr lang="en-US" sz="2000" dirty="0"/>
              <a:t> </a:t>
            </a:r>
            <a:r>
              <a:rPr lang="en-US" sz="2000" err="1"/>
              <a:t>personObj</a:t>
            </a:r>
            <a:r>
              <a:rPr lang="en-US" sz="2000" err="1">
                <a:solidFill>
                  <a:srgbClr val="D73A49"/>
                </a:solidFill>
              </a:rPr>
              <a:t>.</a:t>
            </a:r>
            <a:r>
              <a:rPr lang="en-US" sz="2000" err="1"/>
              <a:t>personName</a:t>
            </a:r>
            <a:r>
              <a:rPr lang="en-US" sz="2000" dirty="0"/>
              <a:t> </a:t>
            </a:r>
            <a:r>
              <a:rPr lang="en-US" sz="2000" dirty="0">
                <a:solidFill>
                  <a:srgbClr val="D73A49"/>
                </a:solidFill>
              </a:rPr>
              <a:t>=</a:t>
            </a:r>
            <a:r>
              <a:rPr lang="en-US" sz="2000" dirty="0"/>
              <a:t> </a:t>
            </a:r>
            <a:r>
              <a:rPr lang="en-US" sz="2000" dirty="0">
                <a:solidFill>
                  <a:srgbClr val="032F62"/>
                </a:solidFill>
              </a:rPr>
              <a:t>"Jon Doe"</a:t>
            </a:r>
            <a:r>
              <a:rPr lang="en-US" sz="2000" dirty="0"/>
              <a:t>; </a:t>
            </a:r>
            <a:r>
              <a:rPr lang="en-US" sz="2000" dirty="0">
                <a:solidFill>
                  <a:srgbClr val="6A737D"/>
                </a:solidFill>
              </a:rPr>
              <a:t>// Modifying the field of a null object</a:t>
            </a:r>
            <a:r>
              <a:rPr lang="en-US" sz="2000" dirty="0"/>
              <a:t> } </a:t>
            </a:r>
            <a:endParaRPr lang="en-US" sz="2000"/>
          </a:p>
        </p:txBody>
      </p:sp>
    </p:spTree>
    <p:extLst>
      <p:ext uri="{BB962C8B-B14F-4D97-AF65-F5344CB8AC3E}">
        <p14:creationId xmlns:p14="http://schemas.microsoft.com/office/powerpoint/2010/main" val="137998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05B3E4-BAF8-4398-B468-DC3FD85D05E5}"/>
              </a:ext>
            </a:extLst>
          </p:cNvPr>
          <p:cNvSpPr txBox="1"/>
          <p:nvPr/>
        </p:nvSpPr>
        <p:spPr>
          <a:xfrm>
            <a:off x="10886" y="293916"/>
            <a:ext cx="11484426"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D73A49"/>
                </a:solidFill>
              </a:rPr>
              <a:t>catch</a:t>
            </a:r>
            <a:r>
              <a:rPr lang="en-US" sz="2000" dirty="0"/>
              <a:t> (</a:t>
            </a:r>
            <a:r>
              <a:rPr lang="en-US" sz="2000" dirty="0" err="1"/>
              <a:t>NullPointerException</a:t>
            </a:r>
            <a:r>
              <a:rPr lang="en-US" sz="2000" dirty="0"/>
              <a:t> e)</a:t>
            </a:r>
          </a:p>
          <a:p>
            <a:r>
              <a:rPr lang="en-US" sz="2000"/>
              <a:t> {</a:t>
            </a:r>
          </a:p>
          <a:p>
            <a:r>
              <a:rPr lang="en-US" sz="2000" dirty="0"/>
              <a:t> </a:t>
            </a:r>
            <a:r>
              <a:rPr lang="en-US" sz="2000" err="1"/>
              <a:t>System</a:t>
            </a:r>
            <a:r>
              <a:rPr lang="en-US" sz="2000" err="1">
                <a:solidFill>
                  <a:srgbClr val="D73A49"/>
                </a:solidFill>
              </a:rPr>
              <a:t>.</a:t>
            </a:r>
            <a:r>
              <a:rPr lang="en-US" sz="2000" err="1"/>
              <a:t>err</a:t>
            </a:r>
            <a:r>
              <a:rPr lang="en-US" sz="2000" err="1">
                <a:solidFill>
                  <a:srgbClr val="D73A49"/>
                </a:solidFill>
              </a:rPr>
              <a:t>.</a:t>
            </a:r>
            <a:r>
              <a:rPr lang="en-US" sz="2000" err="1"/>
              <a:t>println</a:t>
            </a:r>
            <a:r>
              <a:rPr lang="en-US" sz="2000" dirty="0"/>
              <a:t>(</a:t>
            </a:r>
            <a:r>
              <a:rPr lang="en-US" sz="2000" dirty="0">
                <a:solidFill>
                  <a:srgbClr val="032F62"/>
                </a:solidFill>
              </a:rPr>
              <a:t>"</a:t>
            </a:r>
            <a:r>
              <a:rPr lang="en-US" sz="2000" err="1">
                <a:solidFill>
                  <a:srgbClr val="032F62"/>
                </a:solidFill>
              </a:rPr>
              <a:t>NullPointerException</a:t>
            </a:r>
            <a:r>
              <a:rPr lang="en-US" sz="2000" dirty="0">
                <a:solidFill>
                  <a:srgbClr val="032F62"/>
                </a:solidFill>
              </a:rPr>
              <a:t> caught!"</a:t>
            </a:r>
            <a:r>
              <a:rPr lang="en-US" sz="2000" dirty="0"/>
              <a:t>); </a:t>
            </a:r>
            <a:endParaRPr lang="en-US" sz="2000"/>
          </a:p>
          <a:p>
            <a:r>
              <a:rPr lang="en-US" sz="2000" dirty="0"/>
              <a:t>}</a:t>
            </a:r>
          </a:p>
          <a:p>
            <a:r>
              <a:rPr lang="en-US" sz="2000" dirty="0"/>
              <a:t> }</a:t>
            </a:r>
          </a:p>
          <a:p>
            <a:r>
              <a:rPr lang="en-US" sz="2000" dirty="0"/>
              <a:t> }</a:t>
            </a:r>
          </a:p>
          <a:p>
            <a:r>
              <a:rPr lang="en-US" sz="2000" dirty="0"/>
              <a:t> </a:t>
            </a:r>
            <a:r>
              <a:rPr lang="en-US" sz="2000" dirty="0">
                <a:solidFill>
                  <a:srgbClr val="D73A49"/>
                </a:solidFill>
              </a:rPr>
              <a:t>class</a:t>
            </a:r>
            <a:r>
              <a:rPr lang="en-US" sz="2000" dirty="0"/>
              <a:t> </a:t>
            </a:r>
            <a:r>
              <a:rPr lang="en-US" sz="2000" dirty="0">
                <a:solidFill>
                  <a:srgbClr val="6F42C1"/>
                </a:solidFill>
              </a:rPr>
              <a:t>Person</a:t>
            </a:r>
            <a:r>
              <a:rPr lang="en-US" sz="2000" dirty="0"/>
              <a:t> </a:t>
            </a:r>
            <a:endParaRPr lang="en-US" sz="2000"/>
          </a:p>
          <a:p>
            <a:r>
              <a:rPr lang="en-US" sz="2000" dirty="0"/>
              <a:t>{</a:t>
            </a:r>
          </a:p>
          <a:p>
            <a:r>
              <a:rPr lang="en-US" sz="2000" dirty="0"/>
              <a:t> </a:t>
            </a:r>
            <a:r>
              <a:rPr lang="en-US" sz="2000" dirty="0">
                <a:solidFill>
                  <a:srgbClr val="D73A49"/>
                </a:solidFill>
              </a:rPr>
              <a:t>public</a:t>
            </a:r>
            <a:r>
              <a:rPr lang="en-US" sz="2000" dirty="0"/>
              <a:t> String </a:t>
            </a:r>
            <a:r>
              <a:rPr lang="en-US" sz="2000" err="1"/>
              <a:t>personName</a:t>
            </a:r>
            <a:r>
              <a:rPr lang="en-US" sz="2000" dirty="0"/>
              <a:t>; </a:t>
            </a:r>
            <a:endParaRPr lang="en-US" sz="2000" dirty="0">
              <a:solidFill>
                <a:srgbClr val="000000"/>
              </a:solidFill>
            </a:endParaRPr>
          </a:p>
          <a:p>
            <a:r>
              <a:rPr lang="en-US" sz="2000" dirty="0">
                <a:solidFill>
                  <a:srgbClr val="D73A49"/>
                </a:solidFill>
              </a:rPr>
              <a:t>public</a:t>
            </a:r>
            <a:r>
              <a:rPr lang="en-US" sz="2000" dirty="0"/>
              <a:t> String </a:t>
            </a:r>
            <a:r>
              <a:rPr lang="en-US" sz="2000" dirty="0" err="1">
                <a:solidFill>
                  <a:srgbClr val="6F42C1"/>
                </a:solidFill>
              </a:rPr>
              <a:t>getPersonName</a:t>
            </a:r>
            <a:r>
              <a:rPr lang="en-US" sz="2000" dirty="0"/>
              <a:t>() </a:t>
            </a:r>
            <a:endParaRPr lang="en-US" sz="2000"/>
          </a:p>
          <a:p>
            <a:r>
              <a:rPr lang="en-US" sz="2000" dirty="0"/>
              <a:t>{</a:t>
            </a:r>
          </a:p>
          <a:p>
            <a:r>
              <a:rPr lang="en-US" sz="2000" dirty="0"/>
              <a:t> </a:t>
            </a:r>
            <a:r>
              <a:rPr lang="en-US" sz="2000" dirty="0">
                <a:solidFill>
                  <a:srgbClr val="D73A49"/>
                </a:solidFill>
              </a:rPr>
              <a:t>return</a:t>
            </a:r>
            <a:r>
              <a:rPr lang="en-US" sz="2000" dirty="0"/>
              <a:t> </a:t>
            </a:r>
            <a:r>
              <a:rPr lang="en-US" sz="2000" dirty="0" err="1"/>
              <a:t>personName</a:t>
            </a:r>
            <a:r>
              <a:rPr lang="en-US" sz="2000" dirty="0"/>
              <a:t>; }</a:t>
            </a:r>
          </a:p>
          <a:p>
            <a:r>
              <a:rPr lang="en-US" sz="2000" dirty="0"/>
              <a:t> </a:t>
            </a:r>
            <a:r>
              <a:rPr lang="en-US" sz="2000" dirty="0">
                <a:solidFill>
                  <a:srgbClr val="D73A49"/>
                </a:solidFill>
              </a:rPr>
              <a:t>public</a:t>
            </a:r>
            <a:r>
              <a:rPr lang="en-US" sz="2000" dirty="0"/>
              <a:t> </a:t>
            </a:r>
            <a:r>
              <a:rPr lang="en-US" sz="2000" dirty="0">
                <a:solidFill>
                  <a:srgbClr val="D73A49"/>
                </a:solidFill>
              </a:rPr>
              <a:t>void</a:t>
            </a:r>
            <a:r>
              <a:rPr lang="en-US" sz="2000" dirty="0"/>
              <a:t> </a:t>
            </a:r>
            <a:r>
              <a:rPr lang="en-US" sz="2000" dirty="0" err="1">
                <a:solidFill>
                  <a:srgbClr val="6F42C1"/>
                </a:solidFill>
              </a:rPr>
              <a:t>setPersonName</a:t>
            </a:r>
            <a:r>
              <a:rPr lang="en-US" sz="2000" dirty="0"/>
              <a:t>(String </a:t>
            </a:r>
            <a:r>
              <a:rPr lang="en-US" sz="2000" dirty="0" err="1">
                <a:solidFill>
                  <a:srgbClr val="E36209"/>
                </a:solidFill>
              </a:rPr>
              <a:t>personName</a:t>
            </a:r>
            <a:r>
              <a:rPr lang="en-US" sz="2000" dirty="0"/>
              <a:t>)</a:t>
            </a:r>
          </a:p>
          <a:p>
            <a:r>
              <a:rPr lang="en-US" sz="2000" dirty="0"/>
              <a:t> {</a:t>
            </a:r>
          </a:p>
          <a:p>
            <a:r>
              <a:rPr lang="en-US" sz="2000" dirty="0"/>
              <a:t> </a:t>
            </a:r>
            <a:r>
              <a:rPr lang="en-US" sz="2000" dirty="0" err="1">
                <a:solidFill>
                  <a:srgbClr val="005CC5"/>
                </a:solidFill>
              </a:rPr>
              <a:t>this</a:t>
            </a:r>
            <a:r>
              <a:rPr lang="en-US" sz="2000" dirty="0" err="1">
                <a:solidFill>
                  <a:srgbClr val="D73A49"/>
                </a:solidFill>
              </a:rPr>
              <a:t>.</a:t>
            </a:r>
            <a:r>
              <a:rPr lang="en-US" sz="2000" dirty="0" err="1"/>
              <a:t>personName</a:t>
            </a:r>
            <a:r>
              <a:rPr lang="en-US" sz="2000" dirty="0"/>
              <a:t> </a:t>
            </a:r>
            <a:r>
              <a:rPr lang="en-US" sz="2000" dirty="0">
                <a:solidFill>
                  <a:srgbClr val="D73A49"/>
                </a:solidFill>
              </a:rPr>
              <a:t>=</a:t>
            </a:r>
            <a:r>
              <a:rPr lang="en-US" sz="2000" dirty="0"/>
              <a:t> </a:t>
            </a:r>
            <a:r>
              <a:rPr lang="en-US" sz="2000" dirty="0" err="1"/>
              <a:t>personName</a:t>
            </a:r>
            <a:r>
              <a:rPr lang="en-US" sz="2000" dirty="0"/>
              <a:t>;</a:t>
            </a:r>
          </a:p>
          <a:p>
            <a:r>
              <a:rPr lang="en-US" sz="2000" dirty="0"/>
              <a:t> }</a:t>
            </a:r>
          </a:p>
          <a:p>
            <a:r>
              <a:rPr lang="en-US" sz="2000" dirty="0"/>
              <a:t> }</a:t>
            </a:r>
          </a:p>
        </p:txBody>
      </p:sp>
    </p:spTree>
    <p:extLst>
      <p:ext uri="{BB962C8B-B14F-4D97-AF65-F5344CB8AC3E}">
        <p14:creationId xmlns:p14="http://schemas.microsoft.com/office/powerpoint/2010/main" val="321329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334F8-356B-32F5-3AA7-986F7580AA23}"/>
              </a:ext>
            </a:extLst>
          </p:cNvPr>
          <p:cNvSpPr txBox="1"/>
          <p:nvPr/>
        </p:nvSpPr>
        <p:spPr>
          <a:xfrm>
            <a:off x="1251858" y="1045029"/>
            <a:ext cx="72825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4292E"/>
                </a:solidFill>
                <a:latin typeface="-apple-system"/>
              </a:rPr>
              <a:t>Output:</a:t>
            </a:r>
          </a:p>
          <a:p>
            <a:r>
              <a:rPr lang="en-US">
                <a:solidFill>
                  <a:srgbClr val="0086B3"/>
                </a:solidFill>
              </a:rPr>
              <a:t>NullPointerException</a:t>
            </a:r>
            <a:r>
              <a:rPr lang="en-US"/>
              <a:t> caught!</a:t>
            </a:r>
          </a:p>
        </p:txBody>
      </p:sp>
    </p:spTree>
    <p:extLst>
      <p:ext uri="{BB962C8B-B14F-4D97-AF65-F5344CB8AC3E}">
        <p14:creationId xmlns:p14="http://schemas.microsoft.com/office/powerpoint/2010/main" val="163775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491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program&#10;&#10;Description automatically generated">
            <a:extLst>
              <a:ext uri="{FF2B5EF4-FFF2-40B4-BE49-F238E27FC236}">
                <a16:creationId xmlns:a16="http://schemas.microsoft.com/office/drawing/2014/main" id="{A80B026B-5DFD-8A01-75F2-058E9B23B831}"/>
              </a:ext>
            </a:extLst>
          </p:cNvPr>
          <p:cNvPicPr>
            <a:picLocks noChangeAspect="1"/>
          </p:cNvPicPr>
          <p:nvPr/>
        </p:nvPicPr>
        <p:blipFill>
          <a:blip r:embed="rId2"/>
          <a:stretch>
            <a:fillRect/>
          </a:stretch>
        </p:blipFill>
        <p:spPr>
          <a:xfrm>
            <a:off x="141341" y="1293543"/>
            <a:ext cx="12051387" cy="4425896"/>
          </a:xfrm>
          <a:prstGeom prst="rect">
            <a:avLst/>
          </a:prstGeom>
        </p:spPr>
      </p:pic>
    </p:spTree>
    <p:extLst>
      <p:ext uri="{BB962C8B-B14F-4D97-AF65-F5344CB8AC3E}">
        <p14:creationId xmlns:p14="http://schemas.microsoft.com/office/powerpoint/2010/main" val="283890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FBBE5C-A2D5-2DCB-AD9F-0F2B8A86430F}"/>
              </a:ext>
            </a:extLst>
          </p:cNvPr>
          <p:cNvSpPr txBox="1"/>
          <p:nvPr/>
        </p:nvSpPr>
        <p:spPr>
          <a:xfrm>
            <a:off x="217715" y="283029"/>
            <a:ext cx="1172391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pple-system"/>
              </a:rPr>
              <a:t>1. Error Class</a:t>
            </a:r>
          </a:p>
          <a:p>
            <a:r>
              <a:rPr lang="en-US" sz="2000">
                <a:latin typeface="-apple-system"/>
              </a:rPr>
              <a:t>The </a:t>
            </a:r>
            <a:r>
              <a:rPr lang="en-US" sz="2000" i="1">
                <a:solidFill>
                  <a:srgbClr val="D73A49"/>
                </a:solidFill>
                <a:latin typeface="Consolas"/>
              </a:rPr>
              <a:t>Error</a:t>
            </a:r>
            <a:r>
              <a:rPr lang="en-US" sz="2000">
                <a:latin typeface="-apple-system"/>
              </a:rPr>
              <a:t> class and its subclasses represent abnormal conditions that should generally not be caught in your application. These indicate serious system problems, often JVM related, which an application might not be able to handle. </a:t>
            </a:r>
          </a:p>
          <a:p>
            <a:r>
              <a:rPr lang="en-US" sz="2000" b="1">
                <a:latin typeface="-apple-system"/>
              </a:rPr>
              <a:t>Hierarchy of Error Class</a:t>
            </a:r>
          </a:p>
          <a:p>
            <a:r>
              <a:rPr lang="en-US" sz="2000">
                <a:latin typeface="-apple-system"/>
              </a:rPr>
              <a:t>The figure below illustrates the class hierarchy of Error Class:</a:t>
            </a:r>
            <a:endParaRPr lang="en-US" sz="2000"/>
          </a:p>
        </p:txBody>
      </p:sp>
      <p:pic>
        <p:nvPicPr>
          <p:cNvPr id="3" name="Picture 2" descr="A diagram of a program&#10;&#10;Description automatically generated">
            <a:extLst>
              <a:ext uri="{FF2B5EF4-FFF2-40B4-BE49-F238E27FC236}">
                <a16:creationId xmlns:a16="http://schemas.microsoft.com/office/drawing/2014/main" id="{32CBFC3D-298A-A35B-7D6E-D35A9D6BF3AB}"/>
              </a:ext>
            </a:extLst>
          </p:cNvPr>
          <p:cNvPicPr>
            <a:picLocks noChangeAspect="1"/>
          </p:cNvPicPr>
          <p:nvPr/>
        </p:nvPicPr>
        <p:blipFill>
          <a:blip r:embed="rId2"/>
          <a:stretch>
            <a:fillRect/>
          </a:stretch>
        </p:blipFill>
        <p:spPr>
          <a:xfrm>
            <a:off x="2141350" y="2804383"/>
            <a:ext cx="7108554" cy="3251097"/>
          </a:xfrm>
          <a:prstGeom prst="rect">
            <a:avLst/>
          </a:prstGeom>
        </p:spPr>
      </p:pic>
    </p:spTree>
    <p:extLst>
      <p:ext uri="{BB962C8B-B14F-4D97-AF65-F5344CB8AC3E}">
        <p14:creationId xmlns:p14="http://schemas.microsoft.com/office/powerpoint/2010/main" val="3188069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1C479-FADF-4501-3216-C97F3F2A7526}"/>
              </a:ext>
            </a:extLst>
          </p:cNvPr>
          <p:cNvSpPr txBox="1"/>
          <p:nvPr/>
        </p:nvSpPr>
        <p:spPr>
          <a:xfrm>
            <a:off x="587829" y="620486"/>
            <a:ext cx="993865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pple-system"/>
              </a:rPr>
              <a:t>Learn more about below Java built-in errors:</a:t>
            </a:r>
          </a:p>
          <a:p>
            <a:pPr>
              <a:buFont typeface=""/>
              <a:buChar char="•"/>
            </a:pPr>
            <a:r>
              <a:rPr lang="en-US" sz="2000" b="1">
                <a:solidFill>
                  <a:srgbClr val="3D85C6"/>
                </a:solidFill>
                <a:latin typeface="-apple-system"/>
                <a:hlinkClick r:id="rId2"/>
              </a:rPr>
              <a:t>OutOfMemoryError</a:t>
            </a:r>
          </a:p>
          <a:p>
            <a:pPr>
              <a:buFont typeface=""/>
              <a:buChar char="•"/>
            </a:pPr>
            <a:r>
              <a:rPr lang="en-US" sz="2000" b="1">
                <a:solidFill>
                  <a:srgbClr val="3D85C6"/>
                </a:solidFill>
                <a:latin typeface="-apple-system"/>
                <a:hlinkClick r:id="rId3"/>
              </a:rPr>
              <a:t>StackOverflowError</a:t>
            </a:r>
          </a:p>
          <a:p>
            <a:pPr>
              <a:buFont typeface=""/>
              <a:buChar char="•"/>
            </a:pPr>
            <a:r>
              <a:rPr lang="en-US" sz="2000" b="1">
                <a:solidFill>
                  <a:srgbClr val="3D85C6"/>
                </a:solidFill>
                <a:latin typeface="-apple-system"/>
                <a:hlinkClick r:id="rId4"/>
              </a:rPr>
              <a:t>NoClassDefFoundError</a:t>
            </a:r>
          </a:p>
          <a:p>
            <a:endParaRPr lang="en-US" sz="2000">
              <a:latin typeface="-apple-system"/>
            </a:endParaRPr>
          </a:p>
        </p:txBody>
      </p:sp>
      <p:sp>
        <p:nvSpPr>
          <p:cNvPr id="3" name="TextBox 2">
            <a:extLst>
              <a:ext uri="{FF2B5EF4-FFF2-40B4-BE49-F238E27FC236}">
                <a16:creationId xmlns:a16="http://schemas.microsoft.com/office/drawing/2014/main" id="{B9968926-117E-65B4-7931-BF53209F3A16}"/>
              </a:ext>
            </a:extLst>
          </p:cNvPr>
          <p:cNvSpPr txBox="1"/>
          <p:nvPr/>
        </p:nvSpPr>
        <p:spPr>
          <a:xfrm>
            <a:off x="315686" y="2601686"/>
            <a:ext cx="1165859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2. Exception</a:t>
            </a:r>
          </a:p>
          <a:p>
            <a:r>
              <a:rPr lang="en-US" sz="2000" b="1"/>
              <a:t>Checked Exceptions</a:t>
            </a:r>
          </a:p>
          <a:p>
            <a:r>
              <a:rPr lang="en-US" sz="2000"/>
              <a:t>These are exceptions that a method can throw but must either catch them or declare them using the </a:t>
            </a:r>
            <a:r>
              <a:rPr lang="en-US" sz="2000">
                <a:solidFill>
                  <a:srgbClr val="D73A49"/>
                </a:solidFill>
                <a:latin typeface="Consolas"/>
              </a:rPr>
              <a:t>throws</a:t>
            </a:r>
            <a:r>
              <a:rPr lang="en-US" sz="2000"/>
              <a:t> keyword. They are direct subclasses of the </a:t>
            </a:r>
            <a:r>
              <a:rPr lang="en-US" sz="2000">
                <a:solidFill>
                  <a:srgbClr val="D73A49"/>
                </a:solidFill>
                <a:latin typeface="Consolas"/>
              </a:rPr>
              <a:t>Exception</a:t>
            </a:r>
            <a:r>
              <a:rPr lang="en-US" sz="2000"/>
              <a:t> class, except </a:t>
            </a:r>
            <a:r>
              <a:rPr lang="en-US" sz="2000">
                <a:solidFill>
                  <a:srgbClr val="D73A49"/>
                </a:solidFill>
                <a:latin typeface="Consolas"/>
              </a:rPr>
              <a:t>RuntimeException</a:t>
            </a:r>
            <a:r>
              <a:rPr lang="en-US" sz="2000"/>
              <a:t>. </a:t>
            </a:r>
          </a:p>
          <a:p>
            <a:endParaRPr lang="en-US" sz="2000"/>
          </a:p>
        </p:txBody>
      </p:sp>
    </p:spTree>
    <p:extLst>
      <p:ext uri="{BB962C8B-B14F-4D97-AF65-F5344CB8AC3E}">
        <p14:creationId xmlns:p14="http://schemas.microsoft.com/office/powerpoint/2010/main" val="402548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942D3-5804-B1F3-00E7-24321A860245}"/>
              </a:ext>
            </a:extLst>
          </p:cNvPr>
          <p:cNvSpPr txBox="1"/>
          <p:nvPr/>
        </p:nvSpPr>
        <p:spPr>
          <a:xfrm>
            <a:off x="435430" y="391886"/>
            <a:ext cx="10961912"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pple-system"/>
              </a:rPr>
              <a:t>2. Exception</a:t>
            </a:r>
          </a:p>
          <a:p>
            <a:r>
              <a:rPr lang="en-US" sz="2000" b="1">
                <a:latin typeface="-apple-system"/>
              </a:rPr>
              <a:t>Checked Exceptions</a:t>
            </a:r>
          </a:p>
          <a:p>
            <a:r>
              <a:rPr lang="en-US" sz="2000">
                <a:latin typeface="-apple-system"/>
              </a:rPr>
              <a:t>These are exceptions that a method can throw but must either catch them or declare them using the </a:t>
            </a:r>
            <a:r>
              <a:rPr lang="en-US" sz="2000">
                <a:solidFill>
                  <a:srgbClr val="D73A49"/>
                </a:solidFill>
                <a:latin typeface="Consolas"/>
              </a:rPr>
              <a:t>throws</a:t>
            </a:r>
            <a:r>
              <a:rPr lang="en-US" sz="2000">
                <a:latin typeface="-apple-system"/>
              </a:rPr>
              <a:t> keyword. They are direct subclasses of the </a:t>
            </a:r>
            <a:r>
              <a:rPr lang="en-US" sz="2000">
                <a:solidFill>
                  <a:srgbClr val="D73A49"/>
                </a:solidFill>
                <a:latin typeface="Consolas"/>
              </a:rPr>
              <a:t>Exception</a:t>
            </a:r>
            <a:r>
              <a:rPr lang="en-US" sz="2000">
                <a:latin typeface="-apple-system"/>
              </a:rPr>
              <a:t> class, except </a:t>
            </a:r>
            <a:r>
              <a:rPr lang="en-US" sz="2000">
                <a:solidFill>
                  <a:srgbClr val="D73A49"/>
                </a:solidFill>
                <a:latin typeface="Consolas"/>
              </a:rPr>
              <a:t>RuntimeException</a:t>
            </a:r>
            <a:r>
              <a:rPr lang="en-US" sz="2000">
                <a:latin typeface="-apple-system"/>
              </a:rPr>
              <a:t>. </a:t>
            </a:r>
          </a:p>
          <a:p>
            <a:endParaRPr lang="en-US" sz="2000">
              <a:latin typeface="-apple-system"/>
            </a:endParaRPr>
          </a:p>
          <a:p>
            <a:r>
              <a:rPr lang="en-US" sz="2000" b="1">
                <a:latin typeface="-apple-system"/>
              </a:rPr>
              <a:t>Java built-in checked exceptions:</a:t>
            </a:r>
          </a:p>
          <a:p>
            <a:pPr>
              <a:buFont typeface=""/>
              <a:buChar char="•"/>
            </a:pPr>
            <a:r>
              <a:rPr lang="en-US" sz="2000" b="1">
                <a:solidFill>
                  <a:srgbClr val="3D85C6"/>
                </a:solidFill>
                <a:latin typeface="-apple-system"/>
                <a:hlinkClick r:id="rId2"/>
              </a:rPr>
              <a:t>FileNotFoundException</a:t>
            </a:r>
          </a:p>
          <a:p>
            <a:pPr>
              <a:buFont typeface=""/>
              <a:buChar char="•"/>
            </a:pPr>
            <a:r>
              <a:rPr lang="en-US" sz="2000" b="1">
                <a:solidFill>
                  <a:srgbClr val="3D85C6"/>
                </a:solidFill>
                <a:latin typeface="-apple-system"/>
                <a:hlinkClick r:id="rId3"/>
              </a:rPr>
              <a:t>EOFException</a:t>
            </a:r>
          </a:p>
          <a:p>
            <a:pPr>
              <a:buFont typeface=""/>
              <a:buChar char="•"/>
            </a:pPr>
            <a:r>
              <a:rPr lang="en-US" sz="2000" b="1">
                <a:solidFill>
                  <a:srgbClr val="3D85C6"/>
                </a:solidFill>
                <a:latin typeface="-apple-system"/>
                <a:hlinkClick r:id="rId4"/>
              </a:rPr>
              <a:t>ClassNotFoundException</a:t>
            </a:r>
          </a:p>
          <a:p>
            <a:pPr>
              <a:buFont typeface=""/>
              <a:buChar char="•"/>
            </a:pPr>
            <a:r>
              <a:rPr lang="en-US" sz="2000" b="1">
                <a:solidFill>
                  <a:srgbClr val="3D85C6"/>
                </a:solidFill>
                <a:latin typeface="-apple-system"/>
                <a:hlinkClick r:id="rId5"/>
              </a:rPr>
              <a:t>SQLException</a:t>
            </a:r>
          </a:p>
          <a:p>
            <a:pPr>
              <a:buFont typeface=""/>
              <a:buChar char="•"/>
            </a:pPr>
            <a:r>
              <a:rPr lang="en-US" sz="2000" b="1">
                <a:solidFill>
                  <a:srgbClr val="3D85C6"/>
                </a:solidFill>
                <a:latin typeface="-apple-system"/>
                <a:hlinkClick r:id="rId6"/>
              </a:rPr>
              <a:t>NoSuchMethodException</a:t>
            </a:r>
          </a:p>
          <a:p>
            <a:pPr>
              <a:buFont typeface=""/>
              <a:buChar char="•"/>
            </a:pPr>
            <a:r>
              <a:rPr lang="en-US" sz="2000" b="1">
                <a:solidFill>
                  <a:srgbClr val="3D85C6"/>
                </a:solidFill>
                <a:latin typeface="-apple-system"/>
                <a:hlinkClick r:id="rId7"/>
              </a:rPr>
              <a:t>InterruptedException</a:t>
            </a:r>
          </a:p>
          <a:p>
            <a:endParaRPr lang="en-US" sz="2000">
              <a:latin typeface="-apple-system"/>
            </a:endParaRPr>
          </a:p>
        </p:txBody>
      </p:sp>
      <p:sp>
        <p:nvSpPr>
          <p:cNvPr id="3" name="TextBox 2">
            <a:extLst>
              <a:ext uri="{FF2B5EF4-FFF2-40B4-BE49-F238E27FC236}">
                <a16:creationId xmlns:a16="http://schemas.microsoft.com/office/drawing/2014/main" id="{E40F3B41-2580-422E-E984-91A8EBE04D7D}"/>
              </a:ext>
            </a:extLst>
          </p:cNvPr>
          <p:cNvSpPr txBox="1"/>
          <p:nvPr/>
        </p:nvSpPr>
        <p:spPr>
          <a:xfrm>
            <a:off x="457201" y="4484914"/>
            <a:ext cx="93834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pple-system"/>
              </a:rPr>
              <a:t>The figure below illustrates the class hierarchy of the Exception Class:</a:t>
            </a:r>
            <a:endParaRPr lang="en-US" sz="2400"/>
          </a:p>
        </p:txBody>
      </p:sp>
    </p:spTree>
    <p:extLst>
      <p:ext uri="{BB962C8B-B14F-4D97-AF65-F5344CB8AC3E}">
        <p14:creationId xmlns:p14="http://schemas.microsoft.com/office/powerpoint/2010/main" val="29288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program&#10;&#10;Description automatically generated">
            <a:extLst>
              <a:ext uri="{FF2B5EF4-FFF2-40B4-BE49-F238E27FC236}">
                <a16:creationId xmlns:a16="http://schemas.microsoft.com/office/drawing/2014/main" id="{8D16667C-B8EC-26CB-450F-E69692B9C6AB}"/>
              </a:ext>
            </a:extLst>
          </p:cNvPr>
          <p:cNvPicPr>
            <a:picLocks noChangeAspect="1"/>
          </p:cNvPicPr>
          <p:nvPr/>
        </p:nvPicPr>
        <p:blipFill>
          <a:blip r:embed="rId2"/>
          <a:stretch>
            <a:fillRect/>
          </a:stretch>
        </p:blipFill>
        <p:spPr>
          <a:xfrm>
            <a:off x="7309413" y="304488"/>
            <a:ext cx="3655338" cy="4927975"/>
          </a:xfrm>
          <a:prstGeom prst="rect">
            <a:avLst/>
          </a:prstGeom>
        </p:spPr>
      </p:pic>
      <p:sp>
        <p:nvSpPr>
          <p:cNvPr id="3" name="TextBox 2">
            <a:extLst>
              <a:ext uri="{FF2B5EF4-FFF2-40B4-BE49-F238E27FC236}">
                <a16:creationId xmlns:a16="http://schemas.microsoft.com/office/drawing/2014/main" id="{CCAF7660-62B0-9EFB-1B0B-9DDFD2BE4C2F}"/>
              </a:ext>
            </a:extLst>
          </p:cNvPr>
          <p:cNvSpPr txBox="1"/>
          <p:nvPr/>
        </p:nvSpPr>
        <p:spPr>
          <a:xfrm>
            <a:off x="272144" y="4680857"/>
            <a:ext cx="681445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apple-system"/>
              </a:rPr>
              <a:t>Exception Class Example:</a:t>
            </a:r>
            <a:r>
              <a:rPr lang="en-US" sz="2800">
                <a:latin typeface="-apple-system"/>
              </a:rPr>
              <a:t> In this example, </a:t>
            </a:r>
            <a:r>
              <a:rPr lang="en-US" sz="2800">
                <a:solidFill>
                  <a:srgbClr val="D73A49"/>
                </a:solidFill>
                <a:latin typeface="Consolas"/>
              </a:rPr>
              <a:t>FileReader</a:t>
            </a:r>
            <a:r>
              <a:rPr lang="en-US" sz="2800">
                <a:latin typeface="-apple-system"/>
              </a:rPr>
              <a:t> class try to read a file from an invalid location will throw </a:t>
            </a:r>
            <a:r>
              <a:rPr lang="en-US" sz="2800">
                <a:solidFill>
                  <a:srgbClr val="D73A49"/>
                </a:solidFill>
                <a:latin typeface="Consolas"/>
              </a:rPr>
              <a:t>FileNotFoundException</a:t>
            </a:r>
            <a:r>
              <a:rPr lang="en-US" sz="2800">
                <a:latin typeface="-apple-system"/>
              </a:rPr>
              <a:t> exception.</a:t>
            </a:r>
            <a:endParaRPr lang="en-US" sz="2800"/>
          </a:p>
        </p:txBody>
      </p:sp>
    </p:spTree>
    <p:extLst>
      <p:ext uri="{BB962C8B-B14F-4D97-AF65-F5344CB8AC3E}">
        <p14:creationId xmlns:p14="http://schemas.microsoft.com/office/powerpoint/2010/main" val="341113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8889A7-C7F7-67FA-7181-5E90A92E5290}"/>
              </a:ext>
            </a:extLst>
          </p:cNvPr>
          <p:cNvSpPr txBox="1"/>
          <p:nvPr/>
        </p:nvSpPr>
        <p:spPr>
          <a:xfrm>
            <a:off x="881743" y="685800"/>
            <a:ext cx="11081656"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D73A49"/>
                </a:solidFill>
              </a:rPr>
              <a:t>public</a:t>
            </a:r>
            <a:r>
              <a:rPr lang="en-US" sz="2400" dirty="0"/>
              <a:t> </a:t>
            </a:r>
            <a:r>
              <a:rPr lang="en-US" sz="2400" dirty="0">
                <a:solidFill>
                  <a:srgbClr val="D73A49"/>
                </a:solidFill>
              </a:rPr>
              <a:t>class</a:t>
            </a:r>
            <a:r>
              <a:rPr lang="en-US" sz="2400" dirty="0"/>
              <a:t> </a:t>
            </a:r>
            <a:r>
              <a:rPr lang="en-US" sz="2400" err="1">
                <a:solidFill>
                  <a:srgbClr val="6F42C1"/>
                </a:solidFill>
              </a:rPr>
              <a:t>FileNotFoundExceptionExample</a:t>
            </a:r>
            <a:r>
              <a:rPr lang="en-US" sz="2400" dirty="0"/>
              <a:t> { </a:t>
            </a:r>
          </a:p>
          <a:p>
            <a:r>
              <a:rPr lang="en-US" sz="2400" dirty="0">
                <a:solidFill>
                  <a:srgbClr val="D73A49"/>
                </a:solidFill>
              </a:rPr>
              <a:t>public</a:t>
            </a:r>
            <a:r>
              <a:rPr lang="en-US" sz="2400" dirty="0"/>
              <a:t> </a:t>
            </a:r>
            <a:r>
              <a:rPr lang="en-US" sz="2400" dirty="0">
                <a:solidFill>
                  <a:srgbClr val="D73A49"/>
                </a:solidFill>
              </a:rPr>
              <a:t>static</a:t>
            </a:r>
            <a:r>
              <a:rPr lang="en-US" sz="2400" dirty="0"/>
              <a:t> </a:t>
            </a:r>
            <a:r>
              <a:rPr lang="en-US" sz="2400" dirty="0">
                <a:solidFill>
                  <a:srgbClr val="D73A49"/>
                </a:solidFill>
              </a:rPr>
              <a:t>void</a:t>
            </a:r>
            <a:r>
              <a:rPr lang="en-US" sz="2400" dirty="0"/>
              <a:t> </a:t>
            </a:r>
            <a:r>
              <a:rPr lang="en-US" sz="2400" dirty="0">
                <a:solidFill>
                  <a:srgbClr val="6F42C1"/>
                </a:solidFill>
              </a:rPr>
              <a:t>main</a:t>
            </a:r>
            <a:r>
              <a:rPr lang="en-US" sz="2400" dirty="0"/>
              <a:t>(</a:t>
            </a:r>
            <a:r>
              <a:rPr lang="en-US" sz="2400" dirty="0">
                <a:solidFill>
                  <a:srgbClr val="D73A49"/>
                </a:solidFill>
              </a:rPr>
              <a:t>String</a:t>
            </a:r>
            <a:r>
              <a:rPr lang="en-US" sz="2400" dirty="0"/>
              <a:t>[] </a:t>
            </a:r>
            <a:r>
              <a:rPr lang="en-US" sz="2400" dirty="0" err="1">
                <a:solidFill>
                  <a:srgbClr val="E36209"/>
                </a:solidFill>
              </a:rPr>
              <a:t>args</a:t>
            </a:r>
            <a:r>
              <a:rPr lang="en-US" sz="2400" dirty="0"/>
              <a:t>)</a:t>
            </a:r>
          </a:p>
          <a:p>
            <a:r>
              <a:rPr lang="en-US" sz="2400" dirty="0"/>
              <a:t> {</a:t>
            </a:r>
          </a:p>
          <a:p>
            <a:r>
              <a:rPr lang="en-US" sz="2400" dirty="0"/>
              <a:t> </a:t>
            </a:r>
            <a:r>
              <a:rPr lang="en-US" sz="2400" dirty="0" err="1"/>
              <a:t>BufferedReader</a:t>
            </a:r>
            <a:r>
              <a:rPr lang="en-US" sz="2400" dirty="0"/>
              <a:t> reader </a:t>
            </a:r>
            <a:r>
              <a:rPr lang="en-US" sz="2400" dirty="0">
                <a:solidFill>
                  <a:srgbClr val="D73A49"/>
                </a:solidFill>
              </a:rPr>
              <a:t>=</a:t>
            </a:r>
            <a:r>
              <a:rPr lang="en-US" sz="2400" dirty="0"/>
              <a:t> </a:t>
            </a:r>
            <a:r>
              <a:rPr lang="en-US" sz="2400" dirty="0">
                <a:solidFill>
                  <a:srgbClr val="005CC5"/>
                </a:solidFill>
              </a:rPr>
              <a:t>null</a:t>
            </a:r>
            <a:r>
              <a:rPr lang="en-US" sz="2400" dirty="0"/>
              <a:t>;</a:t>
            </a:r>
          </a:p>
          <a:p>
            <a:r>
              <a:rPr lang="en-US" sz="2400" dirty="0"/>
              <a:t> </a:t>
            </a:r>
            <a:r>
              <a:rPr lang="en-US" sz="2400" dirty="0">
                <a:solidFill>
                  <a:srgbClr val="D73A49"/>
                </a:solidFill>
              </a:rPr>
              <a:t>try</a:t>
            </a:r>
            <a:r>
              <a:rPr lang="en-US" sz="2400" dirty="0"/>
              <a:t> {</a:t>
            </a:r>
          </a:p>
          <a:p>
            <a:r>
              <a:rPr lang="en-US" sz="2400" dirty="0"/>
              <a:t> reader </a:t>
            </a:r>
            <a:r>
              <a:rPr lang="en-US" sz="2400" dirty="0">
                <a:solidFill>
                  <a:srgbClr val="D73A49"/>
                </a:solidFill>
              </a:rPr>
              <a:t>=</a:t>
            </a:r>
            <a:r>
              <a:rPr lang="en-US" sz="2400" dirty="0"/>
              <a:t> </a:t>
            </a:r>
            <a:r>
              <a:rPr lang="en-US" sz="2400" dirty="0">
                <a:solidFill>
                  <a:srgbClr val="D73A49"/>
                </a:solidFill>
              </a:rPr>
              <a:t>new</a:t>
            </a:r>
            <a:r>
              <a:rPr lang="en-US" sz="2400" dirty="0"/>
              <a:t> </a:t>
            </a:r>
            <a:r>
              <a:rPr lang="en-US" sz="2400" err="1"/>
              <a:t>BufferedReader</a:t>
            </a:r>
            <a:r>
              <a:rPr lang="en-US" sz="2400" dirty="0"/>
              <a:t>(</a:t>
            </a:r>
            <a:r>
              <a:rPr lang="en-US" sz="2400" dirty="0">
                <a:solidFill>
                  <a:srgbClr val="D73A49"/>
                </a:solidFill>
              </a:rPr>
              <a:t>new</a:t>
            </a:r>
            <a:r>
              <a:rPr lang="en-US" sz="2400" dirty="0"/>
              <a:t> </a:t>
            </a:r>
            <a:r>
              <a:rPr lang="en-US" sz="2400" err="1"/>
              <a:t>FileReader</a:t>
            </a:r>
            <a:r>
              <a:rPr lang="en-US" sz="2400" dirty="0"/>
              <a:t>(</a:t>
            </a:r>
            <a:r>
              <a:rPr lang="en-US" sz="2400" dirty="0">
                <a:solidFill>
                  <a:srgbClr val="D73A49"/>
                </a:solidFill>
              </a:rPr>
              <a:t>new</a:t>
            </a:r>
            <a:r>
              <a:rPr lang="en-US" sz="2400"/>
              <a:t> File(</a:t>
            </a:r>
            <a:r>
              <a:rPr lang="en-US" sz="2400">
                <a:solidFill>
                  <a:srgbClr val="032F62"/>
                </a:solidFill>
              </a:rPr>
              <a:t>"/invalid/file/location"</a:t>
            </a:r>
            <a:r>
              <a:rPr lang="en-US" sz="2400"/>
              <a:t>)));</a:t>
            </a:r>
            <a:endParaRPr lang="en-US" sz="2400" err="1"/>
          </a:p>
          <a:p>
            <a:r>
              <a:rPr lang="en-US" sz="2400"/>
              <a:t> }</a:t>
            </a:r>
          </a:p>
          <a:p>
            <a:r>
              <a:rPr lang="en-US" sz="2400" dirty="0"/>
              <a:t> </a:t>
            </a:r>
            <a:r>
              <a:rPr lang="en-US" sz="2400" dirty="0">
                <a:solidFill>
                  <a:srgbClr val="D73A49"/>
                </a:solidFill>
              </a:rPr>
              <a:t>catch</a:t>
            </a:r>
            <a:r>
              <a:rPr lang="en-US" sz="2400" dirty="0"/>
              <a:t> (</a:t>
            </a:r>
            <a:r>
              <a:rPr lang="en-US" sz="2400" err="1"/>
              <a:t>FileNotFoundException</a:t>
            </a:r>
            <a:r>
              <a:rPr lang="en-US" sz="2400" dirty="0"/>
              <a:t> e) </a:t>
            </a:r>
            <a:endParaRPr lang="en-US" sz="2400"/>
          </a:p>
          <a:p>
            <a:r>
              <a:rPr lang="en-US" sz="2400" dirty="0"/>
              <a:t>{</a:t>
            </a:r>
          </a:p>
          <a:p>
            <a:r>
              <a:rPr lang="en-US" sz="2400" dirty="0"/>
              <a:t> </a:t>
            </a:r>
            <a:r>
              <a:rPr lang="en-US" sz="2400" err="1"/>
              <a:t>System</a:t>
            </a:r>
            <a:r>
              <a:rPr lang="en-US" sz="2400" err="1">
                <a:solidFill>
                  <a:srgbClr val="D73A49"/>
                </a:solidFill>
              </a:rPr>
              <a:t>.</a:t>
            </a:r>
            <a:r>
              <a:rPr lang="en-US" sz="2400" err="1"/>
              <a:t>err</a:t>
            </a:r>
            <a:r>
              <a:rPr lang="en-US" sz="2400" err="1">
                <a:solidFill>
                  <a:srgbClr val="D73A49"/>
                </a:solidFill>
              </a:rPr>
              <a:t>.</a:t>
            </a:r>
            <a:r>
              <a:rPr lang="en-US" sz="2400" err="1"/>
              <a:t>println</a:t>
            </a:r>
            <a:r>
              <a:rPr lang="en-US" sz="2400" dirty="0"/>
              <a:t>(</a:t>
            </a:r>
            <a:r>
              <a:rPr lang="en-US" sz="2400" dirty="0">
                <a:solidFill>
                  <a:srgbClr val="032F62"/>
                </a:solidFill>
              </a:rPr>
              <a:t>"</a:t>
            </a:r>
            <a:r>
              <a:rPr lang="en-US" sz="2400" err="1">
                <a:solidFill>
                  <a:srgbClr val="032F62"/>
                </a:solidFill>
              </a:rPr>
              <a:t>FileNotFoundException</a:t>
            </a:r>
            <a:r>
              <a:rPr lang="en-US" sz="2400" dirty="0">
                <a:solidFill>
                  <a:srgbClr val="032F62"/>
                </a:solidFill>
              </a:rPr>
              <a:t> caught!"</a:t>
            </a:r>
            <a:r>
              <a:rPr lang="en-US" sz="2400" dirty="0"/>
              <a:t>); </a:t>
            </a:r>
            <a:endParaRPr lang="en-US" sz="2400"/>
          </a:p>
          <a:p>
            <a:r>
              <a:rPr lang="en-US" sz="2400" dirty="0"/>
              <a:t>} </a:t>
            </a:r>
          </a:p>
          <a:p>
            <a:r>
              <a:rPr lang="en-US" sz="2400"/>
              <a:t>}</a:t>
            </a:r>
          </a:p>
          <a:p>
            <a:r>
              <a:rPr lang="en-US" sz="2400" dirty="0"/>
              <a:t> }</a:t>
            </a:r>
          </a:p>
        </p:txBody>
      </p:sp>
    </p:spTree>
    <p:extLst>
      <p:ext uri="{BB962C8B-B14F-4D97-AF65-F5344CB8AC3E}">
        <p14:creationId xmlns:p14="http://schemas.microsoft.com/office/powerpoint/2010/main" val="369682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2266CC-6214-1237-412D-5498D8ED6BDF}"/>
              </a:ext>
            </a:extLst>
          </p:cNvPr>
          <p:cNvSpPr txBox="1"/>
          <p:nvPr/>
        </p:nvSpPr>
        <p:spPr>
          <a:xfrm>
            <a:off x="304800" y="250372"/>
            <a:ext cx="1168037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pple-system"/>
              </a:rPr>
              <a:t>RuntimeException (Unchecked Exceptions)</a:t>
            </a:r>
          </a:p>
          <a:p>
            <a:r>
              <a:rPr lang="en-US" sz="2000">
                <a:latin typeface="-apple-system"/>
              </a:rPr>
              <a:t>These exceptions are not checked at compile-time. They're a direct subclass of the </a:t>
            </a:r>
            <a:r>
              <a:rPr lang="en-US" sz="2000" i="1">
                <a:solidFill>
                  <a:srgbClr val="D73A49"/>
                </a:solidFill>
                <a:latin typeface="Consolas"/>
              </a:rPr>
              <a:t>RuntimeException</a:t>
            </a:r>
            <a:r>
              <a:rPr lang="en-US" sz="2000">
                <a:latin typeface="-apple-system"/>
              </a:rPr>
              <a:t> class.</a:t>
            </a:r>
          </a:p>
        </p:txBody>
      </p:sp>
      <p:sp>
        <p:nvSpPr>
          <p:cNvPr id="3" name="TextBox 2">
            <a:extLst>
              <a:ext uri="{FF2B5EF4-FFF2-40B4-BE49-F238E27FC236}">
                <a16:creationId xmlns:a16="http://schemas.microsoft.com/office/drawing/2014/main" id="{F59B1720-C6A6-EBDA-5189-4C12D26C4BE1}"/>
              </a:ext>
            </a:extLst>
          </p:cNvPr>
          <p:cNvSpPr txBox="1"/>
          <p:nvPr/>
        </p:nvSpPr>
        <p:spPr>
          <a:xfrm>
            <a:off x="293915" y="1371600"/>
            <a:ext cx="1046117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pple-system"/>
              </a:rPr>
              <a:t>Java built-in unchecked exceptions:</a:t>
            </a:r>
          </a:p>
          <a:p>
            <a:pPr>
              <a:buFont typeface=""/>
              <a:buChar char="•"/>
            </a:pPr>
            <a:r>
              <a:rPr lang="en-US" sz="2000" b="1">
                <a:solidFill>
                  <a:srgbClr val="3D85C6"/>
                </a:solidFill>
                <a:latin typeface="-apple-system"/>
                <a:hlinkClick r:id="rId2"/>
              </a:rPr>
              <a:t>NullPointerException</a:t>
            </a:r>
          </a:p>
          <a:p>
            <a:pPr>
              <a:buFont typeface=""/>
              <a:buChar char="•"/>
            </a:pPr>
            <a:r>
              <a:rPr lang="en-US" sz="2000" b="1">
                <a:solidFill>
                  <a:srgbClr val="3D85C6"/>
                </a:solidFill>
                <a:latin typeface="-apple-system"/>
                <a:hlinkClick r:id="rId3"/>
              </a:rPr>
              <a:t>ArrayIndexOutOfBoundsException</a:t>
            </a:r>
          </a:p>
          <a:p>
            <a:pPr>
              <a:buFont typeface=""/>
              <a:buChar char="•"/>
            </a:pPr>
            <a:r>
              <a:rPr lang="en-US" sz="2000" b="1">
                <a:solidFill>
                  <a:srgbClr val="3D85C6"/>
                </a:solidFill>
                <a:latin typeface="-apple-system"/>
                <a:hlinkClick r:id="rId4"/>
              </a:rPr>
              <a:t>StringIndexOutOfBoundsException</a:t>
            </a:r>
          </a:p>
          <a:p>
            <a:pPr>
              <a:buFont typeface=""/>
              <a:buChar char="•"/>
            </a:pPr>
            <a:r>
              <a:rPr lang="en-US" sz="2000" b="1">
                <a:solidFill>
                  <a:srgbClr val="3D85C6"/>
                </a:solidFill>
                <a:latin typeface="-apple-system"/>
                <a:hlinkClick r:id="rId5"/>
              </a:rPr>
              <a:t>ArithmeticException</a:t>
            </a:r>
          </a:p>
          <a:p>
            <a:pPr>
              <a:buFont typeface=""/>
              <a:buChar char="•"/>
            </a:pPr>
            <a:r>
              <a:rPr lang="en-US" sz="2000" b="1">
                <a:solidFill>
                  <a:srgbClr val="3D85C6"/>
                </a:solidFill>
                <a:latin typeface="-apple-system"/>
                <a:hlinkClick r:id="rId6"/>
              </a:rPr>
              <a:t>IllegalArgumentException</a:t>
            </a:r>
          </a:p>
          <a:p>
            <a:pPr>
              <a:buFont typeface=""/>
              <a:buChar char="•"/>
            </a:pPr>
            <a:r>
              <a:rPr lang="en-US" sz="2000" b="1">
                <a:solidFill>
                  <a:srgbClr val="3D85C6"/>
                </a:solidFill>
                <a:latin typeface="-apple-system"/>
                <a:hlinkClick r:id="rId7"/>
              </a:rPr>
              <a:t>NumberFormatException</a:t>
            </a:r>
          </a:p>
          <a:p>
            <a:pPr>
              <a:buFont typeface=""/>
              <a:buChar char="•"/>
            </a:pPr>
            <a:r>
              <a:rPr lang="en-US" sz="2000" b="1">
                <a:solidFill>
                  <a:srgbClr val="3D85C6"/>
                </a:solidFill>
                <a:latin typeface="-apple-system"/>
                <a:hlinkClick r:id="rId8"/>
              </a:rPr>
              <a:t>IllegalStateException</a:t>
            </a:r>
          </a:p>
          <a:p>
            <a:pPr>
              <a:buFont typeface=""/>
              <a:buChar char="•"/>
            </a:pPr>
            <a:r>
              <a:rPr lang="en-US" sz="2000" b="1">
                <a:solidFill>
                  <a:srgbClr val="3D85C6"/>
                </a:solidFill>
                <a:latin typeface="-apple-system"/>
                <a:hlinkClick r:id="rId9"/>
              </a:rPr>
              <a:t>ClassCastException</a:t>
            </a:r>
          </a:p>
          <a:p>
            <a:endParaRPr lang="en-US" sz="2000">
              <a:latin typeface="-apple-system"/>
            </a:endParaRPr>
          </a:p>
        </p:txBody>
      </p:sp>
    </p:spTree>
    <p:extLst>
      <p:ext uri="{BB962C8B-B14F-4D97-AF65-F5344CB8AC3E}">
        <p14:creationId xmlns:p14="http://schemas.microsoft.com/office/powerpoint/2010/main" val="123660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program&#10;&#10;Description automatically generated">
            <a:extLst>
              <a:ext uri="{FF2B5EF4-FFF2-40B4-BE49-F238E27FC236}">
                <a16:creationId xmlns:a16="http://schemas.microsoft.com/office/drawing/2014/main" id="{36515360-03D4-9788-6454-E6818F105EBF}"/>
              </a:ext>
            </a:extLst>
          </p:cNvPr>
          <p:cNvPicPr>
            <a:picLocks noChangeAspect="1"/>
          </p:cNvPicPr>
          <p:nvPr/>
        </p:nvPicPr>
        <p:blipFill>
          <a:blip r:embed="rId2"/>
          <a:stretch>
            <a:fillRect/>
          </a:stretch>
        </p:blipFill>
        <p:spPr>
          <a:xfrm>
            <a:off x="2567310" y="715344"/>
            <a:ext cx="7535243" cy="5104430"/>
          </a:xfrm>
          <a:prstGeom prst="rect">
            <a:avLst/>
          </a:prstGeom>
        </p:spPr>
      </p:pic>
    </p:spTree>
    <p:extLst>
      <p:ext uri="{BB962C8B-B14F-4D97-AF65-F5344CB8AC3E}">
        <p14:creationId xmlns:p14="http://schemas.microsoft.com/office/powerpoint/2010/main" val="2526293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127</cp:revision>
  <dcterms:created xsi:type="dcterms:W3CDTF">2024-05-01T05:45:57Z</dcterms:created>
  <dcterms:modified xsi:type="dcterms:W3CDTF">2024-05-01T06:35:29Z</dcterms:modified>
</cp:coreProperties>
</file>