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75" r:id="rId4"/>
    <p:sldId id="276" r:id="rId5"/>
    <p:sldId id="277" r:id="rId6"/>
    <p:sldId id="278" r:id="rId7"/>
    <p:sldId id="279" r:id="rId8"/>
    <p:sldId id="280" r:id="rId9"/>
    <p:sldId id="257" r:id="rId10"/>
    <p:sldId id="258" r:id="rId11"/>
    <p:sldId id="259" r:id="rId12"/>
    <p:sldId id="261" r:id="rId13"/>
    <p:sldId id="260" r:id="rId14"/>
    <p:sldId id="262" r:id="rId15"/>
    <p:sldId id="263" r:id="rId16"/>
    <p:sldId id="264" r:id="rId17"/>
    <p:sldId id="265" r:id="rId18"/>
    <p:sldId id="266" r:id="rId19"/>
    <p:sldId id="268" r:id="rId20"/>
    <p:sldId id="269" r:id="rId21"/>
    <p:sldId id="267" r:id="rId22"/>
    <p:sldId id="270" r:id="rId23"/>
    <p:sldId id="271" r:id="rId24"/>
    <p:sldId id="273" r:id="rId25"/>
    <p:sldId id="27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237" autoAdjust="0"/>
  </p:normalViewPr>
  <p:slideViewPr>
    <p:cSldViewPr>
      <p:cViewPr varScale="1">
        <p:scale>
          <a:sx n="73" d="100"/>
          <a:sy n="73" d="100"/>
        </p:scale>
        <p:origin x="-107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mutable-vs-immutable-objects-in-python/" TargetMode="External"/><Relationship Id="rId2" Type="http://schemas.openxmlformats.org/officeDocument/2006/relationships/hyperlink" Target="https://www.geeksforgeeks.org/pure-functio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pure-function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Functional Interface</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Lambda Expression in Java</a:t>
            </a:r>
            <a:br>
              <a:rPr lang="en-US" b="1" dirty="0" smtClean="0"/>
            </a:br>
            <a:endParaRPr lang="en-US" dirty="0"/>
          </a:p>
        </p:txBody>
      </p:sp>
      <p:sp>
        <p:nvSpPr>
          <p:cNvPr id="3" name="Content Placeholder 2"/>
          <p:cNvSpPr>
            <a:spLocks noGrp="1"/>
          </p:cNvSpPr>
          <p:nvPr>
            <p:ph idx="1"/>
          </p:nvPr>
        </p:nvSpPr>
        <p:spPr/>
        <p:txBody>
          <a:bodyPr/>
          <a:lstStyle/>
          <a:p>
            <a:r>
              <a:rPr lang="en-US" dirty="0" smtClean="0"/>
              <a:t>Lambda expressions basically express instances of functional interfaces (An interface with a single abstract method is called a functional interface</a:t>
            </a:r>
            <a:r>
              <a:rPr lang="en-US" dirty="0" smtClean="0"/>
              <a:t>).</a:t>
            </a:r>
          </a:p>
          <a:p>
            <a:r>
              <a:rPr lang="en-US" dirty="0" smtClean="0"/>
              <a:t>Lambda Expressions implement the only abstract function and therefore implement functional interfaces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Functionalities of Lambda Expression in Java</a:t>
            </a:r>
            <a:br>
              <a:rPr lang="en-US" b="1" dirty="0" smtClean="0"/>
            </a:br>
            <a:endParaRPr lang="en-US" dirty="0"/>
          </a:p>
        </p:txBody>
      </p:sp>
      <p:sp>
        <p:nvSpPr>
          <p:cNvPr id="3" name="Content Placeholder 2"/>
          <p:cNvSpPr>
            <a:spLocks noGrp="1"/>
          </p:cNvSpPr>
          <p:nvPr>
            <p:ph idx="1"/>
          </p:nvPr>
        </p:nvSpPr>
        <p:spPr/>
        <p:txBody>
          <a:bodyPr/>
          <a:lstStyle/>
          <a:p>
            <a:pPr>
              <a:buNone/>
            </a:pPr>
            <a:r>
              <a:rPr lang="en-US" dirty="0" smtClean="0"/>
              <a:t>Lambda </a:t>
            </a:r>
            <a:r>
              <a:rPr lang="en-US" dirty="0" smtClean="0"/>
              <a:t>expressions are added in Java 8 </a:t>
            </a:r>
            <a:r>
              <a:rPr lang="en-US" dirty="0" smtClean="0"/>
              <a:t>and provide </a:t>
            </a:r>
            <a:r>
              <a:rPr lang="en-US" dirty="0" smtClean="0"/>
              <a:t>the below functionalities</a:t>
            </a:r>
            <a:r>
              <a:rPr lang="en-US" dirty="0" smtClean="0"/>
              <a:t>.</a:t>
            </a:r>
          </a:p>
          <a:p>
            <a:pPr fontAlgn="base"/>
            <a:r>
              <a:rPr lang="en-US" dirty="0" smtClean="0"/>
              <a:t>Enable to treat functionality as a method argument, or code as data.</a:t>
            </a:r>
          </a:p>
          <a:p>
            <a:pPr fontAlgn="base"/>
            <a:r>
              <a:rPr lang="en-US" dirty="0" smtClean="0"/>
              <a:t>A function that can be created without belonging to any class.</a:t>
            </a:r>
          </a:p>
          <a:p>
            <a:pPr fontAlgn="base"/>
            <a:r>
              <a:rPr lang="en-US" dirty="0" smtClean="0"/>
              <a:t>A lambda expression can be passed around as if it was an object and executed on demand.</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81000"/>
            <a:ext cx="8382000" cy="6001643"/>
          </a:xfrm>
          <a:prstGeom prst="rect">
            <a:avLst/>
          </a:prstGeom>
        </p:spPr>
        <p:txBody>
          <a:bodyPr wrap="square">
            <a:spAutoFit/>
          </a:bodyPr>
          <a:lstStyle/>
          <a:p>
            <a:r>
              <a:rPr lang="en-US" sz="2400" dirty="0" smtClean="0"/>
              <a:t>// Java program to demonstrate lambda expressions</a:t>
            </a:r>
          </a:p>
          <a:p>
            <a:r>
              <a:rPr lang="en-US" sz="2400" dirty="0" smtClean="0"/>
              <a:t>// to implement a user defined functional interface.</a:t>
            </a:r>
          </a:p>
          <a:p>
            <a:endParaRPr lang="en-US" sz="2400" dirty="0" smtClean="0"/>
          </a:p>
          <a:p>
            <a:r>
              <a:rPr lang="en-US" sz="2400" dirty="0" smtClean="0"/>
              <a:t>// A sample functional interface (An interface with</a:t>
            </a:r>
          </a:p>
          <a:p>
            <a:r>
              <a:rPr lang="en-US" sz="2400" dirty="0" smtClean="0"/>
              <a:t>// single abstract method</a:t>
            </a:r>
          </a:p>
          <a:p>
            <a:r>
              <a:rPr lang="en-US" sz="2400" dirty="0" smtClean="0"/>
              <a:t>interface </a:t>
            </a:r>
            <a:r>
              <a:rPr lang="en-US" sz="2400" dirty="0" err="1" smtClean="0"/>
              <a:t>FuncInterface</a:t>
            </a:r>
            <a:endParaRPr lang="en-US" sz="2400" dirty="0" smtClean="0"/>
          </a:p>
          <a:p>
            <a:r>
              <a:rPr lang="en-US" sz="2400" dirty="0" smtClean="0"/>
              <a:t>{</a:t>
            </a:r>
          </a:p>
          <a:p>
            <a:r>
              <a:rPr lang="en-US" sz="2400" dirty="0" smtClean="0"/>
              <a:t>    // An abstract function</a:t>
            </a:r>
          </a:p>
          <a:p>
            <a:r>
              <a:rPr lang="en-US" sz="2400" dirty="0" smtClean="0"/>
              <a:t>    void </a:t>
            </a:r>
            <a:r>
              <a:rPr lang="en-US" sz="2400" dirty="0" err="1" smtClean="0"/>
              <a:t>abstractFun</a:t>
            </a:r>
            <a:r>
              <a:rPr lang="en-US" sz="2400" dirty="0" smtClean="0"/>
              <a:t>(</a:t>
            </a:r>
            <a:r>
              <a:rPr lang="en-US" sz="2400" dirty="0" err="1" smtClean="0"/>
              <a:t>int</a:t>
            </a:r>
            <a:r>
              <a:rPr lang="en-US" sz="2400" dirty="0" smtClean="0"/>
              <a:t> x);</a:t>
            </a:r>
          </a:p>
          <a:p>
            <a:endParaRPr lang="en-US" sz="2400" dirty="0" smtClean="0"/>
          </a:p>
          <a:p>
            <a:r>
              <a:rPr lang="en-US" sz="2400" dirty="0" smtClean="0"/>
              <a:t>    // A non-abstract (or default) function</a:t>
            </a:r>
          </a:p>
          <a:p>
            <a:r>
              <a:rPr lang="en-US" sz="2400" dirty="0" smtClean="0"/>
              <a:t>    default void </a:t>
            </a:r>
            <a:r>
              <a:rPr lang="en-US" sz="2400" dirty="0" err="1" smtClean="0"/>
              <a:t>normalFun</a:t>
            </a:r>
            <a:r>
              <a:rPr lang="en-US" sz="2400" dirty="0" smtClean="0"/>
              <a:t>()</a:t>
            </a:r>
          </a:p>
          <a:p>
            <a:r>
              <a:rPr lang="en-US" sz="2400" dirty="0" smtClean="0"/>
              <a:t>    {</a:t>
            </a:r>
          </a:p>
          <a:p>
            <a:r>
              <a:rPr lang="en-US" sz="2400" dirty="0" smtClean="0"/>
              <a:t>       </a:t>
            </a:r>
            <a:r>
              <a:rPr lang="en-US" sz="2400" dirty="0" err="1" smtClean="0"/>
              <a:t>System.out.println</a:t>
            </a:r>
            <a:r>
              <a:rPr lang="en-US" sz="2400" dirty="0" smtClean="0"/>
              <a:t>("Hello");</a:t>
            </a:r>
          </a:p>
          <a:p>
            <a:r>
              <a:rPr lang="en-US" sz="2400" dirty="0" smtClean="0"/>
              <a:t>    }</a:t>
            </a:r>
          </a:p>
          <a:p>
            <a:r>
              <a:rPr lang="en-US" sz="2400" dirty="0" smtClean="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457200"/>
            <a:ext cx="8229600" cy="5170646"/>
          </a:xfrm>
          <a:prstGeom prst="rect">
            <a:avLst/>
          </a:prstGeom>
        </p:spPr>
        <p:txBody>
          <a:bodyPr wrap="square">
            <a:spAutoFit/>
          </a:bodyPr>
          <a:lstStyle/>
          <a:p>
            <a:endParaRPr lang="en-US" dirty="0" smtClean="0"/>
          </a:p>
          <a:p>
            <a:r>
              <a:rPr lang="en-US" sz="2400" dirty="0" smtClean="0"/>
              <a:t>class Test</a:t>
            </a:r>
          </a:p>
          <a:p>
            <a:r>
              <a:rPr lang="en-US" sz="2400" dirty="0" smtClean="0"/>
              <a:t>{</a:t>
            </a:r>
          </a:p>
          <a:p>
            <a:r>
              <a:rPr lang="en-US" sz="2400" dirty="0" smtClean="0"/>
              <a:t>    public static void main(String </a:t>
            </a:r>
            <a:r>
              <a:rPr lang="en-US" sz="2400" dirty="0" err="1" smtClean="0"/>
              <a:t>args</a:t>
            </a:r>
            <a:r>
              <a:rPr lang="en-US" sz="2400" dirty="0" smtClean="0"/>
              <a:t>[])</a:t>
            </a:r>
          </a:p>
          <a:p>
            <a:r>
              <a:rPr lang="en-US" sz="2400" dirty="0" smtClean="0"/>
              <a:t>    {</a:t>
            </a:r>
          </a:p>
          <a:p>
            <a:r>
              <a:rPr lang="en-US" sz="2400" dirty="0" smtClean="0"/>
              <a:t>        // lambda expression to implement above</a:t>
            </a:r>
          </a:p>
          <a:p>
            <a:r>
              <a:rPr lang="en-US" sz="2400" dirty="0" smtClean="0"/>
              <a:t>        // functional interface. This interface</a:t>
            </a:r>
          </a:p>
          <a:p>
            <a:r>
              <a:rPr lang="en-US" sz="2400" dirty="0" smtClean="0"/>
              <a:t>        // by default implements </a:t>
            </a:r>
            <a:r>
              <a:rPr lang="en-US" sz="2400" dirty="0" err="1" smtClean="0"/>
              <a:t>abstractFun</a:t>
            </a:r>
            <a:r>
              <a:rPr lang="en-US" sz="2400" dirty="0" smtClean="0"/>
              <a:t>()</a:t>
            </a:r>
          </a:p>
          <a:p>
            <a:r>
              <a:rPr lang="en-US" sz="2400" dirty="0" smtClean="0"/>
              <a:t>        </a:t>
            </a:r>
            <a:r>
              <a:rPr lang="en-US" sz="2400" dirty="0" err="1" smtClean="0"/>
              <a:t>FuncInterface</a:t>
            </a:r>
            <a:r>
              <a:rPr lang="en-US" sz="2400" dirty="0" smtClean="0"/>
              <a:t> </a:t>
            </a:r>
            <a:r>
              <a:rPr lang="en-US" sz="2400" dirty="0" err="1" smtClean="0"/>
              <a:t>fobj</a:t>
            </a:r>
            <a:r>
              <a:rPr lang="en-US" sz="2400" dirty="0" smtClean="0"/>
              <a:t> = (</a:t>
            </a:r>
            <a:r>
              <a:rPr lang="en-US" sz="2400" dirty="0" err="1" smtClean="0"/>
              <a:t>int</a:t>
            </a:r>
            <a:r>
              <a:rPr lang="en-US" sz="2400" dirty="0" smtClean="0"/>
              <a:t> x)-&gt;</a:t>
            </a:r>
            <a:r>
              <a:rPr lang="en-US" sz="2400" dirty="0" err="1" smtClean="0"/>
              <a:t>System.out.println</a:t>
            </a:r>
            <a:r>
              <a:rPr lang="en-US" sz="2400" dirty="0" smtClean="0"/>
              <a:t>(2*x);</a:t>
            </a:r>
          </a:p>
          <a:p>
            <a:endParaRPr lang="en-US" sz="2400" dirty="0" smtClean="0"/>
          </a:p>
          <a:p>
            <a:r>
              <a:rPr lang="en-US" sz="2400" dirty="0" smtClean="0"/>
              <a:t>        // This calls above lambda expression and prints 10.</a:t>
            </a:r>
          </a:p>
          <a:p>
            <a:r>
              <a:rPr lang="en-US" sz="2400" dirty="0" smtClean="0"/>
              <a:t>        </a:t>
            </a:r>
            <a:r>
              <a:rPr lang="en-US" sz="2400" dirty="0" err="1" smtClean="0"/>
              <a:t>fobj.abstractFun</a:t>
            </a:r>
            <a:r>
              <a:rPr lang="en-US" sz="2400" dirty="0" smtClean="0"/>
              <a:t>(5);</a:t>
            </a:r>
          </a:p>
          <a:p>
            <a:r>
              <a:rPr lang="en-US" sz="2400" dirty="0" smtClean="0"/>
              <a:t>    }</a:t>
            </a:r>
          </a:p>
          <a:p>
            <a:r>
              <a:rPr lang="en-US" sz="2400" dirty="0" smtClean="0"/>
              <a:t>}</a:t>
            </a: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89038"/>
          </a:xfrm>
        </p:spPr>
        <p:txBody>
          <a:bodyPr>
            <a:normAutofit fontScale="90000"/>
          </a:bodyPr>
          <a:lstStyle/>
          <a:p>
            <a:r>
              <a:rPr lang="en-US" b="1" dirty="0" smtClean="0"/>
              <a:t>Lambda Expression </a:t>
            </a:r>
            <a:r>
              <a:rPr lang="en-US" b="1" dirty="0" smtClean="0"/>
              <a:t>Syntax</a:t>
            </a:r>
            <a:br>
              <a:rPr lang="en-US" b="1" dirty="0" smtClean="0"/>
            </a:br>
            <a:r>
              <a:rPr lang="en-US" sz="3600" dirty="0" smtClean="0"/>
              <a:t>lambda operator -&gt; body</a:t>
            </a:r>
            <a:r>
              <a:rPr lang="en-US" b="1" dirty="0" smtClean="0"/>
              <a:t/>
            </a:r>
            <a:br>
              <a:rPr lang="en-US" b="1" dirty="0" smtClean="0"/>
            </a:br>
            <a:endParaRPr lang="en-US" dirty="0"/>
          </a:p>
        </p:txBody>
      </p:sp>
      <p:sp>
        <p:nvSpPr>
          <p:cNvPr id="3" name="Content Placeholder 2"/>
          <p:cNvSpPr>
            <a:spLocks noGrp="1"/>
          </p:cNvSpPr>
          <p:nvPr>
            <p:ph idx="1"/>
          </p:nvPr>
        </p:nvSpPr>
        <p:spPr>
          <a:xfrm>
            <a:off x="152400" y="1600200"/>
            <a:ext cx="8534400" cy="4525963"/>
          </a:xfrm>
        </p:spPr>
        <p:txBody>
          <a:bodyPr/>
          <a:lstStyle/>
          <a:p>
            <a:pPr fontAlgn="base">
              <a:buNone/>
            </a:pPr>
            <a:r>
              <a:rPr lang="en-US" b="1" dirty="0" smtClean="0"/>
              <a:t>	Lambda </a:t>
            </a:r>
            <a:r>
              <a:rPr lang="en-US" b="1" dirty="0" smtClean="0"/>
              <a:t>Expression Parameters</a:t>
            </a:r>
          </a:p>
          <a:p>
            <a:pPr fontAlgn="base"/>
            <a:r>
              <a:rPr lang="en-US" dirty="0" smtClean="0"/>
              <a:t>There are three Lambda Expression Parameters are mentioned below:</a:t>
            </a:r>
          </a:p>
          <a:p>
            <a:pPr fontAlgn="base"/>
            <a:r>
              <a:rPr lang="en-US" dirty="0" smtClean="0"/>
              <a:t>Zero Parameter</a:t>
            </a:r>
          </a:p>
          <a:p>
            <a:pPr fontAlgn="base"/>
            <a:r>
              <a:rPr lang="en-US" dirty="0" smtClean="0"/>
              <a:t>Single Parameter</a:t>
            </a:r>
          </a:p>
          <a:p>
            <a:pPr fontAlgn="base"/>
            <a:r>
              <a:rPr lang="en-US" dirty="0" smtClean="0"/>
              <a:t>Multiple Parameters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endParaRPr lang="en-US" dirty="0"/>
          </a:p>
        </p:txBody>
      </p:sp>
      <p:pic>
        <p:nvPicPr>
          <p:cNvPr id="18434" name="Picture 2" descr="Lightbox"/>
          <p:cNvPicPr>
            <a:picLocks noChangeAspect="1" noChangeArrowheads="1"/>
          </p:cNvPicPr>
          <p:nvPr/>
        </p:nvPicPr>
        <p:blipFill>
          <a:blip r:embed="rId2"/>
          <a:srcRect/>
          <a:stretch>
            <a:fillRect/>
          </a:stretch>
        </p:blipFill>
        <p:spPr bwMode="auto">
          <a:xfrm>
            <a:off x="228600" y="1600200"/>
            <a:ext cx="8915400" cy="2287054"/>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868362"/>
          </a:xfrm>
        </p:spPr>
        <p:txBody>
          <a:bodyPr>
            <a:noAutofit/>
          </a:bodyPr>
          <a:lstStyle/>
          <a:p>
            <a:r>
              <a:rPr lang="en-US" sz="3200" b="1" dirty="0" smtClean="0"/>
              <a:t>1. Lambda Expression with Zero parameter </a:t>
            </a:r>
            <a:endParaRPr lang="en-US" sz="3200" dirty="0"/>
          </a:p>
        </p:txBody>
      </p:sp>
      <p:sp>
        <p:nvSpPr>
          <p:cNvPr id="3" name="Content Placeholder 2"/>
          <p:cNvSpPr>
            <a:spLocks noGrp="1"/>
          </p:cNvSpPr>
          <p:nvPr>
            <p:ph idx="1"/>
          </p:nvPr>
        </p:nvSpPr>
        <p:spPr>
          <a:xfrm>
            <a:off x="457200" y="1143000"/>
            <a:ext cx="8229600" cy="4983163"/>
          </a:xfrm>
        </p:spPr>
        <p:txBody>
          <a:bodyPr/>
          <a:lstStyle/>
          <a:p>
            <a:r>
              <a:rPr lang="en-US" dirty="0" smtClean="0"/>
              <a:t>() -&gt; </a:t>
            </a:r>
            <a:r>
              <a:rPr lang="en-US" dirty="0" err="1" smtClean="0"/>
              <a:t>System.out.println</a:t>
            </a:r>
            <a:r>
              <a:rPr lang="en-US" dirty="0" smtClean="0"/>
              <a:t>("Zero parameter lambda</a:t>
            </a:r>
            <a:r>
              <a:rPr lang="en-US" dirty="0" smtClean="0"/>
              <a:t>");</a:t>
            </a:r>
          </a:p>
          <a:p>
            <a:pPr>
              <a:buNone/>
            </a:pPr>
            <a:r>
              <a:rPr lang="en-US" b="1" dirty="0" smtClean="0"/>
              <a:t>	2</a:t>
            </a:r>
            <a:r>
              <a:rPr lang="en-US" b="1" dirty="0" smtClean="0"/>
              <a:t>. Lambda Expression with Single parameter</a:t>
            </a:r>
          </a:p>
          <a:p>
            <a:r>
              <a:rPr lang="en-US" dirty="0" smtClean="0"/>
              <a:t>(p) -&gt; </a:t>
            </a:r>
            <a:r>
              <a:rPr lang="en-US" dirty="0" err="1" smtClean="0"/>
              <a:t>System.out.println</a:t>
            </a:r>
            <a:r>
              <a:rPr lang="en-US" dirty="0" smtClean="0"/>
              <a:t>("One parameter: " + p</a:t>
            </a:r>
            <a:r>
              <a:rPr lang="en-US" dirty="0" smtClean="0"/>
              <a:t>);</a:t>
            </a:r>
          </a:p>
          <a:p>
            <a:pPr>
              <a:buNone/>
            </a:pPr>
            <a:r>
              <a:rPr lang="en-US" sz="3000" b="1" dirty="0" smtClean="0"/>
              <a:t>	3</a:t>
            </a:r>
            <a:r>
              <a:rPr lang="en-US" sz="3000" b="1" dirty="0" smtClean="0"/>
              <a:t>. Lambda Expression with Multiple parameters</a:t>
            </a:r>
          </a:p>
          <a:p>
            <a:r>
              <a:rPr lang="en-US" dirty="0" smtClean="0"/>
              <a:t>(p1, p2) -&gt; </a:t>
            </a:r>
            <a:r>
              <a:rPr lang="en-US" dirty="0" err="1" smtClean="0"/>
              <a:t>System.out.println</a:t>
            </a:r>
            <a:r>
              <a:rPr lang="en-US" dirty="0" smtClean="0"/>
              <a:t>("Multiple parameters: " + p1 + ", " + p2);</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04800"/>
            <a:ext cx="9144000" cy="5970865"/>
          </a:xfrm>
          <a:prstGeom prst="rect">
            <a:avLst/>
          </a:prstGeom>
        </p:spPr>
        <p:txBody>
          <a:bodyPr wrap="square">
            <a:spAutoFit/>
          </a:bodyPr>
          <a:lstStyle/>
          <a:p>
            <a:r>
              <a:rPr lang="en-US" sz="2800" dirty="0" smtClean="0"/>
              <a:t>// A Java program to demonstrate simple lambda expressions</a:t>
            </a:r>
          </a:p>
          <a:p>
            <a:endParaRPr lang="en-US" sz="2800" dirty="0" smtClean="0"/>
          </a:p>
          <a:p>
            <a:r>
              <a:rPr lang="en-US" sz="2800" dirty="0" smtClean="0"/>
              <a:t>import </a:t>
            </a:r>
            <a:r>
              <a:rPr lang="en-US" sz="2800" dirty="0" err="1" smtClean="0"/>
              <a:t>java.util.ArrayList</a:t>
            </a:r>
            <a:r>
              <a:rPr lang="en-US" sz="2800" dirty="0" smtClean="0"/>
              <a:t>;</a:t>
            </a:r>
          </a:p>
          <a:p>
            <a:r>
              <a:rPr lang="en-US" sz="2800" dirty="0" smtClean="0"/>
              <a:t>class Test {</a:t>
            </a:r>
          </a:p>
          <a:p>
            <a:r>
              <a:rPr lang="en-US" sz="2800" dirty="0" smtClean="0"/>
              <a:t>    public static void main(String </a:t>
            </a:r>
            <a:r>
              <a:rPr lang="en-US" sz="2800" dirty="0" err="1" smtClean="0"/>
              <a:t>args</a:t>
            </a:r>
            <a:r>
              <a:rPr lang="en-US" sz="2800" dirty="0" smtClean="0"/>
              <a:t>[])</a:t>
            </a:r>
          </a:p>
          <a:p>
            <a:r>
              <a:rPr lang="en-US" sz="2800" dirty="0" smtClean="0"/>
              <a:t>    {</a:t>
            </a:r>
          </a:p>
          <a:p>
            <a:r>
              <a:rPr lang="en-US" sz="2800" dirty="0" smtClean="0"/>
              <a:t>        // Creating an </a:t>
            </a:r>
            <a:r>
              <a:rPr lang="en-US" sz="2800" dirty="0" err="1" smtClean="0"/>
              <a:t>ArrayList</a:t>
            </a:r>
            <a:r>
              <a:rPr lang="en-US" sz="2800" dirty="0" smtClean="0"/>
              <a:t> with elements</a:t>
            </a:r>
          </a:p>
          <a:p>
            <a:r>
              <a:rPr lang="en-US" sz="2800" dirty="0" smtClean="0"/>
              <a:t>        // {1, 2, 3, 4}</a:t>
            </a:r>
          </a:p>
          <a:p>
            <a:r>
              <a:rPr lang="en-US" sz="2800" dirty="0" smtClean="0"/>
              <a:t>        </a:t>
            </a:r>
            <a:r>
              <a:rPr lang="en-US" sz="2800" dirty="0" err="1" smtClean="0"/>
              <a:t>ArrayList</a:t>
            </a:r>
            <a:r>
              <a:rPr lang="en-US" sz="2800" dirty="0" smtClean="0"/>
              <a:t>&lt;Integer&gt; </a:t>
            </a:r>
            <a:r>
              <a:rPr lang="en-US" sz="2800" dirty="0" err="1" smtClean="0"/>
              <a:t>arrL</a:t>
            </a:r>
            <a:r>
              <a:rPr lang="en-US" sz="2800" dirty="0" smtClean="0"/>
              <a:t> = new </a:t>
            </a:r>
            <a:r>
              <a:rPr lang="en-US" sz="2800" dirty="0" err="1" smtClean="0"/>
              <a:t>ArrayList</a:t>
            </a:r>
            <a:r>
              <a:rPr lang="en-US" sz="2800" dirty="0" smtClean="0"/>
              <a:t>&lt;Integer&gt;();</a:t>
            </a:r>
          </a:p>
          <a:p>
            <a:r>
              <a:rPr lang="en-US" sz="2800" dirty="0" smtClean="0"/>
              <a:t>        </a:t>
            </a:r>
            <a:r>
              <a:rPr lang="en-US" sz="2800" dirty="0" err="1" smtClean="0"/>
              <a:t>arrL.add</a:t>
            </a:r>
            <a:r>
              <a:rPr lang="en-US" sz="2800" dirty="0" smtClean="0"/>
              <a:t>(1);</a:t>
            </a:r>
          </a:p>
          <a:p>
            <a:r>
              <a:rPr lang="en-US" sz="2800" dirty="0" smtClean="0"/>
              <a:t>        </a:t>
            </a:r>
            <a:r>
              <a:rPr lang="en-US" sz="2800" dirty="0" err="1" smtClean="0"/>
              <a:t>arrL.add</a:t>
            </a:r>
            <a:r>
              <a:rPr lang="en-US" sz="2800" dirty="0" smtClean="0"/>
              <a:t>(2);</a:t>
            </a:r>
          </a:p>
          <a:p>
            <a:r>
              <a:rPr lang="en-US" sz="2800" dirty="0" smtClean="0"/>
              <a:t>        </a:t>
            </a:r>
            <a:r>
              <a:rPr lang="en-US" sz="2800" dirty="0" err="1" smtClean="0"/>
              <a:t>arrL.add</a:t>
            </a:r>
            <a:r>
              <a:rPr lang="en-US" sz="2800" dirty="0" smtClean="0"/>
              <a:t>(3);</a:t>
            </a:r>
          </a:p>
          <a:p>
            <a:r>
              <a:rPr lang="en-US" sz="2800" dirty="0" smtClean="0"/>
              <a:t>        </a:t>
            </a:r>
            <a:r>
              <a:rPr lang="en-US" sz="2800" dirty="0" err="1" smtClean="0"/>
              <a:t>arrL.add</a:t>
            </a:r>
            <a:r>
              <a:rPr lang="en-US" sz="2800" dirty="0" smtClean="0"/>
              <a:t>(4);</a:t>
            </a:r>
          </a:p>
          <a:p>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85800"/>
            <a:ext cx="8610600" cy="6494085"/>
          </a:xfrm>
          <a:prstGeom prst="rect">
            <a:avLst/>
          </a:prstGeom>
        </p:spPr>
        <p:txBody>
          <a:bodyPr wrap="square">
            <a:spAutoFit/>
          </a:bodyPr>
          <a:lstStyle/>
          <a:p>
            <a:r>
              <a:rPr lang="en-US" sz="3200" dirty="0" smtClean="0"/>
              <a:t> // Using lambda expression to print all elements</a:t>
            </a:r>
          </a:p>
          <a:p>
            <a:r>
              <a:rPr lang="en-US" sz="3200" dirty="0" smtClean="0"/>
              <a:t>        // of </a:t>
            </a:r>
            <a:r>
              <a:rPr lang="en-US" sz="3200" dirty="0" err="1" smtClean="0"/>
              <a:t>arrL</a:t>
            </a:r>
            <a:endParaRPr lang="en-US" sz="3200" dirty="0" smtClean="0"/>
          </a:p>
          <a:p>
            <a:r>
              <a:rPr lang="en-US" sz="3200" dirty="0" smtClean="0"/>
              <a:t>        </a:t>
            </a:r>
            <a:r>
              <a:rPr lang="en-US" sz="3200" dirty="0" err="1" smtClean="0"/>
              <a:t>arrL.forEach</a:t>
            </a:r>
            <a:r>
              <a:rPr lang="en-US" sz="3200" dirty="0" smtClean="0"/>
              <a:t>(n -&gt; </a:t>
            </a:r>
            <a:r>
              <a:rPr lang="en-US" sz="3200" dirty="0" err="1" smtClean="0"/>
              <a:t>System.out.println</a:t>
            </a:r>
            <a:r>
              <a:rPr lang="en-US" sz="3200" dirty="0" smtClean="0"/>
              <a:t>(n));</a:t>
            </a:r>
          </a:p>
          <a:p>
            <a:endParaRPr lang="en-US" sz="3200" dirty="0" smtClean="0"/>
          </a:p>
          <a:p>
            <a:r>
              <a:rPr lang="en-US" sz="3200" dirty="0" smtClean="0"/>
              <a:t>        // Using lambda expression to print even elements</a:t>
            </a:r>
          </a:p>
          <a:p>
            <a:r>
              <a:rPr lang="en-US" sz="3200" dirty="0" smtClean="0"/>
              <a:t>        // of </a:t>
            </a:r>
            <a:r>
              <a:rPr lang="en-US" sz="3200" dirty="0" err="1" smtClean="0"/>
              <a:t>arrL</a:t>
            </a:r>
            <a:endParaRPr lang="en-US" sz="3200" dirty="0" smtClean="0"/>
          </a:p>
          <a:p>
            <a:r>
              <a:rPr lang="en-US" sz="3200" dirty="0" smtClean="0"/>
              <a:t>        </a:t>
            </a:r>
            <a:r>
              <a:rPr lang="en-US" sz="3200" dirty="0" err="1" smtClean="0"/>
              <a:t>arrL.forEach</a:t>
            </a:r>
            <a:r>
              <a:rPr lang="en-US" sz="3200" dirty="0" smtClean="0"/>
              <a:t>(n -&gt; {</a:t>
            </a:r>
          </a:p>
          <a:p>
            <a:r>
              <a:rPr lang="en-US" sz="3200" dirty="0" smtClean="0"/>
              <a:t>            if (n % 2 == 0)</a:t>
            </a:r>
          </a:p>
          <a:p>
            <a:r>
              <a:rPr lang="en-US" sz="3200" dirty="0" smtClean="0"/>
              <a:t>                </a:t>
            </a:r>
            <a:r>
              <a:rPr lang="en-US" sz="3200" dirty="0" err="1" smtClean="0"/>
              <a:t>System.out.println</a:t>
            </a:r>
            <a:r>
              <a:rPr lang="en-US" sz="3200" dirty="0" smtClean="0"/>
              <a:t>(n);</a:t>
            </a:r>
          </a:p>
          <a:p>
            <a:r>
              <a:rPr lang="en-US" sz="3200" dirty="0" smtClean="0"/>
              <a:t>        });</a:t>
            </a:r>
          </a:p>
          <a:p>
            <a:r>
              <a:rPr lang="en-US" sz="3200" dirty="0" smtClean="0"/>
              <a:t>    }</a:t>
            </a:r>
          </a:p>
          <a:p>
            <a:r>
              <a:rPr lang="en-US" sz="3200" dirty="0" smtClean="0"/>
              <a:t>}</a:t>
            </a:r>
            <a:endParaRPr lang="en-US" sz="3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0"/>
            <a:ext cx="8839200" cy="6937653"/>
          </a:xfrm>
          <a:prstGeom prst="rect">
            <a:avLst/>
          </a:prstGeom>
        </p:spPr>
        <p:txBody>
          <a:bodyPr wrap="square">
            <a:spAutoFit/>
          </a:bodyPr>
          <a:lstStyle/>
          <a:p>
            <a:r>
              <a:rPr lang="en-US" sz="2400" dirty="0" smtClean="0"/>
              <a:t>// Java program to demonstrate working of lambda expressions</a:t>
            </a:r>
          </a:p>
          <a:p>
            <a:r>
              <a:rPr lang="en-US" sz="2400" dirty="0" smtClean="0"/>
              <a:t>public class Test {</a:t>
            </a:r>
          </a:p>
          <a:p>
            <a:r>
              <a:rPr lang="en-US" sz="2400" dirty="0" smtClean="0"/>
              <a:t>    // operation is implemented using lambda expressions</a:t>
            </a:r>
          </a:p>
          <a:p>
            <a:r>
              <a:rPr lang="en-US" sz="2400" dirty="0" smtClean="0"/>
              <a:t>    interface FuncInter1 {</a:t>
            </a:r>
          </a:p>
          <a:p>
            <a:r>
              <a:rPr lang="en-US" sz="2400" dirty="0" smtClean="0"/>
              <a:t>        </a:t>
            </a:r>
            <a:r>
              <a:rPr lang="en-US" sz="2400" dirty="0" err="1" smtClean="0"/>
              <a:t>int</a:t>
            </a:r>
            <a:r>
              <a:rPr lang="en-US" sz="2400" dirty="0" smtClean="0"/>
              <a:t> operation(</a:t>
            </a:r>
            <a:r>
              <a:rPr lang="en-US" sz="2400" dirty="0" err="1" smtClean="0"/>
              <a:t>int</a:t>
            </a:r>
            <a:r>
              <a:rPr lang="en-US" sz="2400" dirty="0" smtClean="0"/>
              <a:t> a, </a:t>
            </a:r>
            <a:r>
              <a:rPr lang="en-US" sz="2400" dirty="0" err="1" smtClean="0"/>
              <a:t>int</a:t>
            </a:r>
            <a:r>
              <a:rPr lang="en-US" sz="2400" dirty="0" smtClean="0"/>
              <a:t> b);</a:t>
            </a:r>
          </a:p>
          <a:p>
            <a:r>
              <a:rPr lang="en-US" sz="2400" dirty="0" smtClean="0"/>
              <a:t>    }</a:t>
            </a:r>
          </a:p>
          <a:p>
            <a:endParaRPr lang="en-US" sz="2400" dirty="0" smtClean="0"/>
          </a:p>
          <a:p>
            <a:r>
              <a:rPr lang="en-US" sz="2400" dirty="0" smtClean="0"/>
              <a:t>    // </a:t>
            </a:r>
            <a:r>
              <a:rPr lang="en-US" sz="2400" dirty="0" err="1" smtClean="0"/>
              <a:t>sayMessage</a:t>
            </a:r>
            <a:r>
              <a:rPr lang="en-US" sz="2400" dirty="0" smtClean="0"/>
              <a:t>() is implemented using lambda expressions</a:t>
            </a:r>
          </a:p>
          <a:p>
            <a:r>
              <a:rPr lang="en-US" sz="2400" dirty="0" smtClean="0"/>
              <a:t>    // above</a:t>
            </a:r>
          </a:p>
          <a:p>
            <a:r>
              <a:rPr lang="en-US" sz="2400" dirty="0" smtClean="0"/>
              <a:t>    interface FuncInter2 {</a:t>
            </a:r>
          </a:p>
          <a:p>
            <a:r>
              <a:rPr lang="en-US" sz="2400" dirty="0" smtClean="0"/>
              <a:t>        void </a:t>
            </a:r>
            <a:r>
              <a:rPr lang="en-US" sz="2400" dirty="0" err="1" smtClean="0"/>
              <a:t>sayMessage</a:t>
            </a:r>
            <a:r>
              <a:rPr lang="en-US" sz="2400" dirty="0" smtClean="0"/>
              <a:t>(String message);</a:t>
            </a:r>
          </a:p>
          <a:p>
            <a:r>
              <a:rPr lang="en-US" sz="2400" dirty="0" smtClean="0"/>
              <a:t>    }</a:t>
            </a:r>
          </a:p>
          <a:p>
            <a:endParaRPr lang="en-US" sz="2400" dirty="0" smtClean="0"/>
          </a:p>
          <a:p>
            <a:r>
              <a:rPr lang="en-US" sz="2400" dirty="0" smtClean="0"/>
              <a:t>    // Performs FuncInter1's operation on 'a' and 'b'</a:t>
            </a:r>
          </a:p>
          <a:p>
            <a:r>
              <a:rPr lang="en-US" sz="2400" dirty="0" smtClean="0"/>
              <a:t>    private </a:t>
            </a:r>
            <a:r>
              <a:rPr lang="en-US" sz="2400" dirty="0" err="1" smtClean="0"/>
              <a:t>int</a:t>
            </a:r>
            <a:r>
              <a:rPr lang="en-US" sz="2400" dirty="0" smtClean="0"/>
              <a:t> operate(</a:t>
            </a:r>
            <a:r>
              <a:rPr lang="en-US" sz="2400" dirty="0" err="1" smtClean="0"/>
              <a:t>int</a:t>
            </a:r>
            <a:r>
              <a:rPr lang="en-US" sz="2400" dirty="0" smtClean="0"/>
              <a:t> a, </a:t>
            </a:r>
            <a:r>
              <a:rPr lang="en-US" sz="2400" dirty="0" err="1" smtClean="0"/>
              <a:t>int</a:t>
            </a:r>
            <a:r>
              <a:rPr lang="en-US" sz="2400" dirty="0" smtClean="0"/>
              <a:t> b, FuncInter1 </a:t>
            </a:r>
            <a:r>
              <a:rPr lang="en-US" sz="2400" dirty="0" err="1" smtClean="0"/>
              <a:t>fobj</a:t>
            </a:r>
            <a:r>
              <a:rPr lang="en-US" sz="2400" dirty="0" smtClean="0"/>
              <a:t>)</a:t>
            </a:r>
          </a:p>
          <a:p>
            <a:r>
              <a:rPr lang="en-US" sz="2400" dirty="0" smtClean="0"/>
              <a:t>    {</a:t>
            </a:r>
          </a:p>
          <a:p>
            <a:r>
              <a:rPr lang="en-US" sz="2400" dirty="0" smtClean="0"/>
              <a:t>        return </a:t>
            </a:r>
            <a:r>
              <a:rPr lang="en-US" sz="2400" dirty="0" err="1" smtClean="0"/>
              <a:t>fobj.operation</a:t>
            </a:r>
            <a:r>
              <a:rPr lang="en-US" sz="2400" dirty="0" smtClean="0"/>
              <a:t>(a, b);</a:t>
            </a:r>
          </a:p>
          <a:p>
            <a:r>
              <a:rPr lang="en-US" sz="2400" dirty="0" smtClean="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Functional Programming in Java</a:t>
            </a:r>
            <a:br>
              <a:rPr lang="en-US" b="1" dirty="0" smtClean="0"/>
            </a:br>
            <a:endParaRPr lang="en-US" dirty="0"/>
          </a:p>
        </p:txBody>
      </p:sp>
      <p:sp>
        <p:nvSpPr>
          <p:cNvPr id="3" name="Content Placeholder 2"/>
          <p:cNvSpPr>
            <a:spLocks noGrp="1"/>
          </p:cNvSpPr>
          <p:nvPr>
            <p:ph idx="1"/>
          </p:nvPr>
        </p:nvSpPr>
        <p:spPr>
          <a:xfrm>
            <a:off x="228600" y="990600"/>
            <a:ext cx="8458200" cy="5135563"/>
          </a:xfrm>
        </p:spPr>
        <p:txBody>
          <a:bodyPr/>
          <a:lstStyle/>
          <a:p>
            <a:r>
              <a:rPr lang="en-US" dirty="0" smtClean="0"/>
              <a:t>So far Java was supporting the imperative style of programming and object-oriented style of programming. </a:t>
            </a:r>
            <a:endParaRPr lang="en-US" dirty="0" smtClean="0"/>
          </a:p>
          <a:p>
            <a:r>
              <a:rPr lang="en-US" dirty="0" smtClean="0"/>
              <a:t>The </a:t>
            </a:r>
            <a:r>
              <a:rPr lang="en-US" dirty="0" smtClean="0"/>
              <a:t>next big thing what java has been added is that Java has started supporting the functional style of programming with its Java 8 release</a:t>
            </a:r>
            <a:r>
              <a:rPr lang="en-US" dirty="0" smtClean="0"/>
              <a:t>.</a:t>
            </a:r>
          </a:p>
          <a:p>
            <a:r>
              <a:rPr lang="en-US" b="1" u="sng" dirty="0" smtClean="0"/>
              <a:t>functional programming</a:t>
            </a:r>
            <a:r>
              <a:rPr lang="en-US" dirty="0" smtClean="0"/>
              <a:t> </a:t>
            </a:r>
            <a:r>
              <a:rPr lang="en-US" dirty="0" smtClean="0"/>
              <a:t>is a declarative style of programming rather than imperative.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1"/>
            <a:ext cx="8610600" cy="6494085"/>
          </a:xfrm>
          <a:prstGeom prst="rect">
            <a:avLst/>
          </a:prstGeom>
        </p:spPr>
        <p:txBody>
          <a:bodyPr wrap="square">
            <a:spAutoFit/>
          </a:bodyPr>
          <a:lstStyle/>
          <a:p>
            <a:r>
              <a:rPr lang="en-US" dirty="0" smtClean="0"/>
              <a:t> </a:t>
            </a:r>
            <a:r>
              <a:rPr lang="en-US" sz="2600" dirty="0" smtClean="0"/>
              <a:t>public static void main(String </a:t>
            </a:r>
            <a:r>
              <a:rPr lang="en-US" sz="2600" dirty="0" err="1" smtClean="0"/>
              <a:t>args</a:t>
            </a:r>
            <a:r>
              <a:rPr lang="en-US" sz="2600" dirty="0" smtClean="0"/>
              <a:t>[])</a:t>
            </a:r>
          </a:p>
          <a:p>
            <a:r>
              <a:rPr lang="en-US" sz="2600" dirty="0" smtClean="0"/>
              <a:t>    {</a:t>
            </a:r>
          </a:p>
          <a:p>
            <a:r>
              <a:rPr lang="en-US" sz="2600" dirty="0" smtClean="0"/>
              <a:t>        // lambda expression for addition for two parameters</a:t>
            </a:r>
          </a:p>
          <a:p>
            <a:r>
              <a:rPr lang="en-US" sz="2600" dirty="0" smtClean="0"/>
              <a:t>        // data type for x and y is optional.</a:t>
            </a:r>
          </a:p>
          <a:p>
            <a:r>
              <a:rPr lang="en-US" sz="2600" dirty="0" smtClean="0"/>
              <a:t>        // This expression implements 'FuncInter1' interface</a:t>
            </a:r>
          </a:p>
          <a:p>
            <a:r>
              <a:rPr lang="en-US" sz="2600" dirty="0" smtClean="0"/>
              <a:t>        FuncInter1 add = (</a:t>
            </a:r>
            <a:r>
              <a:rPr lang="en-US" sz="2600" dirty="0" err="1" smtClean="0"/>
              <a:t>int</a:t>
            </a:r>
            <a:r>
              <a:rPr lang="en-US" sz="2600" dirty="0" smtClean="0"/>
              <a:t> x, </a:t>
            </a:r>
            <a:r>
              <a:rPr lang="en-US" sz="2600" dirty="0" err="1" smtClean="0"/>
              <a:t>int</a:t>
            </a:r>
            <a:r>
              <a:rPr lang="en-US" sz="2600" dirty="0" smtClean="0"/>
              <a:t> y) -&gt; x + y;</a:t>
            </a:r>
          </a:p>
          <a:p>
            <a:endParaRPr lang="en-US" sz="2600" dirty="0" smtClean="0"/>
          </a:p>
          <a:p>
            <a:r>
              <a:rPr lang="en-US" sz="2600" dirty="0" smtClean="0"/>
              <a:t>        // lambda expression multiplication for two</a:t>
            </a:r>
          </a:p>
          <a:p>
            <a:r>
              <a:rPr lang="en-US" sz="2600" dirty="0" smtClean="0"/>
              <a:t>        // parameters This expression also implements</a:t>
            </a:r>
          </a:p>
          <a:p>
            <a:r>
              <a:rPr lang="en-US" sz="2600" dirty="0" smtClean="0"/>
              <a:t>        // 'FuncInter1' interface</a:t>
            </a:r>
          </a:p>
          <a:p>
            <a:r>
              <a:rPr lang="en-US" sz="2600" dirty="0" smtClean="0"/>
              <a:t>        FuncInter1 multiply = (</a:t>
            </a:r>
            <a:r>
              <a:rPr lang="en-US" sz="2600" dirty="0" err="1" smtClean="0"/>
              <a:t>int</a:t>
            </a:r>
            <a:r>
              <a:rPr lang="en-US" sz="2600" dirty="0" smtClean="0"/>
              <a:t> x, </a:t>
            </a:r>
            <a:r>
              <a:rPr lang="en-US" sz="2600" dirty="0" err="1" smtClean="0"/>
              <a:t>int</a:t>
            </a:r>
            <a:r>
              <a:rPr lang="en-US" sz="2600" dirty="0" smtClean="0"/>
              <a:t> y) -&gt; x * y;</a:t>
            </a:r>
          </a:p>
          <a:p>
            <a:endParaRPr lang="en-US" sz="2600" dirty="0" smtClean="0"/>
          </a:p>
          <a:p>
            <a:r>
              <a:rPr lang="en-US" sz="2600" dirty="0" smtClean="0"/>
              <a:t>        // Creating an object of Test to call operate using</a:t>
            </a:r>
          </a:p>
          <a:p>
            <a:r>
              <a:rPr lang="en-US" sz="2600" dirty="0" smtClean="0"/>
              <a:t>        // different implementations using lambda</a:t>
            </a:r>
          </a:p>
          <a:p>
            <a:r>
              <a:rPr lang="en-US" sz="2600" dirty="0" smtClean="0"/>
              <a:t>        // Expressions</a:t>
            </a:r>
          </a:p>
          <a:p>
            <a:r>
              <a:rPr lang="en-US" sz="2600" dirty="0" smtClean="0"/>
              <a:t>        Test </a:t>
            </a:r>
            <a:r>
              <a:rPr lang="en-US" sz="2600" dirty="0" err="1" smtClean="0"/>
              <a:t>tobj</a:t>
            </a:r>
            <a:r>
              <a:rPr lang="en-US" sz="2600" dirty="0" smtClean="0"/>
              <a:t> = new Test();</a:t>
            </a:r>
            <a:endParaRPr lang="en-US" sz="2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
            <a:ext cx="8305800" cy="6186309"/>
          </a:xfrm>
          <a:prstGeom prst="rect">
            <a:avLst/>
          </a:prstGeom>
        </p:spPr>
        <p:txBody>
          <a:bodyPr wrap="square">
            <a:spAutoFit/>
          </a:bodyPr>
          <a:lstStyle/>
          <a:p>
            <a:endParaRPr lang="en-US" dirty="0" smtClean="0"/>
          </a:p>
          <a:p>
            <a:endParaRPr lang="en-US" dirty="0" smtClean="0"/>
          </a:p>
          <a:p>
            <a:r>
              <a:rPr lang="en-US" sz="2400" dirty="0" smtClean="0"/>
              <a:t>        // Add two numbers using lambda expression</a:t>
            </a:r>
          </a:p>
          <a:p>
            <a:r>
              <a:rPr lang="en-US" sz="2400" dirty="0" smtClean="0"/>
              <a:t>        </a:t>
            </a:r>
            <a:r>
              <a:rPr lang="en-US" sz="2400" dirty="0" err="1" smtClean="0"/>
              <a:t>System.out.println</a:t>
            </a:r>
            <a:r>
              <a:rPr lang="en-US" sz="2400" dirty="0" smtClean="0"/>
              <a:t>("Addition is "</a:t>
            </a:r>
          </a:p>
          <a:p>
            <a:r>
              <a:rPr lang="en-US" sz="2400" dirty="0" smtClean="0"/>
              <a:t>                           + </a:t>
            </a:r>
            <a:r>
              <a:rPr lang="en-US" sz="2400" dirty="0" err="1" smtClean="0"/>
              <a:t>tobj.operate</a:t>
            </a:r>
            <a:r>
              <a:rPr lang="en-US" sz="2400" dirty="0" smtClean="0"/>
              <a:t>(6, 3, add));</a:t>
            </a:r>
          </a:p>
          <a:p>
            <a:endParaRPr lang="en-US" sz="2400" dirty="0" smtClean="0"/>
          </a:p>
          <a:p>
            <a:r>
              <a:rPr lang="en-US" sz="2400" dirty="0" smtClean="0"/>
              <a:t>        // Multiply two numbers using lambda expression</a:t>
            </a:r>
          </a:p>
          <a:p>
            <a:r>
              <a:rPr lang="en-US" sz="2400" dirty="0" smtClean="0"/>
              <a:t>        </a:t>
            </a:r>
            <a:r>
              <a:rPr lang="en-US" sz="2400" dirty="0" err="1" smtClean="0"/>
              <a:t>System.out.println</a:t>
            </a:r>
            <a:r>
              <a:rPr lang="en-US" sz="2400" dirty="0" smtClean="0"/>
              <a:t>("Multiplication is "</a:t>
            </a:r>
          </a:p>
          <a:p>
            <a:r>
              <a:rPr lang="en-US" sz="2400" dirty="0" smtClean="0"/>
              <a:t>                           + </a:t>
            </a:r>
            <a:r>
              <a:rPr lang="en-US" sz="2400" dirty="0" err="1" smtClean="0"/>
              <a:t>tobj.operate</a:t>
            </a:r>
            <a:r>
              <a:rPr lang="en-US" sz="2400" dirty="0" smtClean="0"/>
              <a:t>(6, 3, multiply));</a:t>
            </a:r>
          </a:p>
          <a:p>
            <a:endParaRPr lang="en-US" sz="2400" dirty="0" smtClean="0"/>
          </a:p>
          <a:p>
            <a:r>
              <a:rPr lang="en-US" sz="2400" dirty="0" smtClean="0"/>
              <a:t>        // lambda expression for single parameter</a:t>
            </a:r>
          </a:p>
          <a:p>
            <a:r>
              <a:rPr lang="en-US" sz="2400" dirty="0" smtClean="0"/>
              <a:t>        // This expression implements 'FuncInter2' interface</a:t>
            </a:r>
          </a:p>
          <a:p>
            <a:r>
              <a:rPr lang="en-US" sz="2400" dirty="0" smtClean="0"/>
              <a:t>        FuncInter2 </a:t>
            </a:r>
            <a:r>
              <a:rPr lang="en-US" sz="2400" dirty="0" err="1" smtClean="0"/>
              <a:t>fobj</a:t>
            </a:r>
            <a:r>
              <a:rPr lang="en-US" sz="2400" dirty="0" smtClean="0"/>
              <a:t> = message</a:t>
            </a:r>
          </a:p>
          <a:p>
            <a:r>
              <a:rPr lang="en-US" sz="2400" dirty="0" smtClean="0"/>
              <a:t>            -&gt; </a:t>
            </a:r>
            <a:r>
              <a:rPr lang="en-US" sz="2400" dirty="0" err="1" smtClean="0"/>
              <a:t>System.out.println</a:t>
            </a:r>
            <a:r>
              <a:rPr lang="en-US" sz="2400" dirty="0" smtClean="0"/>
              <a:t>("Hello " + message);</a:t>
            </a:r>
          </a:p>
          <a:p>
            <a:r>
              <a:rPr lang="en-US" sz="2400" dirty="0" smtClean="0"/>
              <a:t>        </a:t>
            </a:r>
            <a:r>
              <a:rPr lang="en-US" sz="2400" dirty="0" err="1" smtClean="0"/>
              <a:t>fobj.sayMessage</a:t>
            </a:r>
            <a:r>
              <a:rPr lang="en-US" sz="2400" dirty="0" smtClean="0"/>
              <a:t>("Geek");</a:t>
            </a:r>
          </a:p>
          <a:p>
            <a:r>
              <a:rPr lang="en-US" sz="2400" dirty="0" smtClean="0"/>
              <a:t>    }</a:t>
            </a:r>
          </a:p>
          <a:p>
            <a:r>
              <a:rPr lang="en-US" sz="2400" dirty="0" smtClean="0"/>
              <a:t>}</a:t>
            </a:r>
            <a:endParaRPr 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763000" cy="5745163"/>
          </a:xfrm>
        </p:spPr>
        <p:txBody>
          <a:bodyPr>
            <a:normAutofit fontScale="92500" lnSpcReduction="20000"/>
          </a:bodyPr>
          <a:lstStyle/>
          <a:p>
            <a:r>
              <a:rPr lang="en-US" b="1" i="1" dirty="0" smtClean="0"/>
              <a:t>Note:</a:t>
            </a:r>
            <a:r>
              <a:rPr lang="en-US" i="1" dirty="0" smtClean="0"/>
              <a:t> Lambda expressions are just like functions and they accept parameters just like functions. </a:t>
            </a:r>
            <a:endParaRPr lang="en-US" i="1" dirty="0" smtClean="0"/>
          </a:p>
          <a:p>
            <a:pPr fontAlgn="base">
              <a:buNone/>
            </a:pPr>
            <a:r>
              <a:rPr lang="en-US" dirty="0" smtClean="0"/>
              <a:t>	</a:t>
            </a:r>
            <a:r>
              <a:rPr lang="en-US" dirty="0" smtClean="0">
                <a:solidFill>
                  <a:srgbClr val="FF0000"/>
                </a:solidFill>
              </a:rPr>
              <a:t>Some </a:t>
            </a:r>
            <a:r>
              <a:rPr lang="en-US" dirty="0" smtClean="0">
                <a:solidFill>
                  <a:srgbClr val="FF0000"/>
                </a:solidFill>
              </a:rPr>
              <a:t>Important </a:t>
            </a:r>
            <a:r>
              <a:rPr lang="en-US" dirty="0" smtClean="0">
                <a:solidFill>
                  <a:srgbClr val="FF0000"/>
                </a:solidFill>
              </a:rPr>
              <a:t>points:</a:t>
            </a:r>
            <a:endParaRPr lang="en-US" dirty="0" smtClean="0">
              <a:solidFill>
                <a:srgbClr val="FF0000"/>
              </a:solidFill>
            </a:endParaRPr>
          </a:p>
          <a:p>
            <a:pPr fontAlgn="base"/>
            <a:r>
              <a:rPr lang="en-US" dirty="0" smtClean="0">
                <a:solidFill>
                  <a:srgbClr val="FF0000"/>
                </a:solidFill>
              </a:rPr>
              <a:t>The body of a lambda expression can contain zero, one, or more statements.</a:t>
            </a:r>
          </a:p>
          <a:p>
            <a:pPr fontAlgn="base"/>
            <a:r>
              <a:rPr lang="en-US" dirty="0" smtClean="0">
                <a:solidFill>
                  <a:srgbClr val="FF0000"/>
                </a:solidFill>
              </a:rPr>
              <a:t>When there is a single statement curly brackets are not mandatory and the return type of the anonymous function is the same as that of the body expression.</a:t>
            </a:r>
          </a:p>
          <a:p>
            <a:pPr fontAlgn="base"/>
            <a:r>
              <a:rPr lang="en-US" dirty="0" smtClean="0">
                <a:solidFill>
                  <a:srgbClr val="FF0000"/>
                </a:solidFill>
              </a:rPr>
              <a:t>When there is more than one statement, then these must be enclosed in curly brackets (a code block) and the return type of the anonymous function is the same as the type of the value returned within the code block, or void if nothing is returned.</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FAQs in Lambda Expression</a:t>
            </a:r>
            <a:br>
              <a:rPr lang="en-US" b="1" dirty="0" smtClean="0"/>
            </a:br>
            <a:endParaRPr lang="en-US" dirty="0"/>
          </a:p>
        </p:txBody>
      </p:sp>
      <p:sp>
        <p:nvSpPr>
          <p:cNvPr id="3" name="Content Placeholder 2"/>
          <p:cNvSpPr>
            <a:spLocks noGrp="1"/>
          </p:cNvSpPr>
          <p:nvPr>
            <p:ph idx="1"/>
          </p:nvPr>
        </p:nvSpPr>
        <p:spPr/>
        <p:txBody>
          <a:bodyPr/>
          <a:lstStyle/>
          <a:p>
            <a:pPr fontAlgn="base"/>
            <a:r>
              <a:rPr lang="en-US" b="1" dirty="0" smtClean="0"/>
              <a:t>Based on the syntax rules just shown, which of the following is/are NOT valid lambda expressions?</a:t>
            </a:r>
          </a:p>
          <a:p>
            <a:pPr fontAlgn="base"/>
            <a:r>
              <a:rPr lang="en-US" b="1" dirty="0" smtClean="0"/>
              <a:t>() -&gt; {}</a:t>
            </a:r>
            <a:endParaRPr lang="en-US" dirty="0" smtClean="0"/>
          </a:p>
          <a:p>
            <a:pPr fontAlgn="base"/>
            <a:r>
              <a:rPr lang="en-US" b="1" dirty="0" smtClean="0"/>
              <a:t>() -&gt; “</a:t>
            </a:r>
            <a:r>
              <a:rPr lang="en-US" b="1" dirty="0" err="1" smtClean="0"/>
              <a:t>geeksforgeeks</a:t>
            </a:r>
            <a:r>
              <a:rPr lang="en-US" b="1" dirty="0" smtClean="0"/>
              <a:t>”</a:t>
            </a:r>
            <a:endParaRPr lang="en-US" dirty="0" smtClean="0"/>
          </a:p>
          <a:p>
            <a:pPr fontAlgn="base"/>
            <a:r>
              <a:rPr lang="en-US" b="1" dirty="0" smtClean="0"/>
              <a:t>() -&gt; { return “</a:t>
            </a:r>
            <a:r>
              <a:rPr lang="en-US" b="1" dirty="0" err="1" smtClean="0"/>
              <a:t>geeksforgeeks</a:t>
            </a:r>
            <a:r>
              <a:rPr lang="en-US" b="1" dirty="0" smtClean="0"/>
              <a:t>”;}</a:t>
            </a:r>
            <a:endParaRPr lang="en-US" dirty="0" smtClean="0"/>
          </a:p>
          <a:p>
            <a:pPr fontAlgn="base"/>
            <a:r>
              <a:rPr lang="en-US" b="1" dirty="0" smtClean="0"/>
              <a:t>(Integer </a:t>
            </a:r>
            <a:r>
              <a:rPr lang="en-US" b="1" dirty="0" err="1" smtClean="0"/>
              <a:t>i</a:t>
            </a:r>
            <a:r>
              <a:rPr lang="en-US" b="1" dirty="0" smtClean="0"/>
              <a:t>) -&gt; return “</a:t>
            </a:r>
            <a:r>
              <a:rPr lang="en-US" b="1" dirty="0" err="1" smtClean="0"/>
              <a:t>geeksforgeeks</a:t>
            </a:r>
            <a:r>
              <a:rPr lang="en-US" b="1" dirty="0" smtClean="0"/>
              <a:t>” + </a:t>
            </a:r>
            <a:r>
              <a:rPr lang="en-US" b="1" dirty="0" err="1" smtClean="0"/>
              <a:t>i</a:t>
            </a:r>
            <a:r>
              <a:rPr lang="en-US" b="1" dirty="0" smtClean="0"/>
              <a:t>;</a:t>
            </a:r>
            <a:endParaRPr lang="en-US" dirty="0" smtClean="0"/>
          </a:p>
          <a:p>
            <a:pPr fontAlgn="base"/>
            <a:r>
              <a:rPr lang="en-US" b="1" dirty="0" smtClean="0"/>
              <a:t>(String s) -&gt; {“</a:t>
            </a:r>
            <a:r>
              <a:rPr lang="en-US" b="1" dirty="0" err="1" smtClean="0"/>
              <a:t>geeksforgeeks</a:t>
            </a:r>
            <a:r>
              <a:rPr lang="en-US" b="1" dirty="0" smtClean="0"/>
              <a:t>”;}</a:t>
            </a:r>
            <a:endParaRPr lang="en-US"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7500" lnSpcReduction="20000"/>
          </a:bodyPr>
          <a:lstStyle/>
          <a:p>
            <a:pPr fontAlgn="base"/>
            <a:r>
              <a:rPr lang="en-US" i="1" dirty="0" smtClean="0"/>
              <a:t>4 and 5 are invalid lambdas, the rest are valid. Details:</a:t>
            </a:r>
          </a:p>
          <a:p>
            <a:pPr fontAlgn="base"/>
            <a:r>
              <a:rPr lang="en-US" i="1" dirty="0" smtClean="0"/>
              <a:t>This lambda has no parameters and returns void. It’s similar to a method with an empty body: public void run() { }.</a:t>
            </a:r>
          </a:p>
          <a:p>
            <a:pPr fontAlgn="base"/>
            <a:r>
              <a:rPr lang="en-US" i="1" dirty="0" smtClean="0"/>
              <a:t>This lambda has no parameters and returns a String as an expression.</a:t>
            </a:r>
          </a:p>
          <a:p>
            <a:pPr fontAlgn="base"/>
            <a:r>
              <a:rPr lang="en-US" i="1" dirty="0" smtClean="0"/>
              <a:t>This lambda has no parameters and returns a String (using an explicit return statement, within a block).</a:t>
            </a:r>
          </a:p>
          <a:p>
            <a:pPr fontAlgn="base"/>
            <a:r>
              <a:rPr lang="en-US" i="1" dirty="0" smtClean="0"/>
              <a:t>return is a control-flow statement. To make this lambda valid, curly braces are required as follows: (Integer </a:t>
            </a:r>
            <a:r>
              <a:rPr lang="en-US" i="1" dirty="0" err="1" smtClean="0"/>
              <a:t>i</a:t>
            </a:r>
            <a:r>
              <a:rPr lang="en-US" i="1" dirty="0" smtClean="0"/>
              <a:t>) -&gt; { return “</a:t>
            </a:r>
            <a:r>
              <a:rPr lang="en-US" i="1" dirty="0" err="1" smtClean="0"/>
              <a:t>geeksforgeeks</a:t>
            </a:r>
            <a:r>
              <a:rPr lang="en-US" i="1" dirty="0" smtClean="0"/>
              <a:t>” + </a:t>
            </a:r>
            <a:r>
              <a:rPr lang="en-US" i="1" dirty="0" err="1" smtClean="0"/>
              <a:t>i</a:t>
            </a:r>
            <a:r>
              <a:rPr lang="en-US" i="1" dirty="0" smtClean="0"/>
              <a:t>; }.</a:t>
            </a:r>
          </a:p>
          <a:p>
            <a:pPr fontAlgn="base"/>
            <a:r>
              <a:rPr lang="en-US" i="1" dirty="0" smtClean="0"/>
              <a:t>“geeks for geeks” is an expression, not a statement. To make this lambda valid, you can remove the curly braces and semicolon as follows: (String s) -&gt; “geeks for geeks”. Or if you prefer, you can use an explicit return statement as follows: (String s) -&gt; { return “geeks for geeks”; }.</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Is it good to use lambda expressions in Java?</a:t>
            </a:r>
          </a:p>
          <a:p>
            <a:r>
              <a:rPr lang="en-US" i="1" dirty="0" smtClean="0"/>
              <a:t>Yes, using lambda expressions makes it easier to use and support other APIs</a:t>
            </a:r>
            <a:r>
              <a:rPr lang="en-US" i="1" dirty="0" smtClean="0"/>
              <a:t>.</a:t>
            </a:r>
          </a:p>
          <a:p>
            <a:r>
              <a:rPr lang="en-US" b="1" dirty="0" smtClean="0"/>
              <a:t>What are the drawbacks of Java lambda?</a:t>
            </a:r>
          </a:p>
          <a:p>
            <a:r>
              <a:rPr lang="en-US" i="1" dirty="0" smtClean="0"/>
              <a:t>Java lambda functions can be only used with functional interfaces.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458200" cy="5516563"/>
          </a:xfrm>
        </p:spPr>
        <p:txBody>
          <a:bodyPr/>
          <a:lstStyle/>
          <a:p>
            <a:r>
              <a:rPr lang="en-US" dirty="0" smtClean="0"/>
              <a:t>The basic objective of this style of programming is to make code more concise, less complex, more predictable, and easier to </a:t>
            </a:r>
            <a:r>
              <a:rPr lang="en-US" dirty="0" smtClean="0"/>
              <a:t>test.</a:t>
            </a:r>
          </a:p>
          <a:p>
            <a:r>
              <a:rPr lang="en-US" dirty="0" smtClean="0"/>
              <a:t>Functional programming deals with certain key concepts such as </a:t>
            </a:r>
            <a:r>
              <a:rPr lang="en-US" u="sng" dirty="0" smtClean="0">
                <a:hlinkClick r:id="rId2"/>
              </a:rPr>
              <a:t>pure function</a:t>
            </a:r>
            <a:r>
              <a:rPr lang="en-US" dirty="0" smtClean="0"/>
              <a:t>, </a:t>
            </a:r>
            <a:r>
              <a:rPr lang="en-US" u="sng" dirty="0" smtClean="0">
                <a:hlinkClick r:id="rId3"/>
              </a:rPr>
              <a:t>immutable state</a:t>
            </a:r>
            <a:r>
              <a:rPr lang="en-US" dirty="0" smtClean="0"/>
              <a:t>, assignment-less programming </a:t>
            </a:r>
            <a:r>
              <a:rPr lang="en-US" dirty="0" smtClean="0"/>
              <a:t>etc</a:t>
            </a:r>
          </a:p>
          <a:p>
            <a:r>
              <a:rPr lang="en-US" dirty="0" smtClean="0"/>
              <a:t>Java </a:t>
            </a:r>
            <a:r>
              <a:rPr lang="en-US" dirty="0" smtClean="0"/>
              <a:t>is a functional style language and the language like </a:t>
            </a:r>
            <a:r>
              <a:rPr lang="en-US" b="1" dirty="0" smtClean="0"/>
              <a:t>Haskell</a:t>
            </a:r>
            <a:r>
              <a:rPr lang="en-US" dirty="0" smtClean="0"/>
              <a:t> is a purely functional programming language.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smtClean="0"/>
              <a:t>Pure functional programming languages don’t allow any mutability in its nature whereas a functional style language provides higher-order </a:t>
            </a:r>
            <a:r>
              <a:rPr lang="en-US" dirty="0" smtClean="0"/>
              <a:t>functions.</a:t>
            </a:r>
          </a:p>
          <a:p>
            <a:r>
              <a:rPr lang="en-US" dirty="0" smtClean="0"/>
              <a:t> if a language goes to the extent of limiting mutability in addition to higher-order function then it becomes purely functional language.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b="1" dirty="0" smtClean="0"/>
              <a:t>Higher-order functions:</a:t>
            </a:r>
            <a:r>
              <a:rPr lang="en-US" dirty="0" smtClean="0"/>
              <a:t> </a:t>
            </a:r>
            <a:endParaRPr lang="en-US" dirty="0"/>
          </a:p>
        </p:txBody>
      </p:sp>
      <p:sp>
        <p:nvSpPr>
          <p:cNvPr id="3" name="Content Placeholder 2"/>
          <p:cNvSpPr>
            <a:spLocks noGrp="1"/>
          </p:cNvSpPr>
          <p:nvPr>
            <p:ph idx="1"/>
          </p:nvPr>
        </p:nvSpPr>
        <p:spPr>
          <a:xfrm>
            <a:off x="304800" y="914400"/>
            <a:ext cx="8382000" cy="5211763"/>
          </a:xfrm>
        </p:spPr>
        <p:txBody>
          <a:bodyPr/>
          <a:lstStyle/>
          <a:p>
            <a:pPr fontAlgn="base">
              <a:buNone/>
            </a:pPr>
            <a:r>
              <a:rPr lang="en-US" dirty="0" smtClean="0"/>
              <a:t>	We </a:t>
            </a:r>
            <a:r>
              <a:rPr lang="en-US" dirty="0" smtClean="0"/>
              <a:t>can do below stuff with objects. </a:t>
            </a:r>
            <a:endParaRPr lang="en-US" dirty="0" smtClean="0"/>
          </a:p>
          <a:p>
            <a:pPr fontAlgn="base"/>
            <a:r>
              <a:rPr lang="en-US" dirty="0" smtClean="0"/>
              <a:t>We </a:t>
            </a:r>
            <a:r>
              <a:rPr lang="en-US" dirty="0" smtClean="0"/>
              <a:t>can pass </a:t>
            </a:r>
            <a:r>
              <a:rPr lang="en-US" b="1" dirty="0" smtClean="0"/>
              <a:t>objects</a:t>
            </a:r>
            <a:r>
              <a:rPr lang="en-US" dirty="0" smtClean="0"/>
              <a:t> to a function.</a:t>
            </a:r>
          </a:p>
          <a:p>
            <a:pPr fontAlgn="base"/>
            <a:r>
              <a:rPr lang="en-US" dirty="0" smtClean="0"/>
              <a:t>We can create </a:t>
            </a:r>
            <a:r>
              <a:rPr lang="en-US" b="1" dirty="0" smtClean="0"/>
              <a:t>objects</a:t>
            </a:r>
            <a:r>
              <a:rPr lang="en-US" dirty="0" smtClean="0"/>
              <a:t> within function.</a:t>
            </a:r>
          </a:p>
          <a:p>
            <a:pPr fontAlgn="base"/>
            <a:r>
              <a:rPr lang="en-US" dirty="0" smtClean="0"/>
              <a:t>We can return </a:t>
            </a:r>
            <a:r>
              <a:rPr lang="en-US" b="1" dirty="0" smtClean="0"/>
              <a:t>objects</a:t>
            </a:r>
            <a:r>
              <a:rPr lang="en-US" dirty="0" smtClean="0"/>
              <a:t> from a function.</a:t>
            </a:r>
          </a:p>
          <a:p>
            <a:pPr fontAlgn="base"/>
            <a:r>
              <a:rPr lang="en-US" dirty="0" smtClean="0"/>
              <a:t>We can pass a </a:t>
            </a:r>
            <a:r>
              <a:rPr lang="en-US" b="1" dirty="0" smtClean="0"/>
              <a:t>function</a:t>
            </a:r>
            <a:r>
              <a:rPr lang="en-US" dirty="0" smtClean="0"/>
              <a:t> to a function.</a:t>
            </a:r>
          </a:p>
          <a:p>
            <a:pPr fontAlgn="base"/>
            <a:r>
              <a:rPr lang="en-US" dirty="0" smtClean="0"/>
              <a:t>We can create a </a:t>
            </a:r>
            <a:r>
              <a:rPr lang="en-US" b="1" dirty="0" smtClean="0"/>
              <a:t>function</a:t>
            </a:r>
            <a:r>
              <a:rPr lang="en-US" dirty="0" smtClean="0"/>
              <a:t> within function.</a:t>
            </a:r>
          </a:p>
          <a:p>
            <a:pPr fontAlgn="base"/>
            <a:r>
              <a:rPr lang="en-US" dirty="0" smtClean="0"/>
              <a:t>We can return a </a:t>
            </a:r>
            <a:r>
              <a:rPr lang="en-US" b="1" dirty="0" smtClean="0"/>
              <a:t>function</a:t>
            </a:r>
            <a:r>
              <a:rPr lang="en-US" dirty="0" smtClean="0"/>
              <a:t> from a function.</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r>
              <a:rPr lang="en-US" b="1" u="sng" dirty="0" smtClean="0">
                <a:hlinkClick r:id="rId2"/>
              </a:rPr>
              <a:t>Pure functions</a:t>
            </a:r>
            <a:r>
              <a:rPr lang="en-US" b="1" dirty="0" smtClean="0"/>
              <a:t>:</a:t>
            </a:r>
            <a:r>
              <a:rPr lang="en-US" dirty="0" smtClean="0"/>
              <a:t> A function is called pure function if it always returns the same result for same argument values and it has no side effects like modifying an argument (or global variable) or outputting something</a:t>
            </a:r>
            <a:r>
              <a:rPr lang="en-US" dirty="0" smtClean="0"/>
              <a:t>.</a:t>
            </a:r>
          </a:p>
          <a:p>
            <a:r>
              <a:rPr lang="en-US" b="1" dirty="0" smtClean="0"/>
              <a:t>Lambda expressions:</a:t>
            </a:r>
            <a:r>
              <a:rPr lang="en-US" dirty="0" smtClean="0"/>
              <a:t> A Lambda expression is an anonymous method that has mutability at very minimum and it has only a parameter list and a body. The return type is always inferred based on the context. Also, make a note, Lambda expressions work in parallel with the functional interface.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304800"/>
            <a:ext cx="7924800" cy="6186309"/>
          </a:xfrm>
          <a:prstGeom prst="rect">
            <a:avLst/>
          </a:prstGeom>
        </p:spPr>
        <p:txBody>
          <a:bodyPr wrap="square">
            <a:spAutoFit/>
          </a:bodyPr>
          <a:lstStyle/>
          <a:p>
            <a:r>
              <a:rPr lang="en-US" dirty="0" smtClean="0"/>
              <a:t>// Java program to demonstrate</a:t>
            </a:r>
          </a:p>
          <a:p>
            <a:r>
              <a:rPr lang="en-US" dirty="0" smtClean="0"/>
              <a:t>// anonymous method</a:t>
            </a:r>
          </a:p>
          <a:p>
            <a:r>
              <a:rPr lang="en-US" dirty="0" smtClean="0"/>
              <a:t>import </a:t>
            </a:r>
            <a:r>
              <a:rPr lang="en-US" dirty="0" err="1" smtClean="0"/>
              <a:t>java.util.Arrays</a:t>
            </a:r>
            <a:r>
              <a:rPr lang="en-US" dirty="0" smtClean="0"/>
              <a:t>;</a:t>
            </a:r>
          </a:p>
          <a:p>
            <a:r>
              <a:rPr lang="en-US" dirty="0" smtClean="0"/>
              <a:t>import </a:t>
            </a:r>
            <a:r>
              <a:rPr lang="en-US" dirty="0" err="1" smtClean="0"/>
              <a:t>java.util.List</a:t>
            </a:r>
            <a:r>
              <a:rPr lang="en-US" dirty="0" smtClean="0"/>
              <a:t>;</a:t>
            </a:r>
          </a:p>
          <a:p>
            <a:r>
              <a:rPr lang="en-US" dirty="0" smtClean="0"/>
              <a:t>public class GFG {</a:t>
            </a:r>
          </a:p>
          <a:p>
            <a:r>
              <a:rPr lang="en-US" dirty="0" smtClean="0"/>
              <a:t>	public static void main(String[] </a:t>
            </a:r>
            <a:r>
              <a:rPr lang="en-US" dirty="0" err="1" smtClean="0"/>
              <a:t>args</a:t>
            </a:r>
            <a:r>
              <a:rPr lang="en-US" dirty="0" smtClean="0"/>
              <a:t>)</a:t>
            </a:r>
          </a:p>
          <a:p>
            <a:r>
              <a:rPr lang="en-US" dirty="0" smtClean="0"/>
              <a:t>	{</a:t>
            </a:r>
          </a:p>
          <a:p>
            <a:endParaRPr lang="en-US" dirty="0" smtClean="0"/>
          </a:p>
          <a:p>
            <a:r>
              <a:rPr lang="en-US" dirty="0" smtClean="0"/>
              <a:t>		// Defining an anonymous method</a:t>
            </a:r>
          </a:p>
          <a:p>
            <a:r>
              <a:rPr lang="en-US" dirty="0" smtClean="0"/>
              <a:t>		</a:t>
            </a:r>
            <a:r>
              <a:rPr lang="en-US" dirty="0" err="1" smtClean="0"/>
              <a:t>Runnable</a:t>
            </a:r>
            <a:r>
              <a:rPr lang="en-US" dirty="0" smtClean="0"/>
              <a:t> r = new </a:t>
            </a:r>
            <a:r>
              <a:rPr lang="en-US" dirty="0" err="1" smtClean="0"/>
              <a:t>Runnable</a:t>
            </a:r>
            <a:r>
              <a:rPr lang="en-US" dirty="0" smtClean="0"/>
              <a:t>() {</a:t>
            </a:r>
          </a:p>
          <a:p>
            <a:r>
              <a:rPr lang="en-US" dirty="0" smtClean="0"/>
              <a:t>			public void run()</a:t>
            </a:r>
          </a:p>
          <a:p>
            <a:r>
              <a:rPr lang="en-US" dirty="0" smtClean="0"/>
              <a:t>			{</a:t>
            </a:r>
          </a:p>
          <a:p>
            <a:r>
              <a:rPr lang="en-US" dirty="0" smtClean="0"/>
              <a:t>				</a:t>
            </a:r>
            <a:r>
              <a:rPr lang="en-US" dirty="0" err="1" smtClean="0"/>
              <a:t>System.out.println</a:t>
            </a:r>
            <a:r>
              <a:rPr lang="en-US" dirty="0" smtClean="0"/>
              <a:t>(</a:t>
            </a:r>
          </a:p>
          <a:p>
            <a:r>
              <a:rPr lang="en-US" dirty="0" smtClean="0"/>
              <a:t>					"Running in </a:t>
            </a:r>
            <a:r>
              <a:rPr lang="en-US" dirty="0" err="1" smtClean="0"/>
              <a:t>Runnable</a:t>
            </a:r>
            <a:r>
              <a:rPr lang="en-US" dirty="0" smtClean="0"/>
              <a:t> thread");</a:t>
            </a:r>
          </a:p>
          <a:p>
            <a:r>
              <a:rPr lang="en-US" dirty="0" smtClean="0"/>
              <a:t>			}</a:t>
            </a:r>
          </a:p>
          <a:p>
            <a:r>
              <a:rPr lang="en-US" dirty="0" smtClean="0"/>
              <a:t>		};</a:t>
            </a:r>
          </a:p>
          <a:p>
            <a:endParaRPr lang="en-US" dirty="0" smtClean="0"/>
          </a:p>
          <a:p>
            <a:r>
              <a:rPr lang="en-US" dirty="0" smtClean="0"/>
              <a:t>		</a:t>
            </a:r>
            <a:r>
              <a:rPr lang="en-US" dirty="0" err="1" smtClean="0"/>
              <a:t>r.run</a:t>
            </a:r>
            <a:r>
              <a:rPr lang="en-US" dirty="0" smtClean="0"/>
              <a:t>();</a:t>
            </a:r>
          </a:p>
          <a:p>
            <a:r>
              <a:rPr lang="en-US" dirty="0" smtClean="0"/>
              <a:t>		</a:t>
            </a:r>
            <a:r>
              <a:rPr lang="en-US" dirty="0" err="1" smtClean="0"/>
              <a:t>System.out.println</a:t>
            </a:r>
            <a:r>
              <a:rPr lang="en-US" dirty="0" smtClean="0"/>
              <a:t>(</a:t>
            </a:r>
          </a:p>
          <a:p>
            <a:r>
              <a:rPr lang="en-US" dirty="0" smtClean="0"/>
              <a:t>			"Running in main thread");</a:t>
            </a:r>
          </a:p>
          <a:p>
            <a:r>
              <a:rPr lang="en-US" dirty="0" smtClean="0"/>
              <a:t>	}</a:t>
            </a:r>
          </a:p>
          <a:p>
            <a:r>
              <a:rPr lang="en-US" dirty="0" smtClean="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52401"/>
            <a:ext cx="8153400" cy="6740307"/>
          </a:xfrm>
          <a:prstGeom prst="rect">
            <a:avLst/>
          </a:prstGeom>
        </p:spPr>
        <p:txBody>
          <a:bodyPr wrap="square">
            <a:spAutoFit/>
          </a:bodyPr>
          <a:lstStyle/>
          <a:p>
            <a:r>
              <a:rPr lang="en-US" sz="2400" dirty="0" smtClean="0"/>
              <a:t>// Java 8 program to demonstrate</a:t>
            </a:r>
          </a:p>
          <a:p>
            <a:r>
              <a:rPr lang="en-US" sz="2400" dirty="0" smtClean="0"/>
              <a:t>// a lambda expression</a:t>
            </a:r>
          </a:p>
          <a:p>
            <a:r>
              <a:rPr lang="en-US" sz="2400" dirty="0" smtClean="0"/>
              <a:t>import </a:t>
            </a:r>
            <a:r>
              <a:rPr lang="en-US" sz="2400" dirty="0" err="1" smtClean="0"/>
              <a:t>java.util.Arrays</a:t>
            </a:r>
            <a:r>
              <a:rPr lang="en-US" sz="2400" dirty="0" smtClean="0"/>
              <a:t>;</a:t>
            </a:r>
          </a:p>
          <a:p>
            <a:r>
              <a:rPr lang="en-US" sz="2400" dirty="0" smtClean="0"/>
              <a:t>import </a:t>
            </a:r>
            <a:r>
              <a:rPr lang="en-US" sz="2400" dirty="0" err="1" smtClean="0"/>
              <a:t>java.util.List</a:t>
            </a:r>
            <a:r>
              <a:rPr lang="en-US" sz="2400" dirty="0" smtClean="0"/>
              <a:t>;</a:t>
            </a:r>
          </a:p>
          <a:p>
            <a:r>
              <a:rPr lang="en-US" sz="2400" dirty="0" smtClean="0"/>
              <a:t>public class GFG {</a:t>
            </a:r>
          </a:p>
          <a:p>
            <a:r>
              <a:rPr lang="en-US" sz="2400" dirty="0" smtClean="0"/>
              <a:t>	public static void main(String[] </a:t>
            </a:r>
            <a:r>
              <a:rPr lang="en-US" sz="2400" dirty="0" err="1" smtClean="0"/>
              <a:t>args</a:t>
            </a:r>
            <a:r>
              <a:rPr lang="en-US" sz="2400" dirty="0" smtClean="0"/>
              <a:t>)</a:t>
            </a:r>
          </a:p>
          <a:p>
            <a:r>
              <a:rPr lang="en-US" sz="2400" dirty="0" smtClean="0"/>
              <a:t>	{</a:t>
            </a:r>
          </a:p>
          <a:p>
            <a:r>
              <a:rPr lang="en-US" sz="2400" dirty="0" smtClean="0"/>
              <a:t>		</a:t>
            </a:r>
            <a:r>
              <a:rPr lang="en-US" sz="2400" dirty="0" err="1" smtClean="0"/>
              <a:t>Runnable</a:t>
            </a:r>
            <a:r>
              <a:rPr lang="en-US" sz="2400" dirty="0" smtClean="0"/>
              <a:t> r</a:t>
            </a:r>
          </a:p>
          <a:p>
            <a:r>
              <a:rPr lang="en-US" sz="2400" dirty="0" smtClean="0"/>
              <a:t>			= ()</a:t>
            </a:r>
          </a:p>
          <a:p>
            <a:r>
              <a:rPr lang="en-US" sz="2400" dirty="0" smtClean="0"/>
              <a:t>			-&gt; </a:t>
            </a:r>
            <a:r>
              <a:rPr lang="en-US" sz="2400" dirty="0" err="1" smtClean="0"/>
              <a:t>System.out.println</a:t>
            </a:r>
            <a:r>
              <a:rPr lang="en-US" sz="2400" dirty="0" smtClean="0"/>
              <a:t>(</a:t>
            </a:r>
          </a:p>
          <a:p>
            <a:r>
              <a:rPr lang="en-US" sz="2400" dirty="0" smtClean="0"/>
              <a:t>				"Running in </a:t>
            </a:r>
            <a:r>
              <a:rPr lang="en-US" sz="2400" dirty="0" err="1" smtClean="0"/>
              <a:t>Runnable</a:t>
            </a:r>
            <a:r>
              <a:rPr lang="en-US" sz="2400" dirty="0" smtClean="0"/>
              <a:t> thread");</a:t>
            </a:r>
          </a:p>
          <a:p>
            <a:endParaRPr lang="en-US" sz="2400" dirty="0" smtClean="0"/>
          </a:p>
          <a:p>
            <a:r>
              <a:rPr lang="en-US" sz="2400" dirty="0" smtClean="0"/>
              <a:t>		</a:t>
            </a:r>
            <a:r>
              <a:rPr lang="en-US" sz="2400" dirty="0" err="1" smtClean="0"/>
              <a:t>r.run</a:t>
            </a:r>
            <a:r>
              <a:rPr lang="en-US" sz="2400" dirty="0" smtClean="0"/>
              <a:t>();</a:t>
            </a:r>
          </a:p>
          <a:p>
            <a:endParaRPr lang="en-US" sz="2400" dirty="0" smtClean="0"/>
          </a:p>
          <a:p>
            <a:r>
              <a:rPr lang="en-US" sz="2400" dirty="0" smtClean="0"/>
              <a:t>		</a:t>
            </a:r>
            <a:r>
              <a:rPr lang="en-US" sz="2400" dirty="0" err="1" smtClean="0"/>
              <a:t>System.out.println</a:t>
            </a:r>
            <a:r>
              <a:rPr lang="en-US" sz="2400" dirty="0" smtClean="0"/>
              <a:t>(</a:t>
            </a:r>
          </a:p>
          <a:p>
            <a:r>
              <a:rPr lang="en-US" sz="2400" dirty="0" smtClean="0"/>
              <a:t>			"Running in main thread");</a:t>
            </a:r>
          </a:p>
          <a:p>
            <a:r>
              <a:rPr lang="en-US" sz="2400" dirty="0" smtClean="0"/>
              <a:t>	}</a:t>
            </a:r>
          </a:p>
          <a:p>
            <a:r>
              <a:rPr lang="en-US" sz="2400" dirty="0" smtClean="0"/>
              <a:t>}</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839200" cy="5821363"/>
          </a:xfrm>
        </p:spPr>
        <p:txBody>
          <a:bodyPr>
            <a:normAutofit lnSpcReduction="10000"/>
          </a:bodyPr>
          <a:lstStyle/>
          <a:p>
            <a:r>
              <a:rPr lang="en-US" dirty="0" smtClean="0">
                <a:solidFill>
                  <a:srgbClr val="273239"/>
                </a:solidFill>
                <a:highlight>
                  <a:srgbClr val="FFFFFF"/>
                </a:highlight>
                <a:latin typeface="Nunito" pitchFamily="2" charset="0"/>
              </a:rPr>
              <a:t>Functional </a:t>
            </a:r>
            <a:r>
              <a:rPr lang="en-US" dirty="0" smtClean="0">
                <a:solidFill>
                  <a:srgbClr val="273239"/>
                </a:solidFill>
                <a:highlight>
                  <a:srgbClr val="FFFFFF"/>
                </a:highlight>
                <a:latin typeface="Nunito" pitchFamily="2" charset="0"/>
              </a:rPr>
              <a:t>interfaces are included in Java SE 8 with </a:t>
            </a:r>
            <a:r>
              <a:rPr lang="en-US" b="1" dirty="0" smtClean="0">
                <a:solidFill>
                  <a:srgbClr val="273239"/>
                </a:solidFill>
                <a:highlight>
                  <a:srgbClr val="FFFFFF"/>
                </a:highlight>
                <a:latin typeface="Nunito" pitchFamily="2" charset="0"/>
              </a:rPr>
              <a:t>Lambda expressions </a:t>
            </a:r>
            <a:r>
              <a:rPr lang="en-US" dirty="0" smtClean="0">
                <a:solidFill>
                  <a:srgbClr val="273239"/>
                </a:solidFill>
                <a:highlight>
                  <a:srgbClr val="FFFFFF"/>
                </a:highlight>
                <a:latin typeface="Nunito" pitchFamily="2" charset="0"/>
              </a:rPr>
              <a:t>and </a:t>
            </a:r>
            <a:r>
              <a:rPr lang="en-US" b="1" dirty="0" smtClean="0">
                <a:solidFill>
                  <a:srgbClr val="273239"/>
                </a:solidFill>
                <a:highlight>
                  <a:srgbClr val="FFFFFF"/>
                </a:highlight>
                <a:latin typeface="Nunito" pitchFamily="2" charset="0"/>
              </a:rPr>
              <a:t>Method references</a:t>
            </a:r>
            <a:r>
              <a:rPr lang="en-US" dirty="0" smtClean="0">
                <a:solidFill>
                  <a:srgbClr val="273239"/>
                </a:solidFill>
                <a:highlight>
                  <a:srgbClr val="FFFFFF"/>
                </a:highlight>
                <a:latin typeface="Nunito" pitchFamily="2" charset="0"/>
              </a:rPr>
              <a:t> in order to make code more readable, clean, and straightforward</a:t>
            </a:r>
            <a:r>
              <a:rPr lang="en-US" dirty="0" smtClean="0">
                <a:solidFill>
                  <a:srgbClr val="273239"/>
                </a:solidFill>
                <a:highlight>
                  <a:srgbClr val="FFFFFF"/>
                </a:highlight>
                <a:latin typeface="Nunito" pitchFamily="2" charset="0"/>
              </a:rPr>
              <a:t>.</a:t>
            </a:r>
          </a:p>
          <a:p>
            <a:r>
              <a:rPr lang="en-US" dirty="0" smtClean="0">
                <a:solidFill>
                  <a:srgbClr val="273239"/>
                </a:solidFill>
                <a:highlight>
                  <a:srgbClr val="FFFFFF"/>
                </a:highlight>
                <a:latin typeface="Nunito" pitchFamily="2" charset="0"/>
              </a:rPr>
              <a:t>Functional interfaces are used and executed by representing the interface with an </a:t>
            </a:r>
            <a:r>
              <a:rPr lang="en-US" b="1" dirty="0" smtClean="0">
                <a:solidFill>
                  <a:srgbClr val="273239"/>
                </a:solidFill>
                <a:highlight>
                  <a:srgbClr val="FFFFFF"/>
                </a:highlight>
                <a:latin typeface="Nunito" pitchFamily="2" charset="0"/>
              </a:rPr>
              <a:t>annotation called </a:t>
            </a:r>
            <a:r>
              <a:rPr lang="en-US" b="1" i="1" dirty="0" smtClean="0">
                <a:solidFill>
                  <a:srgbClr val="273239"/>
                </a:solidFill>
                <a:highlight>
                  <a:srgbClr val="FFFFFF"/>
                </a:highlight>
                <a:latin typeface="Nunito" pitchFamily="2" charset="0"/>
              </a:rPr>
              <a:t>@</a:t>
            </a:r>
            <a:r>
              <a:rPr lang="en-US" b="1" i="1" dirty="0" err="1" smtClean="0">
                <a:solidFill>
                  <a:srgbClr val="273239"/>
                </a:solidFill>
                <a:highlight>
                  <a:srgbClr val="FFFFFF"/>
                </a:highlight>
                <a:latin typeface="Nunito" pitchFamily="2" charset="0"/>
              </a:rPr>
              <a:t>FunctionalInterface</a:t>
            </a:r>
            <a:r>
              <a:rPr lang="en-US" dirty="0" smtClean="0">
                <a:solidFill>
                  <a:srgbClr val="273239"/>
                </a:solidFill>
                <a:highlight>
                  <a:srgbClr val="FFFFFF"/>
                </a:highlight>
                <a:latin typeface="Nunito" pitchFamily="2" charset="0"/>
              </a:rPr>
              <a:t>. </a:t>
            </a:r>
          </a:p>
          <a:p>
            <a:r>
              <a:rPr lang="en-US" dirty="0" smtClean="0">
                <a:solidFill>
                  <a:srgbClr val="273239"/>
                </a:solidFill>
                <a:highlight>
                  <a:srgbClr val="FFFFFF"/>
                </a:highlight>
                <a:latin typeface="Nunito" pitchFamily="2" charset="0"/>
              </a:rPr>
              <a:t>In Functional interfaces, there is no need to use the abstract keyword as it is optional to use the abstract keyword because, by default, the method defined inside the interface is abstract only. </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1117</TotalTime>
  <Words>1120</Words>
  <Application>Microsoft Office PowerPoint</Application>
  <PresentationFormat>On-screen Show (4:3)</PresentationFormat>
  <Paragraphs>212</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Functional Interface</vt:lpstr>
      <vt:lpstr>Functional Programming in Java </vt:lpstr>
      <vt:lpstr>Slide 3</vt:lpstr>
      <vt:lpstr>Slide 4</vt:lpstr>
      <vt:lpstr>Higher-order functions: </vt:lpstr>
      <vt:lpstr>Slide 6</vt:lpstr>
      <vt:lpstr>Slide 7</vt:lpstr>
      <vt:lpstr>Slide 8</vt:lpstr>
      <vt:lpstr>Slide 9</vt:lpstr>
      <vt:lpstr>Lambda Expression in Java </vt:lpstr>
      <vt:lpstr>Functionalities of Lambda Expression in Java </vt:lpstr>
      <vt:lpstr>Slide 12</vt:lpstr>
      <vt:lpstr>Slide 13</vt:lpstr>
      <vt:lpstr>Lambda Expression Syntax lambda operator -&gt; body </vt:lpstr>
      <vt:lpstr> </vt:lpstr>
      <vt:lpstr>1. Lambda Expression with Zero parameter </vt:lpstr>
      <vt:lpstr>Slide 17</vt:lpstr>
      <vt:lpstr>Slide 18</vt:lpstr>
      <vt:lpstr>Slide 19</vt:lpstr>
      <vt:lpstr>Slide 20</vt:lpstr>
      <vt:lpstr>Slide 21</vt:lpstr>
      <vt:lpstr>Slide 22</vt:lpstr>
      <vt:lpstr>FAQs in Lambda Expression </vt:lpstr>
      <vt:lpstr>Slide 24</vt:lpstr>
      <vt:lpstr>Slide 25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Interface</dc:title>
  <dc:creator>ram</dc:creator>
  <cp:lastModifiedBy>ram</cp:lastModifiedBy>
  <cp:revision>3</cp:revision>
  <dcterms:created xsi:type="dcterms:W3CDTF">2006-08-16T00:00:00Z</dcterms:created>
  <dcterms:modified xsi:type="dcterms:W3CDTF">2024-05-16T04:08:17Z</dcterms:modified>
</cp:coreProperties>
</file>