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55E1D1-7F0F-46CE-83FB-449B8FCE2530}" v="108" dt="2024-04-25T06:38:58.858"/>
    <p1510:client id="{B8C2317B-D42D-4A8E-A61E-3989E28DEC47}" v="64" dt="2024-04-25T08:47:53.9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25/04/2024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25/04/2024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25/04/2024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25/04/2024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25/04/2024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25/04/2024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25/04/2024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25/04/2024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25/04/2024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25/04/2024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25/04/2024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25/04/2024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B08231-DE95-C05E-B077-3C0BF72CA170}"/>
              </a:ext>
            </a:extLst>
          </p:cNvPr>
          <p:cNvSpPr txBox="1"/>
          <p:nvPr/>
        </p:nvSpPr>
        <p:spPr>
          <a:xfrm>
            <a:off x="180112" y="443346"/>
            <a:ext cx="11499269"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272C37"/>
                </a:solidFill>
                <a:latin typeface="Roboto"/>
                <a:ea typeface="Roboto"/>
                <a:cs typeface="Roboto"/>
              </a:rPr>
              <a:t>What Are Packages in Java?</a:t>
            </a:r>
          </a:p>
          <a:p>
            <a:r>
              <a:rPr lang="en-US" sz="2400">
                <a:solidFill>
                  <a:srgbClr val="51565E"/>
                </a:solidFill>
                <a:latin typeface="Roboto"/>
                <a:ea typeface="Roboto"/>
                <a:cs typeface="Roboto"/>
              </a:rPr>
              <a:t>A set of classes and interfaces grouped together are known as Packages in JAVA. The name itself defines that pack (group) of related types such as classes, sub-packages, enumeration, annotations, and interfaces that provide name-space management. Every class is a part of a certain package. When you need to use an existing class, you need to add the package within the Java program.</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3238A2-34BE-53CF-6FAA-7E2DC0B36ACA}"/>
              </a:ext>
            </a:extLst>
          </p:cNvPr>
          <p:cNvSpPr txBox="1"/>
          <p:nvPr/>
        </p:nvSpPr>
        <p:spPr>
          <a:xfrm>
            <a:off x="263238" y="498764"/>
            <a:ext cx="11499270"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rgbClr val="272C37"/>
                </a:solidFill>
                <a:latin typeface="Roboto"/>
                <a:ea typeface="Roboto"/>
                <a:cs typeface="Roboto"/>
              </a:rPr>
              <a:t>Add Built-in Packages in Java Program</a:t>
            </a:r>
          </a:p>
          <a:p>
            <a:r>
              <a:rPr lang="en-US" sz="2800" b="1" dirty="0">
                <a:solidFill>
                  <a:srgbClr val="272C37"/>
                </a:solidFill>
                <a:latin typeface="Roboto"/>
                <a:ea typeface="Roboto"/>
                <a:cs typeface="Roboto"/>
              </a:rPr>
              <a:t>Example 1</a:t>
            </a:r>
          </a:p>
          <a:p>
            <a:r>
              <a:rPr lang="en-US" sz="2800" dirty="0">
                <a:solidFill>
                  <a:srgbClr val="272C37"/>
                </a:solidFill>
                <a:latin typeface="Roboto"/>
                <a:ea typeface="Roboto"/>
                <a:cs typeface="Roboto"/>
              </a:rPr>
              <a:t>Code 1:</a:t>
            </a:r>
          </a:p>
          <a:p>
            <a:r>
              <a:rPr lang="en-US" sz="2800" dirty="0">
                <a:solidFill>
                  <a:srgbClr val="51565E"/>
                </a:solidFill>
                <a:latin typeface="Roboto"/>
                <a:ea typeface="Roboto"/>
                <a:cs typeface="Roboto"/>
              </a:rPr>
              <a:t>import </a:t>
            </a:r>
            <a:r>
              <a:rPr lang="en-US" sz="2800" dirty="0" err="1">
                <a:solidFill>
                  <a:srgbClr val="51565E"/>
                </a:solidFill>
                <a:latin typeface="Roboto"/>
                <a:ea typeface="Roboto"/>
                <a:cs typeface="Roboto"/>
              </a:rPr>
              <a:t>java.util</a:t>
            </a:r>
            <a:r>
              <a:rPr lang="en-US" sz="2800" dirty="0">
                <a:solidFill>
                  <a:srgbClr val="51565E"/>
                </a:solidFill>
                <a:latin typeface="Roboto"/>
                <a:ea typeface="Roboto"/>
                <a:cs typeface="Roboto"/>
              </a:rPr>
              <a:t>.*;  //get all classes from subpackage loads Date class</a:t>
            </a:r>
          </a:p>
          <a:p>
            <a:r>
              <a:rPr lang="en-US" sz="2800" dirty="0">
                <a:solidFill>
                  <a:srgbClr val="51565E"/>
                </a:solidFill>
                <a:latin typeface="Roboto"/>
                <a:ea typeface="Roboto"/>
                <a:cs typeface="Roboto"/>
              </a:rPr>
              <a:t>import </a:t>
            </a:r>
            <a:r>
              <a:rPr lang="en-US" sz="2800" dirty="0" err="1">
                <a:solidFill>
                  <a:srgbClr val="51565E"/>
                </a:solidFill>
                <a:latin typeface="Roboto"/>
                <a:ea typeface="Roboto"/>
                <a:cs typeface="Roboto"/>
              </a:rPr>
              <a:t>java.util.Scanner</a:t>
            </a:r>
            <a:r>
              <a:rPr lang="en-US" sz="2800" dirty="0">
                <a:solidFill>
                  <a:srgbClr val="51565E"/>
                </a:solidFill>
                <a:latin typeface="Roboto"/>
                <a:ea typeface="Roboto"/>
                <a:cs typeface="Roboto"/>
              </a:rPr>
              <a:t>; //get one specific class Scanner</a:t>
            </a:r>
          </a:p>
          <a:p>
            <a:r>
              <a:rPr lang="en-US" sz="2800" dirty="0">
                <a:solidFill>
                  <a:srgbClr val="51565E"/>
                </a:solidFill>
                <a:latin typeface="Roboto"/>
                <a:ea typeface="Roboto"/>
                <a:cs typeface="Roboto"/>
              </a:rPr>
              <a:t>public class </a:t>
            </a:r>
            <a:r>
              <a:rPr lang="en-US" sz="2800" dirty="0" err="1">
                <a:solidFill>
                  <a:srgbClr val="51565E"/>
                </a:solidFill>
                <a:latin typeface="Roboto"/>
                <a:ea typeface="Roboto"/>
                <a:cs typeface="Roboto"/>
              </a:rPr>
              <a:t>PackageImportExample</a:t>
            </a:r>
            <a:r>
              <a:rPr lang="en-US" sz="2800" dirty="0">
                <a:solidFill>
                  <a:srgbClr val="51565E"/>
                </a:solidFill>
                <a:latin typeface="Roboto"/>
                <a:ea typeface="Roboto"/>
                <a:cs typeface="Roboto"/>
              </a:rPr>
              <a:t> </a:t>
            </a:r>
          </a:p>
          <a:p>
            <a:r>
              <a:rPr lang="en-US" sz="2800" dirty="0">
                <a:solidFill>
                  <a:srgbClr val="51565E"/>
                </a:solidFill>
                <a:latin typeface="Roboto"/>
                <a:ea typeface="Roboto"/>
                <a:cs typeface="Roboto"/>
              </a:rPr>
              <a:t>{  </a:t>
            </a:r>
          </a:p>
          <a:p>
            <a:r>
              <a:rPr lang="en-US" sz="2800" dirty="0">
                <a:solidFill>
                  <a:srgbClr val="51565E"/>
                </a:solidFill>
                <a:latin typeface="Roboto"/>
                <a:ea typeface="Roboto"/>
                <a:cs typeface="Roboto"/>
              </a:rPr>
              <a:t>public static void main(String </a:t>
            </a:r>
            <a:r>
              <a:rPr lang="en-US" sz="2800" dirty="0" err="1">
                <a:solidFill>
                  <a:srgbClr val="51565E"/>
                </a:solidFill>
                <a:latin typeface="Roboto"/>
                <a:ea typeface="Roboto"/>
                <a:cs typeface="Roboto"/>
              </a:rPr>
              <a:t>args</a:t>
            </a:r>
            <a:r>
              <a:rPr lang="en-US" sz="2800" dirty="0">
                <a:solidFill>
                  <a:srgbClr val="51565E"/>
                </a:solidFill>
                <a:latin typeface="Roboto"/>
                <a:ea typeface="Roboto"/>
                <a:cs typeface="Roboto"/>
              </a:rPr>
              <a:t>[])throws Exception</a:t>
            </a:r>
          </a:p>
          <a:p>
            <a:r>
              <a:rPr lang="en-US" sz="2800" dirty="0">
                <a:solidFill>
                  <a:srgbClr val="51565E"/>
                </a:solidFill>
                <a:latin typeface="Roboto"/>
                <a:ea typeface="Roboto"/>
                <a:cs typeface="Roboto"/>
              </a:rPr>
              <a:t>  {  </a:t>
            </a:r>
          </a:p>
          <a:p>
            <a:r>
              <a:rPr lang="en-US" sz="2800" dirty="0">
                <a:solidFill>
                  <a:srgbClr val="51565E"/>
                </a:solidFill>
                <a:latin typeface="Roboto"/>
                <a:ea typeface="Roboto"/>
                <a:cs typeface="Roboto"/>
              </a:rPr>
              <a:t>// Instantiate a scanner object </a:t>
            </a:r>
          </a:p>
          <a:p>
            <a:r>
              <a:rPr lang="en-US" sz="2800" dirty="0">
                <a:solidFill>
                  <a:srgbClr val="51565E"/>
                </a:solidFill>
                <a:latin typeface="Roboto"/>
                <a:ea typeface="Roboto"/>
                <a:cs typeface="Roboto"/>
              </a:rPr>
              <a:t>          Scanner </a:t>
            </a:r>
            <a:r>
              <a:rPr lang="en-US" sz="2800" dirty="0" err="1">
                <a:solidFill>
                  <a:srgbClr val="51565E"/>
                </a:solidFill>
                <a:latin typeface="Roboto"/>
                <a:ea typeface="Roboto"/>
                <a:cs typeface="Roboto"/>
              </a:rPr>
              <a:t>scanObj</a:t>
            </a:r>
            <a:r>
              <a:rPr lang="en-US" sz="2800" dirty="0">
                <a:solidFill>
                  <a:srgbClr val="51565E"/>
                </a:solidFill>
                <a:latin typeface="Roboto"/>
                <a:ea typeface="Roboto"/>
                <a:cs typeface="Roboto"/>
              </a:rPr>
              <a:t> = new Scanner(System.in);  </a:t>
            </a:r>
          </a:p>
        </p:txBody>
      </p:sp>
    </p:spTree>
    <p:extLst>
      <p:ext uri="{BB962C8B-B14F-4D97-AF65-F5344CB8AC3E}">
        <p14:creationId xmlns:p14="http://schemas.microsoft.com/office/powerpoint/2010/main" val="510138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378FB2-D87D-EDCF-3CDF-77D73E652931}"/>
              </a:ext>
            </a:extLst>
          </p:cNvPr>
          <p:cNvSpPr txBox="1"/>
          <p:nvPr/>
        </p:nvSpPr>
        <p:spPr>
          <a:xfrm>
            <a:off x="1" y="277091"/>
            <a:ext cx="11817925" cy="620927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rgbClr val="51565E"/>
                </a:solidFill>
                <a:latin typeface="Roboto"/>
                <a:ea typeface="Roboto"/>
                <a:cs typeface="Roboto"/>
              </a:rPr>
              <a:t>  System.out.print("Kindly Enter Your UserName :");  </a:t>
            </a:r>
          </a:p>
          <a:p>
            <a:r>
              <a:rPr lang="en-US" sz="2800">
                <a:solidFill>
                  <a:srgbClr val="51565E"/>
                </a:solidFill>
                <a:latin typeface="Roboto"/>
                <a:ea typeface="Roboto"/>
                <a:cs typeface="Roboto"/>
              </a:rPr>
              <a:t>          String sName = scanObj.nextLine();  </a:t>
            </a:r>
          </a:p>
          <a:p>
            <a:r>
              <a:rPr lang="en-US" sz="2800">
                <a:solidFill>
                  <a:srgbClr val="51565E"/>
                </a:solidFill>
                <a:latin typeface="Roboto"/>
                <a:ea typeface="Roboto"/>
                <a:cs typeface="Roboto"/>
              </a:rPr>
              <a:t>          System.out.println("UserName is: " + sName);  </a:t>
            </a:r>
          </a:p>
          <a:p>
            <a:r>
              <a:rPr lang="en-US" sz="2800">
                <a:solidFill>
                  <a:srgbClr val="51565E"/>
                </a:solidFill>
                <a:latin typeface="Roboto"/>
                <a:ea typeface="Roboto"/>
                <a:cs typeface="Roboto"/>
              </a:rPr>
              <a:t>  scanObj.close(); </a:t>
            </a:r>
          </a:p>
          <a:p>
            <a:r>
              <a:rPr lang="en-US" sz="2800">
                <a:solidFill>
                  <a:srgbClr val="51565E"/>
                </a:solidFill>
                <a:latin typeface="Roboto"/>
                <a:ea typeface="Roboto"/>
                <a:cs typeface="Roboto"/>
              </a:rPr>
              <a:t>      // Instantiate a Date class from Util package</a:t>
            </a:r>
          </a:p>
          <a:p>
            <a:r>
              <a:rPr lang="en-US" sz="2800">
                <a:solidFill>
                  <a:srgbClr val="51565E"/>
                </a:solidFill>
                <a:latin typeface="Roboto"/>
                <a:ea typeface="Roboto"/>
                <a:cs typeface="Roboto"/>
              </a:rPr>
              <a:t>      Date currdate = new Date();</a:t>
            </a:r>
          </a:p>
          <a:p>
            <a:r>
              <a:rPr lang="en-US" sz="2800">
                <a:solidFill>
                  <a:srgbClr val="51565E"/>
                </a:solidFill>
                <a:latin typeface="Roboto"/>
                <a:ea typeface="Roboto"/>
                <a:cs typeface="Roboto"/>
              </a:rPr>
              <a:t>      System.out.println(currdate.toString());</a:t>
            </a:r>
          </a:p>
          <a:p>
            <a:r>
              <a:rPr lang="en-US" sz="2800">
                <a:solidFill>
                  <a:srgbClr val="51565E"/>
                </a:solidFill>
                <a:latin typeface="Roboto"/>
                <a:ea typeface="Roboto"/>
                <a:cs typeface="Roboto"/>
              </a:rPr>
              <a:t>//Without importing java.net package use complete qualified name to access the class InetAddress</a:t>
            </a:r>
          </a:p>
          <a:p>
            <a:r>
              <a:rPr lang="en-US" sz="2800">
                <a:solidFill>
                  <a:srgbClr val="51565E"/>
                </a:solidFill>
                <a:latin typeface="Roboto"/>
                <a:ea typeface="Roboto"/>
                <a:cs typeface="Roboto"/>
              </a:rPr>
              <a:t>java.net.InetAddress ipAddress=java.net.InetAddress.getLocalHost();  </a:t>
            </a:r>
          </a:p>
          <a:p>
            <a:r>
              <a:rPr lang="en-US" sz="2800">
                <a:solidFill>
                  <a:srgbClr val="51565E"/>
                </a:solidFill>
                <a:latin typeface="Roboto"/>
                <a:ea typeface="Roboto"/>
                <a:cs typeface="Roboto"/>
              </a:rPr>
              <a:t>System.out.println("My IP Address :"+ipAddress.getHostAddress());                     </a:t>
            </a:r>
          </a:p>
          <a:p>
            <a:r>
              <a:rPr lang="en-US" sz="2800">
                <a:solidFill>
                  <a:srgbClr val="51565E"/>
                </a:solidFill>
                <a:latin typeface="Roboto"/>
                <a:ea typeface="Roboto"/>
                <a:cs typeface="Roboto"/>
              </a:rPr>
              <a:t>  }  </a:t>
            </a:r>
          </a:p>
          <a:p>
            <a:r>
              <a:rPr lang="en-US" sz="2800">
                <a:solidFill>
                  <a:srgbClr val="51565E"/>
                </a:solidFill>
                <a:latin typeface="Roboto"/>
                <a:ea typeface="Roboto"/>
                <a:cs typeface="Roboto"/>
              </a:rPr>
              <a:t>}  </a:t>
            </a:r>
          </a:p>
        </p:txBody>
      </p:sp>
    </p:spTree>
    <p:extLst>
      <p:ext uri="{BB962C8B-B14F-4D97-AF65-F5344CB8AC3E}">
        <p14:creationId xmlns:p14="http://schemas.microsoft.com/office/powerpoint/2010/main" val="418120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392AE2-5395-AD03-624D-4291039EC60E}"/>
              </a:ext>
            </a:extLst>
          </p:cNvPr>
          <p:cNvSpPr txBox="1"/>
          <p:nvPr/>
        </p:nvSpPr>
        <p:spPr>
          <a:xfrm>
            <a:off x="235528" y="623455"/>
            <a:ext cx="11637817"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51565E"/>
                </a:solidFill>
                <a:latin typeface="Roboto"/>
                <a:ea typeface="Roboto"/>
                <a:cs typeface="Roboto"/>
              </a:rPr>
              <a:t>To get the use of a package or a class from a library, you need the help of the keyword “import”. </a:t>
            </a:r>
          </a:p>
          <a:p>
            <a:r>
              <a:rPr lang="en-US" sz="2400">
                <a:solidFill>
                  <a:srgbClr val="51565E"/>
                </a:solidFill>
                <a:latin typeface="Roboto"/>
                <a:ea typeface="Roboto"/>
                <a:cs typeface="Roboto"/>
              </a:rPr>
              <a:t>In the above code, there are three ways to import the package.</a:t>
            </a:r>
          </a:p>
          <a:p>
            <a:r>
              <a:rPr lang="en-US" sz="2400">
                <a:solidFill>
                  <a:srgbClr val="272C37"/>
                </a:solidFill>
                <a:latin typeface="Roboto"/>
                <a:ea typeface="Roboto"/>
                <a:cs typeface="Roboto"/>
              </a:rPr>
              <a:t>Import One Specific Class From a Package</a:t>
            </a:r>
          </a:p>
          <a:p>
            <a:endParaRPr lang="en-US" sz="2400">
              <a:solidFill>
                <a:srgbClr val="51565E"/>
              </a:solidFill>
              <a:latin typeface="Roboto"/>
              <a:ea typeface="Roboto"/>
              <a:cs typeface="Roboto"/>
            </a:endParaRPr>
          </a:p>
          <a:p>
            <a:pPr>
              <a:buFont typeface=""/>
              <a:buChar char="•"/>
            </a:pPr>
            <a:r>
              <a:rPr lang="en-US" sz="2400">
                <a:solidFill>
                  <a:srgbClr val="51565E"/>
                </a:solidFill>
                <a:latin typeface="Roboto"/>
                <a:ea typeface="Roboto"/>
                <a:cs typeface="Roboto"/>
              </a:rPr>
              <a:t>import java.util.scanner</a:t>
            </a:r>
          </a:p>
          <a:p>
            <a:endParaRPr lang="en-US" sz="2400">
              <a:solidFill>
                <a:srgbClr val="51565E"/>
              </a:solidFill>
              <a:latin typeface="Roboto"/>
              <a:ea typeface="Roboto"/>
              <a:cs typeface="Roboto"/>
            </a:endParaRPr>
          </a:p>
          <a:p>
            <a:r>
              <a:rPr lang="en-US" sz="2400">
                <a:solidFill>
                  <a:srgbClr val="51565E"/>
                </a:solidFill>
                <a:latin typeface="Roboto"/>
                <a:ea typeface="Roboto"/>
                <a:cs typeface="Roboto"/>
              </a:rPr>
              <a:t>In the above program, you have included only one scanner class from util subpackage. It will get the user value and display.</a:t>
            </a:r>
          </a:p>
        </p:txBody>
      </p:sp>
    </p:spTree>
    <p:extLst>
      <p:ext uri="{BB962C8B-B14F-4D97-AF65-F5344CB8AC3E}">
        <p14:creationId xmlns:p14="http://schemas.microsoft.com/office/powerpoint/2010/main" val="3137223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964F8E-C588-4041-5498-9063FA88BB0E}"/>
              </a:ext>
            </a:extLst>
          </p:cNvPr>
          <p:cNvSpPr txBox="1"/>
          <p:nvPr/>
        </p:nvSpPr>
        <p:spPr>
          <a:xfrm>
            <a:off x="193965" y="374073"/>
            <a:ext cx="11790216"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272C37"/>
                </a:solidFill>
                <a:latin typeface="Roboto"/>
                <a:ea typeface="Roboto"/>
                <a:cs typeface="Roboto"/>
              </a:rPr>
              <a:t>Import One Whole Package</a:t>
            </a:r>
          </a:p>
          <a:p>
            <a:endParaRPr lang="en-US" sz="2400">
              <a:solidFill>
                <a:srgbClr val="51565E"/>
              </a:solidFill>
              <a:latin typeface="Roboto"/>
              <a:ea typeface="Roboto"/>
              <a:cs typeface="Roboto"/>
            </a:endParaRPr>
          </a:p>
          <a:p>
            <a:pPr>
              <a:buFont typeface=""/>
              <a:buChar char="•"/>
            </a:pPr>
            <a:r>
              <a:rPr lang="en-US" sz="2400">
                <a:solidFill>
                  <a:srgbClr val="51565E"/>
                </a:solidFill>
                <a:latin typeface="Roboto"/>
                <a:ea typeface="Roboto"/>
                <a:cs typeface="Roboto"/>
              </a:rPr>
              <a:t>import java.util.*</a:t>
            </a:r>
          </a:p>
          <a:p>
            <a:endParaRPr lang="en-US" sz="2400">
              <a:solidFill>
                <a:srgbClr val="51565E"/>
              </a:solidFill>
              <a:latin typeface="Roboto"/>
              <a:ea typeface="Roboto"/>
              <a:cs typeface="Roboto"/>
            </a:endParaRPr>
          </a:p>
          <a:p>
            <a:r>
              <a:rPr lang="en-US" sz="2400">
                <a:solidFill>
                  <a:srgbClr val="51565E"/>
                </a:solidFill>
                <a:latin typeface="Roboto"/>
                <a:ea typeface="Roboto"/>
                <a:cs typeface="Roboto"/>
              </a:rPr>
              <a:t>In the above program, the * denotes all the classes from the util package. Along with other classes, it loads the date class as well. The date class displays the current date and time.</a:t>
            </a:r>
          </a:p>
          <a:p>
            <a:r>
              <a:rPr lang="en-US" sz="2400">
                <a:solidFill>
                  <a:srgbClr val="272C37"/>
                </a:solidFill>
                <a:latin typeface="Roboto"/>
                <a:ea typeface="Roboto"/>
                <a:cs typeface="Roboto"/>
              </a:rPr>
              <a:t>Use Complete Qualified Name</a:t>
            </a:r>
          </a:p>
          <a:p>
            <a:r>
              <a:rPr lang="en-US" sz="2400">
                <a:solidFill>
                  <a:srgbClr val="51565E"/>
                </a:solidFill>
                <a:latin typeface="Roboto"/>
                <a:ea typeface="Roboto"/>
                <a:cs typeface="Roboto"/>
              </a:rPr>
              <a:t>java.net.InetAddress ipAddress=java.net.InetAddress.getLocalHost();</a:t>
            </a:r>
          </a:p>
          <a:p>
            <a:r>
              <a:rPr lang="en-US" sz="2400">
                <a:solidFill>
                  <a:srgbClr val="51565E"/>
                </a:solidFill>
                <a:latin typeface="Roboto"/>
                <a:ea typeface="Roboto"/>
                <a:cs typeface="Roboto"/>
              </a:rPr>
              <a:t>The InetAddress class is available in the java.net package, without using the import keyword. Directly call the InetAddress class with the complete package name  java.net.InetAddress. This will get the IP address.</a:t>
            </a:r>
          </a:p>
        </p:txBody>
      </p:sp>
    </p:spTree>
    <p:extLst>
      <p:ext uri="{BB962C8B-B14F-4D97-AF65-F5344CB8AC3E}">
        <p14:creationId xmlns:p14="http://schemas.microsoft.com/office/powerpoint/2010/main" val="427270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87D18D-C864-C9BC-2B1B-0A35CE55ED52}"/>
              </a:ext>
            </a:extLst>
          </p:cNvPr>
          <p:cNvSpPr txBox="1"/>
          <p:nvPr/>
        </p:nvSpPr>
        <p:spPr>
          <a:xfrm>
            <a:off x="235528" y="540328"/>
            <a:ext cx="11457708"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rgbClr val="272C37"/>
                </a:solidFill>
                <a:latin typeface="Roboto"/>
                <a:ea typeface="Roboto"/>
                <a:cs typeface="Roboto"/>
              </a:rPr>
              <a:t>Create Your Own Packages in Java</a:t>
            </a:r>
          </a:p>
          <a:p>
            <a:r>
              <a:rPr lang="en-US" sz="2800">
                <a:solidFill>
                  <a:srgbClr val="51565E"/>
                </a:solidFill>
                <a:latin typeface="Roboto"/>
                <a:ea typeface="Roboto"/>
                <a:cs typeface="Roboto"/>
              </a:rPr>
              <a:t>To create a package, you should be aware of the Java file system directory. This is similar to the files and folders organized on your computer. You need the help of the keyword “package” to create your own package. The declaration of the package should be the first statement before any import statements in the Java class.</a:t>
            </a:r>
          </a:p>
          <a:p>
            <a:r>
              <a:rPr lang="en-US" sz="2800">
                <a:solidFill>
                  <a:srgbClr val="51565E"/>
                </a:solidFill>
                <a:latin typeface="Roboto"/>
                <a:ea typeface="Roboto"/>
                <a:cs typeface="Roboto"/>
              </a:rPr>
              <a:t>Before creating your own package, you need to keep in mind that all the classes should be public so that you can access them outside the package.</a:t>
            </a:r>
          </a:p>
          <a:p>
            <a:r>
              <a:rPr lang="en-US" sz="2800">
                <a:solidFill>
                  <a:srgbClr val="51565E"/>
                </a:solidFill>
                <a:latin typeface="Roboto"/>
                <a:ea typeface="Roboto"/>
                <a:cs typeface="Roboto"/>
              </a:rPr>
              <a:t>Let us consider our example of a User-defined package - University.Department.Staff. </a:t>
            </a:r>
          </a:p>
          <a:p>
            <a:r>
              <a:rPr lang="en-US" sz="2800">
                <a:solidFill>
                  <a:srgbClr val="51565E"/>
                </a:solidFill>
                <a:latin typeface="Roboto"/>
                <a:ea typeface="Roboto"/>
                <a:cs typeface="Roboto"/>
              </a:rPr>
              <a:t>Now, create your university package.</a:t>
            </a:r>
          </a:p>
        </p:txBody>
      </p:sp>
    </p:spTree>
    <p:extLst>
      <p:ext uri="{BB962C8B-B14F-4D97-AF65-F5344CB8AC3E}">
        <p14:creationId xmlns:p14="http://schemas.microsoft.com/office/powerpoint/2010/main" val="2656985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B075C4-6442-D36D-E78F-402290EB5F46}"/>
              </a:ext>
            </a:extLst>
          </p:cNvPr>
          <p:cNvSpPr txBox="1"/>
          <p:nvPr/>
        </p:nvSpPr>
        <p:spPr>
          <a:xfrm>
            <a:off x="263238" y="568037"/>
            <a:ext cx="10778834"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272C37"/>
                </a:solidFill>
                <a:latin typeface="Roboto"/>
                <a:ea typeface="Roboto"/>
                <a:cs typeface="Roboto"/>
              </a:rPr>
              <a:t>Example 2</a:t>
            </a:r>
          </a:p>
          <a:p>
            <a:r>
              <a:rPr lang="en-US" sz="2400">
                <a:solidFill>
                  <a:srgbClr val="272C37"/>
                </a:solidFill>
                <a:latin typeface="Roboto"/>
                <a:ea typeface="Roboto"/>
                <a:cs typeface="Roboto"/>
              </a:rPr>
              <a:t>Code 2:</a:t>
            </a:r>
          </a:p>
          <a:p>
            <a:r>
              <a:rPr lang="en-US" sz="2400">
                <a:solidFill>
                  <a:srgbClr val="51565E"/>
                </a:solidFill>
                <a:latin typeface="Roboto"/>
                <a:ea typeface="Roboto"/>
                <a:cs typeface="Roboto"/>
              </a:rPr>
              <a:t>//creates user defined package university</a:t>
            </a:r>
          </a:p>
          <a:p>
            <a:r>
              <a:rPr lang="en-US" sz="2400">
                <a:solidFill>
                  <a:srgbClr val="51565E"/>
                </a:solidFill>
                <a:latin typeface="Roboto"/>
                <a:ea typeface="Roboto"/>
                <a:cs typeface="Roboto"/>
              </a:rPr>
              <a:t>package university;</a:t>
            </a:r>
          </a:p>
          <a:p>
            <a:r>
              <a:rPr lang="en-US" sz="2400">
                <a:solidFill>
                  <a:srgbClr val="51565E"/>
                </a:solidFill>
                <a:latin typeface="Roboto"/>
                <a:ea typeface="Roboto"/>
                <a:cs typeface="Roboto"/>
              </a:rPr>
              <a:t>public class WelcomeMessage</a:t>
            </a:r>
          </a:p>
          <a:p>
            <a:r>
              <a:rPr lang="en-US" sz="2400">
                <a:solidFill>
                  <a:srgbClr val="51565E"/>
                </a:solidFill>
                <a:latin typeface="Roboto"/>
                <a:ea typeface="Roboto"/>
                <a:cs typeface="Roboto"/>
              </a:rPr>
              <a:t>{</a:t>
            </a:r>
          </a:p>
          <a:p>
            <a:r>
              <a:rPr lang="en-US" sz="2400">
                <a:solidFill>
                  <a:srgbClr val="51565E"/>
                </a:solidFill>
                <a:latin typeface="Roboto"/>
                <a:ea typeface="Roboto"/>
                <a:cs typeface="Roboto"/>
              </a:rPr>
              <a:t>//has one method ShowMessage()</a:t>
            </a:r>
          </a:p>
          <a:p>
            <a:r>
              <a:rPr lang="en-US" sz="2400">
                <a:solidFill>
                  <a:srgbClr val="51565E"/>
                </a:solidFill>
                <a:latin typeface="Roboto"/>
                <a:ea typeface="Roboto"/>
                <a:cs typeface="Roboto"/>
              </a:rPr>
              <a:t>public void ShowMessage()</a:t>
            </a:r>
          </a:p>
          <a:p>
            <a:r>
              <a:rPr lang="en-US" sz="2400">
                <a:solidFill>
                  <a:srgbClr val="51565E"/>
                </a:solidFill>
                <a:latin typeface="Roboto"/>
                <a:ea typeface="Roboto"/>
                <a:cs typeface="Roboto"/>
              </a:rPr>
              <a:t>{</a:t>
            </a:r>
          </a:p>
          <a:p>
            <a:r>
              <a:rPr lang="en-US" sz="2400">
                <a:solidFill>
                  <a:srgbClr val="51565E"/>
                </a:solidFill>
                <a:latin typeface="Roboto"/>
                <a:ea typeface="Roboto"/>
                <a:cs typeface="Roboto"/>
              </a:rPr>
              <a:t>System.out.println("Welcome to our University");</a:t>
            </a:r>
          </a:p>
          <a:p>
            <a:r>
              <a:rPr lang="en-US" sz="2400">
                <a:solidFill>
                  <a:srgbClr val="51565E"/>
                </a:solidFill>
                <a:latin typeface="Roboto"/>
                <a:ea typeface="Roboto"/>
                <a:cs typeface="Roboto"/>
              </a:rPr>
              <a:t>}</a:t>
            </a:r>
          </a:p>
          <a:p>
            <a:r>
              <a:rPr lang="en-US" sz="2400">
                <a:solidFill>
                  <a:srgbClr val="51565E"/>
                </a:solidFill>
                <a:latin typeface="Roboto"/>
                <a:ea typeface="Roboto"/>
                <a:cs typeface="Roboto"/>
              </a:rPr>
              <a:t>}</a:t>
            </a:r>
          </a:p>
        </p:txBody>
      </p:sp>
    </p:spTree>
    <p:extLst>
      <p:ext uri="{BB962C8B-B14F-4D97-AF65-F5344CB8AC3E}">
        <p14:creationId xmlns:p14="http://schemas.microsoft.com/office/powerpoint/2010/main" val="2466880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5D7D84-3FF1-4012-66F5-242956BABAF7}"/>
              </a:ext>
            </a:extLst>
          </p:cNvPr>
          <p:cNvSpPr txBox="1"/>
          <p:nvPr/>
        </p:nvSpPr>
        <p:spPr>
          <a:xfrm>
            <a:off x="498765" y="540328"/>
            <a:ext cx="11152907"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272C37"/>
                </a:solidFill>
                <a:latin typeface="Roboto"/>
                <a:ea typeface="Roboto"/>
                <a:cs typeface="Roboto"/>
              </a:rPr>
              <a:t>Why Are They Used For?</a:t>
            </a:r>
          </a:p>
          <a:p>
            <a:r>
              <a:rPr lang="en-US" sz="2400">
                <a:solidFill>
                  <a:srgbClr val="51565E"/>
                </a:solidFill>
                <a:latin typeface="Roboto"/>
                <a:ea typeface="Roboto"/>
                <a:cs typeface="Roboto"/>
              </a:rPr>
              <a:t>The benefits of using Packages in Java are as follows:</a:t>
            </a:r>
          </a:p>
          <a:p>
            <a:pPr>
              <a:buFont typeface=""/>
              <a:buChar char="•"/>
            </a:pPr>
            <a:r>
              <a:rPr lang="en-US" sz="2400">
                <a:solidFill>
                  <a:srgbClr val="51565E"/>
                </a:solidFill>
                <a:latin typeface="Roboto"/>
                <a:ea typeface="Roboto"/>
                <a:cs typeface="Roboto"/>
              </a:rPr>
              <a:t>The packages organize the group of classes into a single API unit</a:t>
            </a:r>
          </a:p>
          <a:p>
            <a:pPr>
              <a:buFont typeface=""/>
              <a:buChar char="•"/>
            </a:pPr>
            <a:r>
              <a:rPr lang="en-US" sz="2400">
                <a:solidFill>
                  <a:srgbClr val="51565E"/>
                </a:solidFill>
                <a:latin typeface="Roboto"/>
                <a:ea typeface="Roboto"/>
                <a:cs typeface="Roboto"/>
              </a:rPr>
              <a:t>It will control the naming conflicts</a:t>
            </a:r>
          </a:p>
          <a:p>
            <a:pPr>
              <a:buFont typeface=""/>
              <a:buChar char="•"/>
            </a:pPr>
            <a:r>
              <a:rPr lang="en-US" sz="2400">
                <a:solidFill>
                  <a:srgbClr val="51565E"/>
                </a:solidFill>
                <a:latin typeface="Roboto"/>
                <a:ea typeface="Roboto"/>
                <a:cs typeface="Roboto"/>
              </a:rPr>
              <a:t>The access protection will be easier. Protected and default are the access level control to the package</a:t>
            </a:r>
          </a:p>
          <a:p>
            <a:pPr>
              <a:buFont typeface=""/>
              <a:buChar char="•"/>
            </a:pPr>
            <a:r>
              <a:rPr lang="en-US" sz="2400">
                <a:solidFill>
                  <a:srgbClr val="51565E"/>
                </a:solidFill>
                <a:latin typeface="Roboto"/>
                <a:ea typeface="Roboto"/>
                <a:cs typeface="Roboto"/>
              </a:rPr>
              <a:t>Easy to locate the related classes</a:t>
            </a:r>
          </a:p>
          <a:p>
            <a:pPr>
              <a:buFont typeface=""/>
              <a:buChar char="•"/>
            </a:pPr>
            <a:r>
              <a:rPr lang="en-US" sz="2400">
                <a:solidFill>
                  <a:srgbClr val="51565E"/>
                </a:solidFill>
                <a:latin typeface="Roboto"/>
                <a:ea typeface="Roboto"/>
                <a:cs typeface="Roboto"/>
              </a:rPr>
              <a:t>Reuse the existing classes in package</a:t>
            </a:r>
          </a:p>
        </p:txBody>
      </p:sp>
    </p:spTree>
    <p:extLst>
      <p:ext uri="{BB962C8B-B14F-4D97-AF65-F5344CB8AC3E}">
        <p14:creationId xmlns:p14="http://schemas.microsoft.com/office/powerpoint/2010/main" val="4019494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ackagesinJava">
            <a:extLst>
              <a:ext uri="{FF2B5EF4-FFF2-40B4-BE49-F238E27FC236}">
                <a16:creationId xmlns:a16="http://schemas.microsoft.com/office/drawing/2014/main" id="{3A5E1DD6-1B4F-ED17-F6F5-EADABD8C6BD2}"/>
              </a:ext>
            </a:extLst>
          </p:cNvPr>
          <p:cNvPicPr>
            <a:picLocks noChangeAspect="1"/>
          </p:cNvPicPr>
          <p:nvPr/>
        </p:nvPicPr>
        <p:blipFill>
          <a:blip r:embed="rId2"/>
          <a:stretch>
            <a:fillRect/>
          </a:stretch>
        </p:blipFill>
        <p:spPr>
          <a:xfrm>
            <a:off x="2382982" y="716103"/>
            <a:ext cx="5167745" cy="4566811"/>
          </a:xfrm>
          <a:prstGeom prst="rect">
            <a:avLst/>
          </a:prstGeom>
        </p:spPr>
      </p:pic>
    </p:spTree>
    <p:extLst>
      <p:ext uri="{BB962C8B-B14F-4D97-AF65-F5344CB8AC3E}">
        <p14:creationId xmlns:p14="http://schemas.microsoft.com/office/powerpoint/2010/main" val="3947440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EBE72E-36DB-7E2F-E0CE-6EC52EDCB8B3}"/>
              </a:ext>
            </a:extLst>
          </p:cNvPr>
          <p:cNvSpPr txBox="1"/>
          <p:nvPr/>
        </p:nvSpPr>
        <p:spPr>
          <a:xfrm>
            <a:off x="290946" y="304801"/>
            <a:ext cx="10030689"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51565E"/>
                </a:solidFill>
                <a:latin typeface="Roboto"/>
                <a:ea typeface="Roboto"/>
                <a:cs typeface="Roboto"/>
              </a:rPr>
              <a:t>You can categorize packages into:</a:t>
            </a:r>
          </a:p>
          <a:p>
            <a:pPr>
              <a:buFont typeface=""/>
              <a:buChar char="•"/>
            </a:pPr>
            <a:r>
              <a:rPr lang="en-US" sz="2400">
                <a:solidFill>
                  <a:srgbClr val="51565E"/>
                </a:solidFill>
                <a:latin typeface="Roboto"/>
                <a:ea typeface="Roboto"/>
                <a:cs typeface="Roboto"/>
              </a:rPr>
              <a:t>Built-in Packages</a:t>
            </a:r>
          </a:p>
          <a:p>
            <a:pPr>
              <a:buFont typeface=""/>
              <a:buChar char="•"/>
            </a:pPr>
            <a:r>
              <a:rPr lang="en-US" sz="2400">
                <a:solidFill>
                  <a:srgbClr val="51565E"/>
                </a:solidFill>
                <a:latin typeface="Roboto"/>
                <a:ea typeface="Roboto"/>
                <a:cs typeface="Roboto"/>
              </a:rPr>
              <a:t>User-defined Packages</a:t>
            </a:r>
          </a:p>
          <a:p>
            <a:r>
              <a:rPr lang="en-US" sz="2400">
                <a:solidFill>
                  <a:srgbClr val="51565E"/>
                </a:solidFill>
                <a:latin typeface="Roboto"/>
                <a:ea typeface="Roboto"/>
                <a:cs typeface="Roboto"/>
              </a:rPr>
              <a:t>The built-in packages are from the Java API. The JAVA API is the library of pre-defined classes available in the Java Development Environment. Few built-in packages are below:</a:t>
            </a:r>
          </a:p>
          <a:p>
            <a:pPr>
              <a:buFont typeface=""/>
              <a:buChar char="•"/>
            </a:pPr>
            <a:r>
              <a:rPr lang="en-US" sz="2400">
                <a:solidFill>
                  <a:srgbClr val="51565E"/>
                </a:solidFill>
                <a:latin typeface="Roboto"/>
                <a:ea typeface="Roboto"/>
                <a:cs typeface="Roboto"/>
              </a:rPr>
              <a:t>Java.lang–Bundles the fundamental classes</a:t>
            </a:r>
          </a:p>
          <a:p>
            <a:pPr>
              <a:buFont typeface=""/>
              <a:buChar char="•"/>
            </a:pPr>
            <a:r>
              <a:rPr lang="en-US" sz="2400">
                <a:solidFill>
                  <a:srgbClr val="51565E"/>
                </a:solidFill>
                <a:latin typeface="Roboto"/>
                <a:ea typeface="Roboto"/>
                <a:cs typeface="Roboto"/>
              </a:rPr>
              <a:t>Java.io - Bundle of input and output function classes</a:t>
            </a:r>
          </a:p>
          <a:p>
            <a:pPr>
              <a:buFont typeface=""/>
              <a:buChar char="•"/>
            </a:pPr>
            <a:r>
              <a:rPr lang="en-US" sz="2400">
                <a:solidFill>
                  <a:srgbClr val="51565E"/>
                </a:solidFill>
                <a:latin typeface="Roboto"/>
                <a:ea typeface="Roboto"/>
                <a:cs typeface="Roboto"/>
              </a:rPr>
              <a:t>Java.awt–Bundle of abstract window toolkit classes</a:t>
            </a:r>
          </a:p>
          <a:p>
            <a:pPr>
              <a:buFont typeface=""/>
              <a:buChar char="•"/>
            </a:pPr>
            <a:r>
              <a:rPr lang="en-US" sz="2400">
                <a:solidFill>
                  <a:srgbClr val="51565E"/>
                </a:solidFill>
                <a:latin typeface="Roboto"/>
                <a:ea typeface="Roboto"/>
                <a:cs typeface="Roboto"/>
              </a:rPr>
              <a:t>Java.swing–Bundle of windows application GUI toolkit classes</a:t>
            </a:r>
          </a:p>
        </p:txBody>
      </p:sp>
    </p:spTree>
    <p:extLst>
      <p:ext uri="{BB962C8B-B14F-4D97-AF65-F5344CB8AC3E}">
        <p14:creationId xmlns:p14="http://schemas.microsoft.com/office/powerpoint/2010/main" val="3730246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FD0CD1-B9CE-38C9-DFC3-30DA3D3FC60E}"/>
              </a:ext>
            </a:extLst>
          </p:cNvPr>
          <p:cNvSpPr txBox="1"/>
          <p:nvPr/>
        </p:nvSpPr>
        <p:spPr>
          <a:xfrm>
            <a:off x="249382" y="207819"/>
            <a:ext cx="10377054" cy="56938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
              <a:buChar char="•"/>
            </a:pPr>
            <a:r>
              <a:rPr lang="en-US" sz="2800">
                <a:solidFill>
                  <a:srgbClr val="51565E"/>
                </a:solidFill>
                <a:latin typeface="Roboto"/>
                <a:ea typeface="Roboto"/>
                <a:cs typeface="Roboto"/>
              </a:rPr>
              <a:t>Java.net–Bundle of network infrastructure classes</a:t>
            </a:r>
          </a:p>
          <a:p>
            <a:pPr>
              <a:buFont typeface=""/>
              <a:buChar char="•"/>
            </a:pPr>
            <a:r>
              <a:rPr lang="en-US" sz="2800" err="1">
                <a:solidFill>
                  <a:srgbClr val="51565E"/>
                </a:solidFill>
                <a:latin typeface="Roboto"/>
                <a:ea typeface="Roboto"/>
                <a:cs typeface="Roboto"/>
              </a:rPr>
              <a:t>Java.util</a:t>
            </a:r>
            <a:r>
              <a:rPr lang="en-US" sz="2800">
                <a:solidFill>
                  <a:srgbClr val="51565E"/>
                </a:solidFill>
                <a:latin typeface="Roboto"/>
                <a:ea typeface="Roboto"/>
                <a:cs typeface="Roboto"/>
              </a:rPr>
              <a:t>–Bundle of collection framework classes</a:t>
            </a:r>
          </a:p>
          <a:p>
            <a:pPr>
              <a:buFont typeface=""/>
              <a:buChar char="•"/>
            </a:pPr>
            <a:r>
              <a:rPr lang="en-US" sz="2800" err="1">
                <a:solidFill>
                  <a:srgbClr val="51565E"/>
                </a:solidFill>
                <a:latin typeface="Roboto"/>
                <a:ea typeface="Roboto"/>
                <a:cs typeface="Roboto"/>
              </a:rPr>
              <a:t>Java.applet</a:t>
            </a:r>
            <a:r>
              <a:rPr lang="en-US" sz="2800">
                <a:solidFill>
                  <a:srgbClr val="51565E"/>
                </a:solidFill>
                <a:latin typeface="Roboto"/>
                <a:ea typeface="Roboto"/>
                <a:cs typeface="Roboto"/>
              </a:rPr>
              <a:t>–Bundle of creating applet classes</a:t>
            </a:r>
          </a:p>
          <a:p>
            <a:pPr>
              <a:buFont typeface=""/>
              <a:buChar char="•"/>
            </a:pPr>
            <a:r>
              <a:rPr lang="en-US" sz="2800" err="1">
                <a:solidFill>
                  <a:srgbClr val="51565E"/>
                </a:solidFill>
                <a:latin typeface="Roboto"/>
                <a:ea typeface="Roboto"/>
                <a:cs typeface="Roboto"/>
              </a:rPr>
              <a:t>Java.sql</a:t>
            </a:r>
            <a:r>
              <a:rPr lang="en-US" sz="2800">
                <a:solidFill>
                  <a:srgbClr val="51565E"/>
                </a:solidFill>
                <a:latin typeface="Roboto"/>
                <a:ea typeface="Roboto"/>
                <a:cs typeface="Roboto"/>
              </a:rPr>
              <a:t> -Bundle of related data processing classes</a:t>
            </a:r>
          </a:p>
          <a:p>
            <a:r>
              <a:rPr lang="en-US" sz="2800">
                <a:solidFill>
                  <a:srgbClr val="51565E"/>
                </a:solidFill>
                <a:latin typeface="Roboto"/>
                <a:ea typeface="Roboto"/>
                <a:cs typeface="Roboto"/>
              </a:rPr>
              <a:t>The built-in packages are again categorized into extension packages. These extension packages start with </a:t>
            </a:r>
            <a:r>
              <a:rPr lang="en-US" sz="2800" err="1">
                <a:solidFill>
                  <a:srgbClr val="51565E"/>
                </a:solidFill>
                <a:latin typeface="Roboto"/>
                <a:ea typeface="Roboto"/>
                <a:cs typeface="Roboto"/>
              </a:rPr>
              <a:t>javax</a:t>
            </a:r>
            <a:r>
              <a:rPr lang="en-US" sz="2800">
                <a:solidFill>
                  <a:srgbClr val="51565E"/>
                </a:solidFill>
                <a:latin typeface="Roboto"/>
                <a:ea typeface="Roboto"/>
                <a:cs typeface="Roboto"/>
              </a:rPr>
              <a:t>. This is for all the Java languages, which have lightweight component classes.</a:t>
            </a:r>
          </a:p>
          <a:p>
            <a:pPr>
              <a:buFont typeface=""/>
              <a:buChar char="•"/>
            </a:pPr>
            <a:r>
              <a:rPr lang="en-US" sz="2800" err="1">
                <a:solidFill>
                  <a:srgbClr val="51565E"/>
                </a:solidFill>
                <a:latin typeface="Roboto"/>
                <a:ea typeface="Roboto"/>
                <a:cs typeface="Roboto"/>
              </a:rPr>
              <a:t>Javax.swing</a:t>
            </a:r>
          </a:p>
          <a:p>
            <a:pPr>
              <a:buFont typeface=""/>
              <a:buChar char="•"/>
            </a:pPr>
            <a:r>
              <a:rPr lang="en-US" sz="2800" err="1">
                <a:solidFill>
                  <a:srgbClr val="51565E"/>
                </a:solidFill>
                <a:latin typeface="Roboto"/>
                <a:ea typeface="Roboto"/>
                <a:cs typeface="Roboto"/>
              </a:rPr>
              <a:t>Javax.servlet</a:t>
            </a:r>
          </a:p>
          <a:p>
            <a:pPr>
              <a:buFont typeface=""/>
              <a:buChar char="•"/>
            </a:pPr>
            <a:r>
              <a:rPr lang="en-US" sz="2800" err="1">
                <a:solidFill>
                  <a:srgbClr val="51565E"/>
                </a:solidFill>
                <a:latin typeface="Roboto"/>
                <a:ea typeface="Roboto"/>
                <a:cs typeface="Roboto"/>
              </a:rPr>
              <a:t>Javax.sql</a:t>
            </a:r>
          </a:p>
          <a:p>
            <a:r>
              <a:rPr lang="en-US" sz="2800" b="1">
                <a:solidFill>
                  <a:srgbClr val="51565E"/>
                </a:solidFill>
                <a:latin typeface="Roboto"/>
                <a:ea typeface="Roboto"/>
                <a:cs typeface="Roboto"/>
              </a:rPr>
              <a:t>Note: The default package imported with no declaration is </a:t>
            </a:r>
            <a:r>
              <a:rPr lang="en-US" sz="2800" b="1" err="1">
                <a:solidFill>
                  <a:srgbClr val="51565E"/>
                </a:solidFill>
                <a:latin typeface="Roboto"/>
                <a:ea typeface="Roboto"/>
                <a:cs typeface="Roboto"/>
              </a:rPr>
              <a:t>java.lang</a:t>
            </a:r>
            <a:r>
              <a:rPr lang="en-US" sz="2800" b="1">
                <a:solidFill>
                  <a:srgbClr val="51565E"/>
                </a:solidFill>
                <a:latin typeface="Roboto"/>
                <a:ea typeface="Roboto"/>
                <a:cs typeface="Roboto"/>
              </a:rPr>
              <a:t> package.</a:t>
            </a:r>
          </a:p>
        </p:txBody>
      </p:sp>
    </p:spTree>
    <p:extLst>
      <p:ext uri="{BB962C8B-B14F-4D97-AF65-F5344CB8AC3E}">
        <p14:creationId xmlns:p14="http://schemas.microsoft.com/office/powerpoint/2010/main" val="2959564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groupsofclassesjava">
            <a:extLst>
              <a:ext uri="{FF2B5EF4-FFF2-40B4-BE49-F238E27FC236}">
                <a16:creationId xmlns:a16="http://schemas.microsoft.com/office/drawing/2014/main" id="{A1083F23-7922-FD47-FE32-1FFA3A42D3A8}"/>
              </a:ext>
            </a:extLst>
          </p:cNvPr>
          <p:cNvPicPr>
            <a:picLocks noChangeAspect="1"/>
          </p:cNvPicPr>
          <p:nvPr/>
        </p:nvPicPr>
        <p:blipFill>
          <a:blip r:embed="rId2"/>
          <a:stretch>
            <a:fillRect/>
          </a:stretch>
        </p:blipFill>
        <p:spPr>
          <a:xfrm>
            <a:off x="1995055" y="966382"/>
            <a:ext cx="7342908" cy="4412618"/>
          </a:xfrm>
          <a:prstGeom prst="rect">
            <a:avLst/>
          </a:prstGeom>
        </p:spPr>
      </p:pic>
    </p:spTree>
    <p:extLst>
      <p:ext uri="{BB962C8B-B14F-4D97-AF65-F5344CB8AC3E}">
        <p14:creationId xmlns:p14="http://schemas.microsoft.com/office/powerpoint/2010/main" val="2408791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BE45D1-C7EE-3ABE-1D1E-730F900EC68D}"/>
              </a:ext>
            </a:extLst>
          </p:cNvPr>
          <p:cNvSpPr txBox="1"/>
          <p:nvPr/>
        </p:nvSpPr>
        <p:spPr>
          <a:xfrm>
            <a:off x="554182" y="748146"/>
            <a:ext cx="10113817"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51565E"/>
                </a:solidFill>
                <a:latin typeface="Roboto"/>
                <a:ea typeface="Roboto"/>
                <a:cs typeface="Roboto"/>
              </a:rPr>
              <a:t>User-defined packages are bundles of groups of classes or interfaces created by the programmer for their purpose</a:t>
            </a:r>
            <a:endParaRPr lang="en-US" sz="2400"/>
          </a:p>
        </p:txBody>
      </p:sp>
    </p:spTree>
    <p:extLst>
      <p:ext uri="{BB962C8B-B14F-4D97-AF65-F5344CB8AC3E}">
        <p14:creationId xmlns:p14="http://schemas.microsoft.com/office/powerpoint/2010/main" val="3549731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4E2C5F-7A84-805D-F1F4-54B5FF608B38}"/>
              </a:ext>
            </a:extLst>
          </p:cNvPr>
          <p:cNvSpPr txBox="1"/>
          <p:nvPr/>
        </p:nvSpPr>
        <p:spPr>
          <a:xfrm>
            <a:off x="651165" y="415637"/>
            <a:ext cx="940723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rgbClr val="272C37"/>
                </a:solidFill>
                <a:latin typeface="Roboto"/>
                <a:ea typeface="Roboto"/>
                <a:cs typeface="Roboto"/>
              </a:rPr>
              <a:t>Packages in Java Working Mechanism</a:t>
            </a:r>
          </a:p>
        </p:txBody>
      </p:sp>
      <p:sp>
        <p:nvSpPr>
          <p:cNvPr id="3" name="TextBox 2">
            <a:extLst>
              <a:ext uri="{FF2B5EF4-FFF2-40B4-BE49-F238E27FC236}">
                <a16:creationId xmlns:a16="http://schemas.microsoft.com/office/drawing/2014/main" id="{8B090F37-DC4A-B2DA-B87F-0A7EBD52D0D6}"/>
              </a:ext>
            </a:extLst>
          </p:cNvPr>
          <p:cNvSpPr txBox="1"/>
          <p:nvPr/>
        </p:nvSpPr>
        <p:spPr>
          <a:xfrm>
            <a:off x="1094511" y="2050474"/>
            <a:ext cx="8395852"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a:solidFill>
                  <a:srgbClr val="51565E"/>
                </a:solidFill>
                <a:latin typeface="Roboto"/>
                <a:ea typeface="Roboto"/>
                <a:cs typeface="Roboto"/>
              </a:rPr>
              <a:t>Package_name.sub_package_name.class_name</a:t>
            </a:r>
          </a:p>
          <a:p>
            <a:pPr algn="ctr"/>
            <a:r>
              <a:rPr lang="en-US" sz="2800">
                <a:solidFill>
                  <a:srgbClr val="51565E"/>
                </a:solidFill>
                <a:latin typeface="Roboto"/>
                <a:ea typeface="Roboto"/>
                <a:cs typeface="Roboto"/>
              </a:rPr>
              <a:t>E.g. </a:t>
            </a:r>
          </a:p>
          <a:p>
            <a:pPr algn="ctr"/>
            <a:r>
              <a:rPr lang="en-US" sz="2800">
                <a:solidFill>
                  <a:srgbClr val="51565E"/>
                </a:solidFill>
                <a:latin typeface="Roboto"/>
                <a:ea typeface="Roboto"/>
                <a:cs typeface="Roboto"/>
              </a:rPr>
              <a:t>Built-in packages</a:t>
            </a:r>
          </a:p>
          <a:p>
            <a:pPr algn="ctr"/>
            <a:r>
              <a:rPr lang="en-US" sz="2800">
                <a:solidFill>
                  <a:srgbClr val="51565E"/>
                </a:solidFill>
                <a:latin typeface="Roboto"/>
                <a:ea typeface="Roboto"/>
                <a:cs typeface="Roboto"/>
              </a:rPr>
              <a:t>     java.awt.event</a:t>
            </a:r>
          </a:p>
          <a:p>
            <a:pPr algn="ctr"/>
            <a:r>
              <a:rPr lang="en-US" sz="2800">
                <a:solidFill>
                  <a:srgbClr val="51565E"/>
                </a:solidFill>
                <a:latin typeface="Roboto"/>
                <a:ea typeface="Roboto"/>
                <a:cs typeface="Roboto"/>
              </a:rPr>
              <a:t>User-defined packages</a:t>
            </a:r>
          </a:p>
          <a:p>
            <a:pPr algn="ctr"/>
            <a:r>
              <a:rPr lang="en-US" sz="2800">
                <a:solidFill>
                  <a:srgbClr val="51565E"/>
                </a:solidFill>
                <a:latin typeface="Roboto"/>
                <a:ea typeface="Roboto"/>
                <a:cs typeface="Roboto"/>
              </a:rPr>
              <a:t>   University.Department.Staff</a:t>
            </a:r>
          </a:p>
        </p:txBody>
      </p:sp>
    </p:spTree>
    <p:extLst>
      <p:ext uri="{BB962C8B-B14F-4D97-AF65-F5344CB8AC3E}">
        <p14:creationId xmlns:p14="http://schemas.microsoft.com/office/powerpoint/2010/main" val="1371663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D4ECD29-53DB-544C-3E36-782907269788}"/>
              </a:ext>
            </a:extLst>
          </p:cNvPr>
          <p:cNvSpPr txBox="1"/>
          <p:nvPr/>
        </p:nvSpPr>
        <p:spPr>
          <a:xfrm>
            <a:off x="332512" y="346365"/>
            <a:ext cx="9961415"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51565E"/>
                </a:solidFill>
                <a:latin typeface="Roboto"/>
                <a:ea typeface="Roboto"/>
                <a:cs typeface="Roboto"/>
              </a:rPr>
              <a:t>In the above example, Java is the package name, awt is the subpackage name and event is the class name. University is the user-defined package name, Department is the subpackage name, and Staff is the class name. Consider a folder inside a file directory. The directory Java is accessible through classpath, to make sure that the classes are easy to locate</a:t>
            </a:r>
            <a:endParaRPr lang="en-US" sz="2400"/>
          </a:p>
        </p:txBody>
      </p:sp>
    </p:spTree>
    <p:extLst>
      <p:ext uri="{BB962C8B-B14F-4D97-AF65-F5344CB8AC3E}">
        <p14:creationId xmlns:p14="http://schemas.microsoft.com/office/powerpoint/2010/main" val="27362901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36</cp:revision>
  <dcterms:created xsi:type="dcterms:W3CDTF">2024-04-25T06:10:10Z</dcterms:created>
  <dcterms:modified xsi:type="dcterms:W3CDTF">2024-04-25T08:48:03Z</dcterms:modified>
</cp:coreProperties>
</file>