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82" r:id="rId15"/>
    <p:sldId id="284" r:id="rId16"/>
    <p:sldId id="283" r:id="rId17"/>
    <p:sldId id="269" r:id="rId18"/>
    <p:sldId id="272" r:id="rId19"/>
    <p:sldId id="270" r:id="rId20"/>
    <p:sldId id="271" r:id="rId21"/>
    <p:sldId id="273" r:id="rId22"/>
    <p:sldId id="274" r:id="rId23"/>
    <p:sldId id="275" r:id="rId24"/>
    <p:sldId id="276" r:id="rId25"/>
    <p:sldId id="277" r:id="rId26"/>
    <p:sldId id="280" r:id="rId27"/>
    <p:sldId id="281" r:id="rId28"/>
    <p:sldId id="278" r:id="rId29"/>
    <p:sldId id="279"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78C2DC-EDF9-416A-86A4-066FB8344FA3}"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8C2DC-EDF9-416A-86A4-066FB8344FA3}"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8C2DC-EDF9-416A-86A4-066FB8344FA3}"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78C2DC-EDF9-416A-86A4-066FB8344FA3}"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78C2DC-EDF9-416A-86A4-066FB8344FA3}" type="datetimeFigureOut">
              <a:rPr lang="en-US" smtClean="0"/>
              <a:pPr/>
              <a:t>5/17/2024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78C2DC-EDF9-416A-86A4-066FB8344FA3}"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78C2DC-EDF9-416A-86A4-066FB8344FA3}" type="datetimeFigureOut">
              <a:rPr lang="en-US" smtClean="0"/>
              <a:pPr/>
              <a:t>5/17/2024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78C2DC-EDF9-416A-86A4-066FB8344FA3}" type="datetimeFigureOut">
              <a:rPr lang="en-US" smtClean="0"/>
              <a:pPr/>
              <a:t>5/17/2024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78C2DC-EDF9-416A-86A4-066FB8344FA3}" type="datetimeFigureOut">
              <a:rPr lang="en-US" smtClean="0"/>
              <a:pPr/>
              <a:t>5/17/2024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8C2DC-EDF9-416A-86A4-066FB8344FA3}"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78C2DC-EDF9-416A-86A4-066FB8344FA3}" type="datetimeFigureOut">
              <a:rPr lang="en-US" smtClean="0"/>
              <a:pPr/>
              <a:t>5/17/2024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A01E9-68FF-4A54-944A-8D28A106AC6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78C2DC-EDF9-416A-86A4-066FB8344FA3}" type="datetimeFigureOut">
              <a:rPr lang="en-US" smtClean="0"/>
              <a:pPr/>
              <a:t>5/17/2024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A01E9-68FF-4A54-944A-8D28A106AC6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stream-foreach-method-java-example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stream-min-method-in-java-with-examples/" TargetMode="External"/><Relationship Id="rId2" Type="http://schemas.openxmlformats.org/officeDocument/2006/relationships/hyperlink" Target="https://www.geeksforgeeks.org/stream-toarray-java-examples/" TargetMode="External"/><Relationship Id="rId1" Type="http://schemas.openxmlformats.org/officeDocument/2006/relationships/slideLayout" Target="../slideLayouts/slideLayout2.xml"/><Relationship Id="rId4" Type="http://schemas.openxmlformats.org/officeDocument/2006/relationships/hyperlink" Target="https://www.geeksforgeeks.org/stream-max-method-java-examples/"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stream-distinct-java/" TargetMode="External"/><Relationship Id="rId2" Type="http://schemas.openxmlformats.org/officeDocument/2006/relationships/hyperlink" Target="https://www.geeksforgeeks.org/stream-filter-java-exampl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stream-sorted-in-java/"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collections-in-java-2/"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Stream API</a:t>
            </a:r>
            <a:endParaRPr lang="en-US" dirty="0"/>
          </a:p>
        </p:txBody>
      </p:sp>
      <p:sp>
        <p:nvSpPr>
          <p:cNvPr id="3" name="Subtitle 2"/>
          <p:cNvSpPr>
            <a:spLocks noGrp="1"/>
          </p:cNvSpPr>
          <p:nvPr>
            <p:ph type="subTitle" idx="1"/>
          </p:nvPr>
        </p:nvSpPr>
        <p:spPr/>
        <p:txBody>
          <a:bodyPr/>
          <a:lstStyle/>
          <a:p>
            <a:r>
              <a:rPr lang="en-US" b="1" dirty="0"/>
              <a:t>Java 8</a:t>
            </a:r>
            <a:r>
              <a:rPr lang="en-US" dirty="0"/>
              <a:t> introduces Stream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srcRect/>
          <a:stretch>
            <a:fillRect/>
          </a:stretch>
        </p:blipFill>
        <p:spPr bwMode="auto">
          <a:xfrm>
            <a:off x="1" y="457200"/>
            <a:ext cx="9114752" cy="57912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Various Core Operations Over Streams</a:t>
            </a:r>
            <a:br>
              <a:rPr lang="en-US" b="1" dirty="0"/>
            </a:br>
            <a:endParaRPr lang="en-US" dirty="0"/>
          </a:p>
        </p:txBody>
      </p:sp>
      <p:sp>
        <p:nvSpPr>
          <p:cNvPr id="3" name="Content Placeholder 2"/>
          <p:cNvSpPr>
            <a:spLocks noGrp="1"/>
          </p:cNvSpPr>
          <p:nvPr>
            <p:ph idx="1"/>
          </p:nvPr>
        </p:nvSpPr>
        <p:spPr>
          <a:xfrm>
            <a:off x="304800" y="1219200"/>
            <a:ext cx="8382000" cy="4906963"/>
          </a:xfrm>
        </p:spPr>
        <p:txBody>
          <a:bodyPr/>
          <a:lstStyle/>
          <a:p>
            <a:pPr fontAlgn="base">
              <a:buNone/>
            </a:pPr>
            <a:r>
              <a:rPr lang="en-US" dirty="0" smtClean="0"/>
              <a:t>	There </a:t>
            </a:r>
            <a:r>
              <a:rPr lang="en-US" dirty="0"/>
              <a:t>are broadly 3 types of operations that are carried over streams namely as follows as depicted from the image shown above:</a:t>
            </a:r>
          </a:p>
          <a:p>
            <a:pPr fontAlgn="base"/>
            <a:r>
              <a:rPr lang="en-US" dirty="0"/>
              <a:t>Intermediate operations</a:t>
            </a:r>
          </a:p>
          <a:p>
            <a:pPr fontAlgn="base"/>
            <a:r>
              <a:rPr lang="en-US" dirty="0"/>
              <a:t>Terminal operations</a:t>
            </a:r>
          </a:p>
          <a:p>
            <a:pPr fontAlgn="base"/>
            <a:r>
              <a:rPr lang="en-US" dirty="0"/>
              <a:t>Short-circuit operations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re Stream Operations"/>
          <p:cNvPicPr>
            <a:picLocks noChangeAspect="1" noChangeArrowheads="1"/>
          </p:cNvPicPr>
          <p:nvPr/>
        </p:nvPicPr>
        <p:blipFill>
          <a:blip r:embed="rId2"/>
          <a:srcRect/>
          <a:stretch>
            <a:fillRect/>
          </a:stretch>
        </p:blipFill>
        <p:spPr bwMode="auto">
          <a:xfrm>
            <a:off x="1" y="228600"/>
            <a:ext cx="9143999" cy="6400800"/>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Lazy Evaluation</a:t>
            </a:r>
            <a:br>
              <a:rPr lang="en-US" b="1" dirty="0"/>
            </a:br>
            <a:endParaRPr lang="en-US" dirty="0"/>
          </a:p>
        </p:txBody>
      </p:sp>
      <p:sp>
        <p:nvSpPr>
          <p:cNvPr id="3" name="Content Placeholder 2"/>
          <p:cNvSpPr>
            <a:spLocks noGrp="1"/>
          </p:cNvSpPr>
          <p:nvPr>
            <p:ph idx="1"/>
          </p:nvPr>
        </p:nvSpPr>
        <p:spPr>
          <a:xfrm>
            <a:off x="381000" y="1143000"/>
            <a:ext cx="8610600" cy="4983163"/>
          </a:xfrm>
        </p:spPr>
        <p:txBody>
          <a:bodyPr>
            <a:normAutofit lnSpcReduction="10000"/>
          </a:bodyPr>
          <a:lstStyle/>
          <a:p>
            <a:pPr algn="just"/>
            <a:r>
              <a:rPr lang="en-US" dirty="0"/>
              <a:t>Lazy Evaluation is the concept in Java Streams where computation on the source data is only performed when the terminal operation is initiated, and source elements are consumed only as needed. It is called lazy because intermediate operations are not evaluated unless a terminal operation is invoked</a:t>
            </a:r>
            <a:r>
              <a:rPr lang="en-US" dirty="0" smtClean="0"/>
              <a:t>.</a:t>
            </a:r>
          </a:p>
          <a:p>
            <a:pPr algn="just"/>
            <a:r>
              <a:rPr lang="en-US" b="1" dirty="0"/>
              <a:t>wherever the concept of the collection is applicable, stream concept can be applied there.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763000" cy="6740307"/>
          </a:xfrm>
          <a:prstGeom prst="rect">
            <a:avLst/>
          </a:prstGeom>
        </p:spPr>
        <p:txBody>
          <a:bodyPr wrap="square">
            <a:spAutoFit/>
          </a:bodyPr>
          <a:lstStyle/>
          <a:p>
            <a:r>
              <a:rPr lang="en-US" sz="2400" b="1" dirty="0" smtClean="0"/>
              <a:t>import</a:t>
            </a:r>
            <a:r>
              <a:rPr lang="en-US" sz="2400" dirty="0" smtClean="0"/>
              <a:t> </a:t>
            </a:r>
            <a:r>
              <a:rPr lang="en-US" sz="2400" dirty="0" err="1" smtClean="0"/>
              <a:t>java.util.stream.Stream</a:t>
            </a:r>
            <a:r>
              <a:rPr lang="en-US" sz="2400" dirty="0" smtClean="0"/>
              <a:t>;  </a:t>
            </a:r>
          </a:p>
          <a:p>
            <a:r>
              <a:rPr lang="en-US" sz="2400" b="1" dirty="0" smtClean="0"/>
              <a:t>import</a:t>
            </a:r>
            <a:r>
              <a:rPr lang="en-US" sz="2400" dirty="0" smtClean="0"/>
              <a:t> </a:t>
            </a:r>
            <a:r>
              <a:rPr lang="en-US" sz="2400" dirty="0" err="1" smtClean="0"/>
              <a:t>java.util.stream.Collectors</a:t>
            </a:r>
            <a:r>
              <a:rPr lang="en-US" sz="2400" dirty="0" smtClean="0"/>
              <a:t>;    </a:t>
            </a:r>
          </a:p>
          <a:p>
            <a:r>
              <a:rPr lang="en-US" sz="2400" dirty="0" smtClean="0"/>
              <a:t>  </a:t>
            </a:r>
          </a:p>
          <a:p>
            <a:r>
              <a:rPr lang="en-US" sz="2400" b="1" dirty="0" smtClean="0"/>
              <a:t>public</a:t>
            </a:r>
            <a:r>
              <a:rPr lang="en-US" sz="2400" dirty="0" smtClean="0"/>
              <a:t> </a:t>
            </a:r>
            <a:r>
              <a:rPr lang="en-US" sz="2400" b="1" dirty="0" smtClean="0"/>
              <a:t>class</a:t>
            </a:r>
            <a:r>
              <a:rPr lang="en-US" sz="2400" dirty="0" smtClean="0"/>
              <a:t> </a:t>
            </a:r>
            <a:r>
              <a:rPr lang="en-US" sz="2400" dirty="0" err="1" smtClean="0"/>
              <a:t>LazyEvaluation</a:t>
            </a:r>
            <a:r>
              <a:rPr lang="en-US" sz="2400" dirty="0" smtClean="0"/>
              <a:t>   </a:t>
            </a:r>
          </a:p>
          <a:p>
            <a:r>
              <a:rPr lang="en-US" sz="2400" dirty="0" smtClean="0"/>
              <a:t>{  </a:t>
            </a:r>
          </a:p>
          <a:p>
            <a:r>
              <a:rPr lang="en-US" sz="2400" dirty="0" smtClean="0"/>
              <a:t>// main method  </a:t>
            </a:r>
          </a:p>
          <a:p>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argvs</a:t>
            </a:r>
            <a:r>
              <a:rPr lang="en-US" sz="2400" dirty="0" smtClean="0"/>
              <a:t>)   </a:t>
            </a:r>
          </a:p>
          <a:p>
            <a:r>
              <a:rPr lang="en-US" sz="2400" dirty="0" smtClean="0"/>
              <a:t>{  </a:t>
            </a:r>
          </a:p>
          <a:p>
            <a:r>
              <a:rPr lang="en-US" sz="2400" dirty="0" smtClean="0"/>
              <a:t>    Stream&lt;Integer&gt; </a:t>
            </a:r>
            <a:r>
              <a:rPr lang="en-US" sz="2400" dirty="0" err="1" smtClean="0"/>
              <a:t>strm</a:t>
            </a:r>
            <a:r>
              <a:rPr lang="en-US" sz="2400" dirty="0" smtClean="0"/>
              <a:t> = </a:t>
            </a:r>
            <a:r>
              <a:rPr lang="en-US" sz="2400" dirty="0" err="1" smtClean="0"/>
              <a:t>Stream.of</a:t>
            </a:r>
            <a:r>
              <a:rPr lang="en-US" sz="2400" dirty="0" smtClean="0"/>
              <a:t>(2, 4, 5, 9, 15)  </a:t>
            </a:r>
          </a:p>
          <a:p>
            <a:r>
              <a:rPr lang="en-US" sz="2400" dirty="0" smtClean="0"/>
              <a:t>            .filter(y -&gt; y % 2 == 1) // filtering the odd numbers  </a:t>
            </a:r>
          </a:p>
          <a:p>
            <a:r>
              <a:rPr lang="en-US" sz="2400" dirty="0" smtClean="0"/>
              <a:t>            .peek(y -&gt; </a:t>
            </a:r>
            <a:r>
              <a:rPr lang="en-US" sz="2400" dirty="0" err="1" smtClean="0"/>
              <a:t>System.out.println</a:t>
            </a:r>
            <a:r>
              <a:rPr lang="en-US" sz="2400" dirty="0" smtClean="0"/>
              <a:t>("Filter Done: " + y)); // displaying the message  </a:t>
            </a:r>
          </a:p>
          <a:p>
            <a:r>
              <a:rPr lang="en-US" sz="2400" dirty="0" smtClean="0"/>
              <a:t>  </a:t>
            </a:r>
          </a:p>
          <a:p>
            <a:r>
              <a:rPr lang="en-US" sz="2400" dirty="0" smtClean="0"/>
              <a:t>    </a:t>
            </a:r>
            <a:r>
              <a:rPr lang="en-US" sz="2400" dirty="0" err="1" smtClean="0"/>
              <a:t>System.out.println</a:t>
            </a:r>
            <a:r>
              <a:rPr lang="en-US" sz="2400" dirty="0" smtClean="0"/>
              <a:t>("Result is: ");  </a:t>
            </a:r>
          </a:p>
          <a:p>
            <a:r>
              <a:rPr lang="en-US" sz="2400" dirty="0" smtClean="0"/>
              <a:t>    </a:t>
            </a:r>
            <a:r>
              <a:rPr lang="en-US" sz="2400" dirty="0" err="1" smtClean="0"/>
              <a:t>System.out.println</a:t>
            </a:r>
            <a:r>
              <a:rPr lang="en-US" sz="2400" dirty="0" smtClean="0"/>
              <a:t>(</a:t>
            </a:r>
            <a:r>
              <a:rPr lang="en-US" sz="2400" dirty="0" err="1" smtClean="0"/>
              <a:t>strm.collect</a:t>
            </a:r>
            <a:r>
              <a:rPr lang="en-US" sz="2400" dirty="0" smtClean="0"/>
              <a:t>(</a:t>
            </a:r>
            <a:r>
              <a:rPr lang="en-US" sz="2400" dirty="0" err="1" smtClean="0"/>
              <a:t>Collectors.toList</a:t>
            </a:r>
            <a:r>
              <a:rPr lang="en-US" sz="2400" dirty="0" smtClean="0"/>
              <a:t>())); // last print statement  </a:t>
            </a:r>
          </a:p>
          <a:p>
            <a:r>
              <a:rPr lang="en-US" sz="2400" dirty="0" smtClean="0"/>
              <a:t>}  </a:t>
            </a:r>
          </a:p>
          <a:p>
            <a:r>
              <a:rPr lang="en-US" sz="2400" dirty="0" smtClean="0"/>
              <a:t>}  </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b="1" dirty="0" smtClean="0"/>
              <a:t>Output:</a:t>
            </a:r>
            <a:endParaRPr lang="en-US" dirty="0"/>
          </a:p>
        </p:txBody>
      </p:sp>
      <p:sp>
        <p:nvSpPr>
          <p:cNvPr id="3" name="Content Placeholder 2"/>
          <p:cNvSpPr>
            <a:spLocks noGrp="1"/>
          </p:cNvSpPr>
          <p:nvPr>
            <p:ph idx="1"/>
          </p:nvPr>
        </p:nvSpPr>
        <p:spPr>
          <a:xfrm>
            <a:off x="533400" y="838200"/>
            <a:ext cx="8153400" cy="5287963"/>
          </a:xfrm>
        </p:spPr>
        <p:txBody>
          <a:bodyPr>
            <a:normAutofit fontScale="92500" lnSpcReduction="10000"/>
          </a:bodyPr>
          <a:lstStyle/>
          <a:p>
            <a:pPr>
              <a:buNone/>
            </a:pPr>
            <a:r>
              <a:rPr lang="en-US" dirty="0" smtClean="0"/>
              <a:t>Result is: </a:t>
            </a:r>
            <a:endParaRPr lang="en-US" dirty="0" smtClean="0"/>
          </a:p>
          <a:p>
            <a:pPr>
              <a:buNone/>
            </a:pPr>
            <a:r>
              <a:rPr lang="en-US" dirty="0" smtClean="0"/>
              <a:t>Filter </a:t>
            </a:r>
            <a:r>
              <a:rPr lang="en-US" dirty="0" smtClean="0"/>
              <a:t>Done: 5 </a:t>
            </a:r>
            <a:endParaRPr lang="en-US" dirty="0" smtClean="0"/>
          </a:p>
          <a:p>
            <a:pPr>
              <a:buNone/>
            </a:pPr>
            <a:r>
              <a:rPr lang="en-US" dirty="0" smtClean="0"/>
              <a:t>Filter </a:t>
            </a:r>
            <a:r>
              <a:rPr lang="en-US" dirty="0" smtClean="0"/>
              <a:t>Done: 9 </a:t>
            </a:r>
            <a:endParaRPr lang="en-US" dirty="0" smtClean="0"/>
          </a:p>
          <a:p>
            <a:pPr>
              <a:buNone/>
            </a:pPr>
            <a:r>
              <a:rPr lang="en-US" dirty="0" smtClean="0"/>
              <a:t>Filter </a:t>
            </a:r>
            <a:r>
              <a:rPr lang="en-US" dirty="0" smtClean="0"/>
              <a:t>Done: 15 </a:t>
            </a:r>
            <a:endParaRPr lang="en-US" dirty="0" smtClean="0"/>
          </a:p>
          <a:p>
            <a:pPr>
              <a:buNone/>
            </a:pPr>
            <a:r>
              <a:rPr lang="en-US" dirty="0" smtClean="0"/>
              <a:t>[</a:t>
            </a:r>
            <a:r>
              <a:rPr lang="en-US" dirty="0" smtClean="0"/>
              <a:t>5, 9, 15</a:t>
            </a:r>
            <a:r>
              <a:rPr lang="en-US" dirty="0" smtClean="0"/>
              <a:t>]</a:t>
            </a:r>
          </a:p>
          <a:p>
            <a:r>
              <a:rPr lang="en-US" dirty="0" smtClean="0">
                <a:solidFill>
                  <a:srgbClr val="FF0000"/>
                </a:solidFill>
              </a:rPr>
              <a:t>Filter Done: 5  </a:t>
            </a:r>
          </a:p>
          <a:p>
            <a:r>
              <a:rPr lang="en-US" dirty="0" smtClean="0">
                <a:solidFill>
                  <a:srgbClr val="FF0000"/>
                </a:solidFill>
              </a:rPr>
              <a:t>Filter Done: 9  </a:t>
            </a:r>
          </a:p>
          <a:p>
            <a:r>
              <a:rPr lang="en-US" dirty="0" smtClean="0">
                <a:solidFill>
                  <a:srgbClr val="FF0000"/>
                </a:solidFill>
              </a:rPr>
              <a:t>Filter Done: 15  </a:t>
            </a:r>
          </a:p>
          <a:p>
            <a:r>
              <a:rPr lang="en-US" dirty="0" smtClean="0">
                <a:solidFill>
                  <a:srgbClr val="FF0000"/>
                </a:solidFill>
              </a:rPr>
              <a:t>Result is:   </a:t>
            </a:r>
          </a:p>
          <a:p>
            <a:r>
              <a:rPr lang="en-US" dirty="0" smtClean="0">
                <a:solidFill>
                  <a:srgbClr val="FF0000"/>
                </a:solidFill>
              </a:rPr>
              <a:t>[5, 9, 15]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lstStyle/>
          <a:p>
            <a:r>
              <a:rPr lang="en-US" b="1" dirty="0" smtClean="0"/>
              <a:t>Explanation:</a:t>
            </a:r>
            <a:r>
              <a:rPr lang="en-US" dirty="0" smtClean="0"/>
              <a:t> It is general known fact that, the first statement inside the main method executed first, and then the second statement, and after that the third statement, and so on</a:t>
            </a:r>
            <a:r>
              <a:rPr lang="en-US" dirty="0" smtClean="0"/>
              <a:t>.</a:t>
            </a:r>
          </a:p>
          <a:p>
            <a:r>
              <a:rPr lang="en-US" dirty="0" smtClean="0"/>
              <a:t>However, it is not the case. The print statement that contains </a:t>
            </a:r>
            <a:r>
              <a:rPr lang="en-US" i="1" dirty="0" smtClean="0"/>
              <a:t>"Result is: "</a:t>
            </a:r>
            <a:r>
              <a:rPr lang="en-US" dirty="0" smtClean="0"/>
              <a:t> gets executed first, and the filter() and peek() methods are not executed at all. These methods get executed when the terminal operation collect() is executed in the last print statement.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Java Stream: Real-life Examples</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381000" y="685800"/>
            <a:ext cx="8305800" cy="5440363"/>
          </a:xfrm>
        </p:spPr>
        <p:txBody>
          <a:bodyPr/>
          <a:lstStyle/>
          <a:p>
            <a:pPr fontAlgn="base">
              <a:buNone/>
            </a:pPr>
            <a:r>
              <a:rPr lang="en-US" b="1" dirty="0"/>
              <a:t>Example 1:</a:t>
            </a:r>
          </a:p>
          <a:p>
            <a:pPr fontAlgn="base"/>
            <a:r>
              <a:rPr lang="en-US" dirty="0"/>
              <a:t>In general, daily world, whenever the data is fetched from the database, it is more likely we will be using collection so there stream concept is must apply to deal with processed data.</a:t>
            </a:r>
          </a:p>
          <a:p>
            <a:pPr fontAlgn="base">
              <a:buNone/>
            </a:pPr>
            <a:r>
              <a:rPr lang="en-US" dirty="0" smtClean="0"/>
              <a:t>	Here </a:t>
            </a:r>
            <a:r>
              <a:rPr lang="en-US" dirty="0"/>
              <a:t>we will be taking the most widely used namely as follows:</a:t>
            </a:r>
          </a:p>
          <a:p>
            <a:pPr fontAlgn="base"/>
            <a:r>
              <a:rPr lang="en-US" dirty="0"/>
              <a:t>Streams in a Grocery store</a:t>
            </a:r>
          </a:p>
          <a:p>
            <a:pPr fontAlgn="base"/>
            <a:r>
              <a:rPr lang="en-US" dirty="0"/>
              <a:t>Streams in mobile networking</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Streams in a Grocery store "/>
          <p:cNvPicPr>
            <a:picLocks noChangeAspect="1" noChangeArrowheads="1"/>
          </p:cNvPicPr>
          <p:nvPr/>
        </p:nvPicPr>
        <p:blipFill>
          <a:blip r:embed="rId2"/>
          <a:srcRect/>
          <a:stretch>
            <a:fillRect/>
          </a:stretch>
        </p:blipFill>
        <p:spPr bwMode="auto">
          <a:xfrm>
            <a:off x="0" y="0"/>
            <a:ext cx="9525000" cy="6753225"/>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534400" cy="5973763"/>
          </a:xfrm>
        </p:spPr>
        <p:txBody>
          <a:bodyPr/>
          <a:lstStyle/>
          <a:p>
            <a:r>
              <a:rPr lang="en-US" dirty="0"/>
              <a:t>The above pictorial image has been provided is implemented in streams which are as follows</a:t>
            </a:r>
            <a:r>
              <a:rPr lang="en-US" dirty="0" smtClean="0"/>
              <a:t>:</a:t>
            </a:r>
          </a:p>
          <a:p>
            <a:pPr>
              <a:buNone/>
            </a:pPr>
            <a:r>
              <a:rPr lang="en-US" dirty="0" smtClean="0"/>
              <a:t>	List&lt;Integer&gt; </a:t>
            </a:r>
            <a:r>
              <a:rPr lang="en-US" dirty="0" err="1" smtClean="0"/>
              <a:t>transactionsIds</a:t>
            </a:r>
            <a:r>
              <a:rPr lang="en-US" dirty="0" smtClean="0"/>
              <a:t> = </a:t>
            </a:r>
            <a:br>
              <a:rPr lang="en-US" dirty="0" smtClean="0"/>
            </a:br>
            <a:r>
              <a:rPr lang="en-US" dirty="0" err="1" smtClean="0"/>
              <a:t>transactions.stream</a:t>
            </a:r>
            <a:r>
              <a:rPr lang="en-US" dirty="0" smtClean="0"/>
              <a:t>()</a:t>
            </a:r>
            <a:br>
              <a:rPr lang="en-US" dirty="0" smtClean="0"/>
            </a:br>
            <a:r>
              <a:rPr lang="en-US" dirty="0" smtClean="0"/>
              <a:t>.filter(t -&gt; </a:t>
            </a:r>
            <a:r>
              <a:rPr lang="en-US" dirty="0" err="1" smtClean="0"/>
              <a:t>t.getType</a:t>
            </a:r>
            <a:r>
              <a:rPr lang="en-US" dirty="0" smtClean="0"/>
              <a:t>() == </a:t>
            </a:r>
            <a:r>
              <a:rPr lang="en-US" dirty="0" err="1" smtClean="0"/>
              <a:t>Transaction.GROCERY</a:t>
            </a:r>
            <a:r>
              <a:rPr lang="en-US" dirty="0" smtClean="0"/>
              <a:t>)</a:t>
            </a:r>
            <a:br>
              <a:rPr lang="en-US" dirty="0" smtClean="0"/>
            </a:br>
            <a:r>
              <a:rPr lang="en-US" dirty="0" smtClean="0"/>
              <a:t>.sorted(comparing(Transaction::</a:t>
            </a:r>
            <a:r>
              <a:rPr lang="en-US" dirty="0" err="1" smtClean="0"/>
              <a:t>getValue</a:t>
            </a:r>
            <a:r>
              <a:rPr lang="en-US" dirty="0" smtClean="0"/>
              <a:t>).reversed())</a:t>
            </a:r>
            <a:br>
              <a:rPr lang="en-US" dirty="0" smtClean="0"/>
            </a:br>
            <a:r>
              <a:rPr lang="en-US" dirty="0" smtClean="0"/>
              <a:t>.map(Transaction::</a:t>
            </a:r>
            <a:r>
              <a:rPr lang="en-US" dirty="0" err="1" smtClean="0"/>
              <a:t>getId</a:t>
            </a:r>
            <a:r>
              <a:rPr lang="en-US" dirty="0" smtClean="0"/>
              <a:t>)</a:t>
            </a:r>
            <a:br>
              <a:rPr lang="en-US" dirty="0" smtClean="0"/>
            </a:br>
            <a:r>
              <a:rPr lang="en-US" dirty="0" smtClean="0"/>
              <a:t>.collect(</a:t>
            </a:r>
            <a:r>
              <a:rPr lang="en-US" dirty="0" err="1" smtClean="0"/>
              <a:t>toList</a:t>
            </a:r>
            <a:r>
              <a:rPr lang="en-US" dirty="0" smtClean="0"/>
              <a:t>());</a:t>
            </a:r>
            <a:r>
              <a:rPr lang="en-US"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458200" cy="5745163"/>
          </a:xfrm>
        </p:spPr>
        <p:txBody>
          <a:bodyPr>
            <a:normAutofit/>
          </a:bodyPr>
          <a:lstStyle/>
          <a:p>
            <a:r>
              <a:rPr lang="en-US" dirty="0"/>
              <a:t>Stream API is used to process collections of objects</a:t>
            </a:r>
            <a:r>
              <a:rPr lang="en-US" dirty="0" smtClean="0"/>
              <a:t>.</a:t>
            </a:r>
          </a:p>
          <a:p>
            <a:r>
              <a:rPr lang="en-US" dirty="0"/>
              <a:t>Streams are designed to be efficient and can support improving your program’s performance by allowing you to avoid unnecessary loops and iterations</a:t>
            </a:r>
            <a:r>
              <a:rPr lang="en-US" dirty="0" smtClean="0"/>
              <a:t>.</a:t>
            </a:r>
          </a:p>
          <a:p>
            <a:r>
              <a:rPr lang="en-US" dirty="0"/>
              <a:t>Streams can be used for filtering, collecting, printing, and converting from one data structure to another,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a Pipeline?</a:t>
            </a:r>
            <a:br>
              <a:rPr lang="en-US" b="1" dirty="0"/>
            </a:br>
            <a:endParaRPr lang="en-US" dirty="0"/>
          </a:p>
        </p:txBody>
      </p:sp>
      <p:sp>
        <p:nvSpPr>
          <p:cNvPr id="3" name="Content Placeholder 2"/>
          <p:cNvSpPr>
            <a:spLocks noGrp="1"/>
          </p:cNvSpPr>
          <p:nvPr>
            <p:ph idx="1"/>
          </p:nvPr>
        </p:nvSpPr>
        <p:spPr/>
        <p:txBody>
          <a:bodyPr/>
          <a:lstStyle/>
          <a:p>
            <a:r>
              <a:rPr lang="en-US" dirty="0"/>
              <a:t>A Stream Pipeline is a concept of chaining operations together Terminal Operations and Intermediate Operations. A Pipeline contains a stream source, which is further followed by zero or more intermediate operations, and a terminal operation.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Java Stream Operations</a:t>
            </a:r>
            <a:br>
              <a:rPr lang="en-US" b="1" dirty="0"/>
            </a:br>
            <a:endParaRPr lang="en-US" dirty="0"/>
          </a:p>
        </p:txBody>
      </p:sp>
      <p:sp>
        <p:nvSpPr>
          <p:cNvPr id="3" name="Content Placeholder 2"/>
          <p:cNvSpPr>
            <a:spLocks noGrp="1"/>
          </p:cNvSpPr>
          <p:nvPr>
            <p:ph idx="1"/>
          </p:nvPr>
        </p:nvSpPr>
        <p:spPr>
          <a:xfrm>
            <a:off x="0" y="1600200"/>
            <a:ext cx="9144000" cy="4525963"/>
          </a:xfrm>
        </p:spPr>
        <p:txBody>
          <a:bodyPr/>
          <a:lstStyle/>
          <a:p>
            <a:pPr fontAlgn="base">
              <a:buNone/>
            </a:pPr>
            <a:r>
              <a:rPr lang="en-US" b="1" dirty="0" smtClean="0"/>
              <a:t>	Method </a:t>
            </a:r>
            <a:r>
              <a:rPr lang="en-US" b="1" dirty="0"/>
              <a:t>Types and Pipelines</a:t>
            </a:r>
          </a:p>
          <a:p>
            <a:pPr fontAlgn="base"/>
            <a:r>
              <a:rPr lang="en-US" dirty="0"/>
              <a:t>Methods are of two types in Stream as mentioned below:</a:t>
            </a:r>
          </a:p>
          <a:p>
            <a:pPr fontAlgn="base"/>
            <a:r>
              <a:rPr lang="en-US" b="1" dirty="0"/>
              <a:t>Terminal Operations</a:t>
            </a:r>
            <a:endParaRPr lang="en-US" dirty="0"/>
          </a:p>
          <a:p>
            <a:pPr fontAlgn="base"/>
            <a:r>
              <a:rPr lang="en-US" b="1" dirty="0"/>
              <a:t>Intermediate Operations</a:t>
            </a:r>
            <a:endParaRPr lang="en-US" dirty="0"/>
          </a:p>
          <a:p>
            <a:pPr>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Terminal Operations</a:t>
            </a:r>
            <a:br>
              <a:rPr lang="en-US" b="1" dirty="0"/>
            </a:br>
            <a:endParaRPr lang="en-US" dirty="0"/>
          </a:p>
        </p:txBody>
      </p:sp>
      <p:sp>
        <p:nvSpPr>
          <p:cNvPr id="3" name="Content Placeholder 2"/>
          <p:cNvSpPr>
            <a:spLocks noGrp="1"/>
          </p:cNvSpPr>
          <p:nvPr>
            <p:ph idx="1"/>
          </p:nvPr>
        </p:nvSpPr>
        <p:spPr>
          <a:xfrm>
            <a:off x="381000" y="990600"/>
            <a:ext cx="8305800" cy="5135563"/>
          </a:xfrm>
        </p:spPr>
        <p:txBody>
          <a:bodyPr/>
          <a:lstStyle/>
          <a:p>
            <a:r>
              <a:rPr lang="en-US" dirty="0"/>
              <a:t>These are the operations that after consumed can’t further be used. There are few </a:t>
            </a:r>
            <a:r>
              <a:rPr lang="en-US" dirty="0" smtClean="0"/>
              <a:t>operations mentioned below:</a:t>
            </a:r>
          </a:p>
          <a:p>
            <a:pPr>
              <a:buNone/>
            </a:pPr>
            <a:r>
              <a:rPr lang="en-US" b="1" dirty="0"/>
              <a:t>1. </a:t>
            </a:r>
            <a:r>
              <a:rPr lang="en-US" u="sng" dirty="0" err="1" smtClean="0">
                <a:hlinkClick r:id="rId2"/>
              </a:rPr>
              <a:t>forEach</a:t>
            </a:r>
            <a:endParaRPr lang="en-US" u="sng" dirty="0" smtClean="0"/>
          </a:p>
          <a:p>
            <a:pPr fontAlgn="base"/>
            <a:r>
              <a:rPr lang="en-US" dirty="0" err="1"/>
              <a:t>forEach</a:t>
            </a:r>
            <a:r>
              <a:rPr lang="en-US" dirty="0"/>
              <a:t> performs an action for each element of the stream. Stream </a:t>
            </a:r>
            <a:r>
              <a:rPr lang="en-US" dirty="0" err="1"/>
              <a:t>forEach</a:t>
            </a:r>
            <a:r>
              <a:rPr lang="en-US" dirty="0"/>
              <a:t> is a </a:t>
            </a:r>
            <a:r>
              <a:rPr lang="en-US" i="1" dirty="0"/>
              <a:t>terminal operation</a:t>
            </a:r>
            <a:r>
              <a:rPr lang="en-US" dirty="0"/>
              <a:t>.</a:t>
            </a:r>
          </a:p>
          <a:p>
            <a:pPr fontAlgn="base"/>
            <a:r>
              <a:rPr lang="en-US" b="1" dirty="0"/>
              <a:t>Syntax</a:t>
            </a:r>
          </a:p>
          <a:p>
            <a:r>
              <a:rPr lang="en-US" dirty="0" smtClean="0"/>
              <a:t>void </a:t>
            </a:r>
            <a:r>
              <a:rPr lang="en-US" dirty="0" err="1" smtClean="0"/>
              <a:t>forEach</a:t>
            </a:r>
            <a:r>
              <a:rPr lang="en-US" dirty="0" smtClean="0"/>
              <a:t>(Consumer&lt;? super T&gt; action)</a:t>
            </a:r>
            <a:endParaRPr lang="en-US"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0"/>
            <a:ext cx="8915400" cy="6858000"/>
          </a:xfrm>
        </p:spPr>
        <p:txBody>
          <a:bodyPr>
            <a:normAutofit fontScale="92500" lnSpcReduction="10000"/>
          </a:bodyPr>
          <a:lstStyle/>
          <a:p>
            <a:pPr fontAlgn="base">
              <a:buNone/>
            </a:pPr>
            <a:r>
              <a:rPr lang="en-US" b="1" dirty="0"/>
              <a:t>2. </a:t>
            </a:r>
            <a:r>
              <a:rPr lang="en-US" u="sng" dirty="0" err="1">
                <a:hlinkClick r:id="rId2"/>
              </a:rPr>
              <a:t>toArray</a:t>
            </a:r>
            <a:endParaRPr lang="en-US" b="1" dirty="0"/>
          </a:p>
          <a:p>
            <a:pPr fontAlgn="base"/>
            <a:r>
              <a:rPr lang="en-US" dirty="0"/>
              <a:t>Stream </a:t>
            </a:r>
            <a:r>
              <a:rPr lang="en-US" dirty="0" err="1"/>
              <a:t>toArray</a:t>
            </a:r>
            <a:r>
              <a:rPr lang="en-US" dirty="0"/>
              <a:t>() returns an array containing the elements of this stream. After the terminal operation is performed, the stream pipeline is considered consumed, and can no longer be used.</a:t>
            </a:r>
          </a:p>
          <a:p>
            <a:pPr fontAlgn="base"/>
            <a:r>
              <a:rPr lang="en-US" b="1" dirty="0"/>
              <a:t>Syntax</a:t>
            </a:r>
          </a:p>
          <a:p>
            <a:pPr fontAlgn="base"/>
            <a:r>
              <a:rPr lang="en-US" dirty="0" smtClean="0"/>
              <a:t>Object[] </a:t>
            </a:r>
            <a:r>
              <a:rPr lang="en-US" dirty="0" err="1" smtClean="0"/>
              <a:t>toArray</a:t>
            </a:r>
            <a:r>
              <a:rPr lang="en-US" dirty="0" smtClean="0"/>
              <a:t>()</a:t>
            </a:r>
          </a:p>
          <a:p>
            <a:pPr fontAlgn="base">
              <a:buNone/>
            </a:pPr>
            <a:r>
              <a:rPr lang="en-US" b="1" dirty="0" smtClean="0"/>
              <a:t>3</a:t>
            </a:r>
            <a:r>
              <a:rPr lang="en-US" b="1" dirty="0"/>
              <a:t>. </a:t>
            </a:r>
            <a:r>
              <a:rPr lang="en-US" u="sng" dirty="0">
                <a:hlinkClick r:id="rId3"/>
              </a:rPr>
              <a:t>min</a:t>
            </a:r>
            <a:r>
              <a:rPr lang="en-US" b="1" dirty="0"/>
              <a:t> and </a:t>
            </a:r>
            <a:r>
              <a:rPr lang="en-US" u="sng" dirty="0">
                <a:hlinkClick r:id="rId4"/>
              </a:rPr>
              <a:t>max</a:t>
            </a:r>
            <a:endParaRPr lang="en-US" b="1" dirty="0"/>
          </a:p>
          <a:p>
            <a:pPr fontAlgn="base"/>
            <a:r>
              <a:rPr lang="en-US" dirty="0"/>
              <a:t>min and max return the min and max elements from the stream.</a:t>
            </a:r>
          </a:p>
          <a:p>
            <a:pPr fontAlgn="base"/>
            <a:r>
              <a:rPr lang="en-US" b="1" dirty="0"/>
              <a:t>Syntax</a:t>
            </a:r>
          </a:p>
          <a:p>
            <a:r>
              <a:rPr lang="en-US" dirty="0" smtClean="0"/>
              <a:t>Optional&lt;</a:t>
            </a:r>
            <a:r>
              <a:rPr lang="en-US" b="1" dirty="0" smtClean="0"/>
              <a:t>T</a:t>
            </a:r>
            <a:r>
              <a:rPr lang="en-US" dirty="0" smtClean="0"/>
              <a:t>&gt; min(Comparator&lt;</a:t>
            </a:r>
            <a:r>
              <a:rPr lang="en-US" b="1" dirty="0" smtClean="0"/>
              <a:t>?</a:t>
            </a:r>
            <a:r>
              <a:rPr lang="en-US" dirty="0" smtClean="0"/>
              <a:t> super </a:t>
            </a:r>
            <a:r>
              <a:rPr lang="en-US" b="1" dirty="0" smtClean="0"/>
              <a:t>T</a:t>
            </a:r>
            <a:r>
              <a:rPr lang="en-US" dirty="0" smtClean="0"/>
              <a:t>&gt; comparator)</a:t>
            </a:r>
            <a:br>
              <a:rPr lang="en-US" dirty="0" smtClean="0"/>
            </a:br>
            <a:r>
              <a:rPr lang="en-US" dirty="0" smtClean="0"/>
              <a:t>Optional&lt;</a:t>
            </a:r>
            <a:r>
              <a:rPr lang="en-US" b="1" dirty="0" smtClean="0"/>
              <a:t>T</a:t>
            </a:r>
            <a:r>
              <a:rPr lang="en-US" dirty="0" smtClean="0"/>
              <a:t>&gt; max(Comparator&lt;</a:t>
            </a:r>
            <a:r>
              <a:rPr lang="en-US" b="1" dirty="0" smtClean="0"/>
              <a:t>?</a:t>
            </a:r>
            <a:r>
              <a:rPr lang="en-US" dirty="0" smtClean="0"/>
              <a:t> super </a:t>
            </a:r>
            <a:r>
              <a:rPr lang="en-US" b="1" dirty="0" smtClean="0"/>
              <a:t>T</a:t>
            </a:r>
            <a:r>
              <a:rPr lang="en-US" dirty="0" smtClean="0"/>
              <a:t>&gt; comparator)</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Intermediate Operations</a:t>
            </a:r>
            <a:br>
              <a:rPr lang="en-US" b="1" dirty="0"/>
            </a:br>
            <a:endParaRPr lang="en-US" dirty="0"/>
          </a:p>
        </p:txBody>
      </p:sp>
      <p:sp>
        <p:nvSpPr>
          <p:cNvPr id="3" name="Content Placeholder 2"/>
          <p:cNvSpPr>
            <a:spLocks noGrp="1"/>
          </p:cNvSpPr>
          <p:nvPr>
            <p:ph idx="1"/>
          </p:nvPr>
        </p:nvSpPr>
        <p:spPr>
          <a:xfrm>
            <a:off x="0" y="914400"/>
            <a:ext cx="9144000" cy="5943600"/>
          </a:xfrm>
        </p:spPr>
        <p:txBody>
          <a:bodyPr>
            <a:normAutofit fontScale="55000" lnSpcReduction="20000"/>
          </a:bodyPr>
          <a:lstStyle/>
          <a:p>
            <a:pPr fontAlgn="base">
              <a:buNone/>
            </a:pPr>
            <a:r>
              <a:rPr lang="en-US" sz="4900" dirty="0"/>
              <a:t>It returns a new stream that can be further processed. There are certain operations mentioned below:</a:t>
            </a:r>
          </a:p>
          <a:p>
            <a:pPr fontAlgn="base">
              <a:buNone/>
            </a:pPr>
            <a:r>
              <a:rPr lang="en-US" sz="4900" b="1" dirty="0"/>
              <a:t>1. </a:t>
            </a:r>
            <a:r>
              <a:rPr lang="en-US" sz="4900" u="sng" dirty="0">
                <a:hlinkClick r:id="rId2"/>
              </a:rPr>
              <a:t>filter</a:t>
            </a:r>
            <a:endParaRPr lang="en-US" sz="4900" b="1" dirty="0"/>
          </a:p>
          <a:p>
            <a:pPr fontAlgn="base"/>
            <a:r>
              <a:rPr lang="en-US" sz="4900" dirty="0"/>
              <a:t>Stream filter returns a stream consisting of the elements of this stream that match the given predicate.</a:t>
            </a:r>
          </a:p>
          <a:p>
            <a:pPr fontAlgn="base"/>
            <a:r>
              <a:rPr lang="en-US" sz="4900" b="1" dirty="0"/>
              <a:t>Syntax</a:t>
            </a:r>
          </a:p>
          <a:p>
            <a:pPr fontAlgn="base"/>
            <a:r>
              <a:rPr lang="en-US" sz="4900" dirty="0" smtClean="0"/>
              <a:t>Stream&lt;T&gt; filter(Predicate&lt;? super T&gt; </a:t>
            </a:r>
            <a:r>
              <a:rPr lang="en-US" sz="4900" dirty="0" smtClean="0"/>
              <a:t>predicate)</a:t>
            </a:r>
            <a:endParaRPr lang="en-US" sz="4900" dirty="0" smtClean="0"/>
          </a:p>
          <a:p>
            <a:pPr fontAlgn="base">
              <a:buNone/>
            </a:pPr>
            <a:r>
              <a:rPr lang="en-US" sz="4900" b="1" dirty="0" smtClean="0"/>
              <a:t>2. </a:t>
            </a:r>
            <a:r>
              <a:rPr lang="en-US" sz="4900" u="sng" dirty="0" smtClean="0">
                <a:hlinkClick r:id="rId3"/>
              </a:rPr>
              <a:t>distinct</a:t>
            </a:r>
            <a:endParaRPr lang="en-US" sz="4900" b="1" dirty="0"/>
          </a:p>
          <a:p>
            <a:pPr fontAlgn="base"/>
            <a:r>
              <a:rPr lang="en-US" sz="4900" b="1" dirty="0"/>
              <a:t>distinct()</a:t>
            </a:r>
            <a:r>
              <a:rPr lang="en-US" sz="4900" dirty="0"/>
              <a:t> returns a stream consisting of distinct elements in a stream. distinct() is the method of </a:t>
            </a:r>
            <a:r>
              <a:rPr lang="en-US" sz="4900" b="1" dirty="0"/>
              <a:t>Stream</a:t>
            </a:r>
            <a:r>
              <a:rPr lang="en-US" sz="4900" dirty="0"/>
              <a:t> interface.</a:t>
            </a:r>
          </a:p>
          <a:p>
            <a:pPr fontAlgn="base"/>
            <a:r>
              <a:rPr lang="en-US" sz="4900" b="1" dirty="0"/>
              <a:t>Syntax</a:t>
            </a:r>
          </a:p>
          <a:p>
            <a:pPr fontAlgn="base"/>
            <a:r>
              <a:rPr lang="en-US" sz="4900" dirty="0" smtClean="0"/>
              <a:t>Stream&lt;T&gt; distinct()</a:t>
            </a:r>
            <a:br>
              <a:rPr lang="en-US" sz="4900" dirty="0" smtClean="0"/>
            </a:br>
            <a:r>
              <a:rPr lang="en-US" sz="4900" dirty="0"/>
              <a:t>Where Stream is an interface and the function returns a stream consisting of distinct elements.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400800"/>
          </a:xfrm>
        </p:spPr>
        <p:txBody>
          <a:bodyPr>
            <a:normAutofit/>
          </a:bodyPr>
          <a:lstStyle/>
          <a:p>
            <a:pPr fontAlgn="base">
              <a:buNone/>
            </a:pPr>
            <a:r>
              <a:rPr lang="en-US" b="1" dirty="0" smtClean="0"/>
              <a:t>3. </a:t>
            </a:r>
            <a:r>
              <a:rPr lang="en-US" u="sng" dirty="0" smtClean="0">
                <a:hlinkClick r:id="rId2"/>
              </a:rPr>
              <a:t>Sorted</a:t>
            </a:r>
            <a:endParaRPr lang="en-US" b="1" dirty="0" smtClean="0"/>
          </a:p>
          <a:p>
            <a:pPr fontAlgn="base"/>
            <a:r>
              <a:rPr lang="en-US" dirty="0" smtClean="0"/>
              <a:t>Stream sorted() returns a stream consisting of the elements of this stream, sorted according to natural order. For ordered streams, the sort method is stable but for unordered streams, no stability is guaranteed.</a:t>
            </a:r>
          </a:p>
          <a:p>
            <a:pPr fontAlgn="base"/>
            <a:r>
              <a:rPr lang="en-US" b="1" dirty="0" smtClean="0"/>
              <a:t>Syntax</a:t>
            </a:r>
          </a:p>
          <a:p>
            <a:pPr fontAlgn="base"/>
            <a:r>
              <a:rPr lang="en-US" dirty="0" smtClean="0"/>
              <a:t>Stream&lt;</a:t>
            </a:r>
            <a:r>
              <a:rPr lang="en-US" b="1" dirty="0" smtClean="0"/>
              <a:t>T</a:t>
            </a:r>
            <a:r>
              <a:rPr lang="en-US" dirty="0" smtClean="0"/>
              <a:t>&gt; sorted()</a:t>
            </a:r>
            <a:br>
              <a:rPr lang="en-US" dirty="0" smtClean="0"/>
            </a:br>
            <a:r>
              <a:rPr lang="en-US" dirty="0" smtClean="0"/>
              <a:t>where Stream is an interface and </a:t>
            </a:r>
            <a:r>
              <a:rPr lang="en-US" b="1" dirty="0" smtClean="0"/>
              <a:t>T</a:t>
            </a:r>
            <a:r>
              <a:rPr lang="en-US" dirty="0" smtClean="0"/>
              <a:t> is the type of stream elements.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991600" cy="6400800"/>
          </a:xfrm>
        </p:spPr>
        <p:txBody>
          <a:bodyPr>
            <a:normAutofit fontScale="92500" lnSpcReduction="10000"/>
          </a:bodyPr>
          <a:lstStyle/>
          <a:p>
            <a:r>
              <a:rPr lang="en-US" dirty="0" smtClean="0"/>
              <a:t>Intermediate operations modify or filter the elements in the stream, and a new stream is returned. Examples: filter, distinct, map, limit, sorted</a:t>
            </a:r>
            <a:r>
              <a:rPr lang="en-US" dirty="0" smtClean="0"/>
              <a:t>.</a:t>
            </a:r>
          </a:p>
          <a:p>
            <a:r>
              <a:rPr lang="en-US" dirty="0" smtClean="0"/>
              <a:t>Terminal operations generate a side effect or result, marking the end of a stream. Examples: </a:t>
            </a:r>
            <a:r>
              <a:rPr lang="en-US" dirty="0" err="1" smtClean="0"/>
              <a:t>forEach</a:t>
            </a:r>
            <a:r>
              <a:rPr lang="en-US" dirty="0" smtClean="0"/>
              <a:t>, reduce, collect, min, count, </a:t>
            </a:r>
            <a:r>
              <a:rPr lang="en-US" dirty="0" err="1" smtClean="0"/>
              <a:t>anyMatch</a:t>
            </a:r>
            <a:r>
              <a:rPr lang="en-US" dirty="0" smtClean="0"/>
              <a:t>, max, </a:t>
            </a:r>
            <a:r>
              <a:rPr lang="en-US" dirty="0" err="1" smtClean="0"/>
              <a:t>noneMatch</a:t>
            </a:r>
            <a:r>
              <a:rPr lang="en-US" dirty="0" smtClean="0"/>
              <a:t>, </a:t>
            </a:r>
            <a:r>
              <a:rPr lang="en-US" dirty="0" err="1" smtClean="0"/>
              <a:t>allMatch</a:t>
            </a:r>
            <a:r>
              <a:rPr lang="en-US" dirty="0" smtClean="0"/>
              <a:t>.</a:t>
            </a:r>
          </a:p>
          <a:p>
            <a:r>
              <a:rPr lang="en-US" dirty="0" smtClean="0"/>
              <a:t>Pipelines does chain of intermediate and terminal operations, processing data in a expressive and fluent manner. Each operation receives input from the previous operation and generates output for the next operation. Pipelines allow declarative and concise coding. From the terminal operation, the result is found.</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28601"/>
            <a:ext cx="8991600" cy="6740307"/>
          </a:xfrm>
          <a:prstGeom prst="rect">
            <a:avLst/>
          </a:prstGeom>
        </p:spPr>
        <p:txBody>
          <a:bodyPr wrap="square">
            <a:spAutoFit/>
          </a:bodyPr>
          <a:lstStyle/>
          <a:p>
            <a:r>
              <a:rPr lang="en-US" sz="2400" b="1" dirty="0" smtClean="0"/>
              <a:t>import</a:t>
            </a:r>
            <a:r>
              <a:rPr lang="en-US" sz="2400" dirty="0" smtClean="0"/>
              <a:t> </a:t>
            </a:r>
            <a:r>
              <a:rPr lang="en-US" sz="2400" dirty="0" err="1" smtClean="0"/>
              <a:t>java.util</a:t>
            </a:r>
            <a:r>
              <a:rPr lang="en-US" sz="2400" dirty="0" smtClean="0"/>
              <a:t>.*;  </a:t>
            </a:r>
          </a:p>
          <a:p>
            <a:r>
              <a:rPr lang="en-US" sz="2400" dirty="0" smtClean="0"/>
              <a:t>  </a:t>
            </a:r>
          </a:p>
          <a:p>
            <a:r>
              <a:rPr lang="en-US" sz="2400" b="1" dirty="0" smtClean="0"/>
              <a:t>public</a:t>
            </a:r>
            <a:r>
              <a:rPr lang="en-US" sz="2400" dirty="0" smtClean="0"/>
              <a:t> </a:t>
            </a:r>
            <a:r>
              <a:rPr lang="en-US" sz="2400" b="1" dirty="0" smtClean="0"/>
              <a:t>class</a:t>
            </a:r>
            <a:r>
              <a:rPr lang="en-US" sz="2400" dirty="0" smtClean="0"/>
              <a:t> </a:t>
            </a:r>
            <a:r>
              <a:rPr lang="en-US" sz="2400" dirty="0" err="1" smtClean="0"/>
              <a:t>PipelineStream</a:t>
            </a:r>
            <a:r>
              <a:rPr lang="en-US" sz="2400" dirty="0" smtClean="0"/>
              <a:t>  </a:t>
            </a:r>
          </a:p>
          <a:p>
            <a:r>
              <a:rPr lang="en-US" sz="2400" dirty="0" smtClean="0"/>
              <a:t>{  </a:t>
            </a:r>
          </a:p>
          <a:p>
            <a:r>
              <a:rPr lang="en-US" sz="2400" dirty="0" smtClean="0"/>
              <a:t>// main method  </a:t>
            </a:r>
          </a:p>
          <a:p>
            <a:r>
              <a:rPr lang="en-US" sz="2400" b="1" dirty="0" smtClean="0"/>
              <a:t>public</a:t>
            </a:r>
            <a:r>
              <a:rPr lang="en-US" sz="2400" dirty="0" smtClean="0"/>
              <a:t> </a:t>
            </a:r>
            <a:r>
              <a:rPr lang="en-US" sz="2400" b="1" dirty="0" smtClean="0"/>
              <a:t>static</a:t>
            </a:r>
            <a:r>
              <a:rPr lang="en-US" sz="2400" dirty="0" smtClean="0"/>
              <a:t> </a:t>
            </a:r>
            <a:r>
              <a:rPr lang="en-US" sz="2400" b="1" dirty="0" smtClean="0"/>
              <a:t>void</a:t>
            </a:r>
            <a:r>
              <a:rPr lang="en-US" sz="2400" dirty="0" smtClean="0"/>
              <a:t> main(String </a:t>
            </a:r>
            <a:r>
              <a:rPr lang="en-US" sz="2400" dirty="0" err="1" smtClean="0"/>
              <a:t>argvs</a:t>
            </a:r>
            <a:r>
              <a:rPr lang="en-US" sz="2400" dirty="0" smtClean="0"/>
              <a:t>[])   </a:t>
            </a:r>
          </a:p>
          <a:p>
            <a:r>
              <a:rPr lang="en-US" sz="2400" dirty="0" smtClean="0"/>
              <a:t>{  </a:t>
            </a:r>
          </a:p>
          <a:p>
            <a:r>
              <a:rPr lang="en-US" sz="2400" dirty="0" smtClean="0"/>
              <a:t>// input list  </a:t>
            </a:r>
          </a:p>
          <a:p>
            <a:r>
              <a:rPr lang="en-US" sz="2400" dirty="0" smtClean="0"/>
              <a:t>List&lt;Integer&gt; </a:t>
            </a:r>
            <a:r>
              <a:rPr lang="en-US" sz="2400" dirty="0" err="1" smtClean="0"/>
              <a:t>nums</a:t>
            </a:r>
            <a:r>
              <a:rPr lang="en-US" sz="2400" dirty="0" smtClean="0"/>
              <a:t> = </a:t>
            </a:r>
            <a:r>
              <a:rPr lang="en-US" sz="2400" dirty="0" err="1" smtClean="0"/>
              <a:t>Arrays.asList</a:t>
            </a:r>
            <a:r>
              <a:rPr lang="en-US" sz="2400" dirty="0" smtClean="0"/>
              <a:t>(11, 12, 13, 14, 15);  </a:t>
            </a:r>
          </a:p>
          <a:p>
            <a:r>
              <a:rPr lang="en-US" sz="2400" dirty="0" smtClean="0"/>
              <a:t>  </a:t>
            </a:r>
          </a:p>
          <a:p>
            <a:r>
              <a:rPr lang="en-US" sz="2400" b="1" dirty="0" err="1" smtClean="0"/>
              <a:t>int</a:t>
            </a:r>
            <a:r>
              <a:rPr lang="en-US" sz="2400" dirty="0" smtClean="0"/>
              <a:t> total = </a:t>
            </a:r>
            <a:r>
              <a:rPr lang="en-US" sz="2400" dirty="0" err="1" smtClean="0"/>
              <a:t>nums.stream</a:t>
            </a:r>
            <a:r>
              <a:rPr lang="en-US" sz="2400" dirty="0" smtClean="0"/>
              <a:t>().filter(y -&gt; y % 2 != 0).map(y -&gt; y * 2).reduce(0, Integer::sum);  </a:t>
            </a:r>
          </a:p>
          <a:p>
            <a:r>
              <a:rPr lang="en-US" sz="2400" dirty="0" smtClean="0"/>
              <a:t>  </a:t>
            </a:r>
          </a:p>
          <a:p>
            <a:r>
              <a:rPr lang="en-US" sz="2400" dirty="0" err="1" smtClean="0"/>
              <a:t>System.out.println</a:t>
            </a:r>
            <a:r>
              <a:rPr lang="en-US" sz="2400" dirty="0" smtClean="0"/>
              <a:t>("The sum of twice of odd numbers in the input list is: " + total);   </a:t>
            </a:r>
          </a:p>
          <a:p>
            <a:r>
              <a:rPr lang="en-US" sz="2400" dirty="0" smtClean="0"/>
              <a:t>  </a:t>
            </a:r>
          </a:p>
          <a:p>
            <a:r>
              <a:rPr lang="en-US" sz="2400" dirty="0" smtClean="0"/>
              <a:t>}  </a:t>
            </a:r>
          </a:p>
          <a:p>
            <a:r>
              <a:rPr lang="en-US" sz="2400" dirty="0" smtClean="0"/>
              <a:t>}  </a:t>
            </a:r>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Comparison-Based Stream Operations</a:t>
            </a:r>
            <a:br>
              <a:rPr lang="en-US" b="1" dirty="0"/>
            </a:br>
            <a:endParaRPr lang="en-US" dirty="0"/>
          </a:p>
        </p:txBody>
      </p:sp>
      <p:sp>
        <p:nvSpPr>
          <p:cNvPr id="3" name="Content Placeholder 2"/>
          <p:cNvSpPr>
            <a:spLocks noGrp="1"/>
          </p:cNvSpPr>
          <p:nvPr>
            <p:ph idx="1"/>
          </p:nvPr>
        </p:nvSpPr>
        <p:spPr>
          <a:xfrm>
            <a:off x="304800" y="1143000"/>
            <a:ext cx="8382000" cy="4983163"/>
          </a:xfrm>
        </p:spPr>
        <p:txBody>
          <a:bodyPr/>
          <a:lstStyle/>
          <a:p>
            <a:pPr fontAlgn="base"/>
            <a:r>
              <a:rPr lang="en-US" dirty="0"/>
              <a:t>Comparison Based Stream Operations are the used for comparing, sorting, and ordering elements within a stream. There are certain examples of Comparison Based Stream Operations mentioned below:</a:t>
            </a:r>
          </a:p>
          <a:p>
            <a:pPr fontAlgn="base"/>
            <a:r>
              <a:rPr lang="en-US" dirty="0"/>
              <a:t>Sorted</a:t>
            </a:r>
          </a:p>
          <a:p>
            <a:pPr fontAlgn="base"/>
            <a:r>
              <a:rPr lang="en-US" dirty="0"/>
              <a:t>min and max</a:t>
            </a:r>
          </a:p>
          <a:p>
            <a:pPr fontAlgn="base"/>
            <a:r>
              <a:rPr lang="en-US" dirty="0"/>
              <a:t>distinct</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Parallel Streams</a:t>
            </a:r>
            <a:br>
              <a:rPr lang="en-US" b="1" dirty="0"/>
            </a:br>
            <a:endParaRPr lang="en-US" dirty="0"/>
          </a:p>
        </p:txBody>
      </p:sp>
      <p:sp>
        <p:nvSpPr>
          <p:cNvPr id="3" name="Content Placeholder 2"/>
          <p:cNvSpPr>
            <a:spLocks noGrp="1"/>
          </p:cNvSpPr>
          <p:nvPr>
            <p:ph idx="1"/>
          </p:nvPr>
        </p:nvSpPr>
        <p:spPr>
          <a:xfrm>
            <a:off x="304800" y="990600"/>
            <a:ext cx="8382000" cy="5135563"/>
          </a:xfrm>
        </p:spPr>
        <p:txBody>
          <a:bodyPr>
            <a:normAutofit/>
          </a:bodyPr>
          <a:lstStyle/>
          <a:p>
            <a:pPr fontAlgn="base"/>
            <a:r>
              <a:rPr lang="en-US" dirty="0"/>
              <a:t>Parallel Streams are the type of streams that can perform operations concurrently on multiple threads. These Streams are meant to make use of multiple processors or cores available to speed us the processing speed. There are two methods to create parallel streams are mentioned below:</a:t>
            </a:r>
          </a:p>
          <a:p>
            <a:pPr fontAlgn="base"/>
            <a:r>
              <a:rPr lang="en-US" dirty="0"/>
              <a:t>Using the parallel() method on a stream</a:t>
            </a:r>
          </a:p>
          <a:p>
            <a:pPr fontAlgn="base"/>
            <a:r>
              <a:rPr lang="en-US" dirty="0"/>
              <a:t>Using </a:t>
            </a:r>
            <a:r>
              <a:rPr lang="en-US" dirty="0" err="1"/>
              <a:t>parallelStream</a:t>
            </a:r>
            <a:r>
              <a:rPr lang="en-US" dirty="0"/>
              <a:t>() on a Collection</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8686800" cy="6324600"/>
          </a:xfrm>
        </p:spPr>
        <p:txBody>
          <a:bodyPr>
            <a:normAutofit/>
          </a:bodyPr>
          <a:lstStyle/>
          <a:p>
            <a:pPr fontAlgn="base">
              <a:buNone/>
            </a:pPr>
            <a:r>
              <a:rPr lang="en-US" b="1" i="1" dirty="0">
                <a:solidFill>
                  <a:srgbClr val="FF0000"/>
                </a:solidFill>
              </a:rPr>
              <a:t>Note:</a:t>
            </a:r>
            <a:r>
              <a:rPr lang="en-US" i="1" dirty="0">
                <a:solidFill>
                  <a:srgbClr val="FF0000"/>
                </a:solidFill>
              </a:rPr>
              <a:t> </a:t>
            </a:r>
          </a:p>
          <a:p>
            <a:pPr fontAlgn="base"/>
            <a:r>
              <a:rPr lang="en-US" i="1" dirty="0">
                <a:solidFill>
                  <a:srgbClr val="FF0000"/>
                </a:solidFill>
              </a:rPr>
              <a:t>If we want to represent a group of objects as a single entity then we should go for </a:t>
            </a:r>
            <a:r>
              <a:rPr lang="en-US" b="1" i="1" u="sng" dirty="0">
                <a:solidFill>
                  <a:srgbClr val="FF0000"/>
                </a:solidFill>
                <a:hlinkClick r:id="rId2"/>
              </a:rPr>
              <a:t>collection</a:t>
            </a:r>
            <a:r>
              <a:rPr lang="en-US" i="1" dirty="0">
                <a:solidFill>
                  <a:srgbClr val="FF0000"/>
                </a:solidFill>
              </a:rPr>
              <a:t>.</a:t>
            </a:r>
          </a:p>
          <a:p>
            <a:pPr fontAlgn="base"/>
            <a:r>
              <a:rPr lang="en-US" i="1" dirty="0">
                <a:solidFill>
                  <a:srgbClr val="FF0000"/>
                </a:solidFill>
              </a:rPr>
              <a:t>But if we want to process objects from the collection then we should go for streams</a:t>
            </a:r>
            <a:r>
              <a:rPr lang="en-US" i="1" dirty="0" smtClean="0">
                <a:solidFill>
                  <a:srgbClr val="FF0000"/>
                </a:solidFill>
              </a:rPr>
              <a:t>.</a:t>
            </a:r>
          </a:p>
          <a:p>
            <a:pPr fontAlgn="base"/>
            <a:r>
              <a:rPr lang="en-US" dirty="0"/>
              <a:t>If we want to use the concept of streams then stream() is the method to be used. Stream is available as an interface.</a:t>
            </a:r>
            <a:endParaRPr lang="en-US" i="1" dirty="0"/>
          </a:p>
          <a:p>
            <a:r>
              <a:rPr lang="en-US" b="1" dirty="0"/>
              <a:t>Syntax:</a:t>
            </a:r>
          </a:p>
          <a:p>
            <a:pPr>
              <a:buNone/>
            </a:pPr>
            <a:r>
              <a:rPr lang="en-US" dirty="0" smtClean="0"/>
              <a:t>	</a:t>
            </a:r>
            <a:r>
              <a:rPr lang="en-US" sz="3600" b="1" dirty="0" smtClean="0"/>
              <a:t>Stream s = </a:t>
            </a:r>
            <a:r>
              <a:rPr lang="en-US" sz="3600" b="1" dirty="0" err="1" smtClean="0"/>
              <a:t>c.stream</a:t>
            </a:r>
            <a:r>
              <a:rPr lang="en-US" sz="3600" b="1" dirty="0" smtClean="0"/>
              <a:t>();</a:t>
            </a:r>
          </a:p>
          <a:p>
            <a:pPr>
              <a:buNone/>
            </a:pPr>
            <a:r>
              <a:rPr lang="en-US" dirty="0"/>
              <a:t>‘c’ refers to the collection.</a:t>
            </a:r>
            <a:endParaRPr lang="en-US"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63000" cy="715962"/>
          </a:xfrm>
        </p:spPr>
        <p:txBody>
          <a:bodyPr>
            <a:normAutofit fontScale="90000"/>
          </a:bodyPr>
          <a:lstStyle/>
          <a:p>
            <a:r>
              <a:rPr lang="en-US" dirty="0" smtClean="0"/>
              <a:t>Points to Remember About Java Streams</a:t>
            </a:r>
            <a:br>
              <a:rPr lang="en-US" dirty="0" smtClean="0"/>
            </a:br>
            <a:endParaRPr lang="en-US" dirty="0"/>
          </a:p>
        </p:txBody>
      </p:sp>
      <p:sp>
        <p:nvSpPr>
          <p:cNvPr id="3" name="Content Placeholder 2"/>
          <p:cNvSpPr>
            <a:spLocks noGrp="1"/>
          </p:cNvSpPr>
          <p:nvPr>
            <p:ph idx="1"/>
          </p:nvPr>
        </p:nvSpPr>
        <p:spPr>
          <a:xfrm>
            <a:off x="381000" y="914400"/>
            <a:ext cx="8305800" cy="5211763"/>
          </a:xfrm>
        </p:spPr>
        <p:txBody>
          <a:bodyPr>
            <a:normAutofit fontScale="92500" lnSpcReduction="10000"/>
          </a:bodyPr>
          <a:lstStyle/>
          <a:p>
            <a:r>
              <a:rPr lang="en-US" dirty="0" smtClean="0"/>
              <a:t>Streams are sequence of elements that can be processed or modified using the pipeline of operations. They are not data structures.</a:t>
            </a:r>
          </a:p>
          <a:p>
            <a:r>
              <a:rPr lang="en-US" dirty="0" smtClean="0"/>
              <a:t>Streams provide support to two operations types: one is intermediate and other is terminal. Intermediate operations filter or transform the stream, while terminal operations produce a side effect or result.</a:t>
            </a:r>
          </a:p>
          <a:p>
            <a:r>
              <a:rPr lang="en-US" dirty="0" smtClean="0"/>
              <a:t>The way streams are designed, make them lazy, which means processing of elements happens when there is a demand of it.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So on the collection, we are calling the </a:t>
            </a:r>
            <a:r>
              <a:rPr lang="en-US" b="1" i="1" dirty="0"/>
              <a:t>stream() method</a:t>
            </a:r>
            <a:r>
              <a:rPr lang="en-US" i="1" dirty="0"/>
              <a:t> </a:t>
            </a:r>
            <a:r>
              <a:rPr lang="en-US" dirty="0"/>
              <a:t>and at the same time, we are storing it as the Stream object</a:t>
            </a:r>
            <a:r>
              <a:rPr lang="en-US" dirty="0" smtClean="0"/>
              <a:t>.</a:t>
            </a:r>
          </a:p>
          <a:p>
            <a:r>
              <a:rPr lang="en-US" i="1" dirty="0"/>
              <a:t>Streams are present in java’s utility package named</a:t>
            </a:r>
            <a:r>
              <a:rPr lang="en-US" b="1" i="1" dirty="0"/>
              <a:t> </a:t>
            </a:r>
            <a:r>
              <a:rPr lang="en-US" b="1" i="1" dirty="0" err="1"/>
              <a:t>java.util.stream</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t>
            </a:r>
            <a:r>
              <a:rPr lang="en-US" dirty="0" smtClean="0"/>
              <a:t>he basic components involved in streams are--</a:t>
            </a:r>
            <a:endParaRPr lang="en-US" dirty="0"/>
          </a:p>
        </p:txBody>
      </p:sp>
      <p:sp>
        <p:nvSpPr>
          <p:cNvPr id="3" name="Content Placeholder 2"/>
          <p:cNvSpPr>
            <a:spLocks noGrp="1"/>
          </p:cNvSpPr>
          <p:nvPr>
            <p:ph idx="1"/>
          </p:nvPr>
        </p:nvSpPr>
        <p:spPr/>
        <p:txBody>
          <a:bodyPr/>
          <a:lstStyle/>
          <a:p>
            <a:pPr fontAlgn="base"/>
            <a:r>
              <a:rPr lang="en-US" dirty="0" smtClean="0"/>
              <a:t>Sequence </a:t>
            </a:r>
            <a:r>
              <a:rPr lang="en-US" dirty="0"/>
              <a:t>of Elements</a:t>
            </a:r>
          </a:p>
          <a:p>
            <a:pPr fontAlgn="base"/>
            <a:r>
              <a:rPr lang="en-US" dirty="0"/>
              <a:t>Source</a:t>
            </a:r>
          </a:p>
          <a:p>
            <a:pPr fontAlgn="base"/>
            <a:r>
              <a:rPr lang="en-US" dirty="0"/>
              <a:t>Aggregate Operations</a:t>
            </a:r>
          </a:p>
          <a:p>
            <a:pPr fontAlgn="base"/>
            <a:r>
              <a:rPr lang="en-US" dirty="0"/>
              <a:t>Pipelining</a:t>
            </a:r>
          </a:p>
          <a:p>
            <a:pPr fontAlgn="base"/>
            <a:r>
              <a:rPr lang="en-US" dirty="0"/>
              <a:t>Internal iteration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b="1" dirty="0" smtClean="0"/>
              <a:t>Features of Java Stream</a:t>
            </a:r>
            <a:br>
              <a:rPr lang="en-US" b="1" dirty="0" smtClean="0"/>
            </a:br>
            <a:endParaRPr lang="en-US" dirty="0"/>
          </a:p>
        </p:txBody>
      </p:sp>
      <p:sp>
        <p:nvSpPr>
          <p:cNvPr id="3" name="Content Placeholder 2"/>
          <p:cNvSpPr>
            <a:spLocks noGrp="1"/>
          </p:cNvSpPr>
          <p:nvPr>
            <p:ph idx="1"/>
          </p:nvPr>
        </p:nvSpPr>
        <p:spPr>
          <a:xfrm>
            <a:off x="381000" y="1066800"/>
            <a:ext cx="8305800" cy="5059363"/>
          </a:xfrm>
        </p:spPr>
        <p:txBody>
          <a:bodyPr>
            <a:normAutofit fontScale="92500" lnSpcReduction="10000"/>
          </a:bodyPr>
          <a:lstStyle/>
          <a:p>
            <a:pPr fontAlgn="base"/>
            <a:r>
              <a:rPr lang="en-US" dirty="0" smtClean="0"/>
              <a:t>A </a:t>
            </a:r>
            <a:r>
              <a:rPr lang="en-US" dirty="0"/>
              <a:t>stream is not a data structure instead it takes input from the Collections, Arrays</a:t>
            </a:r>
            <a:r>
              <a:rPr lang="en-US" b="1" dirty="0"/>
              <a:t>,</a:t>
            </a:r>
            <a:r>
              <a:rPr lang="en-US" dirty="0"/>
              <a:t> or I/O channels.</a:t>
            </a:r>
          </a:p>
          <a:p>
            <a:pPr fontAlgn="base"/>
            <a:r>
              <a:rPr lang="en-US" dirty="0"/>
              <a:t>Streams don’t change the original data structure, they only provide the result as per the pipelined methods.</a:t>
            </a:r>
          </a:p>
          <a:p>
            <a:pPr fontAlgn="base"/>
            <a:r>
              <a:rPr lang="en-US" dirty="0"/>
              <a:t>Each intermediate operation is </a:t>
            </a:r>
            <a:r>
              <a:rPr lang="en-US" b="1" dirty="0"/>
              <a:t>lazily executed </a:t>
            </a:r>
            <a:r>
              <a:rPr lang="en-US" dirty="0"/>
              <a:t>and returns a stream as a result, hence various intermediate operations can be pipelined. Terminal operations mark the end of the stream and return the result.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pPr fontAlgn="base"/>
            <a:r>
              <a:rPr lang="en-US" b="1" dirty="0"/>
              <a:t>How does Stream Work Internally?</a:t>
            </a:r>
            <a:br>
              <a:rPr lang="en-US" b="1" dirty="0"/>
            </a:br>
            <a:r>
              <a:rPr lang="en-US" dirty="0" smtClean="0"/>
              <a:t/>
            </a:r>
            <a:br>
              <a:rPr lang="en-US" dirty="0" smtClean="0"/>
            </a:br>
            <a:endParaRPr lang="en-US" dirty="0"/>
          </a:p>
        </p:txBody>
      </p:sp>
      <p:sp>
        <p:nvSpPr>
          <p:cNvPr id="3" name="Content Placeholder 2"/>
          <p:cNvSpPr>
            <a:spLocks noGrp="1"/>
          </p:cNvSpPr>
          <p:nvPr>
            <p:ph idx="1"/>
          </p:nvPr>
        </p:nvSpPr>
        <p:spPr>
          <a:xfrm>
            <a:off x="152400" y="762000"/>
            <a:ext cx="8839200" cy="5364163"/>
          </a:xfrm>
        </p:spPr>
        <p:txBody>
          <a:bodyPr>
            <a:normAutofit fontScale="92500" lnSpcReduction="20000"/>
          </a:bodyPr>
          <a:lstStyle/>
          <a:p>
            <a:pPr fontAlgn="base">
              <a:buNone/>
            </a:pPr>
            <a:r>
              <a:rPr lang="en-US" i="1" dirty="0"/>
              <a:t>In streams,</a:t>
            </a:r>
            <a:endParaRPr lang="en-US" dirty="0"/>
          </a:p>
          <a:p>
            <a:pPr fontAlgn="base"/>
            <a:r>
              <a:rPr lang="en-US" dirty="0"/>
              <a:t>To filter out from the objects we do have a function named </a:t>
            </a:r>
            <a:r>
              <a:rPr lang="en-US" b="1" i="1" dirty="0"/>
              <a:t>filter()</a:t>
            </a:r>
            <a:endParaRPr lang="en-US" dirty="0"/>
          </a:p>
          <a:p>
            <a:pPr fontAlgn="base"/>
            <a:r>
              <a:rPr lang="en-US" dirty="0"/>
              <a:t>To impose a condition we do have a logic of predicate which is nothing but a functional interface. Here function interface can be replaced by a random expression. Hence, we can directly impose the condition check-in our predicate.</a:t>
            </a:r>
          </a:p>
          <a:p>
            <a:pPr fontAlgn="base"/>
            <a:r>
              <a:rPr lang="en-US" dirty="0"/>
              <a:t>To collect elements we will be using </a:t>
            </a:r>
            <a:r>
              <a:rPr lang="en-US" b="1" i="1" dirty="0" err="1"/>
              <a:t>Collectors.toList</a:t>
            </a:r>
            <a:r>
              <a:rPr lang="en-US" b="1" i="1" dirty="0"/>
              <a:t>()</a:t>
            </a:r>
            <a:r>
              <a:rPr lang="en-US" dirty="0"/>
              <a:t> to collect all the required elements.</a:t>
            </a:r>
          </a:p>
          <a:p>
            <a:pPr fontAlgn="base"/>
            <a:r>
              <a:rPr lang="en-US" dirty="0"/>
              <a:t>Lastly, we will store these elements in a List and display the outputs on the console.</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0"/>
            <a:ext cx="8915400" cy="6463308"/>
          </a:xfrm>
          <a:prstGeom prst="rect">
            <a:avLst/>
          </a:prstGeom>
        </p:spPr>
        <p:txBody>
          <a:bodyPr wrap="square">
            <a:spAutoFit/>
          </a:bodyPr>
          <a:lstStyle/>
          <a:p>
            <a:r>
              <a:rPr lang="en-US" dirty="0" smtClean="0"/>
              <a:t>// Java Program to illustrate FILTER &amp; COLLECT Operations </a:t>
            </a:r>
          </a:p>
          <a:p>
            <a:r>
              <a:rPr lang="en-US" sz="2200" dirty="0" smtClean="0"/>
              <a:t>import java.io.*; </a:t>
            </a:r>
          </a:p>
          <a:p>
            <a:r>
              <a:rPr lang="en-US" sz="2200" dirty="0" smtClean="0"/>
              <a:t>import </a:t>
            </a:r>
            <a:r>
              <a:rPr lang="en-US" sz="2200" dirty="0" err="1" smtClean="0"/>
              <a:t>java.util</a:t>
            </a:r>
            <a:r>
              <a:rPr lang="en-US" sz="2200" dirty="0" smtClean="0"/>
              <a:t>.*; </a:t>
            </a:r>
          </a:p>
          <a:p>
            <a:r>
              <a:rPr lang="en-US" sz="2200" dirty="0" smtClean="0"/>
              <a:t>import </a:t>
            </a:r>
            <a:r>
              <a:rPr lang="en-US" sz="2200" dirty="0" err="1" smtClean="0"/>
              <a:t>java.util.stream</a:t>
            </a:r>
            <a:r>
              <a:rPr lang="en-US" sz="2200" dirty="0" smtClean="0"/>
              <a:t>.*; </a:t>
            </a:r>
          </a:p>
          <a:p>
            <a:r>
              <a:rPr lang="en-US" sz="2200" dirty="0" smtClean="0"/>
              <a:t>// Main class </a:t>
            </a:r>
          </a:p>
          <a:p>
            <a:r>
              <a:rPr lang="en-US" sz="2200" dirty="0" smtClean="0"/>
              <a:t>public class GFG { </a:t>
            </a:r>
          </a:p>
          <a:p>
            <a:r>
              <a:rPr lang="en-US" sz="2200" dirty="0" smtClean="0"/>
              <a:t>	// Main driver method </a:t>
            </a:r>
          </a:p>
          <a:p>
            <a:r>
              <a:rPr lang="en-US" sz="2200" dirty="0" smtClean="0"/>
              <a:t>	public static void main(String[] </a:t>
            </a:r>
            <a:r>
              <a:rPr lang="en-US" sz="2200" dirty="0" err="1" smtClean="0"/>
              <a:t>args</a:t>
            </a:r>
            <a:r>
              <a:rPr lang="en-US" sz="2200" dirty="0" smtClean="0"/>
              <a:t>) </a:t>
            </a:r>
          </a:p>
          <a:p>
            <a:r>
              <a:rPr lang="en-US" sz="2200" dirty="0" smtClean="0"/>
              <a:t>	{ </a:t>
            </a:r>
          </a:p>
          <a:p>
            <a:r>
              <a:rPr lang="en-US" sz="2200" dirty="0" smtClean="0"/>
              <a:t>		// Creating an </a:t>
            </a:r>
            <a:r>
              <a:rPr lang="en-US" sz="2200" dirty="0" err="1" smtClean="0"/>
              <a:t>ArrayList</a:t>
            </a:r>
            <a:r>
              <a:rPr lang="en-US" sz="2200" dirty="0" smtClean="0"/>
              <a:t> object of integer type </a:t>
            </a:r>
          </a:p>
          <a:p>
            <a:r>
              <a:rPr lang="en-US" sz="2200" dirty="0" smtClean="0"/>
              <a:t>		</a:t>
            </a:r>
            <a:r>
              <a:rPr lang="en-US" sz="2200" dirty="0" err="1" smtClean="0"/>
              <a:t>ArrayList</a:t>
            </a:r>
            <a:r>
              <a:rPr lang="en-US" sz="2200" dirty="0" smtClean="0"/>
              <a:t>&lt;Integer&gt; al = new </a:t>
            </a:r>
            <a:r>
              <a:rPr lang="en-US" sz="2200" dirty="0" err="1" smtClean="0"/>
              <a:t>ArrayList</a:t>
            </a:r>
            <a:r>
              <a:rPr lang="en-US" sz="2200" dirty="0" smtClean="0"/>
              <a:t>&lt;Integer&gt;(); </a:t>
            </a:r>
          </a:p>
          <a:p>
            <a:endParaRPr lang="en-US" sz="2200" dirty="0" smtClean="0"/>
          </a:p>
          <a:p>
            <a:r>
              <a:rPr lang="en-US" sz="2200" dirty="0" smtClean="0"/>
              <a:t>		// Inserting elements to </a:t>
            </a:r>
            <a:r>
              <a:rPr lang="en-US" sz="2200" dirty="0" err="1" smtClean="0"/>
              <a:t>ArrayList</a:t>
            </a:r>
            <a:r>
              <a:rPr lang="en-US" sz="2200" dirty="0" smtClean="0"/>
              <a:t> class object </a:t>
            </a:r>
          </a:p>
          <a:p>
            <a:r>
              <a:rPr lang="en-US" sz="2200" dirty="0" smtClean="0"/>
              <a:t>		// Custom input integer numbers </a:t>
            </a:r>
          </a:p>
          <a:p>
            <a:r>
              <a:rPr lang="en-US" sz="2200" dirty="0" smtClean="0"/>
              <a:t>		</a:t>
            </a:r>
            <a:r>
              <a:rPr lang="en-US" sz="2200" dirty="0" err="1" smtClean="0"/>
              <a:t>al.add</a:t>
            </a:r>
            <a:r>
              <a:rPr lang="en-US" sz="2200" dirty="0" smtClean="0"/>
              <a:t>(2); </a:t>
            </a:r>
          </a:p>
          <a:p>
            <a:r>
              <a:rPr lang="en-US" sz="2200" dirty="0" smtClean="0"/>
              <a:t>		</a:t>
            </a:r>
            <a:r>
              <a:rPr lang="en-US" sz="2200" dirty="0" err="1" smtClean="0"/>
              <a:t>al.add</a:t>
            </a:r>
            <a:r>
              <a:rPr lang="en-US" sz="2200" dirty="0" smtClean="0"/>
              <a:t>(6); </a:t>
            </a:r>
          </a:p>
          <a:p>
            <a:r>
              <a:rPr lang="en-US" sz="2200" dirty="0" smtClean="0"/>
              <a:t>		</a:t>
            </a:r>
            <a:r>
              <a:rPr lang="en-US" sz="2200" dirty="0" err="1" smtClean="0"/>
              <a:t>al.add</a:t>
            </a:r>
            <a:r>
              <a:rPr lang="en-US" sz="2200" dirty="0" smtClean="0"/>
              <a:t>(9); </a:t>
            </a:r>
          </a:p>
          <a:p>
            <a:r>
              <a:rPr lang="en-US" sz="2200" dirty="0" smtClean="0"/>
              <a:t>		</a:t>
            </a:r>
            <a:r>
              <a:rPr lang="en-US" sz="2200" dirty="0" err="1" smtClean="0"/>
              <a:t>al.add</a:t>
            </a:r>
            <a:r>
              <a:rPr lang="en-US" sz="2200" dirty="0" smtClean="0"/>
              <a:t>(4); </a:t>
            </a:r>
          </a:p>
          <a:p>
            <a:r>
              <a:rPr lang="en-US" sz="2200" dirty="0" smtClean="0"/>
              <a:t>		</a:t>
            </a:r>
            <a:r>
              <a:rPr lang="en-US" sz="2200" dirty="0" err="1" smtClean="0"/>
              <a:t>al.add</a:t>
            </a:r>
            <a:r>
              <a:rPr lang="en-US" sz="2200" dirty="0" smtClean="0"/>
              <a:t>(20);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0"/>
            <a:ext cx="8610600" cy="6524863"/>
          </a:xfrm>
          <a:prstGeom prst="rect">
            <a:avLst/>
          </a:prstGeom>
        </p:spPr>
        <p:txBody>
          <a:bodyPr wrap="square">
            <a:spAutoFit/>
          </a:bodyPr>
          <a:lstStyle/>
          <a:p>
            <a:endParaRPr lang="en-US" sz="2000" dirty="0" smtClean="0"/>
          </a:p>
          <a:p>
            <a:r>
              <a:rPr lang="en-US" sz="2000" dirty="0" smtClean="0"/>
              <a:t>		// First lets print the collection </a:t>
            </a:r>
          </a:p>
          <a:p>
            <a:r>
              <a:rPr lang="en-US" sz="2000" dirty="0" smtClean="0"/>
              <a:t>		</a:t>
            </a:r>
            <a:r>
              <a:rPr lang="en-US" sz="2000" dirty="0" err="1" smtClean="0"/>
              <a:t>System.out.println</a:t>
            </a:r>
            <a:r>
              <a:rPr lang="en-US" sz="2000" dirty="0" smtClean="0"/>
              <a:t>("Printing the collection : “+ al); </a:t>
            </a:r>
          </a:p>
          <a:p>
            <a:endParaRPr lang="en-US" sz="2000" dirty="0" smtClean="0"/>
          </a:p>
          <a:p>
            <a:r>
              <a:rPr lang="en-US" sz="2000" dirty="0" smtClean="0"/>
              <a:t>		// Printing new line for better output readability </a:t>
            </a:r>
          </a:p>
          <a:p>
            <a:r>
              <a:rPr lang="en-US" sz="2000" dirty="0" smtClean="0"/>
              <a:t>		</a:t>
            </a:r>
            <a:r>
              <a:rPr lang="en-US" sz="2000" dirty="0" err="1" smtClean="0"/>
              <a:t>System.out.println</a:t>
            </a:r>
            <a:r>
              <a:rPr lang="en-US" sz="2000" dirty="0" smtClean="0"/>
              <a:t>(); </a:t>
            </a:r>
          </a:p>
          <a:p>
            <a:endParaRPr lang="en-US" sz="2000" dirty="0" smtClean="0"/>
          </a:p>
          <a:p>
            <a:r>
              <a:rPr lang="en-US" sz="2000" dirty="0" smtClean="0"/>
              <a:t>		// Stream operations </a:t>
            </a:r>
          </a:p>
          <a:p>
            <a:r>
              <a:rPr lang="en-US" sz="2000" dirty="0" smtClean="0"/>
              <a:t>		// 1. Getting the stream from this collection </a:t>
            </a:r>
          </a:p>
          <a:p>
            <a:r>
              <a:rPr lang="en-US" sz="2000" dirty="0" smtClean="0"/>
              <a:t>		// 2. Filtering out only even elements </a:t>
            </a:r>
          </a:p>
          <a:p>
            <a:r>
              <a:rPr lang="en-US" sz="2000" dirty="0" smtClean="0"/>
              <a:t>		// 3. Collecting the required elements to List </a:t>
            </a:r>
          </a:p>
          <a:p>
            <a:r>
              <a:rPr lang="en-US" sz="2000" dirty="0" smtClean="0"/>
              <a:t>		List&lt;Integer&gt; </a:t>
            </a:r>
            <a:r>
              <a:rPr lang="en-US" sz="2000" dirty="0" err="1" smtClean="0"/>
              <a:t>ls</a:t>
            </a:r>
            <a:r>
              <a:rPr lang="en-US" sz="2000" dirty="0" smtClean="0"/>
              <a:t> = </a:t>
            </a:r>
            <a:r>
              <a:rPr lang="en-US" sz="2000" dirty="0" err="1" smtClean="0"/>
              <a:t>al.stream</a:t>
            </a:r>
            <a:r>
              <a:rPr lang="en-US" sz="2000" dirty="0" smtClean="0"/>
              <a:t>() .filter(</a:t>
            </a:r>
            <a:r>
              <a:rPr lang="en-US" sz="2000" dirty="0" err="1" smtClean="0"/>
              <a:t>i</a:t>
            </a:r>
            <a:r>
              <a:rPr lang="en-US" sz="2000" dirty="0" smtClean="0"/>
              <a:t> -&gt; </a:t>
            </a:r>
            <a:r>
              <a:rPr lang="en-US" sz="2000" dirty="0" err="1" smtClean="0"/>
              <a:t>i</a:t>
            </a:r>
            <a:r>
              <a:rPr lang="en-US" sz="2000" dirty="0" smtClean="0"/>
              <a:t> % 2 == 0) </a:t>
            </a:r>
          </a:p>
          <a:p>
            <a:r>
              <a:rPr lang="en-US" sz="2000" dirty="0" smtClean="0"/>
              <a:t>				.collect(</a:t>
            </a:r>
            <a:r>
              <a:rPr lang="en-US" sz="2000" dirty="0" err="1" smtClean="0"/>
              <a:t>Collectors.toList</a:t>
            </a:r>
            <a:r>
              <a:rPr lang="en-US" sz="2000" dirty="0" smtClean="0"/>
              <a:t>()); </a:t>
            </a:r>
          </a:p>
          <a:p>
            <a:endParaRPr lang="en-US" sz="2000" dirty="0" smtClean="0"/>
          </a:p>
          <a:p>
            <a:r>
              <a:rPr lang="en-US" sz="2000" dirty="0" smtClean="0"/>
              <a:t>		// Print the collection after stream operation </a:t>
            </a:r>
          </a:p>
          <a:p>
            <a:r>
              <a:rPr lang="en-US" sz="2000" dirty="0" smtClean="0"/>
              <a:t>		// as stored in List object </a:t>
            </a:r>
          </a:p>
          <a:p>
            <a:r>
              <a:rPr lang="en-US" sz="2000" dirty="0" smtClean="0"/>
              <a:t>		</a:t>
            </a:r>
            <a:r>
              <a:rPr lang="en-US" sz="2000" dirty="0" err="1" smtClean="0"/>
              <a:t>System.out.println</a:t>
            </a:r>
            <a:r>
              <a:rPr lang="en-US" sz="2000" dirty="0" smtClean="0"/>
              <a:t>( </a:t>
            </a:r>
          </a:p>
          <a:p>
            <a:r>
              <a:rPr lang="en-US" sz="2000" dirty="0" smtClean="0"/>
              <a:t>			"Printing the List after stream operation : "</a:t>
            </a:r>
          </a:p>
          <a:p>
            <a:r>
              <a:rPr lang="en-US" sz="2000" dirty="0" smtClean="0"/>
              <a:t>			+ </a:t>
            </a:r>
            <a:r>
              <a:rPr lang="en-US" sz="2000" dirty="0" err="1" smtClean="0"/>
              <a:t>ls</a:t>
            </a:r>
            <a:r>
              <a:rPr lang="en-US" sz="2000" dirty="0" smtClean="0"/>
              <a:t>); </a:t>
            </a:r>
          </a:p>
          <a:p>
            <a:r>
              <a:rPr lang="en-US" sz="2000" dirty="0" smtClean="0"/>
              <a:t>	} </a:t>
            </a:r>
          </a:p>
          <a:p>
            <a:r>
              <a:rPr lang="en-US" sz="2000" dirty="0" smtClean="0"/>
              <a:t>}</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6329</TotalTime>
  <Words>720</Words>
  <Application>Microsoft Office PowerPoint</Application>
  <PresentationFormat>On-screen Show (4:3)</PresentationFormat>
  <Paragraphs>182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Stream API</vt:lpstr>
      <vt:lpstr>Slide 2</vt:lpstr>
      <vt:lpstr>Slide 3</vt:lpstr>
      <vt:lpstr>Slide 4</vt:lpstr>
      <vt:lpstr>The basic components involved in streams are--</vt:lpstr>
      <vt:lpstr>Features of Java Stream </vt:lpstr>
      <vt:lpstr>How does Stream Work Internally?  </vt:lpstr>
      <vt:lpstr>Slide 8</vt:lpstr>
      <vt:lpstr>Slide 9</vt:lpstr>
      <vt:lpstr>Slide 10</vt:lpstr>
      <vt:lpstr>Various Core Operations Over Streams </vt:lpstr>
      <vt:lpstr>Slide 12</vt:lpstr>
      <vt:lpstr>Lazy Evaluation </vt:lpstr>
      <vt:lpstr>Slide 14</vt:lpstr>
      <vt:lpstr>Output:</vt:lpstr>
      <vt:lpstr>Slide 16</vt:lpstr>
      <vt:lpstr>Java Stream: Real-life Examples  </vt:lpstr>
      <vt:lpstr>Slide 18</vt:lpstr>
      <vt:lpstr>Slide 19</vt:lpstr>
      <vt:lpstr>What is a Pipeline? </vt:lpstr>
      <vt:lpstr>Java Stream Operations </vt:lpstr>
      <vt:lpstr>Terminal Operations </vt:lpstr>
      <vt:lpstr>Slide 23</vt:lpstr>
      <vt:lpstr>Intermediate Operations </vt:lpstr>
      <vt:lpstr>Slide 25</vt:lpstr>
      <vt:lpstr>Slide 26</vt:lpstr>
      <vt:lpstr>Slide 27</vt:lpstr>
      <vt:lpstr>Comparison-Based Stream Operations </vt:lpstr>
      <vt:lpstr>Parallel Streams </vt:lpstr>
      <vt:lpstr>Points to Remember About Java Streams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c:creator>
  <cp:lastModifiedBy>ram</cp:lastModifiedBy>
  <cp:revision>5</cp:revision>
  <dcterms:created xsi:type="dcterms:W3CDTF">2024-05-17T02:54:25Z</dcterms:created>
  <dcterms:modified xsi:type="dcterms:W3CDTF">2024-05-21T16:00:02Z</dcterms:modified>
</cp:coreProperties>
</file>