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2" r:id="rId3"/>
    <p:sldId id="278" r:id="rId4"/>
    <p:sldId id="285" r:id="rId5"/>
    <p:sldId id="258" r:id="rId6"/>
    <p:sldId id="286" r:id="rId7"/>
    <p:sldId id="287" r:id="rId8"/>
    <p:sldId id="288" r:id="rId9"/>
    <p:sldId id="289" r:id="rId10"/>
    <p:sldId id="290" r:id="rId11"/>
    <p:sldId id="296" r:id="rId12"/>
    <p:sldId id="260" r:id="rId13"/>
    <p:sldId id="262" r:id="rId14"/>
    <p:sldId id="306" r:id="rId15"/>
    <p:sldId id="307" r:id="rId16"/>
    <p:sldId id="308" r:id="rId17"/>
    <p:sldId id="310" r:id="rId18"/>
    <p:sldId id="309" r:id="rId19"/>
    <p:sldId id="264" r:id="rId20"/>
    <p:sldId id="265" r:id="rId21"/>
    <p:sldId id="311" r:id="rId22"/>
    <p:sldId id="266" r:id="rId23"/>
    <p:sldId id="312" r:id="rId24"/>
    <p:sldId id="314" r:id="rId25"/>
    <p:sldId id="313" r:id="rId26"/>
    <p:sldId id="267" r:id="rId27"/>
    <p:sldId id="268" r:id="rId28"/>
    <p:sldId id="297" r:id="rId29"/>
    <p:sldId id="298" r:id="rId30"/>
    <p:sldId id="299" r:id="rId31"/>
    <p:sldId id="300" r:id="rId32"/>
    <p:sldId id="301" r:id="rId33"/>
    <p:sldId id="302" r:id="rId34"/>
    <p:sldId id="303" r:id="rId35"/>
    <p:sldId id="304" r:id="rId36"/>
    <p:sldId id="305" r:id="rId3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4B4E6-E4FD-4159-A22E-DFD7A88731B5}" v="133" dt="2024-03-29T08:37:08.577"/>
    <p1510:client id="{417C312D-D41A-434F-B4AD-CE6C534A0F1B}" v="132" dt="2024-03-29T15:22:55.5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03/04/2024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03/04/2024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03/04/2024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C8BC6-56D3-4E4A-AEDE-29184FDBFD14}"/>
              </a:ext>
            </a:extLst>
          </p:cNvPr>
          <p:cNvSpPr>
            <a:spLocks noGrp="1"/>
          </p:cNvSpPr>
          <p:nvPr>
            <p:ph type="ctrTitle"/>
          </p:nvPr>
        </p:nvSpPr>
        <p:spPr/>
        <p:txBody>
          <a:bodyPr>
            <a:normAutofit fontScale="90000"/>
          </a:bodyPr>
          <a:lstStyle/>
          <a:p>
            <a:r>
              <a:rPr lang="en-US" dirty="0"/>
              <a:t>Object Oriented Programming with Java </a:t>
            </a:r>
            <a:br>
              <a:rPr lang="en-US" dirty="0"/>
            </a:br>
            <a:r>
              <a:rPr lang="en-US" dirty="0"/>
              <a:t>BCS-403</a:t>
            </a:r>
            <a:endParaRPr lang="en-IN" dirty="0"/>
          </a:p>
        </p:txBody>
      </p:sp>
      <p:sp>
        <p:nvSpPr>
          <p:cNvPr id="5" name="TextBox 4">
            <a:extLst>
              <a:ext uri="{FF2B5EF4-FFF2-40B4-BE49-F238E27FC236}">
                <a16:creationId xmlns:a16="http://schemas.microsoft.com/office/drawing/2014/main" id="{29BE1070-959D-65C9-EE7C-C72BDCA15E86}"/>
              </a:ext>
            </a:extLst>
          </p:cNvPr>
          <p:cNvSpPr txBox="1"/>
          <p:nvPr/>
        </p:nvSpPr>
        <p:spPr>
          <a:xfrm>
            <a:off x="1163993" y="3806519"/>
            <a:ext cx="10191361" cy="2585323"/>
          </a:xfrm>
          <a:prstGeom prst="rect">
            <a:avLst/>
          </a:prstGeom>
          <a:noFill/>
        </p:spPr>
        <p:txBody>
          <a:bodyPr wrap="square">
            <a:spAutoFit/>
          </a:bodyPr>
          <a:lstStyle/>
          <a:p>
            <a:r>
              <a:rPr lang="en-IN" dirty="0"/>
              <a:t>Text Books </a:t>
            </a:r>
          </a:p>
          <a:p>
            <a:pPr marL="342900" indent="-342900">
              <a:buAutoNum type="arabicPeriod"/>
            </a:pPr>
            <a:r>
              <a:rPr lang="en-IN" dirty="0"/>
              <a:t>Herbert </a:t>
            </a:r>
            <a:r>
              <a:rPr lang="en-IN" dirty="0" err="1"/>
              <a:t>Schildt</a:t>
            </a:r>
            <a:r>
              <a:rPr lang="en-IN" dirty="0"/>
              <a:t>, "Java The complete reference", McGraw Hill Education </a:t>
            </a:r>
          </a:p>
          <a:p>
            <a:pPr marL="342900" indent="-342900">
              <a:buAutoNum type="arabicPeriod"/>
            </a:pPr>
            <a:r>
              <a:rPr lang="en-IN" dirty="0"/>
              <a:t>Craig Walls, “Spring Boot in Action” Manning Publication.</a:t>
            </a:r>
          </a:p>
          <a:p>
            <a:pPr marL="342900" indent="-342900">
              <a:buAutoNum type="arabicPeriod"/>
            </a:pPr>
            <a:r>
              <a:rPr lang="en-IN" dirty="0"/>
              <a:t>Steven </a:t>
            </a:r>
            <a:r>
              <a:rPr lang="en-IN" dirty="0" err="1"/>
              <a:t>Holzner</a:t>
            </a:r>
            <a:r>
              <a:rPr lang="en-IN" dirty="0"/>
              <a:t>, “Java Black Book”, </a:t>
            </a:r>
            <a:r>
              <a:rPr lang="en-IN" dirty="0" err="1"/>
              <a:t>Dreamtech</a:t>
            </a:r>
            <a:r>
              <a:rPr lang="en-IN" dirty="0"/>
              <a:t>. </a:t>
            </a:r>
          </a:p>
          <a:p>
            <a:pPr marL="342900" indent="-342900">
              <a:buAutoNum type="arabicPeriod"/>
            </a:pPr>
            <a:r>
              <a:rPr lang="en-IN" dirty="0" err="1"/>
              <a:t>Balagurusamy</a:t>
            </a:r>
            <a:r>
              <a:rPr lang="en-IN" dirty="0"/>
              <a:t> E, “Programming in Java”, McGraw Hill </a:t>
            </a:r>
          </a:p>
          <a:p>
            <a:pPr marL="342900" indent="-342900">
              <a:buAutoNum type="arabicPeriod"/>
            </a:pPr>
            <a:r>
              <a:rPr lang="en-IN" dirty="0"/>
              <a:t>Java: A Beginner’s Guide by Herbert </a:t>
            </a:r>
            <a:r>
              <a:rPr lang="en-IN" dirty="0" err="1"/>
              <a:t>Schildt</a:t>
            </a:r>
            <a:r>
              <a:rPr lang="en-IN" dirty="0"/>
              <a:t>, Oracle Press</a:t>
            </a:r>
          </a:p>
          <a:p>
            <a:pPr marL="342900" indent="-342900">
              <a:buAutoNum type="arabicPeriod"/>
            </a:pPr>
            <a:r>
              <a:rPr lang="en-IN" dirty="0"/>
              <a:t>Greg L. </a:t>
            </a:r>
            <a:r>
              <a:rPr lang="en-IN" dirty="0" err="1"/>
              <a:t>Turnquist</a:t>
            </a:r>
            <a:r>
              <a:rPr lang="en-IN" dirty="0"/>
              <a:t> “Learning Spring Boot 2.0 - Second Edition”, </a:t>
            </a:r>
            <a:r>
              <a:rPr lang="en-IN" dirty="0" err="1"/>
              <a:t>Packt</a:t>
            </a:r>
            <a:r>
              <a:rPr lang="en-IN" dirty="0"/>
              <a:t> Publication</a:t>
            </a:r>
          </a:p>
          <a:p>
            <a:pPr marL="342900" indent="-342900">
              <a:buAutoNum type="arabicPeriod"/>
            </a:pPr>
            <a:r>
              <a:rPr lang="en-IN" dirty="0"/>
              <a:t>AJ Henley Jr (Author), Dave Wolf, “Introduction to Java Spring Boot: Learning by Coding”, Independently Published </a:t>
            </a:r>
          </a:p>
        </p:txBody>
      </p:sp>
    </p:spTree>
    <p:extLst>
      <p:ext uri="{BB962C8B-B14F-4D97-AF65-F5344CB8AC3E}">
        <p14:creationId xmlns:p14="http://schemas.microsoft.com/office/powerpoint/2010/main" val="2656112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FD29-D315-CC9A-37A2-F5B0E60D4875}"/>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Using Multiple Classes</a:t>
            </a:r>
            <a:endParaRPr lang="en-IN" dirty="0"/>
          </a:p>
        </p:txBody>
      </p:sp>
      <p:sp>
        <p:nvSpPr>
          <p:cNvPr id="3" name="Content Placeholder 2">
            <a:extLst>
              <a:ext uri="{FF2B5EF4-FFF2-40B4-BE49-F238E27FC236}">
                <a16:creationId xmlns:a16="http://schemas.microsoft.com/office/drawing/2014/main" id="{E92F2627-5D98-19E8-4DF5-50F7624728EB}"/>
              </a:ext>
            </a:extLst>
          </p:cNvPr>
          <p:cNvSpPr>
            <a:spLocks noGrp="1"/>
          </p:cNvSpPr>
          <p:nvPr>
            <p:ph idx="1"/>
          </p:nvPr>
        </p:nvSpPr>
        <p:spPr/>
        <p:txBody>
          <a:bodyPr>
            <a:normAutofit/>
          </a:bodyPr>
          <a:lstStyle/>
          <a:p>
            <a:pPr algn="just"/>
            <a:r>
              <a:rPr lang="en-US" dirty="0"/>
              <a:t>You can also create an object of a class and access it in another class. This is often used for better organization of classes (one class has all the attributes and methods, while the other class holds the main() method (code to be executed)).</a:t>
            </a:r>
          </a:p>
          <a:p>
            <a:pPr algn="just"/>
            <a:r>
              <a:rPr lang="en-US" dirty="0"/>
              <a:t>Remember that the name of the java file should match the class name. In this example, we have created two files in the same directory/folder:</a:t>
            </a:r>
          </a:p>
          <a:p>
            <a:pPr algn="just"/>
            <a:r>
              <a:rPr lang="en-US" dirty="0"/>
              <a:t>Main.java</a:t>
            </a:r>
          </a:p>
          <a:p>
            <a:pPr algn="just"/>
            <a:r>
              <a:rPr lang="en-US" dirty="0"/>
              <a:t>Second.java</a:t>
            </a:r>
            <a:endParaRPr lang="en-IN" dirty="0"/>
          </a:p>
        </p:txBody>
      </p:sp>
    </p:spTree>
    <p:extLst>
      <p:ext uri="{BB962C8B-B14F-4D97-AF65-F5344CB8AC3E}">
        <p14:creationId xmlns:p14="http://schemas.microsoft.com/office/powerpoint/2010/main" val="3343555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E74D4-A94B-87B5-29F0-DD06A83934B0}"/>
              </a:ext>
            </a:extLst>
          </p:cNvPr>
          <p:cNvSpPr>
            <a:spLocks noGrp="1"/>
          </p:cNvSpPr>
          <p:nvPr>
            <p:ph sz="half" idx="1"/>
          </p:nvPr>
        </p:nvSpPr>
        <p:spPr/>
        <p:txBody>
          <a:bodyPr/>
          <a:lstStyle/>
          <a:p>
            <a:pPr marL="0" indent="0">
              <a:buNone/>
            </a:pPr>
            <a:r>
              <a:rPr lang="en-US" dirty="0"/>
              <a:t>Main.java</a:t>
            </a:r>
          </a:p>
          <a:p>
            <a:pPr marL="0" indent="0">
              <a:buNone/>
            </a:pPr>
            <a:r>
              <a:rPr lang="en-US" dirty="0"/>
              <a:t>public class Main {</a:t>
            </a:r>
          </a:p>
          <a:p>
            <a:pPr marL="0" indent="0">
              <a:buNone/>
            </a:pPr>
            <a:r>
              <a:rPr lang="en-US" dirty="0"/>
              <a:t>  int x = 5;</a:t>
            </a:r>
          </a:p>
          <a:p>
            <a:pPr marL="0" indent="0">
              <a:buNone/>
            </a:pPr>
            <a:r>
              <a:rPr lang="en-US" dirty="0"/>
              <a:t>}</a:t>
            </a:r>
            <a:endParaRPr lang="en-IN" dirty="0"/>
          </a:p>
        </p:txBody>
      </p:sp>
      <p:sp>
        <p:nvSpPr>
          <p:cNvPr id="4" name="Content Placeholder 3">
            <a:extLst>
              <a:ext uri="{FF2B5EF4-FFF2-40B4-BE49-F238E27FC236}">
                <a16:creationId xmlns:a16="http://schemas.microsoft.com/office/drawing/2014/main" id="{286179B9-7152-A057-A0B7-DE0636CD5D4D}"/>
              </a:ext>
            </a:extLst>
          </p:cNvPr>
          <p:cNvSpPr>
            <a:spLocks noGrp="1"/>
          </p:cNvSpPr>
          <p:nvPr>
            <p:ph sz="half" idx="2"/>
          </p:nvPr>
        </p:nvSpPr>
        <p:spPr/>
        <p:txBody>
          <a:bodyPr/>
          <a:lstStyle/>
          <a:p>
            <a:pPr marL="0" indent="0">
              <a:buNone/>
            </a:pPr>
            <a:r>
              <a:rPr lang="en-IN" dirty="0"/>
              <a:t>Second.java</a:t>
            </a:r>
          </a:p>
          <a:p>
            <a:pPr marL="0" indent="0">
              <a:buNone/>
            </a:pPr>
            <a:r>
              <a:rPr lang="en-IN" dirty="0"/>
              <a:t>class Second {</a:t>
            </a:r>
          </a:p>
          <a:p>
            <a:pPr marL="0" indent="0">
              <a:buNone/>
            </a:pPr>
            <a:r>
              <a:rPr lang="en-IN" dirty="0"/>
              <a:t>  public static void main(String[] </a:t>
            </a:r>
            <a:r>
              <a:rPr lang="en-IN" dirty="0" err="1"/>
              <a:t>args</a:t>
            </a:r>
            <a:r>
              <a:rPr lang="en-IN" dirty="0"/>
              <a:t>) {</a:t>
            </a:r>
          </a:p>
          <a:p>
            <a:pPr marL="0" indent="0">
              <a:buNone/>
            </a:pPr>
            <a:r>
              <a:rPr lang="en-IN" dirty="0"/>
              <a:t>    Main </a:t>
            </a:r>
            <a:r>
              <a:rPr lang="en-IN" dirty="0" err="1"/>
              <a:t>myObj</a:t>
            </a:r>
            <a:r>
              <a:rPr lang="en-IN" dirty="0"/>
              <a:t> = new Main();</a:t>
            </a:r>
          </a:p>
          <a:p>
            <a:pPr marL="0" indent="0">
              <a:buNone/>
            </a:pPr>
            <a:r>
              <a:rPr lang="en-IN" dirty="0"/>
              <a:t>    </a:t>
            </a:r>
            <a:r>
              <a:rPr lang="en-IN" dirty="0" err="1"/>
              <a:t>System.out.println</a:t>
            </a:r>
            <a:r>
              <a:rPr lang="en-IN" dirty="0"/>
              <a:t>(</a:t>
            </a:r>
            <a:r>
              <a:rPr lang="en-IN" dirty="0" err="1"/>
              <a:t>myObj.x</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7205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3888D-35AD-4D8B-838D-E32A89BC7C32}"/>
              </a:ext>
            </a:extLst>
          </p:cNvPr>
          <p:cNvSpPr>
            <a:spLocks noGrp="1"/>
          </p:cNvSpPr>
          <p:nvPr>
            <p:ph type="title"/>
          </p:nvPr>
        </p:nvSpPr>
        <p:spPr/>
        <p:txBody>
          <a:bodyPr/>
          <a:lstStyle/>
          <a:p>
            <a:r>
              <a:rPr lang="en-IN" dirty="0"/>
              <a:t>Object </a:t>
            </a:r>
          </a:p>
        </p:txBody>
      </p:sp>
      <p:sp>
        <p:nvSpPr>
          <p:cNvPr id="3" name="Content Placeholder 2">
            <a:extLst>
              <a:ext uri="{FF2B5EF4-FFF2-40B4-BE49-F238E27FC236}">
                <a16:creationId xmlns:a16="http://schemas.microsoft.com/office/drawing/2014/main" id="{AD3384B6-6D3D-4F4C-9CD6-914A4A84A45C}"/>
              </a:ext>
            </a:extLst>
          </p:cNvPr>
          <p:cNvSpPr>
            <a:spLocks noGrp="1"/>
          </p:cNvSpPr>
          <p:nvPr>
            <p:ph idx="1"/>
          </p:nvPr>
        </p:nvSpPr>
        <p:spPr/>
        <p:txBody>
          <a:bodyPr>
            <a:normAutofit lnSpcReduction="10000"/>
          </a:bodyPr>
          <a:lstStyle/>
          <a:p>
            <a:pPr algn="just">
              <a:buFont typeface="Courier New" panose="02070309020205020404" pitchFamily="49" charset="0"/>
              <a:buChar char="o"/>
            </a:pPr>
            <a:r>
              <a:rPr lang="en-US" dirty="0">
                <a:solidFill>
                  <a:srgbClr val="000000"/>
                </a:solidFill>
                <a:latin typeface="Verdana" panose="020B0604030504040204" pitchFamily="34" charset="0"/>
              </a:rPr>
              <a:t>Object is an instance of the class or we can say it is a variable of the class.</a:t>
            </a:r>
          </a:p>
          <a:p>
            <a:pPr algn="just">
              <a:buFont typeface="Courier New" panose="02070309020205020404" pitchFamily="49" charset="0"/>
              <a:buChar char="o"/>
            </a:pPr>
            <a:r>
              <a:rPr lang="en-US" dirty="0">
                <a:solidFill>
                  <a:srgbClr val="000000"/>
                </a:solidFill>
                <a:latin typeface="Verdana" panose="020B0604030504040204" pitchFamily="34" charset="0"/>
              </a:rPr>
              <a:t>Object consists of variables (or data members) which are defined within the class.</a:t>
            </a:r>
          </a:p>
          <a:p>
            <a:pPr algn="just">
              <a:buFont typeface="Courier New" panose="02070309020205020404" pitchFamily="49" charset="0"/>
              <a:buChar char="o"/>
            </a:pPr>
            <a:r>
              <a:rPr lang="en-US" dirty="0">
                <a:solidFill>
                  <a:srgbClr val="000000"/>
                </a:solidFill>
                <a:latin typeface="Verdana" panose="020B0604030504040204" pitchFamily="34" charset="0"/>
              </a:rPr>
              <a:t>Methods of the class are called with help of the object.</a:t>
            </a:r>
          </a:p>
          <a:p>
            <a:pPr algn="just">
              <a:buFont typeface="Courier New" panose="02070309020205020404" pitchFamily="49" charset="0"/>
              <a:buChar char="o"/>
            </a:pPr>
            <a:r>
              <a:rPr lang="en-US" dirty="0">
                <a:solidFill>
                  <a:srgbClr val="000000"/>
                </a:solidFill>
                <a:latin typeface="Verdana" panose="020B0604030504040204" pitchFamily="34" charset="0"/>
              </a:rPr>
              <a:t>Many objects can be created for a class. Each object has its own value for the variables which are defined in the class.</a:t>
            </a:r>
          </a:p>
          <a:p>
            <a:pPr algn="just">
              <a:buFont typeface="Courier New" panose="02070309020205020404" pitchFamily="49" charset="0"/>
              <a:buChar char="o"/>
            </a:pPr>
            <a:r>
              <a:rPr lang="en-US" dirty="0">
                <a:solidFill>
                  <a:srgbClr val="000000"/>
                </a:solidFill>
                <a:latin typeface="Verdana" panose="020B0604030504040204" pitchFamily="34" charset="0"/>
              </a:rPr>
              <a:t>Objects are different from other objects of the class because of values that they have.</a:t>
            </a:r>
          </a:p>
        </p:txBody>
      </p:sp>
    </p:spTree>
    <p:extLst>
      <p:ext uri="{BB962C8B-B14F-4D97-AF65-F5344CB8AC3E}">
        <p14:creationId xmlns:p14="http://schemas.microsoft.com/office/powerpoint/2010/main" val="247170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B5C7-A08B-47DB-B4CA-94EC68BBC7D1}"/>
              </a:ext>
            </a:extLst>
          </p:cNvPr>
          <p:cNvSpPr>
            <a:spLocks noGrp="1"/>
          </p:cNvSpPr>
          <p:nvPr>
            <p:ph type="title"/>
          </p:nvPr>
        </p:nvSpPr>
        <p:spPr/>
        <p:txBody>
          <a:bodyPr/>
          <a:lstStyle/>
          <a:p>
            <a:r>
              <a:rPr lang="en-IN" dirty="0"/>
              <a:t>Abstraction</a:t>
            </a:r>
          </a:p>
        </p:txBody>
      </p:sp>
      <p:sp>
        <p:nvSpPr>
          <p:cNvPr id="3" name="Content Placeholder 2">
            <a:extLst>
              <a:ext uri="{FF2B5EF4-FFF2-40B4-BE49-F238E27FC236}">
                <a16:creationId xmlns:a16="http://schemas.microsoft.com/office/drawing/2014/main" id="{02FCBCAB-BBCA-4968-B0E7-3302D55E1827}"/>
              </a:ext>
            </a:extLst>
          </p:cNvPr>
          <p:cNvSpPr>
            <a:spLocks noGrp="1"/>
          </p:cNvSpPr>
          <p:nvPr>
            <p:ph idx="1"/>
          </p:nvPr>
        </p:nvSpPr>
        <p:spPr>
          <a:xfrm>
            <a:off x="838200" y="1470212"/>
            <a:ext cx="10515600" cy="5022663"/>
          </a:xfrm>
        </p:spPr>
        <p:txBody>
          <a:bodyPr>
            <a:normAutofit fontScale="92500"/>
          </a:bodyPr>
          <a:lstStyle/>
          <a:p>
            <a:pPr algn="l">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Abstraction allows programmer to see the problem at overview level. Abstraction solves the complex problem in the easy way.</a:t>
            </a:r>
          </a:p>
          <a:p>
            <a:pPr algn="l">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Abstraction defines the class with its member functions. It is called abstract class. Any detail of member function is not given in the abstract class.</a:t>
            </a:r>
          </a:p>
          <a:p>
            <a:pPr algn="l">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Member functions are defined only with input and output parameters in the abstract class. Body of the member function is not defined in the abstract class. These member functions are called abstract functions.</a:t>
            </a:r>
          </a:p>
          <a:p>
            <a:pPr algn="l">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Keyword </a:t>
            </a:r>
            <a:r>
              <a:rPr lang="en-US" b="1" i="0" dirty="0">
                <a:effectLst/>
                <a:latin typeface="Times New Roman" panose="02020603050405020304" pitchFamily="18" charset="0"/>
                <a:cs typeface="Times New Roman" panose="02020603050405020304" pitchFamily="18" charset="0"/>
              </a:rPr>
              <a:t>abstract </a:t>
            </a:r>
            <a:r>
              <a:rPr lang="en-US" b="0" i="0" dirty="0">
                <a:effectLst/>
                <a:latin typeface="Times New Roman" panose="02020603050405020304" pitchFamily="18" charset="0"/>
                <a:cs typeface="Times New Roman" panose="02020603050405020304" pitchFamily="18" charset="0"/>
              </a:rPr>
              <a:t>is used to define abstract class and abstract function.</a:t>
            </a:r>
          </a:p>
          <a:p>
            <a:pPr algn="l">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Further class can be defined from the abstract class. These sub classes inherit members of the abstract class and provides detail of each member function.</a:t>
            </a:r>
          </a:p>
          <a:p>
            <a:pPr algn="l">
              <a:buFont typeface="Courier New" panose="02070309020205020404" pitchFamily="49" charset="0"/>
              <a:buChar char="o"/>
            </a:pPr>
            <a:r>
              <a:rPr lang="en-US" b="0" i="0" dirty="0">
                <a:effectLst/>
                <a:latin typeface="Times New Roman" panose="02020603050405020304" pitchFamily="18" charset="0"/>
                <a:cs typeface="Times New Roman" panose="02020603050405020304" pitchFamily="18" charset="0"/>
              </a:rPr>
              <a:t>No object can be created for an abstract class.</a:t>
            </a:r>
          </a:p>
        </p:txBody>
      </p:sp>
    </p:spTree>
    <p:extLst>
      <p:ext uri="{BB962C8B-B14F-4D97-AF65-F5344CB8AC3E}">
        <p14:creationId xmlns:p14="http://schemas.microsoft.com/office/powerpoint/2010/main" val="2647540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31EA-25CD-9289-8553-F3FA0BF97BFD}"/>
              </a:ext>
            </a:extLst>
          </p:cNvPr>
          <p:cNvSpPr>
            <a:spLocks noGrp="1"/>
          </p:cNvSpPr>
          <p:nvPr>
            <p:ph type="title"/>
          </p:nvPr>
        </p:nvSpPr>
        <p:spPr/>
        <p:txBody>
          <a:bodyPr/>
          <a:lstStyle/>
          <a:p>
            <a:r>
              <a:rPr lang="en-US" dirty="0"/>
              <a:t>Benefits of Abstraction</a:t>
            </a:r>
            <a:endParaRPr lang="en-IN" dirty="0"/>
          </a:p>
        </p:txBody>
      </p:sp>
      <p:sp>
        <p:nvSpPr>
          <p:cNvPr id="3" name="Content Placeholder 2">
            <a:extLst>
              <a:ext uri="{FF2B5EF4-FFF2-40B4-BE49-F238E27FC236}">
                <a16:creationId xmlns:a16="http://schemas.microsoft.com/office/drawing/2014/main" id="{5969792A-9154-B82B-12B5-51DF28674298}"/>
              </a:ext>
            </a:extLst>
          </p:cNvPr>
          <p:cNvSpPr>
            <a:spLocks noGrp="1"/>
          </p:cNvSpPr>
          <p:nvPr>
            <p:ph idx="1"/>
          </p:nvPr>
        </p:nvSpPr>
        <p:spPr/>
        <p:txBody>
          <a:bodyPr>
            <a:normAutofit lnSpcReduction="10000"/>
          </a:bodyPr>
          <a:lstStyle/>
          <a:p>
            <a:pPr algn="just"/>
            <a:endParaRPr lang="en-US" dirty="0"/>
          </a:p>
          <a:p>
            <a:pPr algn="just"/>
            <a:r>
              <a:rPr lang="en-US" dirty="0"/>
              <a:t>Reduced Complexity: By hiding implementation details, abstraction helps you focus on what an object does rather than how it does it. </a:t>
            </a:r>
          </a:p>
          <a:p>
            <a:pPr algn="just"/>
            <a:r>
              <a:rPr lang="en-US" dirty="0"/>
              <a:t>Increased Reusability: Abstracted code is more reusable because you can use objects without worrying about their internal workings. </a:t>
            </a:r>
          </a:p>
          <a:p>
            <a:pPr algn="just"/>
            <a:r>
              <a:rPr lang="en-US" dirty="0"/>
              <a:t>Improved Maintainability: Changes to internal implementations don't necessarily require changes to the code that interacts with them, as long as the public interface (methods and properties) remains the same.</a:t>
            </a:r>
            <a:endParaRPr lang="en-IN" dirty="0"/>
          </a:p>
        </p:txBody>
      </p:sp>
    </p:spTree>
    <p:extLst>
      <p:ext uri="{BB962C8B-B14F-4D97-AF65-F5344CB8AC3E}">
        <p14:creationId xmlns:p14="http://schemas.microsoft.com/office/powerpoint/2010/main" val="2650556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1D2D-BA17-BB5F-ADAF-0EB3192CA4CB}"/>
              </a:ext>
            </a:extLst>
          </p:cNvPr>
          <p:cNvSpPr>
            <a:spLocks noGrp="1"/>
          </p:cNvSpPr>
          <p:nvPr>
            <p:ph type="title"/>
          </p:nvPr>
        </p:nvSpPr>
        <p:spPr/>
        <p:txBody>
          <a:bodyPr/>
          <a:lstStyle/>
          <a:p>
            <a:r>
              <a:rPr lang="en-US" dirty="0"/>
              <a:t>Mechanisms for Abstraction in Java</a:t>
            </a:r>
            <a:endParaRPr lang="en-IN" dirty="0"/>
          </a:p>
        </p:txBody>
      </p:sp>
      <p:sp>
        <p:nvSpPr>
          <p:cNvPr id="3" name="Content Placeholder 2">
            <a:extLst>
              <a:ext uri="{FF2B5EF4-FFF2-40B4-BE49-F238E27FC236}">
                <a16:creationId xmlns:a16="http://schemas.microsoft.com/office/drawing/2014/main" id="{EF20650A-C609-297A-F8A4-3CDDAF8F4635}"/>
              </a:ext>
            </a:extLst>
          </p:cNvPr>
          <p:cNvSpPr>
            <a:spLocks noGrp="1"/>
          </p:cNvSpPr>
          <p:nvPr>
            <p:ph idx="1"/>
          </p:nvPr>
        </p:nvSpPr>
        <p:spPr/>
        <p:txBody>
          <a:bodyPr>
            <a:normAutofit lnSpcReduction="10000"/>
          </a:bodyPr>
          <a:lstStyle/>
          <a:p>
            <a:pPr marL="0" indent="0">
              <a:buNone/>
            </a:pPr>
            <a:r>
              <a:rPr lang="en-US" dirty="0"/>
              <a:t>Java primarily achieves abstraction through two key mechanisms:</a:t>
            </a:r>
          </a:p>
          <a:p>
            <a:pPr marL="0" indent="0">
              <a:buNone/>
            </a:pPr>
            <a:r>
              <a:rPr lang="en-US" dirty="0"/>
              <a:t>Abstract Classes:</a:t>
            </a:r>
          </a:p>
          <a:p>
            <a:r>
              <a:rPr lang="en-US" dirty="0"/>
              <a:t>An abstract class is a class that cannot be directly instantiated (you cannot create objects of that class).</a:t>
            </a:r>
          </a:p>
          <a:p>
            <a:r>
              <a:rPr lang="en-US" dirty="0"/>
              <a:t>It can contain both abstract methods (methods without a body) and concrete methods (methods with a body).</a:t>
            </a:r>
          </a:p>
          <a:p>
            <a:r>
              <a:rPr lang="en-US" dirty="0"/>
              <a:t>Subclasses inherit from an abstract class and must provide implementations for all abstract methods. This enforces a common interface while allowing subclasses to specialize the behavior.</a:t>
            </a:r>
            <a:endParaRPr lang="en-IN" dirty="0"/>
          </a:p>
        </p:txBody>
      </p:sp>
    </p:spTree>
    <p:extLst>
      <p:ext uri="{BB962C8B-B14F-4D97-AF65-F5344CB8AC3E}">
        <p14:creationId xmlns:p14="http://schemas.microsoft.com/office/powerpoint/2010/main" val="815865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457CE7-C927-64A8-30E6-CE97F2A4A40C}"/>
              </a:ext>
            </a:extLst>
          </p:cNvPr>
          <p:cNvSpPr>
            <a:spLocks noGrp="1"/>
          </p:cNvSpPr>
          <p:nvPr>
            <p:ph idx="1"/>
          </p:nvPr>
        </p:nvSpPr>
        <p:spPr>
          <a:xfrm>
            <a:off x="838200" y="531845"/>
            <a:ext cx="10515600" cy="5645118"/>
          </a:xfrm>
        </p:spPr>
        <p:txBody>
          <a:bodyPr/>
          <a:lstStyle/>
          <a:p>
            <a:pPr marL="0" indent="0">
              <a:buNone/>
            </a:pPr>
            <a:r>
              <a:rPr lang="en-US" dirty="0"/>
              <a:t>Interfaces:</a:t>
            </a:r>
          </a:p>
          <a:p>
            <a:r>
              <a:rPr lang="en-US" dirty="0"/>
              <a:t>An interface is a blueprint that defines what an object can do (the methods it must implement) but does not specify how it does it.</a:t>
            </a:r>
          </a:p>
          <a:p>
            <a:r>
              <a:rPr lang="en-US" dirty="0"/>
              <a:t>Classes can implement one or more interfaces, guaranteeing that they provide the required functionalities.</a:t>
            </a:r>
          </a:p>
          <a:p>
            <a:r>
              <a:rPr lang="en-US" dirty="0"/>
              <a:t>Interfaces promote loose coupling between classes, meaning they rely on behaviors rather than specific implementations.</a:t>
            </a:r>
            <a:endParaRPr lang="en-IN" dirty="0"/>
          </a:p>
        </p:txBody>
      </p:sp>
    </p:spTree>
    <p:extLst>
      <p:ext uri="{BB962C8B-B14F-4D97-AF65-F5344CB8AC3E}">
        <p14:creationId xmlns:p14="http://schemas.microsoft.com/office/powerpoint/2010/main" val="3805430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3532D0-7208-4C6B-6994-1242F0617B2E}"/>
              </a:ext>
            </a:extLst>
          </p:cNvPr>
          <p:cNvSpPr>
            <a:spLocks noGrp="1"/>
          </p:cNvSpPr>
          <p:nvPr>
            <p:ph sz="half" idx="1"/>
          </p:nvPr>
        </p:nvSpPr>
        <p:spPr>
          <a:xfrm>
            <a:off x="838200" y="662473"/>
            <a:ext cx="5181600" cy="5514490"/>
          </a:xfrm>
        </p:spPr>
        <p:txBody>
          <a:bodyPr>
            <a:noAutofit/>
          </a:bodyPr>
          <a:lstStyle/>
          <a:p>
            <a:pPr marL="0" indent="0">
              <a:lnSpc>
                <a:spcPct val="100000"/>
              </a:lnSpc>
              <a:spcBef>
                <a:spcPts val="0"/>
              </a:spcBef>
              <a:buNone/>
            </a:pPr>
            <a:r>
              <a:rPr lang="en-IN" sz="1400" dirty="0"/>
              <a:t>// Abstract class (partially implementing the Shape interface)</a:t>
            </a:r>
          </a:p>
          <a:p>
            <a:pPr marL="0" indent="0">
              <a:lnSpc>
                <a:spcPct val="100000"/>
              </a:lnSpc>
              <a:spcBef>
                <a:spcPts val="0"/>
              </a:spcBef>
              <a:buNone/>
            </a:pPr>
            <a:r>
              <a:rPr lang="en-IN" sz="1400" dirty="0"/>
              <a:t>abstract class Shape {</a:t>
            </a:r>
          </a:p>
          <a:p>
            <a:pPr marL="0" indent="0">
              <a:lnSpc>
                <a:spcPct val="100000"/>
              </a:lnSpc>
              <a:spcBef>
                <a:spcPts val="0"/>
              </a:spcBef>
              <a:buNone/>
            </a:pPr>
            <a:r>
              <a:rPr lang="en-IN" sz="1400" dirty="0"/>
              <a:t>    public abstract double </a:t>
            </a:r>
            <a:r>
              <a:rPr lang="en-IN" sz="1400" dirty="0" err="1"/>
              <a:t>getArea</a:t>
            </a:r>
            <a:r>
              <a:rPr lang="en-IN" sz="1400" dirty="0"/>
              <a:t>(); // Abstract method - must be implemented by subclasses</a:t>
            </a:r>
          </a:p>
          <a:p>
            <a:pPr marL="0" indent="0">
              <a:lnSpc>
                <a:spcPct val="100000"/>
              </a:lnSpc>
              <a:spcBef>
                <a:spcPts val="0"/>
              </a:spcBef>
              <a:buNone/>
            </a:pPr>
            <a:r>
              <a:rPr lang="en-IN" sz="1400" dirty="0"/>
              <a:t>}</a:t>
            </a:r>
          </a:p>
          <a:p>
            <a:pPr marL="0" indent="0">
              <a:lnSpc>
                <a:spcPct val="100000"/>
              </a:lnSpc>
              <a:spcBef>
                <a:spcPts val="0"/>
              </a:spcBef>
              <a:buNone/>
            </a:pPr>
            <a:r>
              <a:rPr lang="en-IN" sz="1400" dirty="0"/>
              <a:t>// Interface for shapes with perimeter</a:t>
            </a:r>
          </a:p>
          <a:p>
            <a:pPr marL="0" indent="0">
              <a:lnSpc>
                <a:spcPct val="100000"/>
              </a:lnSpc>
              <a:spcBef>
                <a:spcPts val="0"/>
              </a:spcBef>
              <a:buNone/>
            </a:pPr>
            <a:r>
              <a:rPr lang="en-IN" sz="1400" dirty="0"/>
              <a:t>interface Measurable {</a:t>
            </a:r>
          </a:p>
          <a:p>
            <a:pPr marL="0" indent="0">
              <a:lnSpc>
                <a:spcPct val="100000"/>
              </a:lnSpc>
              <a:spcBef>
                <a:spcPts val="0"/>
              </a:spcBef>
              <a:buNone/>
            </a:pPr>
            <a:r>
              <a:rPr lang="en-IN" sz="1400" dirty="0"/>
              <a:t>    double </a:t>
            </a:r>
            <a:r>
              <a:rPr lang="en-IN" sz="1400" dirty="0" err="1"/>
              <a:t>getPerimeter</a:t>
            </a:r>
            <a:r>
              <a:rPr lang="en-IN" sz="1400" dirty="0"/>
              <a:t>();</a:t>
            </a:r>
          </a:p>
          <a:p>
            <a:pPr marL="0" indent="0">
              <a:lnSpc>
                <a:spcPct val="100000"/>
              </a:lnSpc>
              <a:spcBef>
                <a:spcPts val="0"/>
              </a:spcBef>
              <a:buNone/>
            </a:pPr>
            <a:r>
              <a:rPr lang="en-IN" sz="1400" dirty="0"/>
              <a:t>}</a:t>
            </a:r>
          </a:p>
          <a:p>
            <a:pPr marL="0" indent="0">
              <a:lnSpc>
                <a:spcPct val="100000"/>
              </a:lnSpc>
              <a:spcBef>
                <a:spcPts val="0"/>
              </a:spcBef>
              <a:buNone/>
            </a:pPr>
            <a:r>
              <a:rPr lang="en-IN" sz="1400" dirty="0"/>
              <a:t>// Concrete class implementing Shape</a:t>
            </a:r>
          </a:p>
          <a:p>
            <a:pPr marL="0" indent="0">
              <a:lnSpc>
                <a:spcPct val="100000"/>
              </a:lnSpc>
              <a:spcBef>
                <a:spcPts val="0"/>
              </a:spcBef>
              <a:buNone/>
            </a:pPr>
            <a:r>
              <a:rPr lang="en-IN" sz="1400" dirty="0"/>
              <a:t>class Circle extends Shape implements Measurable {</a:t>
            </a:r>
          </a:p>
          <a:p>
            <a:pPr marL="0" indent="0">
              <a:lnSpc>
                <a:spcPct val="100000"/>
              </a:lnSpc>
              <a:spcBef>
                <a:spcPts val="0"/>
              </a:spcBef>
              <a:buNone/>
            </a:pPr>
            <a:r>
              <a:rPr lang="en-IN" sz="1400" dirty="0"/>
              <a:t>    private double radius;</a:t>
            </a:r>
          </a:p>
          <a:p>
            <a:pPr marL="0" indent="0">
              <a:lnSpc>
                <a:spcPct val="100000"/>
              </a:lnSpc>
              <a:spcBef>
                <a:spcPts val="0"/>
              </a:spcBef>
              <a:buNone/>
            </a:pPr>
            <a:r>
              <a:rPr lang="en-IN" sz="1400" dirty="0"/>
              <a:t>    public Circle(double radius) {</a:t>
            </a:r>
          </a:p>
          <a:p>
            <a:pPr marL="0" indent="0">
              <a:lnSpc>
                <a:spcPct val="100000"/>
              </a:lnSpc>
              <a:spcBef>
                <a:spcPts val="0"/>
              </a:spcBef>
              <a:buNone/>
            </a:pPr>
            <a:r>
              <a:rPr lang="en-IN" sz="1400" dirty="0"/>
              <a:t>        </a:t>
            </a:r>
            <a:r>
              <a:rPr lang="en-IN" sz="1400" dirty="0" err="1"/>
              <a:t>this.radius</a:t>
            </a:r>
            <a:r>
              <a:rPr lang="en-IN" sz="1400" dirty="0"/>
              <a:t> = radius;</a:t>
            </a:r>
          </a:p>
          <a:p>
            <a:pPr marL="0" indent="0">
              <a:lnSpc>
                <a:spcPct val="100000"/>
              </a:lnSpc>
              <a:spcBef>
                <a:spcPts val="0"/>
              </a:spcBef>
              <a:buNone/>
            </a:pPr>
            <a:r>
              <a:rPr lang="en-IN" sz="1400" dirty="0"/>
              <a:t>    }</a:t>
            </a:r>
          </a:p>
          <a:p>
            <a:pPr marL="0" indent="0">
              <a:lnSpc>
                <a:spcPct val="100000"/>
              </a:lnSpc>
              <a:spcBef>
                <a:spcPts val="0"/>
              </a:spcBef>
              <a:buNone/>
            </a:pPr>
            <a:r>
              <a:rPr lang="en-IN" sz="1400" dirty="0"/>
              <a:t>    @Override</a:t>
            </a:r>
          </a:p>
          <a:p>
            <a:pPr marL="0" indent="0">
              <a:lnSpc>
                <a:spcPct val="100000"/>
              </a:lnSpc>
              <a:spcBef>
                <a:spcPts val="0"/>
              </a:spcBef>
              <a:buNone/>
            </a:pPr>
            <a:r>
              <a:rPr lang="en-IN" sz="1400" dirty="0"/>
              <a:t>    public double </a:t>
            </a:r>
            <a:r>
              <a:rPr lang="en-IN" sz="1400" dirty="0" err="1"/>
              <a:t>getArea</a:t>
            </a:r>
            <a:r>
              <a:rPr lang="en-IN" sz="1400" dirty="0"/>
              <a:t>() {</a:t>
            </a:r>
          </a:p>
          <a:p>
            <a:pPr marL="0" indent="0">
              <a:lnSpc>
                <a:spcPct val="100000"/>
              </a:lnSpc>
              <a:spcBef>
                <a:spcPts val="0"/>
              </a:spcBef>
              <a:buNone/>
            </a:pPr>
            <a:r>
              <a:rPr lang="en-IN" sz="1400" dirty="0"/>
              <a:t>        return </a:t>
            </a:r>
            <a:r>
              <a:rPr lang="en-IN" sz="1400" dirty="0" err="1"/>
              <a:t>Math.PI</a:t>
            </a:r>
            <a:r>
              <a:rPr lang="en-IN" sz="1400" dirty="0"/>
              <a:t> * radius * radius;</a:t>
            </a:r>
          </a:p>
          <a:p>
            <a:pPr marL="0" indent="0">
              <a:lnSpc>
                <a:spcPct val="100000"/>
              </a:lnSpc>
              <a:spcBef>
                <a:spcPts val="0"/>
              </a:spcBef>
              <a:buNone/>
            </a:pPr>
            <a:r>
              <a:rPr lang="en-IN" sz="1400" dirty="0"/>
              <a:t>    }</a:t>
            </a:r>
          </a:p>
          <a:p>
            <a:pPr marL="0" indent="0">
              <a:lnSpc>
                <a:spcPct val="100000"/>
              </a:lnSpc>
              <a:spcBef>
                <a:spcPts val="0"/>
              </a:spcBef>
              <a:buNone/>
            </a:pPr>
            <a:r>
              <a:rPr lang="en-IN" sz="1400" dirty="0"/>
              <a:t>    @Override</a:t>
            </a:r>
          </a:p>
          <a:p>
            <a:pPr marL="0" indent="0">
              <a:lnSpc>
                <a:spcPct val="100000"/>
              </a:lnSpc>
              <a:spcBef>
                <a:spcPts val="0"/>
              </a:spcBef>
              <a:buNone/>
            </a:pPr>
            <a:r>
              <a:rPr lang="en-IN" sz="1400" dirty="0"/>
              <a:t>    public double </a:t>
            </a:r>
            <a:r>
              <a:rPr lang="en-IN" sz="1400" dirty="0" err="1"/>
              <a:t>getPerimeter</a:t>
            </a:r>
            <a:r>
              <a:rPr lang="en-IN" sz="1400" dirty="0"/>
              <a:t>() {</a:t>
            </a:r>
          </a:p>
          <a:p>
            <a:pPr marL="0" indent="0">
              <a:lnSpc>
                <a:spcPct val="100000"/>
              </a:lnSpc>
              <a:spcBef>
                <a:spcPts val="0"/>
              </a:spcBef>
              <a:buNone/>
            </a:pPr>
            <a:r>
              <a:rPr lang="en-IN" sz="1400" dirty="0"/>
              <a:t>        return 2 * </a:t>
            </a:r>
            <a:r>
              <a:rPr lang="en-IN" sz="1400" dirty="0" err="1"/>
              <a:t>Math.PI</a:t>
            </a:r>
            <a:r>
              <a:rPr lang="en-IN" sz="1400" dirty="0"/>
              <a:t> * radius;</a:t>
            </a:r>
          </a:p>
          <a:p>
            <a:pPr marL="0" indent="0">
              <a:lnSpc>
                <a:spcPct val="100000"/>
              </a:lnSpc>
              <a:spcBef>
                <a:spcPts val="0"/>
              </a:spcBef>
              <a:buNone/>
            </a:pPr>
            <a:r>
              <a:rPr lang="en-IN" sz="1400" dirty="0"/>
              <a:t>    }</a:t>
            </a:r>
          </a:p>
          <a:p>
            <a:pPr marL="0" indent="0">
              <a:lnSpc>
                <a:spcPct val="100000"/>
              </a:lnSpc>
              <a:spcBef>
                <a:spcPts val="0"/>
              </a:spcBef>
              <a:buNone/>
            </a:pPr>
            <a:r>
              <a:rPr lang="en-IN" sz="1400" dirty="0"/>
              <a:t>}</a:t>
            </a:r>
          </a:p>
          <a:p>
            <a:pPr marL="0" indent="0">
              <a:lnSpc>
                <a:spcPct val="100000"/>
              </a:lnSpc>
              <a:spcBef>
                <a:spcPts val="0"/>
              </a:spcBef>
              <a:buNone/>
            </a:pPr>
            <a:endParaRPr lang="en-IN" sz="1400" dirty="0"/>
          </a:p>
        </p:txBody>
      </p:sp>
      <p:sp>
        <p:nvSpPr>
          <p:cNvPr id="4" name="Content Placeholder 3">
            <a:extLst>
              <a:ext uri="{FF2B5EF4-FFF2-40B4-BE49-F238E27FC236}">
                <a16:creationId xmlns:a16="http://schemas.microsoft.com/office/drawing/2014/main" id="{D838A7BC-D1EB-8FCC-525D-AD4DAAB4CD32}"/>
              </a:ext>
            </a:extLst>
          </p:cNvPr>
          <p:cNvSpPr>
            <a:spLocks noGrp="1"/>
          </p:cNvSpPr>
          <p:nvPr>
            <p:ph sz="half" idx="2"/>
          </p:nvPr>
        </p:nvSpPr>
        <p:spPr>
          <a:xfrm>
            <a:off x="6172200" y="662473"/>
            <a:ext cx="5181600" cy="5514490"/>
          </a:xfrm>
        </p:spPr>
        <p:txBody>
          <a:bodyPr>
            <a:normAutofit fontScale="85000" lnSpcReduction="20000"/>
          </a:bodyPr>
          <a:lstStyle/>
          <a:p>
            <a:pPr marL="0" indent="0">
              <a:lnSpc>
                <a:spcPct val="120000"/>
              </a:lnSpc>
              <a:spcBef>
                <a:spcPts val="0"/>
              </a:spcBef>
              <a:buNone/>
            </a:pPr>
            <a:r>
              <a:rPr lang="en-IN" sz="1400" dirty="0"/>
              <a:t>// Concrete class implementing Shape (doesn't implement Measurable)</a:t>
            </a:r>
          </a:p>
          <a:p>
            <a:pPr marL="0" indent="0">
              <a:lnSpc>
                <a:spcPct val="120000"/>
              </a:lnSpc>
              <a:spcBef>
                <a:spcPts val="0"/>
              </a:spcBef>
              <a:buNone/>
            </a:pPr>
            <a:r>
              <a:rPr lang="en-IN" sz="1400" dirty="0"/>
              <a:t>class Rectangle extends Shape {</a:t>
            </a:r>
          </a:p>
          <a:p>
            <a:pPr marL="0" indent="0">
              <a:lnSpc>
                <a:spcPct val="120000"/>
              </a:lnSpc>
              <a:spcBef>
                <a:spcPts val="0"/>
              </a:spcBef>
              <a:buNone/>
            </a:pPr>
            <a:r>
              <a:rPr lang="en-IN" sz="1400" dirty="0"/>
              <a:t>    private double width, height;</a:t>
            </a:r>
          </a:p>
          <a:p>
            <a:pPr marL="0" indent="0">
              <a:lnSpc>
                <a:spcPct val="120000"/>
              </a:lnSpc>
              <a:spcBef>
                <a:spcPts val="0"/>
              </a:spcBef>
              <a:buNone/>
            </a:pPr>
            <a:r>
              <a:rPr lang="en-IN" sz="1400" dirty="0"/>
              <a:t>    public Rectangle(double width, double height) {</a:t>
            </a:r>
          </a:p>
          <a:p>
            <a:pPr marL="0" indent="0">
              <a:lnSpc>
                <a:spcPct val="120000"/>
              </a:lnSpc>
              <a:spcBef>
                <a:spcPts val="0"/>
              </a:spcBef>
              <a:buNone/>
            </a:pPr>
            <a:r>
              <a:rPr lang="en-IN" sz="1400" dirty="0"/>
              <a:t>        </a:t>
            </a:r>
            <a:r>
              <a:rPr lang="en-IN" sz="1400" dirty="0" err="1"/>
              <a:t>this.width</a:t>
            </a:r>
            <a:r>
              <a:rPr lang="en-IN" sz="1400" dirty="0"/>
              <a:t> = width;</a:t>
            </a:r>
          </a:p>
          <a:p>
            <a:pPr marL="0" indent="0">
              <a:lnSpc>
                <a:spcPct val="120000"/>
              </a:lnSpc>
              <a:spcBef>
                <a:spcPts val="0"/>
              </a:spcBef>
              <a:buNone/>
            </a:pPr>
            <a:r>
              <a:rPr lang="en-IN" sz="1400" dirty="0"/>
              <a:t>        </a:t>
            </a:r>
            <a:r>
              <a:rPr lang="en-IN" sz="1400" dirty="0" err="1"/>
              <a:t>this.height</a:t>
            </a:r>
            <a:r>
              <a:rPr lang="en-IN" sz="1400" dirty="0"/>
              <a:t> = height;</a:t>
            </a:r>
          </a:p>
          <a:p>
            <a:pPr marL="0" indent="0">
              <a:lnSpc>
                <a:spcPct val="120000"/>
              </a:lnSpc>
              <a:spcBef>
                <a:spcPts val="0"/>
              </a:spcBef>
              <a:buNone/>
            </a:pPr>
            <a:r>
              <a:rPr lang="en-IN" sz="1400" dirty="0"/>
              <a:t>    }</a:t>
            </a:r>
          </a:p>
          <a:p>
            <a:pPr marL="0" indent="0">
              <a:lnSpc>
                <a:spcPct val="120000"/>
              </a:lnSpc>
              <a:spcBef>
                <a:spcPts val="0"/>
              </a:spcBef>
              <a:buNone/>
            </a:pPr>
            <a:r>
              <a:rPr lang="en-IN" sz="1400" dirty="0"/>
              <a:t>    @Override</a:t>
            </a:r>
          </a:p>
          <a:p>
            <a:pPr marL="0" indent="0">
              <a:lnSpc>
                <a:spcPct val="120000"/>
              </a:lnSpc>
              <a:spcBef>
                <a:spcPts val="0"/>
              </a:spcBef>
              <a:buNone/>
            </a:pPr>
            <a:r>
              <a:rPr lang="en-IN" sz="1400" dirty="0"/>
              <a:t>    public double </a:t>
            </a:r>
            <a:r>
              <a:rPr lang="en-IN" sz="1400" dirty="0" err="1"/>
              <a:t>getArea</a:t>
            </a:r>
            <a:r>
              <a:rPr lang="en-IN" sz="1400" dirty="0"/>
              <a:t>() {</a:t>
            </a:r>
          </a:p>
          <a:p>
            <a:pPr marL="0" indent="0">
              <a:lnSpc>
                <a:spcPct val="120000"/>
              </a:lnSpc>
              <a:spcBef>
                <a:spcPts val="0"/>
              </a:spcBef>
              <a:buNone/>
            </a:pPr>
            <a:r>
              <a:rPr lang="en-IN" sz="1400" dirty="0"/>
              <a:t>        return width * height;</a:t>
            </a:r>
          </a:p>
          <a:p>
            <a:pPr marL="0" indent="0">
              <a:lnSpc>
                <a:spcPct val="120000"/>
              </a:lnSpc>
              <a:spcBef>
                <a:spcPts val="0"/>
              </a:spcBef>
              <a:buNone/>
            </a:pPr>
            <a:r>
              <a:rPr lang="en-IN" sz="1400" dirty="0"/>
              <a:t>    }</a:t>
            </a:r>
          </a:p>
          <a:p>
            <a:pPr marL="0" indent="0">
              <a:lnSpc>
                <a:spcPct val="120000"/>
              </a:lnSpc>
              <a:spcBef>
                <a:spcPts val="0"/>
              </a:spcBef>
              <a:buNone/>
            </a:pPr>
            <a:r>
              <a:rPr lang="en-IN" sz="1400" dirty="0"/>
              <a:t>}</a:t>
            </a:r>
          </a:p>
          <a:p>
            <a:pPr marL="0" indent="0">
              <a:lnSpc>
                <a:spcPct val="120000"/>
              </a:lnSpc>
              <a:spcBef>
                <a:spcPts val="0"/>
              </a:spcBef>
              <a:buNone/>
            </a:pPr>
            <a:r>
              <a:rPr lang="en-IN" sz="1400" dirty="0"/>
              <a:t>public class Main {</a:t>
            </a:r>
          </a:p>
          <a:p>
            <a:pPr marL="0" indent="0">
              <a:lnSpc>
                <a:spcPct val="120000"/>
              </a:lnSpc>
              <a:spcBef>
                <a:spcPts val="0"/>
              </a:spcBef>
              <a:buNone/>
            </a:pPr>
            <a:r>
              <a:rPr lang="en-IN" sz="1400" dirty="0"/>
              <a:t>    public static void main(String[] </a:t>
            </a:r>
            <a:r>
              <a:rPr lang="en-IN" sz="1400" dirty="0" err="1"/>
              <a:t>args</a:t>
            </a:r>
            <a:r>
              <a:rPr lang="en-IN" sz="1400" dirty="0"/>
              <a:t>) {</a:t>
            </a:r>
          </a:p>
          <a:p>
            <a:pPr marL="0" indent="0">
              <a:lnSpc>
                <a:spcPct val="120000"/>
              </a:lnSpc>
              <a:spcBef>
                <a:spcPts val="0"/>
              </a:spcBef>
              <a:buNone/>
            </a:pPr>
            <a:r>
              <a:rPr lang="en-IN" sz="1400" dirty="0"/>
              <a:t>        Shape circle = new Circle(5);</a:t>
            </a:r>
          </a:p>
          <a:p>
            <a:pPr marL="0" indent="0">
              <a:lnSpc>
                <a:spcPct val="120000"/>
              </a:lnSpc>
              <a:spcBef>
                <a:spcPts val="0"/>
              </a:spcBef>
              <a:buNone/>
            </a:pPr>
            <a:r>
              <a:rPr lang="en-IN" sz="1400" dirty="0"/>
              <a:t>        </a:t>
            </a:r>
            <a:r>
              <a:rPr lang="en-IN" sz="1400" dirty="0" err="1"/>
              <a:t>System.out.println</a:t>
            </a:r>
            <a:r>
              <a:rPr lang="en-IN" sz="1400" dirty="0"/>
              <a:t>("Circle Area: " + </a:t>
            </a:r>
            <a:r>
              <a:rPr lang="en-IN" sz="1400" dirty="0" err="1"/>
              <a:t>circle.getArea</a:t>
            </a:r>
            <a:r>
              <a:rPr lang="en-IN" sz="1400" dirty="0"/>
              <a:t>());</a:t>
            </a:r>
          </a:p>
          <a:p>
            <a:pPr marL="0" indent="0">
              <a:lnSpc>
                <a:spcPct val="120000"/>
              </a:lnSpc>
              <a:spcBef>
                <a:spcPts val="0"/>
              </a:spcBef>
              <a:buNone/>
            </a:pPr>
            <a:r>
              <a:rPr lang="en-IN" sz="1400" dirty="0"/>
              <a:t>        // Casting required to access methods from Measurable if not implemented by Shape</a:t>
            </a:r>
          </a:p>
          <a:p>
            <a:pPr marL="0" indent="0">
              <a:lnSpc>
                <a:spcPct val="120000"/>
              </a:lnSpc>
              <a:spcBef>
                <a:spcPts val="0"/>
              </a:spcBef>
              <a:buNone/>
            </a:pPr>
            <a:r>
              <a:rPr lang="en-IN" sz="1400" dirty="0"/>
              <a:t>        if (circle </a:t>
            </a:r>
            <a:r>
              <a:rPr lang="en-IN" sz="1400" dirty="0" err="1"/>
              <a:t>instanceof</a:t>
            </a:r>
            <a:r>
              <a:rPr lang="en-IN" sz="1400" dirty="0"/>
              <a:t> Measurable) {</a:t>
            </a:r>
          </a:p>
          <a:p>
            <a:pPr marL="0" indent="0">
              <a:lnSpc>
                <a:spcPct val="120000"/>
              </a:lnSpc>
              <a:spcBef>
                <a:spcPts val="0"/>
              </a:spcBef>
              <a:buNone/>
            </a:pPr>
            <a:r>
              <a:rPr lang="en-IN" sz="1400" dirty="0"/>
              <a:t>            Measurable </a:t>
            </a:r>
            <a:r>
              <a:rPr lang="en-IN" sz="1400" dirty="0" err="1"/>
              <a:t>measurableCircle</a:t>
            </a:r>
            <a:r>
              <a:rPr lang="en-IN" sz="1400" dirty="0"/>
              <a:t> = (Measurable) circle;</a:t>
            </a:r>
          </a:p>
          <a:p>
            <a:pPr marL="0" indent="0">
              <a:lnSpc>
                <a:spcPct val="120000"/>
              </a:lnSpc>
              <a:spcBef>
                <a:spcPts val="0"/>
              </a:spcBef>
              <a:buNone/>
            </a:pPr>
            <a:r>
              <a:rPr lang="en-IN" sz="1400" dirty="0"/>
              <a:t>            </a:t>
            </a:r>
            <a:r>
              <a:rPr lang="en-IN" sz="1400" dirty="0" err="1"/>
              <a:t>System.out.println</a:t>
            </a:r>
            <a:r>
              <a:rPr lang="en-IN" sz="1400" dirty="0"/>
              <a:t>("Circle Perimeter: " + </a:t>
            </a:r>
            <a:r>
              <a:rPr lang="en-IN" sz="1400" dirty="0" err="1"/>
              <a:t>measurableCircle.getPerimeter</a:t>
            </a:r>
            <a:r>
              <a:rPr lang="en-IN" sz="1400" dirty="0"/>
              <a:t>());</a:t>
            </a:r>
          </a:p>
          <a:p>
            <a:pPr marL="0" indent="0">
              <a:lnSpc>
                <a:spcPct val="120000"/>
              </a:lnSpc>
              <a:spcBef>
                <a:spcPts val="0"/>
              </a:spcBef>
              <a:buNone/>
            </a:pPr>
            <a:r>
              <a:rPr lang="en-IN" sz="1400" dirty="0"/>
              <a:t>        }</a:t>
            </a:r>
          </a:p>
          <a:p>
            <a:pPr marL="0" indent="0">
              <a:lnSpc>
                <a:spcPct val="120000"/>
              </a:lnSpc>
              <a:spcBef>
                <a:spcPts val="0"/>
              </a:spcBef>
              <a:buNone/>
            </a:pPr>
            <a:r>
              <a:rPr lang="en-IN" sz="1400" dirty="0"/>
              <a:t>        Shape rectangle = new Rectangle(4, 3);</a:t>
            </a:r>
          </a:p>
          <a:p>
            <a:pPr marL="0" indent="0">
              <a:lnSpc>
                <a:spcPct val="120000"/>
              </a:lnSpc>
              <a:spcBef>
                <a:spcPts val="0"/>
              </a:spcBef>
              <a:buNone/>
            </a:pPr>
            <a:r>
              <a:rPr lang="en-IN" sz="1400" dirty="0"/>
              <a:t>        </a:t>
            </a:r>
            <a:r>
              <a:rPr lang="en-IN" sz="1400" dirty="0" err="1"/>
              <a:t>System.out.println</a:t>
            </a:r>
            <a:r>
              <a:rPr lang="en-IN" sz="1400" dirty="0"/>
              <a:t>("Rectangle Area: " + </a:t>
            </a:r>
            <a:r>
              <a:rPr lang="en-IN" sz="1400" dirty="0" err="1"/>
              <a:t>rectangle.getArea</a:t>
            </a:r>
            <a:r>
              <a:rPr lang="en-IN" sz="1400" dirty="0"/>
              <a:t>());</a:t>
            </a:r>
          </a:p>
          <a:p>
            <a:pPr marL="0" indent="0">
              <a:lnSpc>
                <a:spcPct val="120000"/>
              </a:lnSpc>
              <a:spcBef>
                <a:spcPts val="0"/>
              </a:spcBef>
              <a:buNone/>
            </a:pPr>
            <a:r>
              <a:rPr lang="en-IN" sz="1400" dirty="0"/>
              <a:t>    }</a:t>
            </a:r>
          </a:p>
          <a:p>
            <a:pPr marL="0" indent="0">
              <a:lnSpc>
                <a:spcPct val="120000"/>
              </a:lnSpc>
              <a:spcBef>
                <a:spcPts val="0"/>
              </a:spcBef>
              <a:buNone/>
            </a:pPr>
            <a:r>
              <a:rPr lang="en-IN" sz="1400" dirty="0"/>
              <a:t>}</a:t>
            </a:r>
          </a:p>
        </p:txBody>
      </p:sp>
    </p:spTree>
    <p:extLst>
      <p:ext uri="{BB962C8B-B14F-4D97-AF65-F5344CB8AC3E}">
        <p14:creationId xmlns:p14="http://schemas.microsoft.com/office/powerpoint/2010/main" val="170533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1E489-89E0-879C-1A52-B4F5CEDD425D}"/>
              </a:ext>
            </a:extLst>
          </p:cNvPr>
          <p:cNvSpPr>
            <a:spLocks noGrp="1"/>
          </p:cNvSpPr>
          <p:nvPr>
            <p:ph idx="1"/>
          </p:nvPr>
        </p:nvSpPr>
        <p:spPr>
          <a:xfrm>
            <a:off x="838200" y="578498"/>
            <a:ext cx="10515600" cy="5598465"/>
          </a:xfrm>
        </p:spPr>
        <p:txBody>
          <a:bodyPr>
            <a:normAutofit lnSpcReduction="10000"/>
          </a:bodyPr>
          <a:lstStyle/>
          <a:p>
            <a:pPr algn="just"/>
            <a:r>
              <a:rPr lang="en-US" dirty="0"/>
              <a:t>The Shape class is abstract, defining the </a:t>
            </a:r>
            <a:r>
              <a:rPr lang="en-US" dirty="0" err="1"/>
              <a:t>getArea</a:t>
            </a:r>
            <a:r>
              <a:rPr lang="en-US" dirty="0"/>
              <a:t>() method that subclasses must implement.</a:t>
            </a:r>
          </a:p>
          <a:p>
            <a:pPr algn="just"/>
            <a:r>
              <a:rPr lang="en-US" dirty="0"/>
              <a:t>The Measurable interface defines the </a:t>
            </a:r>
            <a:r>
              <a:rPr lang="en-US" dirty="0" err="1"/>
              <a:t>getPerimeter</a:t>
            </a:r>
            <a:r>
              <a:rPr lang="en-US" dirty="0"/>
              <a:t>() method that implementing classes must provide.</a:t>
            </a:r>
          </a:p>
          <a:p>
            <a:pPr algn="just"/>
            <a:r>
              <a:rPr lang="en-US" dirty="0"/>
              <a:t>Circle extends Shape and implements Measurable, providing concrete implementations for both methods.</a:t>
            </a:r>
          </a:p>
          <a:p>
            <a:pPr algn="just"/>
            <a:r>
              <a:rPr lang="en-US" dirty="0"/>
              <a:t>Rectangle extends Shape but doesn't implement Measurable.</a:t>
            </a:r>
          </a:p>
          <a:p>
            <a:pPr algn="just"/>
            <a:r>
              <a:rPr lang="en-US" dirty="0"/>
              <a:t>In main, we create a Circle and a Rectangle. Since Shape doesn't have </a:t>
            </a:r>
            <a:r>
              <a:rPr lang="en-US" dirty="0" err="1"/>
              <a:t>getPerimeter</a:t>
            </a:r>
            <a:r>
              <a:rPr lang="en-US" dirty="0"/>
              <a:t>(), we need to cast circle to Measurable (if it implements it) before calling that method.</a:t>
            </a:r>
          </a:p>
          <a:p>
            <a:pPr algn="just"/>
            <a:r>
              <a:rPr lang="en-US" dirty="0"/>
              <a:t>This example demonstrates how abstraction allows us to define a common interface (Shape) for different shapes (Circle and Rectangle) while hiding their specific implementations.</a:t>
            </a:r>
            <a:endParaRPr lang="en-IN" dirty="0"/>
          </a:p>
        </p:txBody>
      </p:sp>
    </p:spTree>
    <p:extLst>
      <p:ext uri="{BB962C8B-B14F-4D97-AF65-F5344CB8AC3E}">
        <p14:creationId xmlns:p14="http://schemas.microsoft.com/office/powerpoint/2010/main" val="2592076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53A7-8D12-4187-ADE3-230141BB9DC8}"/>
              </a:ext>
            </a:extLst>
          </p:cNvPr>
          <p:cNvSpPr>
            <a:spLocks noGrp="1"/>
          </p:cNvSpPr>
          <p:nvPr>
            <p:ph type="title"/>
          </p:nvPr>
        </p:nvSpPr>
        <p:spPr/>
        <p:txBody>
          <a:bodyPr/>
          <a:lstStyle/>
          <a:p>
            <a:r>
              <a:rPr lang="en-US" dirty="0"/>
              <a:t>Polymorphism</a:t>
            </a:r>
            <a:endParaRPr lang="en-IN" dirty="0"/>
          </a:p>
        </p:txBody>
      </p:sp>
      <p:sp>
        <p:nvSpPr>
          <p:cNvPr id="3" name="Content Placeholder 2">
            <a:extLst>
              <a:ext uri="{FF2B5EF4-FFF2-40B4-BE49-F238E27FC236}">
                <a16:creationId xmlns:a16="http://schemas.microsoft.com/office/drawing/2014/main" id="{70F976CA-AB6E-4E15-A8E7-11A7817E9F41}"/>
              </a:ext>
            </a:extLst>
          </p:cNvPr>
          <p:cNvSpPr>
            <a:spLocks noGrp="1"/>
          </p:cNvSpPr>
          <p:nvPr>
            <p:ph idx="1"/>
          </p:nvPr>
        </p:nvSpPr>
        <p:spPr/>
        <p:txBody>
          <a:bodyPr/>
          <a:lstStyle/>
          <a:p>
            <a:pPr algn="l">
              <a:buFont typeface="Arial" panose="020B0604020202020204" pitchFamily="34" charset="0"/>
              <a:buChar char="•"/>
            </a:pPr>
            <a:r>
              <a:rPr lang="en-US" b="0" i="0" dirty="0">
                <a:solidFill>
                  <a:srgbClr val="333333"/>
                </a:solidFill>
                <a:effectLst/>
                <a:latin typeface="Verdana" panose="020B0604030504040204" pitchFamily="34" charset="0"/>
              </a:rPr>
              <a:t>Polymorphism provides the facility to give </a:t>
            </a:r>
            <a:r>
              <a:rPr lang="en-US" b="1" i="0" dirty="0">
                <a:solidFill>
                  <a:srgbClr val="333333"/>
                </a:solidFill>
                <a:effectLst/>
                <a:latin typeface="Verdana" panose="020B0604030504040204" pitchFamily="34" charset="0"/>
              </a:rPr>
              <a:t>same name </a:t>
            </a:r>
            <a:r>
              <a:rPr lang="en-US" b="0" i="0" dirty="0">
                <a:solidFill>
                  <a:srgbClr val="333333"/>
                </a:solidFill>
                <a:effectLst/>
                <a:latin typeface="Verdana" panose="020B0604030504040204" pitchFamily="34" charset="0"/>
              </a:rPr>
              <a:t>to many functions.</a:t>
            </a:r>
          </a:p>
          <a:p>
            <a:pPr algn="l">
              <a:buFont typeface="Arial" panose="020B0604020202020204" pitchFamily="34" charset="0"/>
              <a:buChar char="•"/>
            </a:pPr>
            <a:r>
              <a:rPr lang="en-US" b="0" i="0" dirty="0">
                <a:solidFill>
                  <a:srgbClr val="333333"/>
                </a:solidFill>
                <a:effectLst/>
                <a:latin typeface="Verdana" panose="020B0604030504040204" pitchFamily="34" charset="0"/>
              </a:rPr>
              <a:t>'Poly' means </a:t>
            </a:r>
            <a:r>
              <a:rPr lang="en-US" b="1" i="0" dirty="0">
                <a:solidFill>
                  <a:srgbClr val="333333"/>
                </a:solidFill>
                <a:effectLst/>
                <a:latin typeface="Verdana" panose="020B0604030504040204" pitchFamily="34" charset="0"/>
              </a:rPr>
              <a:t>many </a:t>
            </a:r>
            <a:r>
              <a:rPr lang="en-US" b="0" i="0" dirty="0">
                <a:solidFill>
                  <a:srgbClr val="333333"/>
                </a:solidFill>
                <a:effectLst/>
                <a:latin typeface="Verdana" panose="020B0604030504040204" pitchFamily="34" charset="0"/>
              </a:rPr>
              <a:t>and 'morphism' means </a:t>
            </a:r>
            <a:r>
              <a:rPr lang="en-US" b="1" i="0" dirty="0">
                <a:solidFill>
                  <a:srgbClr val="333333"/>
                </a:solidFill>
                <a:effectLst/>
                <a:latin typeface="Verdana" panose="020B0604030504040204" pitchFamily="34" charset="0"/>
              </a:rPr>
              <a:t>forms </a:t>
            </a:r>
            <a:r>
              <a:rPr lang="en-US" b="0" i="0" dirty="0">
                <a:solidFill>
                  <a:srgbClr val="333333"/>
                </a:solidFill>
                <a:effectLst/>
                <a:latin typeface="Verdana" panose="020B0604030504040204" pitchFamily="34" charset="0"/>
              </a:rPr>
              <a:t>. It means </a:t>
            </a:r>
            <a:r>
              <a:rPr lang="en-US" b="1" i="0" dirty="0">
                <a:solidFill>
                  <a:srgbClr val="333333"/>
                </a:solidFill>
                <a:effectLst/>
                <a:latin typeface="Verdana" panose="020B0604030504040204" pitchFamily="34" charset="0"/>
              </a:rPr>
              <a:t>many forms </a:t>
            </a:r>
            <a:r>
              <a:rPr lang="en-US" b="0" i="0" dirty="0">
                <a:solidFill>
                  <a:srgbClr val="333333"/>
                </a:solidFill>
                <a:effectLst/>
                <a:latin typeface="Verdana" panose="020B0604030504040204" pitchFamily="34" charset="0"/>
              </a:rPr>
              <a:t>of same thing.</a:t>
            </a:r>
          </a:p>
          <a:p>
            <a:pPr algn="l">
              <a:buFont typeface="Arial" panose="020B0604020202020204" pitchFamily="34" charset="0"/>
              <a:buChar char="•"/>
            </a:pPr>
            <a:r>
              <a:rPr lang="en-US" b="0" i="0" dirty="0">
                <a:solidFill>
                  <a:srgbClr val="333333"/>
                </a:solidFill>
                <a:effectLst/>
                <a:latin typeface="Verdana" panose="020B0604030504040204" pitchFamily="34" charset="0"/>
              </a:rPr>
              <a:t>Similarly, OOP permits to have many functions with the same name.</a:t>
            </a:r>
          </a:p>
        </p:txBody>
      </p:sp>
    </p:spTree>
    <p:extLst>
      <p:ext uri="{BB962C8B-B14F-4D97-AF65-F5344CB8AC3E}">
        <p14:creationId xmlns:p14="http://schemas.microsoft.com/office/powerpoint/2010/main" val="3271333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E31D-5391-226B-F9BF-9A1C5D52947D}"/>
              </a:ext>
            </a:extLst>
          </p:cNvPr>
          <p:cNvSpPr>
            <a:spLocks noGrp="1"/>
          </p:cNvSpPr>
          <p:nvPr>
            <p:ph type="title"/>
          </p:nvPr>
        </p:nvSpPr>
        <p:spPr/>
        <p:txBody>
          <a:bodyPr/>
          <a:lstStyle/>
          <a:p>
            <a:pPr algn="ctr"/>
            <a:r>
              <a:rPr lang="en-US" dirty="0"/>
              <a:t>UNIT-1</a:t>
            </a:r>
            <a:endParaRPr lang="en-IN" dirty="0"/>
          </a:p>
        </p:txBody>
      </p:sp>
      <p:sp>
        <p:nvSpPr>
          <p:cNvPr id="3" name="Content Placeholder 2">
            <a:extLst>
              <a:ext uri="{FF2B5EF4-FFF2-40B4-BE49-F238E27FC236}">
                <a16:creationId xmlns:a16="http://schemas.microsoft.com/office/drawing/2014/main" id="{8FD23887-C7FA-9070-466C-4F3034E7A173}"/>
              </a:ext>
            </a:extLst>
          </p:cNvPr>
          <p:cNvSpPr>
            <a:spLocks noGrp="1"/>
          </p:cNvSpPr>
          <p:nvPr>
            <p:ph idx="1"/>
          </p:nvPr>
        </p:nvSpPr>
        <p:spPr/>
        <p:txBody>
          <a:bodyPr>
            <a:normAutofit fontScale="92500" lnSpcReduction="10000"/>
          </a:bodyPr>
          <a:lstStyle/>
          <a:p>
            <a:pPr marL="0" indent="0" algn="just">
              <a:buNone/>
            </a:pPr>
            <a:r>
              <a:rPr lang="en-IN" b="1" dirty="0"/>
              <a:t>Introduction</a:t>
            </a:r>
            <a:r>
              <a:rPr lang="en-IN" dirty="0"/>
              <a:t>: Why Java, History of Java, JVM, JRE, Java Environment, Java Source File Structure, and Compilation. Fundamental, </a:t>
            </a:r>
          </a:p>
          <a:p>
            <a:pPr marL="0" indent="0" algn="just">
              <a:buNone/>
            </a:pPr>
            <a:r>
              <a:rPr lang="en-IN" b="1" dirty="0"/>
              <a:t>Programming Structures in Java</a:t>
            </a:r>
            <a:r>
              <a:rPr lang="en-IN" dirty="0"/>
              <a:t>: Defining Classes in Java, Constructors, Methods, Access Specifies, Static Members, Final Members, Comments, Data types, Variables, Operators, Control Flow, Arrays &amp; String. </a:t>
            </a:r>
          </a:p>
          <a:p>
            <a:pPr marL="0" indent="0" algn="just">
              <a:buNone/>
            </a:pPr>
            <a:r>
              <a:rPr lang="en-IN" b="1" dirty="0"/>
              <a:t>Object Oriented Programming</a:t>
            </a:r>
            <a:r>
              <a:rPr lang="en-IN" dirty="0"/>
              <a:t>: Class, Object, Inheritance Super Class, Sub Class, Overriding, Overloading, Encapsulation, Polymorphism, Abstraction, Interfaces, and Abstract Class. </a:t>
            </a:r>
          </a:p>
          <a:p>
            <a:pPr marL="0" indent="0" algn="just">
              <a:buNone/>
            </a:pPr>
            <a:r>
              <a:rPr lang="en-IN" b="1" dirty="0"/>
              <a:t>Packages</a:t>
            </a:r>
            <a:r>
              <a:rPr lang="en-IN" dirty="0"/>
              <a:t>: Defining Package, CLASSPATH Setting for Packages, Making JAR Files for Library Packages, Import and Static Import Naming Convention For Packages</a:t>
            </a:r>
          </a:p>
        </p:txBody>
      </p:sp>
    </p:spTree>
    <p:extLst>
      <p:ext uri="{BB962C8B-B14F-4D97-AF65-F5344CB8AC3E}">
        <p14:creationId xmlns:p14="http://schemas.microsoft.com/office/powerpoint/2010/main" val="316339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2D10-E9BE-4946-8FF0-C6A5A3ADB9E5}"/>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7996110B-6CB6-4000-B105-B1D2DF83967D}"/>
              </a:ext>
            </a:extLst>
          </p:cNvPr>
          <p:cNvSpPr>
            <a:spLocks noGrp="1"/>
          </p:cNvSpPr>
          <p:nvPr>
            <p:ph idx="1"/>
          </p:nvPr>
        </p:nvSpPr>
        <p:spPr>
          <a:xfrm>
            <a:off x="838200" y="1825625"/>
            <a:ext cx="5810250" cy="4351338"/>
          </a:xfrm>
          <a:solidFill>
            <a:schemeClr val="bg1"/>
          </a:solidFill>
        </p:spPr>
        <p:txBody>
          <a:bodyPr>
            <a:normAutofit fontScale="77500" lnSpcReduction="20000"/>
          </a:bodyPr>
          <a:lstStyle/>
          <a:p>
            <a:pPr marL="0" indent="0">
              <a:buNone/>
            </a:pPr>
            <a:r>
              <a:rPr lang="en-IN" dirty="0"/>
              <a:t>class </a:t>
            </a:r>
            <a:r>
              <a:rPr lang="en-IN" dirty="0" err="1"/>
              <a:t>polydemo</a:t>
            </a:r>
            <a:r>
              <a:rPr lang="en-IN" dirty="0"/>
              <a:t> {</a:t>
            </a:r>
          </a:p>
          <a:p>
            <a:pPr marL="0" indent="0">
              <a:buNone/>
            </a:pPr>
            <a:r>
              <a:rPr lang="en-IN" dirty="0"/>
              <a:t>void print(int a) { </a:t>
            </a:r>
          </a:p>
          <a:p>
            <a:pPr marL="0" indent="0">
              <a:buNone/>
            </a:pPr>
            <a:r>
              <a:rPr lang="en-IN" dirty="0" err="1"/>
              <a:t>System.out.println</a:t>
            </a:r>
            <a:r>
              <a:rPr lang="en-IN" dirty="0"/>
              <a:t>("value of a is "+ a); </a:t>
            </a:r>
          </a:p>
          <a:p>
            <a:pPr marL="0" indent="0">
              <a:buNone/>
            </a:pPr>
            <a:r>
              <a:rPr lang="en-IN" dirty="0"/>
              <a:t>} </a:t>
            </a:r>
          </a:p>
          <a:p>
            <a:pPr marL="0" indent="0">
              <a:buNone/>
            </a:pPr>
            <a:r>
              <a:rPr lang="en-IN" dirty="0"/>
              <a:t>void print(int a, int b) { </a:t>
            </a:r>
          </a:p>
          <a:p>
            <a:pPr marL="0" indent="0">
              <a:buNone/>
            </a:pPr>
            <a:r>
              <a:rPr lang="en-IN" dirty="0" err="1"/>
              <a:t>System.out.println</a:t>
            </a:r>
            <a:r>
              <a:rPr lang="en-IN" dirty="0"/>
              <a:t>("value of a is "+ a); </a:t>
            </a:r>
          </a:p>
          <a:p>
            <a:pPr marL="0" indent="0">
              <a:buNone/>
            </a:pPr>
            <a:r>
              <a:rPr lang="en-IN" dirty="0" err="1"/>
              <a:t>System.out.println</a:t>
            </a:r>
            <a:r>
              <a:rPr lang="en-IN" dirty="0"/>
              <a:t>("value of b is "+ b); </a:t>
            </a:r>
          </a:p>
          <a:p>
            <a:pPr marL="0" indent="0">
              <a:buNone/>
            </a:pPr>
            <a:r>
              <a:rPr lang="en-IN" dirty="0"/>
              <a:t>} </a:t>
            </a:r>
          </a:p>
          <a:p>
            <a:pPr marL="0" indent="0">
              <a:buNone/>
            </a:pPr>
            <a:r>
              <a:rPr lang="en-IN" dirty="0"/>
              <a:t>void print(char c) { </a:t>
            </a:r>
          </a:p>
          <a:p>
            <a:pPr marL="0" indent="0">
              <a:buNone/>
            </a:pPr>
            <a:r>
              <a:rPr lang="en-IN" dirty="0" err="1"/>
              <a:t>System.out.println</a:t>
            </a:r>
            <a:r>
              <a:rPr lang="en-IN" dirty="0"/>
              <a:t>("value of c is "+ c); </a:t>
            </a:r>
          </a:p>
          <a:p>
            <a:pPr marL="0" indent="0">
              <a:buNone/>
            </a:pPr>
            <a:r>
              <a:rPr lang="en-IN" dirty="0"/>
              <a:t>} </a:t>
            </a:r>
          </a:p>
          <a:p>
            <a:pPr marL="0" indent="0">
              <a:buNone/>
            </a:pPr>
            <a:r>
              <a:rPr lang="en-IN" dirty="0"/>
              <a:t>}</a:t>
            </a:r>
          </a:p>
          <a:p>
            <a:endParaRPr lang="en-IN" dirty="0"/>
          </a:p>
        </p:txBody>
      </p:sp>
      <p:sp>
        <p:nvSpPr>
          <p:cNvPr id="7" name="TextBox 6">
            <a:extLst>
              <a:ext uri="{FF2B5EF4-FFF2-40B4-BE49-F238E27FC236}">
                <a16:creationId xmlns:a16="http://schemas.microsoft.com/office/drawing/2014/main" id="{E45413CB-647B-4D93-805A-0A14014A16BC}"/>
              </a:ext>
            </a:extLst>
          </p:cNvPr>
          <p:cNvSpPr txBox="1"/>
          <p:nvPr/>
        </p:nvSpPr>
        <p:spPr>
          <a:xfrm>
            <a:off x="6822141" y="1825625"/>
            <a:ext cx="5154706" cy="3785652"/>
          </a:xfrm>
          <a:prstGeom prst="rect">
            <a:avLst/>
          </a:prstGeom>
          <a:noFill/>
          <a:ln>
            <a:solidFill>
              <a:schemeClr val="accent1"/>
            </a:solidFill>
          </a:ln>
        </p:spPr>
        <p:txBody>
          <a:bodyPr wrap="square">
            <a:spAutoFit/>
          </a:bodyPr>
          <a:lstStyle/>
          <a:p>
            <a:r>
              <a:rPr lang="en-IN" sz="2400" dirty="0"/>
              <a:t>class </a:t>
            </a:r>
            <a:r>
              <a:rPr lang="en-IN" sz="2400" dirty="0" err="1"/>
              <a:t>printdemo</a:t>
            </a:r>
            <a:r>
              <a:rPr lang="en-IN" sz="2400" dirty="0"/>
              <a:t> {</a:t>
            </a:r>
          </a:p>
          <a:p>
            <a:r>
              <a:rPr lang="en-IN" sz="2400" dirty="0"/>
              <a:t>	public static void main(String </a:t>
            </a:r>
            <a:r>
              <a:rPr lang="en-IN" sz="2400" dirty="0" err="1"/>
              <a:t>args</a:t>
            </a:r>
            <a:r>
              <a:rPr lang="en-IN" sz="2400" dirty="0"/>
              <a:t>[]){</a:t>
            </a:r>
          </a:p>
          <a:p>
            <a:r>
              <a:rPr lang="en-IN" sz="2400" dirty="0"/>
              <a:t>		</a:t>
            </a:r>
            <a:r>
              <a:rPr lang="en-IN" sz="2400" dirty="0" err="1"/>
              <a:t>polydemo</a:t>
            </a:r>
            <a:r>
              <a:rPr lang="en-IN" sz="2400" dirty="0"/>
              <a:t> obj1 = new </a:t>
            </a:r>
            <a:r>
              <a:rPr lang="en-IN" sz="2400" dirty="0" err="1"/>
              <a:t>polydemo</a:t>
            </a:r>
            <a:r>
              <a:rPr lang="en-IN" sz="2400" dirty="0"/>
              <a:t>();</a:t>
            </a:r>
          </a:p>
          <a:p>
            <a:r>
              <a:rPr lang="en-IN" sz="2400" dirty="0"/>
              <a:t>		obj1.print(10);</a:t>
            </a:r>
          </a:p>
          <a:p>
            <a:r>
              <a:rPr lang="en-IN" sz="2400" dirty="0"/>
              <a:t>		obj1.print(20,30);</a:t>
            </a:r>
          </a:p>
          <a:p>
            <a:r>
              <a:rPr lang="en-IN" sz="2400" dirty="0"/>
              <a:t>		obj1.print('A');</a:t>
            </a:r>
          </a:p>
          <a:p>
            <a:r>
              <a:rPr lang="en-IN" sz="2400" dirty="0"/>
              <a:t>	}</a:t>
            </a:r>
          </a:p>
          <a:p>
            <a:r>
              <a:rPr lang="en-IN" sz="2400" dirty="0"/>
              <a:t>}</a:t>
            </a:r>
          </a:p>
        </p:txBody>
      </p:sp>
    </p:spTree>
    <p:extLst>
      <p:ext uri="{BB962C8B-B14F-4D97-AF65-F5344CB8AC3E}">
        <p14:creationId xmlns:p14="http://schemas.microsoft.com/office/powerpoint/2010/main" val="220032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85A6F6-1A7D-A4D1-FFF1-01AFD5780DA2}"/>
              </a:ext>
            </a:extLst>
          </p:cNvPr>
          <p:cNvSpPr>
            <a:spLocks noGrp="1"/>
          </p:cNvSpPr>
          <p:nvPr>
            <p:ph idx="1"/>
          </p:nvPr>
        </p:nvSpPr>
        <p:spPr>
          <a:xfrm>
            <a:off x="838200" y="765110"/>
            <a:ext cx="10515600" cy="5411853"/>
          </a:xfrm>
        </p:spPr>
        <p:txBody>
          <a:bodyPr>
            <a:normAutofit fontScale="92500"/>
          </a:bodyPr>
          <a:lstStyle/>
          <a:p>
            <a:r>
              <a:rPr lang="en-US" dirty="0"/>
              <a:t>Class </a:t>
            </a:r>
            <a:r>
              <a:rPr lang="en-US" dirty="0" err="1"/>
              <a:t>polydemo</a:t>
            </a:r>
            <a:r>
              <a:rPr lang="en-US" dirty="0"/>
              <a:t>: Defines the three overloaded print() methods.</a:t>
            </a:r>
          </a:p>
          <a:p>
            <a:r>
              <a:rPr lang="en-US" dirty="0"/>
              <a:t>Class </a:t>
            </a:r>
            <a:r>
              <a:rPr lang="en-US" dirty="0" err="1"/>
              <a:t>printdemo</a:t>
            </a:r>
            <a:r>
              <a:rPr lang="en-US" dirty="0"/>
              <a:t>:</a:t>
            </a:r>
          </a:p>
          <a:p>
            <a:pPr lvl="1"/>
            <a:r>
              <a:rPr lang="en-US" dirty="0"/>
              <a:t>Creates an instance of </a:t>
            </a:r>
            <a:r>
              <a:rPr lang="en-US" dirty="0" err="1"/>
              <a:t>polydemo</a:t>
            </a:r>
            <a:r>
              <a:rPr lang="en-US" dirty="0"/>
              <a:t> named obj1.</a:t>
            </a:r>
          </a:p>
          <a:p>
            <a:r>
              <a:rPr lang="en-US" dirty="0"/>
              <a:t>Calls the different print() methods with various arguments:</a:t>
            </a:r>
          </a:p>
          <a:p>
            <a:pPr lvl="1"/>
            <a:r>
              <a:rPr lang="en-US" dirty="0"/>
              <a:t>obj1.print(10): Calls the print(int a) method.</a:t>
            </a:r>
          </a:p>
          <a:p>
            <a:pPr lvl="1"/>
            <a:r>
              <a:rPr lang="en-US" dirty="0"/>
              <a:t>obj1.print(20, 30): Calls the print(int a, int b) method.</a:t>
            </a:r>
          </a:p>
          <a:p>
            <a:pPr lvl="1"/>
            <a:r>
              <a:rPr lang="en-US" dirty="0"/>
              <a:t>obj1.print('A'): Calls the print(char c) method.</a:t>
            </a:r>
          </a:p>
          <a:p>
            <a:r>
              <a:rPr lang="en-IN" dirty="0"/>
              <a:t>Key Points:</a:t>
            </a:r>
            <a:endParaRPr lang="en-US" dirty="0"/>
          </a:p>
          <a:p>
            <a:pPr lvl="1"/>
            <a:r>
              <a:rPr lang="en-US" dirty="0"/>
              <a:t>Method overloading provides flexibility by allowing multiple methods with the same name but different parameters in a class.</a:t>
            </a:r>
          </a:p>
          <a:p>
            <a:pPr lvl="1"/>
            <a:r>
              <a:rPr lang="en-US" dirty="0"/>
              <a:t>The compiler selects the appropriate method based on the number and types of arguments passed during a method call.</a:t>
            </a:r>
          </a:p>
          <a:p>
            <a:pPr lvl="1"/>
            <a:r>
              <a:rPr lang="en-US" dirty="0"/>
              <a:t>This example illustrates compile-time polymorphism (overloading). Runtime polymorphism (overriding) would involve inheritance and dynamic binding.</a:t>
            </a:r>
          </a:p>
        </p:txBody>
      </p:sp>
    </p:spTree>
    <p:extLst>
      <p:ext uri="{BB962C8B-B14F-4D97-AF65-F5344CB8AC3E}">
        <p14:creationId xmlns:p14="http://schemas.microsoft.com/office/powerpoint/2010/main" val="38152343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9C66F-B9EB-48FD-A598-813AE3C07765}"/>
              </a:ext>
            </a:extLst>
          </p:cNvPr>
          <p:cNvSpPr>
            <a:spLocks noGrp="1"/>
          </p:cNvSpPr>
          <p:nvPr>
            <p:ph type="title"/>
          </p:nvPr>
        </p:nvSpPr>
        <p:spPr/>
        <p:txBody>
          <a:bodyPr/>
          <a:lstStyle/>
          <a:p>
            <a:r>
              <a:rPr lang="en-IN" dirty="0"/>
              <a:t>Encapsulation</a:t>
            </a:r>
          </a:p>
        </p:txBody>
      </p:sp>
      <p:sp>
        <p:nvSpPr>
          <p:cNvPr id="3" name="Content Placeholder 2">
            <a:extLst>
              <a:ext uri="{FF2B5EF4-FFF2-40B4-BE49-F238E27FC236}">
                <a16:creationId xmlns:a16="http://schemas.microsoft.com/office/drawing/2014/main" id="{9E0838AE-6D29-41DE-9EED-572CDA175AE2}"/>
              </a:ext>
            </a:extLst>
          </p:cNvPr>
          <p:cNvSpPr>
            <a:spLocks noGrp="1"/>
          </p:cNvSpPr>
          <p:nvPr>
            <p:ph idx="1"/>
          </p:nvPr>
        </p:nvSpPr>
        <p:spPr/>
        <p:txBody>
          <a:bodyPr/>
          <a:lstStyle/>
          <a:p>
            <a:pPr algn="just"/>
            <a:r>
              <a:rPr lang="en-US" b="0" i="0" dirty="0">
                <a:solidFill>
                  <a:srgbClr val="000000"/>
                </a:solidFill>
                <a:effectLst/>
                <a:latin typeface="Arial" panose="020B0604020202020204" pitchFamily="34" charset="0"/>
              </a:rPr>
              <a:t>Encapsulation in Java is a mechanism of wrapping the data (variables) and code acting on the data (methods) together as a single unit. In encapsulation, the variables of a class will be hidden from other classes, and can be accessed only through the methods of their current class. Therefore, it is also known as </a:t>
            </a:r>
            <a:r>
              <a:rPr lang="en-US" b="1" i="0" dirty="0">
                <a:solidFill>
                  <a:srgbClr val="000000"/>
                </a:solidFill>
                <a:effectLst/>
                <a:latin typeface="Arial" panose="020B0604020202020204" pitchFamily="34" charset="0"/>
              </a:rPr>
              <a:t>data hiding</a:t>
            </a:r>
            <a:r>
              <a:rPr lang="en-US" b="0" i="0" dirty="0">
                <a:solidFill>
                  <a:srgbClr val="000000"/>
                </a:solidFill>
                <a:effectLst/>
                <a:latin typeface="Arial" panose="020B0604020202020204" pitchFamily="34" charset="0"/>
              </a:rPr>
              <a:t>.</a:t>
            </a:r>
          </a:p>
          <a:p>
            <a:pPr algn="just"/>
            <a:r>
              <a:rPr lang="en-US" b="0" i="0" dirty="0">
                <a:solidFill>
                  <a:srgbClr val="000000"/>
                </a:solidFill>
                <a:effectLst/>
                <a:latin typeface="Arial" panose="020B0604020202020204" pitchFamily="34" charset="0"/>
              </a:rPr>
              <a:t>To achieve encapsulation in Java −</a:t>
            </a:r>
          </a:p>
          <a:p>
            <a:pPr algn="just">
              <a:buFont typeface="Arial" panose="020B0604020202020204" pitchFamily="34" charset="0"/>
              <a:buChar char="•"/>
            </a:pPr>
            <a:r>
              <a:rPr lang="en-US" b="0" i="0" dirty="0">
                <a:solidFill>
                  <a:srgbClr val="000000"/>
                </a:solidFill>
                <a:effectLst/>
                <a:latin typeface="Arial" panose="020B0604020202020204" pitchFamily="34" charset="0"/>
              </a:rPr>
              <a:t>Declare the variables of a class as private.</a:t>
            </a:r>
          </a:p>
          <a:p>
            <a:pPr algn="just">
              <a:buFont typeface="Arial" panose="020B0604020202020204" pitchFamily="34" charset="0"/>
              <a:buChar char="•"/>
            </a:pPr>
            <a:r>
              <a:rPr lang="en-US" b="0" i="0" dirty="0">
                <a:solidFill>
                  <a:srgbClr val="000000"/>
                </a:solidFill>
                <a:effectLst/>
                <a:latin typeface="Arial" panose="020B0604020202020204" pitchFamily="34" charset="0"/>
              </a:rPr>
              <a:t>Provide public methods to modify and view the variables values.</a:t>
            </a:r>
          </a:p>
          <a:p>
            <a:endParaRPr lang="en-IN" dirty="0"/>
          </a:p>
        </p:txBody>
      </p:sp>
    </p:spTree>
    <p:extLst>
      <p:ext uri="{BB962C8B-B14F-4D97-AF65-F5344CB8AC3E}">
        <p14:creationId xmlns:p14="http://schemas.microsoft.com/office/powerpoint/2010/main" val="254424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2844-8921-3B2F-5673-B33639770A07}"/>
              </a:ext>
            </a:extLst>
          </p:cNvPr>
          <p:cNvSpPr>
            <a:spLocks noGrp="1"/>
          </p:cNvSpPr>
          <p:nvPr>
            <p:ph type="title"/>
          </p:nvPr>
        </p:nvSpPr>
        <p:spPr/>
        <p:txBody>
          <a:bodyPr/>
          <a:lstStyle/>
          <a:p>
            <a:r>
              <a:rPr lang="en-US" dirty="0"/>
              <a:t>Key Aspects of Encapsulation</a:t>
            </a:r>
            <a:endParaRPr lang="en-IN" dirty="0"/>
          </a:p>
        </p:txBody>
      </p:sp>
      <p:sp>
        <p:nvSpPr>
          <p:cNvPr id="3" name="Content Placeholder 2">
            <a:extLst>
              <a:ext uri="{FF2B5EF4-FFF2-40B4-BE49-F238E27FC236}">
                <a16:creationId xmlns:a16="http://schemas.microsoft.com/office/drawing/2014/main" id="{BE138950-6F81-0FA3-38BC-7BC994BE3C85}"/>
              </a:ext>
            </a:extLst>
          </p:cNvPr>
          <p:cNvSpPr>
            <a:spLocks noGrp="1"/>
          </p:cNvSpPr>
          <p:nvPr>
            <p:ph idx="1"/>
          </p:nvPr>
        </p:nvSpPr>
        <p:spPr/>
        <p:txBody>
          <a:bodyPr>
            <a:normAutofit fontScale="92500"/>
          </a:bodyPr>
          <a:lstStyle/>
          <a:p>
            <a:pPr algn="just"/>
            <a:endParaRPr lang="en-US" dirty="0"/>
          </a:p>
          <a:p>
            <a:pPr algn="just"/>
            <a:r>
              <a:rPr lang="en-US" b="1" dirty="0"/>
              <a:t>Private Members</a:t>
            </a:r>
            <a:r>
              <a:rPr lang="en-US" dirty="0"/>
              <a:t>: Class attributes (variables) are typically declared as private to restrict direct access from outside the class.</a:t>
            </a:r>
          </a:p>
          <a:p>
            <a:pPr algn="just"/>
            <a:r>
              <a:rPr lang="en-US" b="1" dirty="0"/>
              <a:t>Public Methods </a:t>
            </a:r>
            <a:r>
              <a:rPr lang="en-US" dirty="0"/>
              <a:t>(Getters and Setters): Public methods, often called getters and setters, are used to access and modify private data members. Getters return the value of a particular attribute, while setters allow you to update its value.</a:t>
            </a:r>
          </a:p>
          <a:p>
            <a:pPr algn="just"/>
            <a:r>
              <a:rPr lang="en-US" b="1" dirty="0"/>
              <a:t>Data Protection</a:t>
            </a:r>
            <a:r>
              <a:rPr lang="en-US" dirty="0"/>
              <a:t>: Encapsulation prevents external code from directly modifying an object's state in an uncontrolled way. Getters and setters can perform validation or additional logic before updating the data.</a:t>
            </a:r>
            <a:endParaRPr lang="en-IN" dirty="0"/>
          </a:p>
        </p:txBody>
      </p:sp>
    </p:spTree>
    <p:extLst>
      <p:ext uri="{BB962C8B-B14F-4D97-AF65-F5344CB8AC3E}">
        <p14:creationId xmlns:p14="http://schemas.microsoft.com/office/powerpoint/2010/main" val="735908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B6E86-4A91-DD80-951F-D629B67D682D}"/>
              </a:ext>
            </a:extLst>
          </p:cNvPr>
          <p:cNvSpPr>
            <a:spLocks noGrp="1"/>
          </p:cNvSpPr>
          <p:nvPr>
            <p:ph sz="half" idx="1"/>
          </p:nvPr>
        </p:nvSpPr>
        <p:spPr>
          <a:xfrm>
            <a:off x="838200" y="671804"/>
            <a:ext cx="5181600" cy="5505159"/>
          </a:xfrm>
        </p:spPr>
        <p:txBody>
          <a:bodyPr>
            <a:normAutofit fontScale="62500" lnSpcReduction="20000"/>
          </a:bodyPr>
          <a:lstStyle/>
          <a:p>
            <a:pPr marL="0" indent="0">
              <a:buNone/>
            </a:pPr>
            <a:r>
              <a:rPr lang="en-IN" dirty="0"/>
              <a:t>class Student {</a:t>
            </a:r>
          </a:p>
          <a:p>
            <a:pPr marL="0" indent="0">
              <a:buNone/>
            </a:pPr>
            <a:r>
              <a:rPr lang="en-IN" dirty="0"/>
              <a:t>    private String name;</a:t>
            </a:r>
          </a:p>
          <a:p>
            <a:pPr marL="0" indent="0">
              <a:buNone/>
            </a:pPr>
            <a:r>
              <a:rPr lang="en-IN" dirty="0"/>
              <a:t>    private int age;</a:t>
            </a:r>
          </a:p>
          <a:p>
            <a:pPr marL="0" indent="0">
              <a:buNone/>
            </a:pPr>
            <a:r>
              <a:rPr lang="en-IN" dirty="0"/>
              <a:t>    // Getter for name</a:t>
            </a:r>
          </a:p>
          <a:p>
            <a:pPr marL="0" indent="0">
              <a:buNone/>
            </a:pPr>
            <a:r>
              <a:rPr lang="en-IN" dirty="0"/>
              <a:t>    public String </a:t>
            </a:r>
            <a:r>
              <a:rPr lang="en-IN" dirty="0" err="1"/>
              <a:t>getName</a:t>
            </a:r>
            <a:r>
              <a:rPr lang="en-IN" dirty="0"/>
              <a:t>() {</a:t>
            </a:r>
          </a:p>
          <a:p>
            <a:pPr marL="0" indent="0">
              <a:buNone/>
            </a:pPr>
            <a:r>
              <a:rPr lang="en-IN" dirty="0"/>
              <a:t>        return name;</a:t>
            </a:r>
          </a:p>
          <a:p>
            <a:pPr marL="0" indent="0">
              <a:buNone/>
            </a:pPr>
            <a:r>
              <a:rPr lang="en-IN" dirty="0"/>
              <a:t>    }</a:t>
            </a:r>
          </a:p>
          <a:p>
            <a:pPr marL="0" indent="0">
              <a:buNone/>
            </a:pPr>
            <a:r>
              <a:rPr lang="en-IN" dirty="0"/>
              <a:t>    // Setter for name with validation (optional)</a:t>
            </a:r>
          </a:p>
          <a:p>
            <a:pPr marL="0" indent="0">
              <a:buNone/>
            </a:pPr>
            <a:r>
              <a:rPr lang="en-IN" dirty="0"/>
              <a:t>    public void </a:t>
            </a:r>
            <a:r>
              <a:rPr lang="en-IN" dirty="0" err="1"/>
              <a:t>setName</a:t>
            </a:r>
            <a:r>
              <a:rPr lang="en-IN" dirty="0"/>
              <a:t>(String name) {</a:t>
            </a:r>
          </a:p>
          <a:p>
            <a:pPr marL="0" indent="0">
              <a:buNone/>
            </a:pPr>
            <a:r>
              <a:rPr lang="en-IN" dirty="0"/>
              <a:t>        if (name != null &amp;&amp; !</a:t>
            </a:r>
            <a:r>
              <a:rPr lang="en-IN" dirty="0" err="1"/>
              <a:t>name.isEmpty</a:t>
            </a:r>
            <a:r>
              <a:rPr lang="en-IN" dirty="0"/>
              <a:t>()) {</a:t>
            </a:r>
          </a:p>
          <a:p>
            <a:pPr marL="0" indent="0">
              <a:buNone/>
            </a:pPr>
            <a:r>
              <a:rPr lang="en-IN" dirty="0"/>
              <a:t>            this.name = name;</a:t>
            </a:r>
          </a:p>
          <a:p>
            <a:pPr marL="0" indent="0">
              <a:buNone/>
            </a:pPr>
            <a:r>
              <a:rPr lang="en-IN" dirty="0"/>
              <a:t>        } else {</a:t>
            </a:r>
          </a:p>
          <a:p>
            <a:pPr marL="0" indent="0">
              <a:buNone/>
            </a:pPr>
            <a:r>
              <a:rPr lang="en-IN" dirty="0"/>
              <a:t>            throw new </a:t>
            </a:r>
            <a:r>
              <a:rPr lang="en-IN" dirty="0" err="1"/>
              <a:t>IllegalArgumentException</a:t>
            </a:r>
            <a:r>
              <a:rPr lang="en-IN" dirty="0"/>
              <a:t>("Name cannot be null or empty.");</a:t>
            </a:r>
          </a:p>
          <a:p>
            <a:pPr marL="0" indent="0">
              <a:buNone/>
            </a:pPr>
            <a:r>
              <a:rPr lang="en-IN" dirty="0"/>
              <a:t>        }</a:t>
            </a:r>
          </a:p>
          <a:p>
            <a:pPr marL="0" indent="0">
              <a:buNone/>
            </a:pPr>
            <a:r>
              <a:rPr lang="en-IN" dirty="0"/>
              <a:t>    }</a:t>
            </a:r>
          </a:p>
        </p:txBody>
      </p:sp>
      <p:sp>
        <p:nvSpPr>
          <p:cNvPr id="4" name="Content Placeholder 3">
            <a:extLst>
              <a:ext uri="{FF2B5EF4-FFF2-40B4-BE49-F238E27FC236}">
                <a16:creationId xmlns:a16="http://schemas.microsoft.com/office/drawing/2014/main" id="{B90BBA08-7619-56EB-1099-16429F70AAC6}"/>
              </a:ext>
            </a:extLst>
          </p:cNvPr>
          <p:cNvSpPr>
            <a:spLocks noGrp="1"/>
          </p:cNvSpPr>
          <p:nvPr>
            <p:ph sz="half" idx="2"/>
          </p:nvPr>
        </p:nvSpPr>
        <p:spPr>
          <a:xfrm>
            <a:off x="6172200" y="671804"/>
            <a:ext cx="5181600" cy="5505159"/>
          </a:xfrm>
        </p:spPr>
        <p:txBody>
          <a:bodyPr>
            <a:normAutofit fontScale="62500" lnSpcReduction="20000"/>
          </a:bodyPr>
          <a:lstStyle/>
          <a:p>
            <a:pPr marL="0" indent="0">
              <a:buNone/>
            </a:pPr>
            <a:r>
              <a:rPr lang="en-US" dirty="0"/>
              <a:t> // Getter for age</a:t>
            </a:r>
          </a:p>
          <a:p>
            <a:pPr marL="0" indent="0">
              <a:buNone/>
            </a:pPr>
            <a:r>
              <a:rPr lang="en-US" dirty="0"/>
              <a:t>    public int </a:t>
            </a:r>
            <a:r>
              <a:rPr lang="en-US" dirty="0" err="1"/>
              <a:t>getAge</a:t>
            </a:r>
            <a:r>
              <a:rPr lang="en-US" dirty="0"/>
              <a:t>() {</a:t>
            </a:r>
          </a:p>
          <a:p>
            <a:pPr marL="0" indent="0">
              <a:buNone/>
            </a:pPr>
            <a:r>
              <a:rPr lang="en-US" dirty="0"/>
              <a:t>        return age;</a:t>
            </a:r>
          </a:p>
          <a:p>
            <a:pPr marL="0" indent="0">
              <a:buNone/>
            </a:pPr>
            <a:r>
              <a:rPr lang="en-US" dirty="0"/>
              <a:t>    }</a:t>
            </a:r>
          </a:p>
          <a:p>
            <a:pPr marL="0" indent="0">
              <a:buNone/>
            </a:pPr>
            <a:r>
              <a:rPr lang="en-US" dirty="0"/>
              <a:t>    // Setter for age with validation (optional)</a:t>
            </a:r>
          </a:p>
          <a:p>
            <a:pPr marL="0" indent="0">
              <a:buNone/>
            </a:pPr>
            <a:r>
              <a:rPr lang="en-US" dirty="0"/>
              <a:t>    public void </a:t>
            </a:r>
            <a:r>
              <a:rPr lang="en-US" dirty="0" err="1"/>
              <a:t>setAge</a:t>
            </a:r>
            <a:r>
              <a:rPr lang="en-US" dirty="0"/>
              <a:t>(int age) {</a:t>
            </a:r>
          </a:p>
          <a:p>
            <a:pPr marL="0" indent="0">
              <a:buNone/>
            </a:pPr>
            <a:r>
              <a:rPr lang="en-US" dirty="0"/>
              <a:t>        if (age &gt;= 0) {</a:t>
            </a:r>
          </a:p>
          <a:p>
            <a:pPr marL="0" indent="0">
              <a:buNone/>
            </a:pPr>
            <a:r>
              <a:rPr lang="en-US" dirty="0"/>
              <a:t>            </a:t>
            </a:r>
            <a:r>
              <a:rPr lang="en-US" dirty="0" err="1"/>
              <a:t>this.age</a:t>
            </a:r>
            <a:r>
              <a:rPr lang="en-US" dirty="0"/>
              <a:t> = age;</a:t>
            </a:r>
          </a:p>
          <a:p>
            <a:pPr marL="0" indent="0">
              <a:buNone/>
            </a:pPr>
            <a:r>
              <a:rPr lang="en-US" dirty="0"/>
              <a:t>        } else {</a:t>
            </a:r>
          </a:p>
          <a:p>
            <a:pPr marL="0" indent="0">
              <a:buNone/>
            </a:pPr>
            <a:r>
              <a:rPr lang="en-US" dirty="0"/>
              <a:t>            throw new </a:t>
            </a:r>
            <a:r>
              <a:rPr lang="en-US" dirty="0" err="1"/>
              <a:t>IllegalArgumentException</a:t>
            </a:r>
            <a:r>
              <a:rPr lang="en-US" dirty="0"/>
              <a:t>("Age cannot be negative.");</a:t>
            </a:r>
          </a:p>
          <a:p>
            <a:pPr marL="0" indent="0">
              <a:buNone/>
            </a:pPr>
            <a:r>
              <a:rPr lang="en-US" dirty="0"/>
              <a:t>        }</a:t>
            </a:r>
          </a:p>
          <a:p>
            <a:pPr marL="0" indent="0">
              <a:buNone/>
            </a:pPr>
            <a:r>
              <a:rPr lang="en-US" dirty="0"/>
              <a:t>    }</a:t>
            </a:r>
          </a:p>
          <a:p>
            <a:pPr marL="0" indent="0">
              <a:buNone/>
            </a:pPr>
            <a:r>
              <a:rPr lang="en-US" dirty="0"/>
              <a:t>    // Additional methods specific to Student functionality can be added here</a:t>
            </a:r>
          </a:p>
          <a:p>
            <a:pPr marL="0" indent="0">
              <a:buNone/>
            </a:pPr>
            <a:r>
              <a:rPr lang="en-US" dirty="0"/>
              <a:t>}</a:t>
            </a:r>
            <a:endParaRPr lang="en-IN" dirty="0"/>
          </a:p>
        </p:txBody>
      </p:sp>
    </p:spTree>
    <p:extLst>
      <p:ext uri="{BB962C8B-B14F-4D97-AF65-F5344CB8AC3E}">
        <p14:creationId xmlns:p14="http://schemas.microsoft.com/office/powerpoint/2010/main" val="3711973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2C0F55-F311-6300-37BE-8E15136CC6F7}"/>
              </a:ext>
            </a:extLst>
          </p:cNvPr>
          <p:cNvSpPr>
            <a:spLocks noGrp="1"/>
          </p:cNvSpPr>
          <p:nvPr>
            <p:ph idx="1"/>
          </p:nvPr>
        </p:nvSpPr>
        <p:spPr/>
        <p:txBody>
          <a:bodyPr/>
          <a:lstStyle/>
          <a:p>
            <a:r>
              <a:rPr lang="en-US" dirty="0"/>
              <a:t>The Student class has private attributes name and age.</a:t>
            </a:r>
          </a:p>
          <a:p>
            <a:r>
              <a:rPr lang="en-US" dirty="0"/>
              <a:t>Public getter methods (</a:t>
            </a:r>
            <a:r>
              <a:rPr lang="en-US" dirty="0" err="1"/>
              <a:t>getName</a:t>
            </a:r>
            <a:r>
              <a:rPr lang="en-US" dirty="0"/>
              <a:t> and </a:t>
            </a:r>
            <a:r>
              <a:rPr lang="en-US" dirty="0" err="1"/>
              <a:t>getAge</a:t>
            </a:r>
            <a:r>
              <a:rPr lang="en-US" dirty="0"/>
              <a:t>) allow retrieving the values of these attributes.</a:t>
            </a:r>
          </a:p>
          <a:p>
            <a:r>
              <a:rPr lang="en-US" dirty="0"/>
              <a:t>Public setter methods (</a:t>
            </a:r>
            <a:r>
              <a:rPr lang="en-US" dirty="0" err="1"/>
              <a:t>setName</a:t>
            </a:r>
            <a:r>
              <a:rPr lang="en-US" dirty="0"/>
              <a:t> and </a:t>
            </a:r>
            <a:r>
              <a:rPr lang="en-US" dirty="0" err="1"/>
              <a:t>setAge</a:t>
            </a:r>
            <a:r>
              <a:rPr lang="en-US" dirty="0"/>
              <a:t>) are used to update their values. These setters optionally include validation checks to ensure valid data is assigned.</a:t>
            </a:r>
            <a:endParaRPr lang="en-IN" dirty="0"/>
          </a:p>
        </p:txBody>
      </p:sp>
    </p:spTree>
    <p:extLst>
      <p:ext uri="{BB962C8B-B14F-4D97-AF65-F5344CB8AC3E}">
        <p14:creationId xmlns:p14="http://schemas.microsoft.com/office/powerpoint/2010/main" val="1224691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655CD-F930-4A0E-AFDC-6B4DB49D5DE2}"/>
              </a:ext>
            </a:extLst>
          </p:cNvPr>
          <p:cNvSpPr>
            <a:spLocks noGrp="1"/>
          </p:cNvSpPr>
          <p:nvPr>
            <p:ph type="title"/>
          </p:nvPr>
        </p:nvSpPr>
        <p:spPr/>
        <p:txBody>
          <a:bodyPr/>
          <a:lstStyle/>
          <a:p>
            <a:r>
              <a:rPr lang="en-IN" dirty="0"/>
              <a:t>Inheritance</a:t>
            </a:r>
          </a:p>
        </p:txBody>
      </p:sp>
      <p:sp>
        <p:nvSpPr>
          <p:cNvPr id="3" name="Content Placeholder 2">
            <a:extLst>
              <a:ext uri="{FF2B5EF4-FFF2-40B4-BE49-F238E27FC236}">
                <a16:creationId xmlns:a16="http://schemas.microsoft.com/office/drawing/2014/main" id="{B213EBBB-9F22-4289-AE34-372913F3E2CC}"/>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Inheritance extends the features of a class. When a class is working and when it has been tested properly, then it is better to extend this class instead of making changes in the class itself.</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Another view of using inheritance is to make further classes (inherited classes) more specialized classes. Here specialized class means that a class which has member functions which are specific (or working) to particular situations.</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Inheritance is also used to refine features of the class or add new features to the class.</a:t>
            </a: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2141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252CC5-BEC5-4DB3-916B-47986050598D}"/>
              </a:ext>
            </a:extLst>
          </p:cNvPr>
          <p:cNvSpPr>
            <a:spLocks noGrp="1"/>
          </p:cNvSpPr>
          <p:nvPr>
            <p:ph idx="1"/>
          </p:nvPr>
        </p:nvSpPr>
        <p:spPr>
          <a:xfrm>
            <a:off x="838200" y="1344613"/>
            <a:ext cx="4806820" cy="4841583"/>
          </a:xfrm>
        </p:spPr>
        <p:txBody>
          <a:bodyPr>
            <a:noAutofit/>
          </a:bodyPr>
          <a:lstStyle/>
          <a:p>
            <a:pPr marL="0" indent="0">
              <a:buNone/>
            </a:pPr>
            <a:r>
              <a:rPr lang="en-IN" sz="1400" dirty="0"/>
              <a:t>class Student {</a:t>
            </a:r>
          </a:p>
          <a:p>
            <a:pPr marL="0" indent="0">
              <a:buNone/>
            </a:pPr>
            <a:r>
              <a:rPr lang="en-IN" sz="1400" dirty="0"/>
              <a:t>  void </a:t>
            </a:r>
            <a:r>
              <a:rPr lang="en-IN" sz="1400" dirty="0" err="1"/>
              <a:t>showData</a:t>
            </a:r>
            <a:r>
              <a:rPr lang="en-IN" sz="1400" dirty="0"/>
              <a:t>() {</a:t>
            </a:r>
          </a:p>
          <a:p>
            <a:pPr marL="0" indent="0">
              <a:buNone/>
            </a:pPr>
            <a:r>
              <a:rPr lang="en-IN" sz="1400" dirty="0"/>
              <a:t>    </a:t>
            </a:r>
            <a:r>
              <a:rPr lang="en-IN" sz="1400" dirty="0" err="1"/>
              <a:t>System.out.println</a:t>
            </a:r>
            <a:r>
              <a:rPr lang="en-IN" sz="1400" dirty="0"/>
              <a:t>("Generic student information");</a:t>
            </a:r>
          </a:p>
          <a:p>
            <a:pPr marL="0" indent="0">
              <a:buNone/>
            </a:pPr>
            <a:r>
              <a:rPr lang="en-IN" sz="1400" dirty="0"/>
              <a:t>  }</a:t>
            </a:r>
          </a:p>
          <a:p>
            <a:pPr marL="0" indent="0">
              <a:buNone/>
            </a:pPr>
            <a:r>
              <a:rPr lang="en-IN" sz="1400" dirty="0"/>
              <a:t>}</a:t>
            </a:r>
          </a:p>
          <a:p>
            <a:pPr marL="0" indent="0">
              <a:buNone/>
            </a:pPr>
            <a:endParaRPr lang="en-IN" sz="1400" dirty="0"/>
          </a:p>
          <a:p>
            <a:pPr marL="0" indent="0">
              <a:buNone/>
            </a:pPr>
            <a:r>
              <a:rPr lang="en-IN" sz="1400" dirty="0"/>
              <a:t>class Job extends Student {</a:t>
            </a:r>
          </a:p>
          <a:p>
            <a:pPr marL="0" indent="0">
              <a:buNone/>
            </a:pPr>
            <a:r>
              <a:rPr lang="en-IN" sz="1400" dirty="0"/>
              <a:t>  void </a:t>
            </a:r>
            <a:r>
              <a:rPr lang="en-IN" sz="1400" dirty="0" err="1"/>
              <a:t>showJob</a:t>
            </a:r>
            <a:r>
              <a:rPr lang="en-IN" sz="1400" dirty="0"/>
              <a:t>() {</a:t>
            </a:r>
          </a:p>
          <a:p>
            <a:pPr marL="0" indent="0">
              <a:buNone/>
            </a:pPr>
            <a:r>
              <a:rPr lang="en-IN" sz="1400" dirty="0"/>
              <a:t>    </a:t>
            </a:r>
            <a:r>
              <a:rPr lang="en-IN" sz="1400" dirty="0" err="1"/>
              <a:t>System.out.println</a:t>
            </a:r>
            <a:r>
              <a:rPr lang="en-IN" sz="1400" dirty="0"/>
              <a:t>("Job is Computer Engineer");</a:t>
            </a:r>
          </a:p>
          <a:p>
            <a:pPr marL="0" indent="0">
              <a:buNone/>
            </a:pPr>
            <a:r>
              <a:rPr lang="en-IN" sz="1400" dirty="0"/>
              <a:t>  }</a:t>
            </a:r>
          </a:p>
          <a:p>
            <a:pPr marL="0" indent="0">
              <a:buNone/>
            </a:pPr>
            <a:r>
              <a:rPr lang="en-US" sz="1400" dirty="0"/>
              <a:t>void </a:t>
            </a:r>
            <a:r>
              <a:rPr lang="en-US" sz="1400" dirty="0" err="1"/>
              <a:t>displayDetails</a:t>
            </a:r>
            <a:r>
              <a:rPr lang="en-US" sz="1400" dirty="0"/>
              <a:t>() {</a:t>
            </a:r>
          </a:p>
          <a:p>
            <a:pPr marL="0" indent="0">
              <a:buNone/>
            </a:pPr>
            <a:r>
              <a:rPr lang="en-US" sz="1400" dirty="0"/>
              <a:t>    </a:t>
            </a:r>
            <a:r>
              <a:rPr lang="en-US" sz="1400" dirty="0" err="1"/>
              <a:t>showData</a:t>
            </a:r>
            <a:r>
              <a:rPr lang="en-US" sz="1400" dirty="0"/>
              <a:t>(); // Call the parent class method</a:t>
            </a:r>
          </a:p>
          <a:p>
            <a:pPr marL="0" indent="0">
              <a:buNone/>
            </a:pPr>
            <a:r>
              <a:rPr lang="en-US" sz="1400" dirty="0"/>
              <a:t>    </a:t>
            </a:r>
            <a:r>
              <a:rPr lang="en-US" sz="1400" dirty="0" err="1"/>
              <a:t>showJob</a:t>
            </a:r>
            <a:r>
              <a:rPr lang="en-US" sz="1400" dirty="0"/>
              <a:t>();  // Call the specific method of the Job class</a:t>
            </a:r>
          </a:p>
          <a:p>
            <a:pPr marL="0" indent="0">
              <a:buNone/>
            </a:pPr>
            <a:r>
              <a:rPr lang="en-US" sz="1400" dirty="0"/>
              <a:t>  }</a:t>
            </a:r>
          </a:p>
          <a:p>
            <a:pPr marL="0" indent="0">
              <a:buNone/>
            </a:pPr>
            <a:r>
              <a:rPr lang="en-US" sz="1400" dirty="0"/>
              <a:t>}</a:t>
            </a:r>
          </a:p>
          <a:p>
            <a:pPr marL="0" indent="0">
              <a:buNone/>
            </a:pPr>
            <a:endParaRPr lang="en-US" sz="1400" dirty="0"/>
          </a:p>
          <a:p>
            <a:endParaRPr lang="en-IN" sz="1400" dirty="0"/>
          </a:p>
        </p:txBody>
      </p:sp>
      <p:sp>
        <p:nvSpPr>
          <p:cNvPr id="4" name="TextBox 3">
            <a:extLst>
              <a:ext uri="{FF2B5EF4-FFF2-40B4-BE49-F238E27FC236}">
                <a16:creationId xmlns:a16="http://schemas.microsoft.com/office/drawing/2014/main" id="{9DB37489-44BE-C88E-BA7F-965AB209B843}"/>
              </a:ext>
            </a:extLst>
          </p:cNvPr>
          <p:cNvSpPr txBox="1"/>
          <p:nvPr/>
        </p:nvSpPr>
        <p:spPr>
          <a:xfrm>
            <a:off x="6015913" y="1344613"/>
            <a:ext cx="6097554" cy="2308324"/>
          </a:xfrm>
          <a:prstGeom prst="rect">
            <a:avLst/>
          </a:prstGeom>
          <a:noFill/>
        </p:spPr>
        <p:txBody>
          <a:bodyPr wrap="square">
            <a:spAutoFit/>
          </a:bodyPr>
          <a:lstStyle/>
          <a:p>
            <a:pPr marL="0" indent="0">
              <a:buNone/>
            </a:pPr>
            <a:r>
              <a:rPr lang="en-US" sz="1800" dirty="0"/>
              <a:t>public class Main {</a:t>
            </a:r>
          </a:p>
          <a:p>
            <a:pPr marL="0" indent="0">
              <a:buNone/>
            </a:pPr>
            <a:r>
              <a:rPr lang="en-US" sz="1800" dirty="0"/>
              <a:t>  public static void main(String[] </a:t>
            </a:r>
            <a:r>
              <a:rPr lang="en-US" sz="1800" dirty="0" err="1"/>
              <a:t>args</a:t>
            </a:r>
            <a:r>
              <a:rPr lang="en-US" sz="1800" dirty="0"/>
              <a:t>) {</a:t>
            </a:r>
          </a:p>
          <a:p>
            <a:pPr marL="0" indent="0">
              <a:buNone/>
            </a:pPr>
            <a:r>
              <a:rPr lang="en-US" sz="1800" dirty="0"/>
              <a:t>    Job job1 = new Job();</a:t>
            </a:r>
          </a:p>
          <a:p>
            <a:pPr marL="0" indent="0">
              <a:buNone/>
            </a:pPr>
            <a:r>
              <a:rPr lang="en-US" sz="1800" dirty="0"/>
              <a:t>    job1.displayDetails(); // This will print:</a:t>
            </a:r>
          </a:p>
          <a:p>
            <a:pPr marL="0" indent="0">
              <a:buNone/>
            </a:pPr>
            <a:r>
              <a:rPr lang="en-US" sz="1800" dirty="0"/>
              <a:t>                           // Generic student information</a:t>
            </a:r>
          </a:p>
          <a:p>
            <a:pPr marL="0" indent="0">
              <a:buNone/>
            </a:pPr>
            <a:r>
              <a:rPr lang="en-US" sz="1800" dirty="0"/>
              <a:t>                           // Job is Computer Engineer</a:t>
            </a:r>
          </a:p>
          <a:p>
            <a:pPr marL="0" indent="0">
              <a:buNone/>
            </a:pPr>
            <a:r>
              <a:rPr lang="en-US" sz="1800" dirty="0"/>
              <a:t>  }</a:t>
            </a:r>
          </a:p>
          <a:p>
            <a:pPr marL="0" indent="0">
              <a:buNone/>
            </a:pPr>
            <a:r>
              <a:rPr lang="en-US" sz="1800" dirty="0"/>
              <a:t>}</a:t>
            </a:r>
            <a:endParaRPr lang="en-IN" sz="1800" dirty="0"/>
          </a:p>
        </p:txBody>
      </p:sp>
    </p:spTree>
    <p:extLst>
      <p:ext uri="{BB962C8B-B14F-4D97-AF65-F5344CB8AC3E}">
        <p14:creationId xmlns:p14="http://schemas.microsoft.com/office/powerpoint/2010/main" val="254982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3CE6F-6FDB-8D3E-487D-33BFCA12C5DD}"/>
              </a:ext>
            </a:extLst>
          </p:cNvPr>
          <p:cNvSpPr>
            <a:spLocks noGrp="1"/>
          </p:cNvSpPr>
          <p:nvPr>
            <p:ph type="title"/>
          </p:nvPr>
        </p:nvSpPr>
        <p:spPr/>
        <p:txBody>
          <a:bodyPr/>
          <a:lstStyle/>
          <a:p>
            <a:r>
              <a:rPr lang="en-IN" dirty="0"/>
              <a:t>Overriding</a:t>
            </a:r>
          </a:p>
        </p:txBody>
      </p:sp>
      <p:sp>
        <p:nvSpPr>
          <p:cNvPr id="3" name="Content Placeholder 2">
            <a:extLst>
              <a:ext uri="{FF2B5EF4-FFF2-40B4-BE49-F238E27FC236}">
                <a16:creationId xmlns:a16="http://schemas.microsoft.com/office/drawing/2014/main" id="{9AC01464-E654-65A7-4DD1-016572927200}"/>
              </a:ext>
            </a:extLst>
          </p:cNvPr>
          <p:cNvSpPr>
            <a:spLocks noGrp="1"/>
          </p:cNvSpPr>
          <p:nvPr>
            <p:ph idx="1"/>
          </p:nvPr>
        </p:nvSpPr>
        <p:spPr/>
        <p:txBody>
          <a:bodyPr>
            <a:normAutofit fontScale="85000" lnSpcReduction="20000"/>
          </a:bodyPr>
          <a:lstStyle/>
          <a:p>
            <a:pPr algn="just"/>
            <a:r>
              <a:rPr lang="en-US" dirty="0"/>
              <a:t>Overriding is a fundamental concept in object-oriented programming (OOP) that allows a subclass (child class) to redefine the behavior of a method inherited from its superclass (parent class). This mechanism enables subclasses to specialize the functionality of inherited methods to suit their specific needs. It's a key aspect of achieving runtime polymorphism, which means the actual method executed depends on the object's type at runtime.</a:t>
            </a:r>
          </a:p>
          <a:p>
            <a:pPr algn="just"/>
            <a:r>
              <a:rPr lang="en-US" dirty="0"/>
              <a:t>Key Points for Overriding</a:t>
            </a:r>
          </a:p>
          <a:p>
            <a:pPr algn="just"/>
            <a:r>
              <a:rPr lang="en-US" b="1" dirty="0"/>
              <a:t>Method Signature</a:t>
            </a:r>
            <a:r>
              <a:rPr lang="en-US" dirty="0"/>
              <a:t>: The overriding method in the subclass must have the same name, parameter list (including order and types), and return type (or a covariant return type) as the method it overrides in the superclass.</a:t>
            </a:r>
          </a:p>
          <a:p>
            <a:pPr algn="just"/>
            <a:r>
              <a:rPr lang="en-US" b="1" dirty="0"/>
              <a:t>Access Modifier</a:t>
            </a:r>
            <a:r>
              <a:rPr lang="en-US" dirty="0"/>
              <a:t>: The overriding method can have the same or more permissive access modifier (e.g., public can override protected).</a:t>
            </a:r>
          </a:p>
          <a:p>
            <a:pPr algn="just"/>
            <a:r>
              <a:rPr lang="en-US" b="1" dirty="0"/>
              <a:t>Method Body</a:t>
            </a:r>
            <a:r>
              <a:rPr lang="en-US" dirty="0"/>
              <a:t>: This is where the subclass provides its specific implementation for the inherited method.</a:t>
            </a:r>
            <a:endParaRPr lang="en-IN" dirty="0"/>
          </a:p>
        </p:txBody>
      </p:sp>
    </p:spTree>
    <p:extLst>
      <p:ext uri="{BB962C8B-B14F-4D97-AF65-F5344CB8AC3E}">
        <p14:creationId xmlns:p14="http://schemas.microsoft.com/office/powerpoint/2010/main" val="377093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B4B36-4B01-D7D8-1701-F68CE44FBF14}"/>
              </a:ext>
            </a:extLst>
          </p:cNvPr>
          <p:cNvSpPr>
            <a:spLocks noGrp="1"/>
          </p:cNvSpPr>
          <p:nvPr>
            <p:ph idx="1"/>
          </p:nvPr>
        </p:nvSpPr>
        <p:spPr>
          <a:xfrm>
            <a:off x="838200" y="65314"/>
            <a:ext cx="10515600" cy="6792686"/>
          </a:xfrm>
        </p:spPr>
        <p:txBody>
          <a:bodyPr>
            <a:noAutofit/>
          </a:bodyPr>
          <a:lstStyle/>
          <a:p>
            <a:pPr marL="0" indent="0">
              <a:buNone/>
            </a:pPr>
            <a:r>
              <a:rPr lang="en-IN" sz="1800" dirty="0"/>
              <a:t>Overriding in Java</a:t>
            </a:r>
          </a:p>
          <a:p>
            <a:pPr marL="0" indent="0">
              <a:buNone/>
            </a:pPr>
            <a:r>
              <a:rPr lang="en-IN" sz="1800" dirty="0"/>
              <a:t>class Animal {</a:t>
            </a:r>
          </a:p>
          <a:p>
            <a:pPr marL="0" indent="0">
              <a:buNone/>
            </a:pPr>
            <a:r>
              <a:rPr lang="en-IN" sz="1800" dirty="0"/>
              <a:t>    public void </a:t>
            </a:r>
            <a:r>
              <a:rPr lang="en-IN" sz="1800" dirty="0" err="1"/>
              <a:t>makeSound</a:t>
            </a:r>
            <a:r>
              <a:rPr lang="en-IN" sz="1800" dirty="0"/>
              <a:t>() {</a:t>
            </a:r>
          </a:p>
          <a:p>
            <a:pPr marL="0" indent="0">
              <a:buNone/>
            </a:pPr>
            <a:r>
              <a:rPr lang="en-IN" sz="1800" dirty="0"/>
              <a:t>        </a:t>
            </a:r>
            <a:r>
              <a:rPr lang="en-IN" sz="1800" dirty="0" err="1"/>
              <a:t>System.out.println</a:t>
            </a:r>
            <a:r>
              <a:rPr lang="en-IN" sz="1800" dirty="0"/>
              <a:t>("Generic animal sound");</a:t>
            </a:r>
          </a:p>
          <a:p>
            <a:pPr marL="0" indent="0">
              <a:buNone/>
            </a:pPr>
            <a:r>
              <a:rPr lang="en-IN" sz="1800" dirty="0"/>
              <a:t>    }</a:t>
            </a:r>
          </a:p>
          <a:p>
            <a:pPr marL="0" indent="0">
              <a:buNone/>
            </a:pPr>
            <a:r>
              <a:rPr lang="en-IN" sz="1800" dirty="0"/>
              <a:t>}</a:t>
            </a:r>
          </a:p>
          <a:p>
            <a:pPr marL="0" indent="0">
              <a:buNone/>
            </a:pPr>
            <a:r>
              <a:rPr lang="en-IN" sz="1800" dirty="0"/>
              <a:t>class Dog extends Animal {</a:t>
            </a:r>
          </a:p>
          <a:p>
            <a:pPr marL="0" indent="0">
              <a:buNone/>
            </a:pPr>
            <a:r>
              <a:rPr lang="en-IN" sz="1800" dirty="0"/>
              <a:t>    @Override // Optional annotation for clarity</a:t>
            </a:r>
          </a:p>
          <a:p>
            <a:pPr marL="0" indent="0">
              <a:buNone/>
            </a:pPr>
            <a:r>
              <a:rPr lang="en-IN" sz="1800" dirty="0"/>
              <a:t>    public void </a:t>
            </a:r>
            <a:r>
              <a:rPr lang="en-IN" sz="1800" dirty="0" err="1"/>
              <a:t>makeSound</a:t>
            </a:r>
            <a:r>
              <a:rPr lang="en-IN" sz="1800" dirty="0"/>
              <a:t>() {</a:t>
            </a:r>
          </a:p>
          <a:p>
            <a:pPr marL="0" indent="0">
              <a:buNone/>
            </a:pPr>
            <a:r>
              <a:rPr lang="en-IN" sz="1800" dirty="0"/>
              <a:t>        </a:t>
            </a:r>
            <a:r>
              <a:rPr lang="en-IN" sz="1800" dirty="0" err="1"/>
              <a:t>System.out.println</a:t>
            </a:r>
            <a:r>
              <a:rPr lang="en-IN" sz="1800" dirty="0"/>
              <a:t>("Woof!");</a:t>
            </a:r>
          </a:p>
          <a:p>
            <a:pPr marL="0" indent="0">
              <a:buNone/>
            </a:pPr>
            <a:r>
              <a:rPr lang="en-IN" sz="1800" dirty="0"/>
              <a:t>    }</a:t>
            </a:r>
          </a:p>
          <a:p>
            <a:pPr marL="0" indent="0">
              <a:buNone/>
            </a:pPr>
            <a:r>
              <a:rPr lang="en-IN" sz="1800" dirty="0"/>
              <a:t>}</a:t>
            </a:r>
          </a:p>
          <a:p>
            <a:pPr marL="0" indent="0">
              <a:buNone/>
            </a:pPr>
            <a:r>
              <a:rPr lang="en-IN" sz="1800" dirty="0"/>
              <a:t>class Cat extends Animal {</a:t>
            </a:r>
          </a:p>
          <a:p>
            <a:pPr marL="0" indent="0">
              <a:buNone/>
            </a:pPr>
            <a:r>
              <a:rPr lang="en-IN" sz="1800" dirty="0"/>
              <a:t>    @Override</a:t>
            </a:r>
          </a:p>
          <a:p>
            <a:pPr marL="0" indent="0">
              <a:buNone/>
            </a:pPr>
            <a:r>
              <a:rPr lang="en-IN" sz="1800" dirty="0"/>
              <a:t>    public void </a:t>
            </a:r>
            <a:r>
              <a:rPr lang="en-IN" sz="1800" dirty="0" err="1"/>
              <a:t>makeSound</a:t>
            </a:r>
            <a:r>
              <a:rPr lang="en-IN" sz="1800" dirty="0"/>
              <a:t>() {</a:t>
            </a:r>
          </a:p>
          <a:p>
            <a:pPr marL="0" indent="0">
              <a:buNone/>
            </a:pPr>
            <a:r>
              <a:rPr lang="en-IN" sz="1800" dirty="0"/>
              <a:t>        </a:t>
            </a:r>
            <a:r>
              <a:rPr lang="en-IN" sz="1800" dirty="0" err="1"/>
              <a:t>System.out.println</a:t>
            </a:r>
            <a:r>
              <a:rPr lang="en-IN" sz="1800" dirty="0"/>
              <a:t>("Meow!");</a:t>
            </a:r>
          </a:p>
          <a:p>
            <a:pPr marL="0" indent="0">
              <a:buNone/>
            </a:pPr>
            <a:r>
              <a:rPr lang="en-IN" sz="1800" dirty="0"/>
              <a:t>    }</a:t>
            </a:r>
          </a:p>
          <a:p>
            <a:pPr marL="0" indent="0">
              <a:buNone/>
            </a:pPr>
            <a:r>
              <a:rPr lang="en-IN" sz="1800" dirty="0"/>
              <a:t>}</a:t>
            </a:r>
          </a:p>
        </p:txBody>
      </p:sp>
    </p:spTree>
    <p:extLst>
      <p:ext uri="{BB962C8B-B14F-4D97-AF65-F5344CB8AC3E}">
        <p14:creationId xmlns:p14="http://schemas.microsoft.com/office/powerpoint/2010/main" val="2325571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4AB731-ABD2-FB78-4A85-84301B6DA9ED}"/>
              </a:ext>
            </a:extLst>
          </p:cNvPr>
          <p:cNvSpPr txBox="1"/>
          <p:nvPr/>
        </p:nvSpPr>
        <p:spPr>
          <a:xfrm>
            <a:off x="620297" y="393032"/>
            <a:ext cx="1089793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000000"/>
                </a:solidFill>
                <a:latin typeface="Source Sans 3"/>
              </a:rPr>
              <a:t>Object Oriented Programming (OOPs) Concept in Java</a:t>
            </a:r>
          </a:p>
        </p:txBody>
      </p:sp>
      <p:sp>
        <p:nvSpPr>
          <p:cNvPr id="3" name="TextBox 2">
            <a:extLst>
              <a:ext uri="{FF2B5EF4-FFF2-40B4-BE49-F238E27FC236}">
                <a16:creationId xmlns:a16="http://schemas.microsoft.com/office/drawing/2014/main" id="{3BAA4169-5ADF-EA1A-D272-33803EC46818}"/>
              </a:ext>
            </a:extLst>
          </p:cNvPr>
          <p:cNvSpPr txBox="1"/>
          <p:nvPr/>
        </p:nvSpPr>
        <p:spPr>
          <a:xfrm>
            <a:off x="406401" y="1622927"/>
            <a:ext cx="1127225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dirty="0">
                <a:solidFill>
                  <a:srgbClr val="000000"/>
                </a:solidFill>
                <a:latin typeface="Nunito"/>
              </a:rPr>
              <a:t>In Java, classes and objects are basic concepts of Object Oriented Programming (OOPs) that are used to represent real-world concepts and entities. The class represents a group of objects having similar properties and behavior. For example, the animal type </a:t>
            </a:r>
            <a:r>
              <a:rPr lang="en-US" sz="2400" b="1" dirty="0">
                <a:solidFill>
                  <a:srgbClr val="000000"/>
                </a:solidFill>
                <a:latin typeface="Nunito"/>
              </a:rPr>
              <a:t>Dog</a:t>
            </a:r>
            <a:r>
              <a:rPr lang="en-US" sz="2400" dirty="0">
                <a:solidFill>
                  <a:srgbClr val="000000"/>
                </a:solidFill>
                <a:latin typeface="Nunito"/>
              </a:rPr>
              <a:t> is a class while a particular dog named </a:t>
            </a:r>
            <a:r>
              <a:rPr lang="en-US" sz="2400" b="1" dirty="0">
                <a:solidFill>
                  <a:srgbClr val="000000"/>
                </a:solidFill>
                <a:latin typeface="Nunito"/>
              </a:rPr>
              <a:t>Tommy </a:t>
            </a:r>
            <a:r>
              <a:rPr lang="en-US" sz="2400" dirty="0">
                <a:solidFill>
                  <a:srgbClr val="000000"/>
                </a:solidFill>
                <a:latin typeface="Nunito"/>
              </a:rPr>
              <a:t>is an object of the </a:t>
            </a:r>
            <a:r>
              <a:rPr lang="en-US" sz="2400" b="1" dirty="0">
                <a:solidFill>
                  <a:srgbClr val="000000"/>
                </a:solidFill>
                <a:latin typeface="Nunito"/>
              </a:rPr>
              <a:t>Dog</a:t>
            </a:r>
            <a:r>
              <a:rPr lang="en-US" sz="2400" dirty="0">
                <a:solidFill>
                  <a:srgbClr val="000000"/>
                </a:solidFill>
                <a:latin typeface="Nunito"/>
              </a:rPr>
              <a:t> class.</a:t>
            </a:r>
            <a:endParaRPr lang="en-US" sz="2400" dirty="0">
              <a:solidFill>
                <a:srgbClr val="000000"/>
              </a:solidFill>
            </a:endParaRPr>
          </a:p>
        </p:txBody>
      </p:sp>
      <p:sp>
        <p:nvSpPr>
          <p:cNvPr id="4" name="TextBox 1">
            <a:extLst>
              <a:ext uri="{FF2B5EF4-FFF2-40B4-BE49-F238E27FC236}">
                <a16:creationId xmlns:a16="http://schemas.microsoft.com/office/drawing/2014/main" id="{DEE80DE4-AB4A-80D5-71F5-59395C7AD507}"/>
              </a:ext>
            </a:extLst>
          </p:cNvPr>
          <p:cNvSpPr txBox="1"/>
          <p:nvPr/>
        </p:nvSpPr>
        <p:spPr>
          <a:xfrm>
            <a:off x="566822" y="3775243"/>
            <a:ext cx="10216146" cy="193899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b="1" dirty="0">
                <a:solidFill>
                  <a:srgbClr val="000000"/>
                </a:solidFill>
                <a:latin typeface="Nunito"/>
              </a:rPr>
              <a:t>Java Classes</a:t>
            </a:r>
          </a:p>
          <a:p>
            <a:pPr algn="just"/>
            <a:r>
              <a:rPr lang="en-US" sz="2400" dirty="0">
                <a:solidFill>
                  <a:srgbClr val="000000"/>
                </a:solidFill>
                <a:latin typeface="Nunito"/>
              </a:rPr>
              <a:t>A class in Java is a set of objects which shares common characteristics/ behavior and common properties/ attributes. It is a user-defined blueprint or prototype from which objects are created. For example, Student is a class while a particular student named Ravi is an object.</a:t>
            </a:r>
          </a:p>
        </p:txBody>
      </p:sp>
    </p:spTree>
    <p:extLst>
      <p:ext uri="{BB962C8B-B14F-4D97-AF65-F5344CB8AC3E}">
        <p14:creationId xmlns:p14="http://schemas.microsoft.com/office/powerpoint/2010/main" val="269719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CC59CB-2935-2C4F-FA73-9D2C974D5624}"/>
              </a:ext>
            </a:extLst>
          </p:cNvPr>
          <p:cNvSpPr>
            <a:spLocks noGrp="1"/>
          </p:cNvSpPr>
          <p:nvPr>
            <p:ph idx="1"/>
          </p:nvPr>
        </p:nvSpPr>
        <p:spPr>
          <a:xfrm>
            <a:off x="838200" y="690465"/>
            <a:ext cx="10515600" cy="5486498"/>
          </a:xfrm>
        </p:spPr>
        <p:txBody>
          <a:bodyPr>
            <a:normAutofit lnSpcReduction="10000"/>
          </a:bodyPr>
          <a:lstStyle/>
          <a:p>
            <a:pPr marL="0" indent="0">
              <a:buNone/>
            </a:pPr>
            <a:r>
              <a:rPr lang="en-IN" dirty="0"/>
              <a:t>public class Main {</a:t>
            </a:r>
          </a:p>
          <a:p>
            <a:pPr marL="0" indent="0">
              <a:buNone/>
            </a:pPr>
            <a:r>
              <a:rPr lang="en-IN" dirty="0"/>
              <a:t>    public static void main(String[] </a:t>
            </a:r>
            <a:r>
              <a:rPr lang="en-IN" dirty="0" err="1"/>
              <a:t>args</a:t>
            </a:r>
            <a:r>
              <a:rPr lang="en-IN" dirty="0"/>
              <a:t>) {</a:t>
            </a:r>
          </a:p>
          <a:p>
            <a:pPr marL="0" indent="0">
              <a:buNone/>
            </a:pPr>
            <a:r>
              <a:rPr lang="en-IN" dirty="0"/>
              <a:t>        Animal animal1 = new Animal();</a:t>
            </a:r>
          </a:p>
          <a:p>
            <a:pPr marL="0" indent="0">
              <a:buNone/>
            </a:pPr>
            <a:r>
              <a:rPr lang="en-IN" dirty="0"/>
              <a:t>        animal1.makeSound(); // Output: Generic animal sound</a:t>
            </a:r>
          </a:p>
          <a:p>
            <a:pPr marL="0" indent="0">
              <a:buNone/>
            </a:pPr>
            <a:r>
              <a:rPr lang="en-IN" dirty="0"/>
              <a:t>        Animal animal2 = new Dog(); // Polymorphism in action</a:t>
            </a:r>
          </a:p>
          <a:p>
            <a:pPr marL="0" indent="0">
              <a:buNone/>
            </a:pPr>
            <a:r>
              <a:rPr lang="en-IN" dirty="0"/>
              <a:t>        animal2.makeSound(); // Output: Woof! (Dog's overridden method)</a:t>
            </a:r>
          </a:p>
          <a:p>
            <a:pPr marL="0" indent="0">
              <a:buNone/>
            </a:pPr>
            <a:r>
              <a:rPr lang="en-IN" dirty="0"/>
              <a:t>        Animal animal3 = new Cat(); // Polymorphism in action</a:t>
            </a:r>
          </a:p>
          <a:p>
            <a:pPr marL="0" indent="0">
              <a:buNone/>
            </a:pPr>
            <a:r>
              <a:rPr lang="en-IN" dirty="0"/>
              <a:t>        animal3.makeSound(); // Output: Meow! (Cat's overridden method)</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2656565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538793-82BD-6DE0-4C2F-89173295F8DF}"/>
              </a:ext>
            </a:extLst>
          </p:cNvPr>
          <p:cNvSpPr>
            <a:spLocks noGrp="1"/>
          </p:cNvSpPr>
          <p:nvPr>
            <p:ph idx="1"/>
          </p:nvPr>
        </p:nvSpPr>
        <p:spPr>
          <a:xfrm>
            <a:off x="838200" y="569167"/>
            <a:ext cx="10515600" cy="5607796"/>
          </a:xfrm>
        </p:spPr>
        <p:txBody>
          <a:bodyPr>
            <a:normAutofit fontScale="92500" lnSpcReduction="20000"/>
          </a:bodyPr>
          <a:lstStyle/>
          <a:p>
            <a:pPr algn="just"/>
            <a:r>
              <a:rPr lang="en-US" dirty="0"/>
              <a:t>The base class Animal has a </a:t>
            </a:r>
            <a:r>
              <a:rPr lang="en-US" dirty="0" err="1"/>
              <a:t>makeSound</a:t>
            </a:r>
            <a:r>
              <a:rPr lang="en-US" dirty="0"/>
              <a:t>() method that provides a generic sound.</a:t>
            </a:r>
          </a:p>
          <a:p>
            <a:pPr algn="just"/>
            <a:r>
              <a:rPr lang="en-US" dirty="0"/>
              <a:t>The subclasses Dog and Cat inherit from Animal.</a:t>
            </a:r>
          </a:p>
          <a:p>
            <a:pPr algn="just"/>
            <a:r>
              <a:rPr lang="en-US" dirty="0"/>
              <a:t>Both Dog and Cat override the </a:t>
            </a:r>
            <a:r>
              <a:rPr lang="en-US" dirty="0" err="1"/>
              <a:t>makeSound</a:t>
            </a:r>
            <a:r>
              <a:rPr lang="en-US" dirty="0"/>
              <a:t>() method to provide their specific sounds ("Woof!" and "Meow!").</a:t>
            </a:r>
          </a:p>
          <a:p>
            <a:pPr algn="just"/>
            <a:r>
              <a:rPr lang="en-US" dirty="0"/>
              <a:t>In the main method, we create instances of Animal, Dog, and Cat.</a:t>
            </a:r>
          </a:p>
          <a:p>
            <a:pPr algn="just"/>
            <a:r>
              <a:rPr lang="en-US" dirty="0"/>
              <a:t>When we call </a:t>
            </a:r>
            <a:r>
              <a:rPr lang="en-US" dirty="0" err="1"/>
              <a:t>makeSound</a:t>
            </a:r>
            <a:r>
              <a:rPr lang="en-US" dirty="0"/>
              <a:t>() on each Animal reference variable, the actual method executed depends on the object's type at runtime:</a:t>
            </a:r>
          </a:p>
          <a:p>
            <a:pPr algn="just"/>
            <a:r>
              <a:rPr lang="en-US" dirty="0"/>
              <a:t>animal1 (an Animal object) calls the default </a:t>
            </a:r>
            <a:r>
              <a:rPr lang="en-US" dirty="0" err="1"/>
              <a:t>makeSound</a:t>
            </a:r>
            <a:r>
              <a:rPr lang="en-US" dirty="0"/>
              <a:t>() from Animal.</a:t>
            </a:r>
          </a:p>
          <a:p>
            <a:pPr algn="just"/>
            <a:r>
              <a:rPr lang="en-US" dirty="0"/>
              <a:t>animal2 (a Dog object referenced by an Animal variable) calls the overridden </a:t>
            </a:r>
            <a:r>
              <a:rPr lang="en-US" dirty="0" err="1"/>
              <a:t>makeSound</a:t>
            </a:r>
            <a:r>
              <a:rPr lang="en-US" dirty="0"/>
              <a:t>() from Dog due to polymorphism.</a:t>
            </a:r>
          </a:p>
          <a:p>
            <a:pPr algn="just"/>
            <a:r>
              <a:rPr lang="en-US" dirty="0"/>
              <a:t>animal3 (a Cat object referenced by an Animal variable) calls the overridden </a:t>
            </a:r>
            <a:r>
              <a:rPr lang="en-US" dirty="0" err="1"/>
              <a:t>makeSound</a:t>
            </a:r>
            <a:r>
              <a:rPr lang="en-US" dirty="0"/>
              <a:t>() from Cat.</a:t>
            </a:r>
          </a:p>
          <a:p>
            <a:pPr algn="just"/>
            <a:r>
              <a:rPr lang="en-US" dirty="0"/>
              <a:t>This demonstrates how overriding allows subclasses to customize inherited behavior while maintaining a consistent interface through the superclass.</a:t>
            </a:r>
            <a:endParaRPr lang="en-IN" dirty="0"/>
          </a:p>
        </p:txBody>
      </p:sp>
    </p:spTree>
    <p:extLst>
      <p:ext uri="{BB962C8B-B14F-4D97-AF65-F5344CB8AC3E}">
        <p14:creationId xmlns:p14="http://schemas.microsoft.com/office/powerpoint/2010/main" val="3279675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163-B3DD-F340-5B59-148E2D02F931}"/>
              </a:ext>
            </a:extLst>
          </p:cNvPr>
          <p:cNvSpPr>
            <a:spLocks noGrp="1"/>
          </p:cNvSpPr>
          <p:nvPr>
            <p:ph type="title"/>
          </p:nvPr>
        </p:nvSpPr>
        <p:spPr/>
        <p:txBody>
          <a:bodyPr/>
          <a:lstStyle/>
          <a:p>
            <a:r>
              <a:rPr lang="en-US" dirty="0"/>
              <a:t>Overloading</a:t>
            </a:r>
            <a:endParaRPr lang="en-IN" dirty="0"/>
          </a:p>
        </p:txBody>
      </p:sp>
      <p:sp>
        <p:nvSpPr>
          <p:cNvPr id="3" name="Content Placeholder 2">
            <a:extLst>
              <a:ext uri="{FF2B5EF4-FFF2-40B4-BE49-F238E27FC236}">
                <a16:creationId xmlns:a16="http://schemas.microsoft.com/office/drawing/2014/main" id="{3A41B347-2EBF-C56B-DFE6-23DC392D404B}"/>
              </a:ext>
            </a:extLst>
          </p:cNvPr>
          <p:cNvSpPr>
            <a:spLocks noGrp="1"/>
          </p:cNvSpPr>
          <p:nvPr>
            <p:ph idx="1"/>
          </p:nvPr>
        </p:nvSpPr>
        <p:spPr/>
        <p:txBody>
          <a:bodyPr>
            <a:noAutofit/>
          </a:bodyPr>
          <a:lstStyle/>
          <a:p>
            <a:pPr marL="0" indent="0" algn="just">
              <a:buNone/>
            </a:pPr>
            <a:r>
              <a:rPr lang="en-US" sz="2000" dirty="0"/>
              <a:t>Overloading refers to the ability to define multiple methods within the same class that share the same name but differ in their parameter lists. The compiler distinguishes between these methods based on their signatures, which include the method name and the number, data types, and order of their parameters.</a:t>
            </a:r>
          </a:p>
          <a:p>
            <a:pPr marL="0" indent="0" algn="just">
              <a:buNone/>
            </a:pPr>
            <a:r>
              <a:rPr lang="en-US" sz="2000" dirty="0"/>
              <a:t>Benefits of Overloading</a:t>
            </a:r>
          </a:p>
          <a:p>
            <a:pPr algn="just"/>
            <a:r>
              <a:rPr lang="en-US" sz="2000" dirty="0"/>
              <a:t>Code Readability: Overloading allows you to create methods with the same name for related functionalities but with different inputs, making code more intuitive.</a:t>
            </a:r>
          </a:p>
          <a:p>
            <a:pPr algn="just"/>
            <a:r>
              <a:rPr lang="en-US" sz="2000" dirty="0"/>
              <a:t>Code Reusability: By having overloaded methods, you can reuse the same method name for similar operations with varying arguments, reducing code duplication.</a:t>
            </a:r>
          </a:p>
        </p:txBody>
      </p:sp>
    </p:spTree>
    <p:extLst>
      <p:ext uri="{BB962C8B-B14F-4D97-AF65-F5344CB8AC3E}">
        <p14:creationId xmlns:p14="http://schemas.microsoft.com/office/powerpoint/2010/main" val="15282416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D0E2-7984-CE4C-926D-F96E6C6AAEE3}"/>
              </a:ext>
            </a:extLst>
          </p:cNvPr>
          <p:cNvSpPr>
            <a:spLocks noGrp="1"/>
          </p:cNvSpPr>
          <p:nvPr>
            <p:ph type="title"/>
          </p:nvPr>
        </p:nvSpPr>
        <p:spPr/>
        <p:txBody>
          <a:bodyPr/>
          <a:lstStyle/>
          <a:p>
            <a:r>
              <a:rPr lang="en-US" sz="4400" dirty="0"/>
              <a:t>Key Points for Overloading</a:t>
            </a:r>
            <a:endParaRPr lang="en-IN" dirty="0"/>
          </a:p>
        </p:txBody>
      </p:sp>
      <p:sp>
        <p:nvSpPr>
          <p:cNvPr id="3" name="Content Placeholder 2">
            <a:extLst>
              <a:ext uri="{FF2B5EF4-FFF2-40B4-BE49-F238E27FC236}">
                <a16:creationId xmlns:a16="http://schemas.microsoft.com/office/drawing/2014/main" id="{9CEDEB2E-9C6B-7835-8AE2-FC66C72EB325}"/>
              </a:ext>
            </a:extLst>
          </p:cNvPr>
          <p:cNvSpPr>
            <a:spLocks noGrp="1"/>
          </p:cNvSpPr>
          <p:nvPr>
            <p:ph idx="1"/>
          </p:nvPr>
        </p:nvSpPr>
        <p:spPr/>
        <p:txBody>
          <a:bodyPr/>
          <a:lstStyle/>
          <a:p>
            <a:pPr algn="just"/>
            <a:r>
              <a:rPr lang="en-US" sz="2800" dirty="0"/>
              <a:t>Method Name: The methods must have the same name.</a:t>
            </a:r>
          </a:p>
          <a:p>
            <a:pPr algn="just"/>
            <a:r>
              <a:rPr lang="en-US" sz="2800" dirty="0"/>
              <a:t>Parameter List: The methods must differ in their parameter lists. This can involve:</a:t>
            </a:r>
          </a:p>
          <a:p>
            <a:pPr algn="just"/>
            <a:r>
              <a:rPr lang="en-US" sz="2800" dirty="0"/>
              <a:t>Different numbers of parameters.</a:t>
            </a:r>
          </a:p>
          <a:p>
            <a:pPr algn="just"/>
            <a:r>
              <a:rPr lang="en-US" sz="2800" dirty="0"/>
              <a:t>Different data types for the parameters.</a:t>
            </a:r>
          </a:p>
          <a:p>
            <a:pPr algn="just"/>
            <a:r>
              <a:rPr lang="en-US" sz="2800" dirty="0"/>
              <a:t>A combination of both.</a:t>
            </a:r>
          </a:p>
          <a:p>
            <a:pPr algn="just"/>
            <a:r>
              <a:rPr lang="en-US" sz="2800" dirty="0"/>
              <a:t>Return Type: The return type can be the same or different (covariant return types are allowed).</a:t>
            </a:r>
            <a:endParaRPr lang="en-IN" sz="2800" dirty="0"/>
          </a:p>
          <a:p>
            <a:endParaRPr lang="en-IN" dirty="0"/>
          </a:p>
        </p:txBody>
      </p:sp>
    </p:spTree>
    <p:extLst>
      <p:ext uri="{BB962C8B-B14F-4D97-AF65-F5344CB8AC3E}">
        <p14:creationId xmlns:p14="http://schemas.microsoft.com/office/powerpoint/2010/main" val="1282157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7B869-24ED-8F55-11F5-10B3588536F0}"/>
              </a:ext>
            </a:extLst>
          </p:cNvPr>
          <p:cNvSpPr>
            <a:spLocks noGrp="1"/>
          </p:cNvSpPr>
          <p:nvPr>
            <p:ph idx="1"/>
          </p:nvPr>
        </p:nvSpPr>
        <p:spPr>
          <a:xfrm>
            <a:off x="838200" y="466531"/>
            <a:ext cx="10515600" cy="5710432"/>
          </a:xfrm>
        </p:spPr>
        <p:txBody>
          <a:bodyPr>
            <a:normAutofit fontScale="62500" lnSpcReduction="20000"/>
          </a:bodyPr>
          <a:lstStyle/>
          <a:p>
            <a:pPr marL="0" indent="0">
              <a:buNone/>
            </a:pPr>
            <a:r>
              <a:rPr lang="en-IN" dirty="0"/>
              <a:t>class Calculator {</a:t>
            </a:r>
          </a:p>
          <a:p>
            <a:pPr marL="0" indent="0">
              <a:buNone/>
            </a:pPr>
            <a:r>
              <a:rPr lang="en-IN" dirty="0"/>
              <a:t>    public int add(int x, int y) {</a:t>
            </a:r>
          </a:p>
          <a:p>
            <a:pPr marL="0" indent="0">
              <a:buNone/>
            </a:pPr>
            <a:r>
              <a:rPr lang="en-IN" dirty="0"/>
              <a:t>        return x + y;</a:t>
            </a:r>
          </a:p>
          <a:p>
            <a:pPr marL="0" indent="0">
              <a:buNone/>
            </a:pPr>
            <a:r>
              <a:rPr lang="en-IN" dirty="0"/>
              <a:t>    }</a:t>
            </a:r>
          </a:p>
          <a:p>
            <a:pPr marL="0" indent="0">
              <a:buNone/>
            </a:pPr>
            <a:r>
              <a:rPr lang="en-IN" dirty="0"/>
              <a:t>    public double add(double x, double y) {</a:t>
            </a:r>
          </a:p>
          <a:p>
            <a:pPr marL="0" indent="0">
              <a:buNone/>
            </a:pPr>
            <a:r>
              <a:rPr lang="en-IN" dirty="0"/>
              <a:t>        return x + y;</a:t>
            </a:r>
          </a:p>
          <a:p>
            <a:pPr marL="0" indent="0">
              <a:buNone/>
            </a:pPr>
            <a:r>
              <a:rPr lang="en-IN" dirty="0"/>
              <a:t>    }</a:t>
            </a:r>
          </a:p>
          <a:p>
            <a:pPr marL="0" indent="0">
              <a:buNone/>
            </a:pPr>
            <a:r>
              <a:rPr lang="en-IN" dirty="0"/>
              <a:t>    public String add(String a, String b) {</a:t>
            </a:r>
          </a:p>
          <a:p>
            <a:pPr marL="0" indent="0">
              <a:buNone/>
            </a:pPr>
            <a:r>
              <a:rPr lang="en-IN" dirty="0"/>
              <a:t>        return a + b; // Concatenation for strings</a:t>
            </a:r>
          </a:p>
          <a:p>
            <a:pPr marL="0" indent="0">
              <a:buNone/>
            </a:pPr>
            <a:r>
              <a:rPr lang="en-IN" dirty="0"/>
              <a:t>    }</a:t>
            </a:r>
          </a:p>
          <a:p>
            <a:pPr marL="0" indent="0">
              <a:buNone/>
            </a:pPr>
            <a:r>
              <a:rPr lang="en-IN" dirty="0"/>
              <a:t>    public static void main(String[] </a:t>
            </a:r>
            <a:r>
              <a:rPr lang="en-IN" dirty="0" err="1"/>
              <a:t>args</a:t>
            </a:r>
            <a:r>
              <a:rPr lang="en-IN" dirty="0"/>
              <a:t>) {</a:t>
            </a:r>
          </a:p>
          <a:p>
            <a:pPr marL="0" indent="0">
              <a:buNone/>
            </a:pPr>
            <a:r>
              <a:rPr lang="en-IN" dirty="0"/>
              <a:t>        Calculator calc = new Calculator();</a:t>
            </a:r>
          </a:p>
          <a:p>
            <a:pPr marL="0" indent="0">
              <a:buNone/>
            </a:pPr>
            <a:r>
              <a:rPr lang="en-IN" dirty="0"/>
              <a:t>        </a:t>
            </a:r>
            <a:r>
              <a:rPr lang="en-IN" dirty="0" err="1"/>
              <a:t>System.out.println</a:t>
            </a:r>
            <a:r>
              <a:rPr lang="en-IN" dirty="0"/>
              <a:t>(</a:t>
            </a:r>
            <a:r>
              <a:rPr lang="en-IN" dirty="0" err="1"/>
              <a:t>calc.add</a:t>
            </a:r>
            <a:r>
              <a:rPr lang="en-IN" dirty="0"/>
              <a:t>(5, 3)); // Output: 8 (int addition)</a:t>
            </a:r>
          </a:p>
          <a:p>
            <a:pPr marL="0" indent="0">
              <a:buNone/>
            </a:pPr>
            <a:r>
              <a:rPr lang="en-IN" dirty="0"/>
              <a:t>        </a:t>
            </a:r>
            <a:r>
              <a:rPr lang="en-IN" dirty="0" err="1"/>
              <a:t>System.out.println</a:t>
            </a:r>
            <a:r>
              <a:rPr lang="en-IN" dirty="0"/>
              <a:t>(</a:t>
            </a:r>
            <a:r>
              <a:rPr lang="en-IN" dirty="0" err="1"/>
              <a:t>calc.add</a:t>
            </a:r>
            <a:r>
              <a:rPr lang="en-IN" dirty="0"/>
              <a:t>(3.14, 1.59)); // Output: 4.73 (double addition)</a:t>
            </a:r>
          </a:p>
          <a:p>
            <a:pPr marL="0" indent="0">
              <a:buNone/>
            </a:pPr>
            <a:r>
              <a:rPr lang="en-IN" dirty="0"/>
              <a:t>        </a:t>
            </a:r>
            <a:r>
              <a:rPr lang="en-IN" dirty="0" err="1"/>
              <a:t>System.out.println</a:t>
            </a:r>
            <a:r>
              <a:rPr lang="en-IN" dirty="0"/>
              <a:t>(</a:t>
            </a:r>
            <a:r>
              <a:rPr lang="en-IN" dirty="0" err="1"/>
              <a:t>calc.add</a:t>
            </a:r>
            <a:r>
              <a:rPr lang="en-IN" dirty="0"/>
              <a:t>("Hello, ", "world!")); // Output: Hello, world! (String concatenation)</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1763249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AF2D7-400F-94A2-6502-D31B0DC31A55}"/>
              </a:ext>
            </a:extLst>
          </p:cNvPr>
          <p:cNvSpPr>
            <a:spLocks noGrp="1"/>
          </p:cNvSpPr>
          <p:nvPr>
            <p:ph type="title"/>
          </p:nvPr>
        </p:nvSpPr>
        <p:spPr/>
        <p:txBody>
          <a:bodyPr/>
          <a:lstStyle/>
          <a:p>
            <a:r>
              <a:rPr lang="en-IN" dirty="0"/>
              <a:t>Explanation</a:t>
            </a:r>
          </a:p>
        </p:txBody>
      </p:sp>
      <p:sp>
        <p:nvSpPr>
          <p:cNvPr id="3" name="Content Placeholder 2">
            <a:extLst>
              <a:ext uri="{FF2B5EF4-FFF2-40B4-BE49-F238E27FC236}">
                <a16:creationId xmlns:a16="http://schemas.microsoft.com/office/drawing/2014/main" id="{4BC4204D-5FE7-AECD-39F8-5E78EDD9B8B1}"/>
              </a:ext>
            </a:extLst>
          </p:cNvPr>
          <p:cNvSpPr>
            <a:spLocks noGrp="1"/>
          </p:cNvSpPr>
          <p:nvPr>
            <p:ph idx="1"/>
          </p:nvPr>
        </p:nvSpPr>
        <p:spPr/>
        <p:txBody>
          <a:bodyPr/>
          <a:lstStyle/>
          <a:p>
            <a:r>
              <a:rPr lang="en-US" dirty="0"/>
              <a:t>The Calculator class defines three add methods:</a:t>
            </a:r>
          </a:p>
          <a:p>
            <a:r>
              <a:rPr lang="en-US" dirty="0"/>
              <a:t>One takes two int arguments and returns their sum.</a:t>
            </a:r>
          </a:p>
          <a:p>
            <a:r>
              <a:rPr lang="en-US" dirty="0"/>
              <a:t>Another takes two double arguments and returns their sum.</a:t>
            </a:r>
          </a:p>
          <a:p>
            <a:r>
              <a:rPr lang="en-US" dirty="0"/>
              <a:t>The last one takes two String arguments and concatenates them.</a:t>
            </a:r>
          </a:p>
          <a:p>
            <a:r>
              <a:rPr lang="en-US" dirty="0"/>
              <a:t>In the main method, we call the add methods with different arguments.</a:t>
            </a:r>
          </a:p>
          <a:p>
            <a:r>
              <a:rPr lang="en-US" dirty="0"/>
              <a:t>The compiler can identify the correct method to call based on the provided arguments, ensuring type safety and appropriate behavior.</a:t>
            </a:r>
          </a:p>
          <a:p>
            <a:endParaRPr lang="en-IN" dirty="0"/>
          </a:p>
        </p:txBody>
      </p:sp>
    </p:spTree>
    <p:extLst>
      <p:ext uri="{BB962C8B-B14F-4D97-AF65-F5344CB8AC3E}">
        <p14:creationId xmlns:p14="http://schemas.microsoft.com/office/powerpoint/2010/main" val="26149209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C1DB-3BEE-0945-0265-08C6E09D6D0E}"/>
              </a:ext>
            </a:extLst>
          </p:cNvPr>
          <p:cNvSpPr>
            <a:spLocks noGrp="1"/>
          </p:cNvSpPr>
          <p:nvPr>
            <p:ph type="title"/>
          </p:nvPr>
        </p:nvSpPr>
        <p:spPr/>
        <p:txBody>
          <a:bodyPr/>
          <a:lstStyle/>
          <a:p>
            <a:r>
              <a:rPr lang="en-IN" dirty="0"/>
              <a:t>Overloading vs. Overriding</a:t>
            </a:r>
          </a:p>
        </p:txBody>
      </p:sp>
      <p:sp>
        <p:nvSpPr>
          <p:cNvPr id="3" name="Content Placeholder 2">
            <a:extLst>
              <a:ext uri="{FF2B5EF4-FFF2-40B4-BE49-F238E27FC236}">
                <a16:creationId xmlns:a16="http://schemas.microsoft.com/office/drawing/2014/main" id="{06881A1A-F01B-46A8-8D18-9F9685B522E8}"/>
              </a:ext>
            </a:extLst>
          </p:cNvPr>
          <p:cNvSpPr>
            <a:spLocks noGrp="1"/>
          </p:cNvSpPr>
          <p:nvPr>
            <p:ph idx="1"/>
          </p:nvPr>
        </p:nvSpPr>
        <p:spPr/>
        <p:txBody>
          <a:bodyPr/>
          <a:lstStyle/>
          <a:p>
            <a:r>
              <a:rPr lang="en-US" dirty="0"/>
              <a:t>Scope: Overloading occurs within a class, while overriding involves a subclass redefining an inherited method.</a:t>
            </a:r>
          </a:p>
          <a:p>
            <a:r>
              <a:rPr lang="en-US" dirty="0"/>
              <a:t>Parameter List: Overloaded methods differ in their parameter lists, while overridden methods have the same name and parameter list (but potentially a different return type) as the superclass method.</a:t>
            </a:r>
            <a:endParaRPr lang="en-IN" dirty="0"/>
          </a:p>
        </p:txBody>
      </p:sp>
    </p:spTree>
    <p:extLst>
      <p:ext uri="{BB962C8B-B14F-4D97-AF65-F5344CB8AC3E}">
        <p14:creationId xmlns:p14="http://schemas.microsoft.com/office/powerpoint/2010/main" val="423130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751F-8B1F-69FE-A370-90FA1DF5128F}"/>
              </a:ext>
            </a:extLst>
          </p:cNvPr>
          <p:cNvSpPr>
            <a:spLocks noGrp="1"/>
          </p:cNvSpPr>
          <p:nvPr>
            <p:ph type="title"/>
          </p:nvPr>
        </p:nvSpPr>
        <p:spPr/>
        <p:txBody>
          <a:bodyPr>
            <a:normAutofit/>
          </a:bodyPr>
          <a:lstStyle/>
          <a:p>
            <a:r>
              <a:rPr lang="en-US" sz="3600" b="1" dirty="0">
                <a:solidFill>
                  <a:srgbClr val="000000"/>
                </a:solidFill>
                <a:latin typeface="Source Sans 3"/>
              </a:rPr>
              <a:t>Object Oriented Programming (OOPs) Concept in Java</a:t>
            </a:r>
            <a:endParaRPr lang="en-IN" sz="3600" dirty="0"/>
          </a:p>
        </p:txBody>
      </p:sp>
      <p:sp>
        <p:nvSpPr>
          <p:cNvPr id="3" name="Content Placeholder 2">
            <a:extLst>
              <a:ext uri="{FF2B5EF4-FFF2-40B4-BE49-F238E27FC236}">
                <a16:creationId xmlns:a16="http://schemas.microsoft.com/office/drawing/2014/main" id="{F48CA3B6-A481-FBEB-1687-608B6517487B}"/>
              </a:ext>
            </a:extLst>
          </p:cNvPr>
          <p:cNvSpPr>
            <a:spLocks noGrp="1"/>
          </p:cNvSpPr>
          <p:nvPr>
            <p:ph idx="1"/>
          </p:nvPr>
        </p:nvSpPr>
        <p:spPr/>
        <p:txBody>
          <a:bodyPr>
            <a:normAutofit fontScale="92500"/>
          </a:bodyPr>
          <a:lstStyle/>
          <a:p>
            <a:pPr algn="just"/>
            <a:r>
              <a:rPr lang="en-US" sz="2600" dirty="0">
                <a:solidFill>
                  <a:srgbClr val="000000"/>
                </a:solidFill>
                <a:latin typeface="Nunito"/>
              </a:rPr>
              <a:t>Procedural programming is about writing procedures or methods that perform operations on the data, while object-oriented programming is about creating objects that contain both data and methods.</a:t>
            </a:r>
          </a:p>
          <a:p>
            <a:pPr algn="just"/>
            <a:r>
              <a:rPr lang="en-US" sz="2600" dirty="0">
                <a:solidFill>
                  <a:srgbClr val="000000"/>
                </a:solidFill>
                <a:latin typeface="Nunito"/>
              </a:rPr>
              <a:t>Object-oriented programming has several advantages over procedural programming:</a:t>
            </a:r>
          </a:p>
          <a:p>
            <a:pPr algn="just">
              <a:buFont typeface="Arial" panose="020B0604020202020204" pitchFamily="34" charset="0"/>
              <a:buChar char="•"/>
            </a:pPr>
            <a:r>
              <a:rPr lang="en-US" sz="2600" dirty="0">
                <a:solidFill>
                  <a:srgbClr val="000000"/>
                </a:solidFill>
                <a:latin typeface="Nunito"/>
              </a:rPr>
              <a:t>OOP is faster and easier to execute</a:t>
            </a:r>
          </a:p>
          <a:p>
            <a:pPr algn="just">
              <a:buFont typeface="Arial" panose="020B0604020202020204" pitchFamily="34" charset="0"/>
              <a:buChar char="•"/>
            </a:pPr>
            <a:r>
              <a:rPr lang="en-US" sz="2600" dirty="0">
                <a:solidFill>
                  <a:srgbClr val="000000"/>
                </a:solidFill>
                <a:latin typeface="Nunito"/>
              </a:rPr>
              <a:t>OOP provides a clear structure for the programs</a:t>
            </a:r>
          </a:p>
          <a:p>
            <a:pPr algn="just">
              <a:buFont typeface="Arial" panose="020B0604020202020204" pitchFamily="34" charset="0"/>
              <a:buChar char="•"/>
            </a:pPr>
            <a:r>
              <a:rPr lang="en-US" sz="2600" dirty="0">
                <a:solidFill>
                  <a:srgbClr val="000000"/>
                </a:solidFill>
                <a:latin typeface="Nunito"/>
              </a:rPr>
              <a:t>OOP helps to keep the Java code DRY "Don't Repeat Yourself", and makes the code easier to maintain, modify and debug</a:t>
            </a:r>
          </a:p>
          <a:p>
            <a:pPr algn="just">
              <a:buFont typeface="Arial" panose="020B0604020202020204" pitchFamily="34" charset="0"/>
              <a:buChar char="•"/>
            </a:pPr>
            <a:r>
              <a:rPr lang="en-US" sz="2600" dirty="0">
                <a:solidFill>
                  <a:srgbClr val="000000"/>
                </a:solidFill>
                <a:latin typeface="Nunito"/>
              </a:rPr>
              <a:t>OOP makes it possible to create full reusable applications with less code and shorter development time</a:t>
            </a:r>
          </a:p>
          <a:p>
            <a:pPr algn="just"/>
            <a:endParaRPr lang="en-IN" dirty="0"/>
          </a:p>
        </p:txBody>
      </p:sp>
    </p:spTree>
    <p:extLst>
      <p:ext uri="{BB962C8B-B14F-4D97-AF65-F5344CB8AC3E}">
        <p14:creationId xmlns:p14="http://schemas.microsoft.com/office/powerpoint/2010/main" val="1178895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CB2E-7949-4818-9920-B00A93CA8CC6}"/>
              </a:ext>
            </a:extLst>
          </p:cNvPr>
          <p:cNvSpPr>
            <a:spLocks noGrp="1"/>
          </p:cNvSpPr>
          <p:nvPr>
            <p:ph type="title"/>
          </p:nvPr>
        </p:nvSpPr>
        <p:spPr/>
        <p:txBody>
          <a:bodyPr/>
          <a:lstStyle/>
          <a:p>
            <a:r>
              <a:rPr lang="en-IN" dirty="0"/>
              <a:t>Class </a:t>
            </a:r>
          </a:p>
        </p:txBody>
      </p:sp>
      <p:sp>
        <p:nvSpPr>
          <p:cNvPr id="3" name="Content Placeholder 2">
            <a:extLst>
              <a:ext uri="{FF2B5EF4-FFF2-40B4-BE49-F238E27FC236}">
                <a16:creationId xmlns:a16="http://schemas.microsoft.com/office/drawing/2014/main" id="{45C0088C-F0B9-4CF1-A726-7D9323BA034E}"/>
              </a:ext>
            </a:extLst>
          </p:cNvPr>
          <p:cNvSpPr>
            <a:spLocks noGrp="1"/>
          </p:cNvSpPr>
          <p:nvPr>
            <p:ph idx="1"/>
          </p:nvPr>
        </p:nvSpPr>
        <p:spPr/>
        <p:txBody>
          <a:bodyPr>
            <a:normAutofit fontScale="77500" lnSpcReduction="20000"/>
          </a:bodyPr>
          <a:lstStyle/>
          <a:p>
            <a:pPr algn="just">
              <a:lnSpc>
                <a:spcPct val="100000"/>
              </a:lnSpc>
            </a:pPr>
            <a:r>
              <a:rPr lang="en-US" dirty="0">
                <a:solidFill>
                  <a:srgbClr val="000000"/>
                </a:solidFill>
                <a:latin typeface="Verdana" panose="020B0604030504040204" pitchFamily="34" charset="0"/>
              </a:rPr>
              <a:t>Class is a basic building block in Object Oriented Programming (OOP). Class provides the facility to put common attributes and methods in one place.</a:t>
            </a:r>
          </a:p>
          <a:p>
            <a:pPr algn="just">
              <a:lnSpc>
                <a:spcPct val="100000"/>
              </a:lnSpc>
            </a:pPr>
            <a:r>
              <a:rPr lang="en-US" dirty="0">
                <a:solidFill>
                  <a:srgbClr val="000000"/>
                </a:solidFill>
                <a:latin typeface="Verdana" panose="020B0604030504040204" pitchFamily="34" charset="0"/>
              </a:rPr>
              <a:t>Class serves as a template in OOP programming. Objects are created on basis of the class. We can call that object is an instance of the class.</a:t>
            </a:r>
          </a:p>
          <a:p>
            <a:pPr algn="just">
              <a:lnSpc>
                <a:spcPct val="100000"/>
              </a:lnSpc>
            </a:pPr>
            <a:r>
              <a:rPr lang="en-US" dirty="0">
                <a:solidFill>
                  <a:srgbClr val="000000"/>
                </a:solidFill>
                <a:latin typeface="Verdana" panose="020B0604030504040204" pitchFamily="34" charset="0"/>
              </a:rPr>
              <a:t>Class also gives </a:t>
            </a:r>
            <a:r>
              <a:rPr lang="en-US" dirty="0" err="1">
                <a:solidFill>
                  <a:srgbClr val="000000"/>
                </a:solidFill>
                <a:latin typeface="Verdana" panose="020B0604030504040204" pitchFamily="34" charset="0"/>
              </a:rPr>
              <a:t>visibilty</a:t>
            </a:r>
            <a:r>
              <a:rPr lang="en-US" dirty="0">
                <a:solidFill>
                  <a:srgbClr val="000000"/>
                </a:solidFill>
                <a:latin typeface="Verdana" panose="020B0604030504040204" pitchFamily="34" charset="0"/>
              </a:rPr>
              <a:t> to data and methods of the class. Here, visibility means how data and methods will be used outside the class.</a:t>
            </a:r>
          </a:p>
          <a:p>
            <a:pPr algn="just">
              <a:lnSpc>
                <a:spcPct val="100000"/>
              </a:lnSpc>
            </a:pPr>
            <a:r>
              <a:rPr lang="en-US" dirty="0">
                <a:solidFill>
                  <a:srgbClr val="000000"/>
                </a:solidFill>
                <a:latin typeface="Verdana" panose="020B0604030504040204" pitchFamily="34" charset="0"/>
              </a:rPr>
              <a:t>If class has private </a:t>
            </a:r>
            <a:r>
              <a:rPr lang="en-US" dirty="0" err="1">
                <a:solidFill>
                  <a:srgbClr val="000000"/>
                </a:solidFill>
                <a:latin typeface="Verdana" panose="020B0604030504040204" pitchFamily="34" charset="0"/>
              </a:rPr>
              <a:t>visibilty</a:t>
            </a:r>
            <a:r>
              <a:rPr lang="en-US" dirty="0">
                <a:solidFill>
                  <a:srgbClr val="000000"/>
                </a:solidFill>
                <a:latin typeface="Verdana" panose="020B0604030504040204" pitchFamily="34" charset="0"/>
              </a:rPr>
              <a:t>, then data and methods will not be </a:t>
            </a:r>
            <a:r>
              <a:rPr lang="en-US" dirty="0" err="1">
                <a:solidFill>
                  <a:srgbClr val="000000"/>
                </a:solidFill>
                <a:latin typeface="Verdana" panose="020B0604030504040204" pitchFamily="34" charset="0"/>
              </a:rPr>
              <a:t>accessable</a:t>
            </a:r>
            <a:r>
              <a:rPr lang="en-US" dirty="0">
                <a:solidFill>
                  <a:srgbClr val="000000"/>
                </a:solidFill>
                <a:latin typeface="Verdana" panose="020B0604030504040204" pitchFamily="34" charset="0"/>
              </a:rPr>
              <a:t> to outside the class.</a:t>
            </a:r>
          </a:p>
          <a:p>
            <a:pPr algn="just">
              <a:lnSpc>
                <a:spcPct val="100000"/>
              </a:lnSpc>
            </a:pPr>
            <a:r>
              <a:rPr lang="en-US" dirty="0">
                <a:solidFill>
                  <a:srgbClr val="000000"/>
                </a:solidFill>
                <a:latin typeface="Verdana" panose="020B0604030504040204" pitchFamily="34" charset="0"/>
              </a:rPr>
              <a:t>If class has public visibility, then data and methods will be </a:t>
            </a:r>
            <a:r>
              <a:rPr lang="en-US" dirty="0" err="1">
                <a:solidFill>
                  <a:srgbClr val="000000"/>
                </a:solidFill>
                <a:latin typeface="Verdana" panose="020B0604030504040204" pitchFamily="34" charset="0"/>
              </a:rPr>
              <a:t>accessable</a:t>
            </a:r>
            <a:r>
              <a:rPr lang="en-US" dirty="0">
                <a:solidFill>
                  <a:srgbClr val="000000"/>
                </a:solidFill>
                <a:latin typeface="Verdana" panose="020B0604030504040204" pitchFamily="34" charset="0"/>
              </a:rPr>
              <a:t> to outside the class.</a:t>
            </a:r>
          </a:p>
        </p:txBody>
      </p:sp>
    </p:spTree>
    <p:extLst>
      <p:ext uri="{BB962C8B-B14F-4D97-AF65-F5344CB8AC3E}">
        <p14:creationId xmlns:p14="http://schemas.microsoft.com/office/powerpoint/2010/main" val="326531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09F5B-91BC-404D-17AF-46F69DE7926D}"/>
              </a:ext>
            </a:extLst>
          </p:cNvPr>
          <p:cNvSpPr>
            <a:spLocks noGrp="1"/>
          </p:cNvSpPr>
          <p:nvPr>
            <p:ph type="title"/>
          </p:nvPr>
        </p:nvSpPr>
        <p:spPr/>
        <p:txBody>
          <a:bodyPr/>
          <a:lstStyle/>
          <a:p>
            <a:r>
              <a:rPr lang="en-US" b="0" i="0" dirty="0">
                <a:solidFill>
                  <a:srgbClr val="000000"/>
                </a:solidFill>
                <a:effectLst/>
                <a:latin typeface="Segoe UI" panose="020B0502040204020203" pitchFamily="34" charset="0"/>
              </a:rPr>
              <a:t>Classes and Objects</a:t>
            </a:r>
            <a:endParaRPr lang="en-IN" dirty="0"/>
          </a:p>
        </p:txBody>
      </p:sp>
      <p:sp>
        <p:nvSpPr>
          <p:cNvPr id="3" name="Content Placeholder 2">
            <a:extLst>
              <a:ext uri="{FF2B5EF4-FFF2-40B4-BE49-F238E27FC236}">
                <a16:creationId xmlns:a16="http://schemas.microsoft.com/office/drawing/2014/main" id="{A8D886DE-DF9B-2FC4-AE97-786B579AB3F6}"/>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Classes and objects are the two main aspects of object-oriented programming.</a:t>
            </a:r>
          </a:p>
          <a:p>
            <a:pPr algn="l"/>
            <a:r>
              <a:rPr lang="en-US" b="0" i="0" dirty="0">
                <a:solidFill>
                  <a:srgbClr val="000000"/>
                </a:solidFill>
                <a:effectLst/>
                <a:latin typeface="Verdana" panose="020B0604030504040204" pitchFamily="34" charset="0"/>
              </a:rPr>
              <a:t>Look at the following illustration to see the difference between class and objects:</a:t>
            </a:r>
          </a:p>
          <a:p>
            <a:endParaRPr lang="en-IN" dirty="0"/>
          </a:p>
        </p:txBody>
      </p:sp>
      <p:sp>
        <p:nvSpPr>
          <p:cNvPr id="4" name="Rectangle 3">
            <a:extLst>
              <a:ext uri="{FF2B5EF4-FFF2-40B4-BE49-F238E27FC236}">
                <a16:creationId xmlns:a16="http://schemas.microsoft.com/office/drawing/2014/main" id="{EEC741AA-B642-B252-7523-BACCFF9104A9}"/>
              </a:ext>
            </a:extLst>
          </p:cNvPr>
          <p:cNvSpPr/>
          <p:nvPr/>
        </p:nvSpPr>
        <p:spPr>
          <a:xfrm>
            <a:off x="1660849" y="4030824"/>
            <a:ext cx="3620278" cy="1632858"/>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i="0" dirty="0">
                <a:solidFill>
                  <a:srgbClr val="000000"/>
                </a:solidFill>
                <a:effectLst/>
                <a:latin typeface="Segoe UI" panose="020B0502040204020203" pitchFamily="34" charset="0"/>
              </a:rPr>
              <a:t>class</a:t>
            </a:r>
          </a:p>
          <a:p>
            <a:pPr algn="ctr"/>
            <a:r>
              <a:rPr lang="en-IN" b="0" i="0" dirty="0">
                <a:solidFill>
                  <a:srgbClr val="000000"/>
                </a:solidFill>
                <a:effectLst/>
                <a:latin typeface="Verdana" panose="020B0604030504040204" pitchFamily="34" charset="0"/>
              </a:rPr>
              <a:t>Fruit</a:t>
            </a:r>
          </a:p>
          <a:p>
            <a:pPr algn="ctr"/>
            <a:endParaRPr lang="en-IN" dirty="0"/>
          </a:p>
        </p:txBody>
      </p:sp>
      <p:sp>
        <p:nvSpPr>
          <p:cNvPr id="5" name="Rectangle 4">
            <a:extLst>
              <a:ext uri="{FF2B5EF4-FFF2-40B4-BE49-F238E27FC236}">
                <a16:creationId xmlns:a16="http://schemas.microsoft.com/office/drawing/2014/main" id="{D2F0B46B-5A04-26B0-8E20-C41975F62C27}"/>
              </a:ext>
            </a:extLst>
          </p:cNvPr>
          <p:cNvSpPr/>
          <p:nvPr/>
        </p:nvSpPr>
        <p:spPr>
          <a:xfrm>
            <a:off x="7299649" y="4001294"/>
            <a:ext cx="3620278" cy="1632858"/>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i="0" dirty="0">
                <a:solidFill>
                  <a:srgbClr val="000000"/>
                </a:solidFill>
                <a:effectLst/>
                <a:latin typeface="Segoe UI" panose="020B0502040204020203" pitchFamily="34" charset="0"/>
              </a:rPr>
              <a:t>objects</a:t>
            </a:r>
          </a:p>
          <a:p>
            <a:pPr algn="ctr"/>
            <a:r>
              <a:rPr lang="en-IN" b="0" i="0" dirty="0">
                <a:solidFill>
                  <a:srgbClr val="000000"/>
                </a:solidFill>
                <a:effectLst/>
                <a:latin typeface="Verdana" panose="020B0604030504040204" pitchFamily="34" charset="0"/>
              </a:rPr>
              <a:t>Apple</a:t>
            </a:r>
          </a:p>
          <a:p>
            <a:pPr algn="ctr"/>
            <a:r>
              <a:rPr lang="en-IN" b="0" i="0" dirty="0">
                <a:solidFill>
                  <a:srgbClr val="000000"/>
                </a:solidFill>
                <a:effectLst/>
                <a:latin typeface="Verdana" panose="020B0604030504040204" pitchFamily="34" charset="0"/>
              </a:rPr>
              <a:t>Banana</a:t>
            </a:r>
          </a:p>
          <a:p>
            <a:pPr algn="ctr"/>
            <a:r>
              <a:rPr lang="en-IN" b="0" i="0" dirty="0">
                <a:solidFill>
                  <a:srgbClr val="000000"/>
                </a:solidFill>
                <a:effectLst/>
                <a:latin typeface="Verdana" panose="020B0604030504040204" pitchFamily="34" charset="0"/>
              </a:rPr>
              <a:t>Mango</a:t>
            </a:r>
          </a:p>
        </p:txBody>
      </p:sp>
    </p:spTree>
    <p:extLst>
      <p:ext uri="{BB962C8B-B14F-4D97-AF65-F5344CB8AC3E}">
        <p14:creationId xmlns:p14="http://schemas.microsoft.com/office/powerpoint/2010/main" val="2722873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3228-4CF5-C626-1ABA-657EA3A6EC70}"/>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Java Classes/Objects</a:t>
            </a:r>
            <a:endParaRPr lang="en-IN" dirty="0"/>
          </a:p>
        </p:txBody>
      </p:sp>
      <p:sp>
        <p:nvSpPr>
          <p:cNvPr id="3" name="Content Placeholder 2">
            <a:extLst>
              <a:ext uri="{FF2B5EF4-FFF2-40B4-BE49-F238E27FC236}">
                <a16:creationId xmlns:a16="http://schemas.microsoft.com/office/drawing/2014/main" id="{309B8126-3203-FA24-0117-91FD85FBDA3E}"/>
              </a:ext>
            </a:extLst>
          </p:cNvPr>
          <p:cNvSpPr>
            <a:spLocks noGrp="1"/>
          </p:cNvSpPr>
          <p:nvPr>
            <p:ph idx="1"/>
          </p:nvPr>
        </p:nvSpPr>
        <p:spPr/>
        <p:txBody>
          <a:bodyPr>
            <a:normAutofit fontScale="92500" lnSpcReduction="10000"/>
          </a:bodyPr>
          <a:lstStyle/>
          <a:p>
            <a:pPr algn="just"/>
            <a:r>
              <a:rPr lang="en-US" b="0" i="0" dirty="0">
                <a:solidFill>
                  <a:srgbClr val="000000"/>
                </a:solidFill>
                <a:effectLst/>
                <a:latin typeface="Verdana" panose="020B0604030504040204" pitchFamily="34" charset="0"/>
              </a:rPr>
              <a:t>Java is an object-oriented programming language.</a:t>
            </a:r>
          </a:p>
          <a:p>
            <a:pPr algn="just"/>
            <a:r>
              <a:rPr lang="en-US" b="0" i="0" dirty="0">
                <a:solidFill>
                  <a:srgbClr val="000000"/>
                </a:solidFill>
                <a:effectLst/>
                <a:latin typeface="Verdana" panose="020B0604030504040204" pitchFamily="34" charset="0"/>
              </a:rPr>
              <a:t>Everything in Java is associated with classes and objects, along with its attributes and methods. For example: in real life, a car is an object. The car has </a:t>
            </a:r>
            <a:r>
              <a:rPr lang="en-US" b="1" i="0" dirty="0">
                <a:solidFill>
                  <a:srgbClr val="000000"/>
                </a:solidFill>
                <a:effectLst/>
                <a:latin typeface="Verdana" panose="020B0604030504040204" pitchFamily="34" charset="0"/>
              </a:rPr>
              <a:t>attributes</a:t>
            </a:r>
            <a:r>
              <a:rPr lang="en-US" b="0" i="0" dirty="0">
                <a:solidFill>
                  <a:srgbClr val="000000"/>
                </a:solidFill>
                <a:effectLst/>
                <a:latin typeface="Verdana" panose="020B0604030504040204" pitchFamily="34" charset="0"/>
              </a:rPr>
              <a:t>, such as weight and color, and </a:t>
            </a:r>
            <a:r>
              <a:rPr lang="en-US" b="1" i="0" dirty="0">
                <a:solidFill>
                  <a:srgbClr val="000000"/>
                </a:solidFill>
                <a:effectLst/>
                <a:latin typeface="Verdana" panose="020B0604030504040204" pitchFamily="34" charset="0"/>
              </a:rPr>
              <a:t>methods</a:t>
            </a:r>
            <a:r>
              <a:rPr lang="en-US" b="0" i="0" dirty="0">
                <a:solidFill>
                  <a:srgbClr val="000000"/>
                </a:solidFill>
                <a:effectLst/>
                <a:latin typeface="Verdana" panose="020B0604030504040204" pitchFamily="34" charset="0"/>
              </a:rPr>
              <a:t>, such as drive and brake.</a:t>
            </a:r>
          </a:p>
          <a:p>
            <a:pPr algn="just"/>
            <a:r>
              <a:rPr lang="en-US" b="0" i="0" dirty="0">
                <a:solidFill>
                  <a:srgbClr val="000000"/>
                </a:solidFill>
                <a:effectLst/>
                <a:latin typeface="Verdana" panose="020B0604030504040204" pitchFamily="34" charset="0"/>
              </a:rPr>
              <a:t>A Class is like an object constructor, or a "blueprint" for creating objects.</a:t>
            </a:r>
          </a:p>
          <a:p>
            <a:pPr marL="0" indent="0" algn="ctr">
              <a:buNone/>
            </a:pPr>
            <a:r>
              <a:rPr lang="en-US" dirty="0"/>
              <a:t>public class Main {</a:t>
            </a:r>
          </a:p>
          <a:p>
            <a:pPr marL="0" indent="0" algn="ctr">
              <a:buNone/>
            </a:pPr>
            <a:r>
              <a:rPr lang="en-US" dirty="0"/>
              <a:t>  				int x = 5;</a:t>
            </a:r>
          </a:p>
          <a:p>
            <a:pPr marL="0" indent="0" algn="ctr">
              <a:buNone/>
            </a:pPr>
            <a:r>
              <a:rPr lang="en-US" dirty="0"/>
              <a:t>		         }</a:t>
            </a:r>
            <a:br>
              <a:rPr lang="en-US" dirty="0"/>
            </a:br>
            <a:endParaRPr lang="en-IN" dirty="0"/>
          </a:p>
        </p:txBody>
      </p:sp>
    </p:spTree>
    <p:extLst>
      <p:ext uri="{BB962C8B-B14F-4D97-AF65-F5344CB8AC3E}">
        <p14:creationId xmlns:p14="http://schemas.microsoft.com/office/powerpoint/2010/main" val="3941587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12F26-A17B-FA22-F753-F8E7C57A6FC9}"/>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Create an Object</a:t>
            </a:r>
            <a:endParaRPr lang="en-IN" dirty="0"/>
          </a:p>
        </p:txBody>
      </p:sp>
      <p:sp>
        <p:nvSpPr>
          <p:cNvPr id="3" name="Content Placeholder 2">
            <a:extLst>
              <a:ext uri="{FF2B5EF4-FFF2-40B4-BE49-F238E27FC236}">
                <a16:creationId xmlns:a16="http://schemas.microsoft.com/office/drawing/2014/main" id="{D2769442-893F-5254-D821-24A8364DD7C4}"/>
              </a:ext>
            </a:extLst>
          </p:cNvPr>
          <p:cNvSpPr>
            <a:spLocks noGrp="1"/>
          </p:cNvSpPr>
          <p:nvPr>
            <p:ph idx="1"/>
          </p:nvPr>
        </p:nvSpPr>
        <p:spPr>
          <a:xfrm>
            <a:off x="838200" y="1296955"/>
            <a:ext cx="10515600" cy="4880008"/>
          </a:xfrm>
        </p:spPr>
        <p:txBody>
          <a:bodyPr>
            <a:normAutofit fontScale="92500" lnSpcReduction="20000"/>
          </a:bodyPr>
          <a:lstStyle/>
          <a:p>
            <a:r>
              <a:rPr lang="en-US" dirty="0"/>
              <a:t>In Java, an object is created from a class. We have already created the class named Main, so now we can use this to create objects.</a:t>
            </a:r>
          </a:p>
          <a:p>
            <a:r>
              <a:rPr lang="en-US" dirty="0"/>
              <a:t>To create an object of Main, specify the class name, followed by the object name, and use the keyword new:</a:t>
            </a:r>
          </a:p>
          <a:p>
            <a:r>
              <a:rPr lang="en-US" dirty="0"/>
              <a:t>Create an object called "</a:t>
            </a:r>
            <a:r>
              <a:rPr lang="en-US" dirty="0" err="1"/>
              <a:t>myObj</a:t>
            </a:r>
            <a:r>
              <a:rPr lang="en-US" dirty="0"/>
              <a:t>" and print the value of x:</a:t>
            </a:r>
          </a:p>
          <a:p>
            <a:pPr marL="0" indent="0">
              <a:buNone/>
            </a:pPr>
            <a:r>
              <a:rPr lang="en-IN" dirty="0"/>
              <a:t>public class Main {</a:t>
            </a:r>
          </a:p>
          <a:p>
            <a:pPr marL="0" indent="0">
              <a:buNone/>
            </a:pPr>
            <a:r>
              <a:rPr lang="en-IN" dirty="0"/>
              <a:t>  int x = 5;</a:t>
            </a:r>
          </a:p>
          <a:p>
            <a:pPr marL="0" indent="0">
              <a:buNone/>
            </a:pPr>
            <a:r>
              <a:rPr lang="en-IN" dirty="0"/>
              <a:t>  public static void main(String[] </a:t>
            </a:r>
            <a:r>
              <a:rPr lang="en-IN" dirty="0" err="1"/>
              <a:t>args</a:t>
            </a:r>
            <a:r>
              <a:rPr lang="en-IN" dirty="0"/>
              <a:t>) {</a:t>
            </a:r>
          </a:p>
          <a:p>
            <a:pPr marL="0" indent="0">
              <a:buNone/>
            </a:pPr>
            <a:r>
              <a:rPr lang="en-IN" dirty="0"/>
              <a:t>    Main </a:t>
            </a:r>
            <a:r>
              <a:rPr lang="en-IN" dirty="0" err="1"/>
              <a:t>myObj</a:t>
            </a:r>
            <a:r>
              <a:rPr lang="en-IN" dirty="0"/>
              <a:t> = new Main();</a:t>
            </a:r>
          </a:p>
          <a:p>
            <a:pPr marL="0" indent="0">
              <a:buNone/>
            </a:pPr>
            <a:r>
              <a:rPr lang="en-IN" dirty="0"/>
              <a:t>    </a:t>
            </a:r>
            <a:r>
              <a:rPr lang="en-IN" dirty="0" err="1"/>
              <a:t>System.out.println</a:t>
            </a:r>
            <a:r>
              <a:rPr lang="en-IN" dirty="0"/>
              <a:t>(</a:t>
            </a:r>
            <a:r>
              <a:rPr lang="en-IN" dirty="0" err="1"/>
              <a:t>myObj.x</a:t>
            </a:r>
            <a:r>
              <a:rPr lang="en-IN" dirty="0"/>
              <a:t>);</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675664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3DE43-00F8-03AF-A47B-7EEE876BFD23}"/>
              </a:ext>
            </a:extLst>
          </p:cNvPr>
          <p:cNvSpPr>
            <a:spLocks noGrp="1"/>
          </p:cNvSpPr>
          <p:nvPr>
            <p:ph type="title"/>
          </p:nvPr>
        </p:nvSpPr>
        <p:spPr/>
        <p:txBody>
          <a:bodyPr/>
          <a:lstStyle/>
          <a:p>
            <a:r>
              <a:rPr lang="en-IN" b="0" i="0" dirty="0">
                <a:solidFill>
                  <a:srgbClr val="000000"/>
                </a:solidFill>
                <a:effectLst/>
                <a:latin typeface="Segoe UI" panose="020B0502040204020203" pitchFamily="34" charset="0"/>
              </a:rPr>
              <a:t>Multiple Objects</a:t>
            </a:r>
            <a:endParaRPr lang="en-IN" dirty="0"/>
          </a:p>
        </p:txBody>
      </p:sp>
      <p:sp>
        <p:nvSpPr>
          <p:cNvPr id="3" name="Content Placeholder 2">
            <a:extLst>
              <a:ext uri="{FF2B5EF4-FFF2-40B4-BE49-F238E27FC236}">
                <a16:creationId xmlns:a16="http://schemas.microsoft.com/office/drawing/2014/main" id="{6EE1B975-06C0-F418-A48B-1A916388430F}"/>
              </a:ext>
            </a:extLst>
          </p:cNvPr>
          <p:cNvSpPr>
            <a:spLocks noGrp="1"/>
          </p:cNvSpPr>
          <p:nvPr>
            <p:ph idx="1"/>
          </p:nvPr>
        </p:nvSpPr>
        <p:spPr/>
        <p:txBody>
          <a:bodyPr>
            <a:normAutofit lnSpcReduction="10000"/>
          </a:bodyPr>
          <a:lstStyle/>
          <a:p>
            <a:pPr marL="0" indent="0">
              <a:buNone/>
            </a:pPr>
            <a:r>
              <a:rPr lang="en-IN" dirty="0"/>
              <a:t>public class Main {</a:t>
            </a:r>
          </a:p>
          <a:p>
            <a:pPr marL="0" indent="0">
              <a:buNone/>
            </a:pPr>
            <a:r>
              <a:rPr lang="en-IN" dirty="0"/>
              <a:t>  int x = 5;</a:t>
            </a:r>
          </a:p>
          <a:p>
            <a:pPr marL="0" indent="0">
              <a:buNone/>
            </a:pPr>
            <a:r>
              <a:rPr lang="en-IN" dirty="0"/>
              <a:t>  public static void main(String[] </a:t>
            </a:r>
            <a:r>
              <a:rPr lang="en-IN" dirty="0" err="1"/>
              <a:t>args</a:t>
            </a:r>
            <a:r>
              <a:rPr lang="en-IN" dirty="0"/>
              <a:t>) {</a:t>
            </a:r>
          </a:p>
          <a:p>
            <a:pPr marL="0" indent="0">
              <a:buNone/>
            </a:pPr>
            <a:r>
              <a:rPr lang="en-IN" dirty="0"/>
              <a:t>    Main myObj1 = new Main();  // Object 1</a:t>
            </a:r>
          </a:p>
          <a:p>
            <a:pPr marL="0" indent="0">
              <a:buNone/>
            </a:pPr>
            <a:r>
              <a:rPr lang="en-IN" dirty="0"/>
              <a:t>    Main myObj2 = new Main();  // Object 2</a:t>
            </a:r>
          </a:p>
          <a:p>
            <a:pPr marL="0" indent="0">
              <a:buNone/>
            </a:pPr>
            <a:r>
              <a:rPr lang="en-IN" dirty="0"/>
              <a:t>    </a:t>
            </a:r>
            <a:r>
              <a:rPr lang="en-IN" dirty="0" err="1"/>
              <a:t>System.out.println</a:t>
            </a:r>
            <a:r>
              <a:rPr lang="en-IN" dirty="0"/>
              <a:t>(myObj1.x);</a:t>
            </a:r>
          </a:p>
          <a:p>
            <a:pPr marL="0" indent="0">
              <a:buNone/>
            </a:pPr>
            <a:r>
              <a:rPr lang="en-IN" dirty="0"/>
              <a:t>    </a:t>
            </a:r>
            <a:r>
              <a:rPr lang="en-IN" dirty="0" err="1"/>
              <a:t>System.out.println</a:t>
            </a:r>
            <a:r>
              <a:rPr lang="en-IN" dirty="0"/>
              <a:t>(myObj2.x);</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1694946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489</TotalTime>
  <Words>3822</Words>
  <Application>Microsoft Office PowerPoint</Application>
  <PresentationFormat>Widescreen</PresentationFormat>
  <Paragraphs>353</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Aptos</vt:lpstr>
      <vt:lpstr>Aptos Display</vt:lpstr>
      <vt:lpstr>Arial</vt:lpstr>
      <vt:lpstr>Courier New</vt:lpstr>
      <vt:lpstr>Nunito</vt:lpstr>
      <vt:lpstr>Segoe UI</vt:lpstr>
      <vt:lpstr>Source Sans 3</vt:lpstr>
      <vt:lpstr>Times New Roman</vt:lpstr>
      <vt:lpstr>Verdana</vt:lpstr>
      <vt:lpstr>office theme</vt:lpstr>
      <vt:lpstr>Object Oriented Programming with Java  BCS-403</vt:lpstr>
      <vt:lpstr>UNIT-1</vt:lpstr>
      <vt:lpstr>PowerPoint Presentation</vt:lpstr>
      <vt:lpstr>Object Oriented Programming (OOPs) Concept in Java</vt:lpstr>
      <vt:lpstr>Class </vt:lpstr>
      <vt:lpstr>Classes and Objects</vt:lpstr>
      <vt:lpstr>Java Classes/Objects</vt:lpstr>
      <vt:lpstr>Create an Object</vt:lpstr>
      <vt:lpstr>Multiple Objects</vt:lpstr>
      <vt:lpstr>Using Multiple Classes</vt:lpstr>
      <vt:lpstr>PowerPoint Presentation</vt:lpstr>
      <vt:lpstr>Object </vt:lpstr>
      <vt:lpstr>Abstraction</vt:lpstr>
      <vt:lpstr>Benefits of Abstraction</vt:lpstr>
      <vt:lpstr>Mechanisms for Abstraction in Java</vt:lpstr>
      <vt:lpstr>PowerPoint Presentation</vt:lpstr>
      <vt:lpstr>PowerPoint Presentation</vt:lpstr>
      <vt:lpstr>PowerPoint Presentation</vt:lpstr>
      <vt:lpstr>Polymorphism</vt:lpstr>
      <vt:lpstr>Example</vt:lpstr>
      <vt:lpstr>PowerPoint Presentation</vt:lpstr>
      <vt:lpstr>Encapsulation</vt:lpstr>
      <vt:lpstr>Key Aspects of Encapsulation</vt:lpstr>
      <vt:lpstr>PowerPoint Presentation</vt:lpstr>
      <vt:lpstr>PowerPoint Presentation</vt:lpstr>
      <vt:lpstr>Inheritance</vt:lpstr>
      <vt:lpstr>PowerPoint Presentation</vt:lpstr>
      <vt:lpstr>Overriding</vt:lpstr>
      <vt:lpstr>PowerPoint Presentation</vt:lpstr>
      <vt:lpstr>PowerPoint Presentation</vt:lpstr>
      <vt:lpstr>PowerPoint Presentation</vt:lpstr>
      <vt:lpstr>Overloading</vt:lpstr>
      <vt:lpstr>Key Points for Overloading</vt:lpstr>
      <vt:lpstr>PowerPoint Presentation</vt:lpstr>
      <vt:lpstr>Explanation</vt:lpstr>
      <vt:lpstr>Overloading vs. Overriding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Vikas Badgujar</cp:lastModifiedBy>
  <cp:revision>210</cp:revision>
  <dcterms:created xsi:type="dcterms:W3CDTF">2024-03-29T07:36:09Z</dcterms:created>
  <dcterms:modified xsi:type="dcterms:W3CDTF">2024-04-03T08:27:20Z</dcterms:modified>
</cp:coreProperties>
</file>