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71" r:id="rId4"/>
    <p:sldId id="331" r:id="rId5"/>
    <p:sldId id="272" r:id="rId6"/>
    <p:sldId id="273" r:id="rId7"/>
    <p:sldId id="261" r:id="rId8"/>
    <p:sldId id="274" r:id="rId9"/>
    <p:sldId id="275" r:id="rId10"/>
    <p:sldId id="276" r:id="rId11"/>
    <p:sldId id="259" r:id="rId12"/>
    <p:sldId id="260" r:id="rId13"/>
    <p:sldId id="262" r:id="rId14"/>
    <p:sldId id="263" r:id="rId15"/>
    <p:sldId id="264" r:id="rId16"/>
    <p:sldId id="265" r:id="rId17"/>
    <p:sldId id="266" r:id="rId18"/>
    <p:sldId id="267" r:id="rId19"/>
    <p:sldId id="268" r:id="rId20"/>
    <p:sldId id="269" r:id="rId21"/>
    <p:sldId id="270"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2" r:id="rId76"/>
    <p:sldId id="335" r:id="rId77"/>
    <p:sldId id="333" r:id="rId78"/>
    <p:sldId id="334"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5" r:id="rId108"/>
    <p:sldId id="366" r:id="rId109"/>
    <p:sldId id="367" r:id="rId110"/>
    <p:sldId id="368" r:id="rId111"/>
    <p:sldId id="370" r:id="rId1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19BEF-B88F-4B83-84F2-3486752C2D62}" v="34" dt="2024-06-02T18:01:05.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6" d="100"/>
          <a:sy n="106" d="100"/>
        </p:scale>
        <p:origin x="79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6/11/relationships/changesInfo" Target="changesInfos/changesInfo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118"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osh mishra" userId="63ff90bc529fd418" providerId="LiveId" clId="{E1B19BEF-B88F-4B83-84F2-3486752C2D62}"/>
    <pc:docChg chg="undo custSel addSld delSld modSld sldOrd">
      <pc:chgData name="santosh mishra" userId="63ff90bc529fd418" providerId="LiveId" clId="{E1B19BEF-B88F-4B83-84F2-3486752C2D62}" dt="2024-06-02T18:31:30.519" v="3069" actId="404"/>
      <pc:docMkLst>
        <pc:docMk/>
      </pc:docMkLst>
      <pc:sldChg chg="addSp mod">
        <pc:chgData name="santosh mishra" userId="63ff90bc529fd418" providerId="LiveId" clId="{E1B19BEF-B88F-4B83-84F2-3486752C2D62}" dt="2024-05-31T05:19:50.395" v="96" actId="9405"/>
        <pc:sldMkLst>
          <pc:docMk/>
          <pc:sldMk cId="2144726291" sldId="271"/>
        </pc:sldMkLst>
        <pc:inkChg chg="add">
          <ac:chgData name="santosh mishra" userId="63ff90bc529fd418" providerId="LiveId" clId="{E1B19BEF-B88F-4B83-84F2-3486752C2D62}" dt="2024-05-31T05:19:50.395" v="96" actId="9405"/>
          <ac:inkMkLst>
            <pc:docMk/>
            <pc:sldMk cId="2144726291" sldId="271"/>
            <ac:inkMk id="6" creationId="{EBF5A1FD-058D-CC26-5246-EDEF7F6F7700}"/>
          </ac:inkMkLst>
        </pc:inkChg>
      </pc:sldChg>
      <pc:sldChg chg="modSp mod">
        <pc:chgData name="santosh mishra" userId="63ff90bc529fd418" providerId="LiveId" clId="{E1B19BEF-B88F-4B83-84F2-3486752C2D62}" dt="2024-05-29T01:23:42.994" v="4" actId="13926"/>
        <pc:sldMkLst>
          <pc:docMk/>
          <pc:sldMk cId="3412564542" sldId="304"/>
        </pc:sldMkLst>
        <pc:spChg chg="mod">
          <ac:chgData name="santosh mishra" userId="63ff90bc529fd418" providerId="LiveId" clId="{E1B19BEF-B88F-4B83-84F2-3486752C2D62}" dt="2024-05-29T01:23:42.994" v="4" actId="13926"/>
          <ac:spMkLst>
            <pc:docMk/>
            <pc:sldMk cId="3412564542" sldId="304"/>
            <ac:spMk id="5" creationId="{EAD5393E-ECA7-7D98-7768-0C8068316F8A}"/>
          </ac:spMkLst>
        </pc:spChg>
      </pc:sldChg>
      <pc:sldChg chg="del">
        <pc:chgData name="santosh mishra" userId="63ff90bc529fd418" providerId="LiveId" clId="{E1B19BEF-B88F-4B83-84F2-3486752C2D62}" dt="2024-05-30T01:42:35.632" v="95" actId="47"/>
        <pc:sldMkLst>
          <pc:docMk/>
          <pc:sldMk cId="155786910" sldId="315"/>
        </pc:sldMkLst>
      </pc:sldChg>
      <pc:sldChg chg="addSp delSp modSp new mod">
        <pc:chgData name="santosh mishra" userId="63ff90bc529fd418" providerId="LiveId" clId="{E1B19BEF-B88F-4B83-84F2-3486752C2D62}" dt="2024-05-29T01:28:43.007" v="31" actId="11"/>
        <pc:sldMkLst>
          <pc:docMk/>
          <pc:sldMk cId="3993402606" sldId="328"/>
        </pc:sldMkLst>
        <pc:spChg chg="del">
          <ac:chgData name="santosh mishra" userId="63ff90bc529fd418" providerId="LiveId" clId="{E1B19BEF-B88F-4B83-84F2-3486752C2D62}" dt="2024-05-29T01:25:59.018" v="6" actId="21"/>
          <ac:spMkLst>
            <pc:docMk/>
            <pc:sldMk cId="3993402606" sldId="328"/>
            <ac:spMk id="2" creationId="{00B5909E-602F-42FA-6900-01DF8E8A41D8}"/>
          </ac:spMkLst>
        </pc:spChg>
        <pc:spChg chg="del">
          <ac:chgData name="santosh mishra" userId="63ff90bc529fd418" providerId="LiveId" clId="{E1B19BEF-B88F-4B83-84F2-3486752C2D62}" dt="2024-05-29T01:26:02.775" v="7" actId="21"/>
          <ac:spMkLst>
            <pc:docMk/>
            <pc:sldMk cId="3993402606" sldId="328"/>
            <ac:spMk id="3" creationId="{49A790D7-F600-31F6-D856-4B2F217F7799}"/>
          </ac:spMkLst>
        </pc:spChg>
        <pc:spChg chg="add mod">
          <ac:chgData name="santosh mishra" userId="63ff90bc529fd418" providerId="LiveId" clId="{E1B19BEF-B88F-4B83-84F2-3486752C2D62}" dt="2024-05-29T01:27:57.647" v="26" actId="1076"/>
          <ac:spMkLst>
            <pc:docMk/>
            <pc:sldMk cId="3993402606" sldId="328"/>
            <ac:spMk id="5" creationId="{26805C46-C232-2827-1650-ACD2A2E6E3ED}"/>
          </ac:spMkLst>
        </pc:spChg>
        <pc:spChg chg="add mod">
          <ac:chgData name="santosh mishra" userId="63ff90bc529fd418" providerId="LiveId" clId="{E1B19BEF-B88F-4B83-84F2-3486752C2D62}" dt="2024-05-29T01:28:08.435" v="27" actId="1076"/>
          <ac:spMkLst>
            <pc:docMk/>
            <pc:sldMk cId="3993402606" sldId="328"/>
            <ac:spMk id="7" creationId="{DC8D8B26-8BB3-DE73-0B5F-2AF110FA2A57}"/>
          </ac:spMkLst>
        </pc:spChg>
        <pc:spChg chg="add mod">
          <ac:chgData name="santosh mishra" userId="63ff90bc529fd418" providerId="LiveId" clId="{E1B19BEF-B88F-4B83-84F2-3486752C2D62}" dt="2024-05-29T01:28:43.007" v="31" actId="11"/>
          <ac:spMkLst>
            <pc:docMk/>
            <pc:sldMk cId="3993402606" sldId="328"/>
            <ac:spMk id="9" creationId="{03744979-4509-4AC4-63D9-23142A69AD94}"/>
          </ac:spMkLst>
        </pc:spChg>
      </pc:sldChg>
      <pc:sldChg chg="addSp delSp modSp new mod">
        <pc:chgData name="santosh mishra" userId="63ff90bc529fd418" providerId="LiveId" clId="{E1B19BEF-B88F-4B83-84F2-3486752C2D62}" dt="2024-05-29T01:31:08.098" v="63" actId="11"/>
        <pc:sldMkLst>
          <pc:docMk/>
          <pc:sldMk cId="2757633435" sldId="329"/>
        </pc:sldMkLst>
        <pc:spChg chg="del">
          <ac:chgData name="santosh mishra" userId="63ff90bc529fd418" providerId="LiveId" clId="{E1B19BEF-B88F-4B83-84F2-3486752C2D62}" dt="2024-05-29T01:28:54.775" v="33" actId="21"/>
          <ac:spMkLst>
            <pc:docMk/>
            <pc:sldMk cId="2757633435" sldId="329"/>
            <ac:spMk id="2" creationId="{744D2D09-8D0C-2D28-AE01-8775D292A649}"/>
          </ac:spMkLst>
        </pc:spChg>
        <pc:spChg chg="del">
          <ac:chgData name="santosh mishra" userId="63ff90bc529fd418" providerId="LiveId" clId="{E1B19BEF-B88F-4B83-84F2-3486752C2D62}" dt="2024-05-29T01:29:02.402" v="34" actId="21"/>
          <ac:spMkLst>
            <pc:docMk/>
            <pc:sldMk cId="2757633435" sldId="329"/>
            <ac:spMk id="3" creationId="{0F0FBAED-28E5-85F7-2966-2963B79FC62D}"/>
          </ac:spMkLst>
        </pc:spChg>
        <pc:spChg chg="add mod">
          <ac:chgData name="santosh mishra" userId="63ff90bc529fd418" providerId="LiveId" clId="{E1B19BEF-B88F-4B83-84F2-3486752C2D62}" dt="2024-05-29T01:31:08.098" v="63" actId="11"/>
          <ac:spMkLst>
            <pc:docMk/>
            <pc:sldMk cId="2757633435" sldId="329"/>
            <ac:spMk id="5" creationId="{09ACDF7B-FB8B-938B-43A2-F625BBAC23CB}"/>
          </ac:spMkLst>
        </pc:spChg>
      </pc:sldChg>
      <pc:sldChg chg="addSp delSp modSp add mod">
        <pc:chgData name="santosh mishra" userId="63ff90bc529fd418" providerId="LiveId" clId="{E1B19BEF-B88F-4B83-84F2-3486752C2D62}" dt="2024-05-29T01:34:20.040" v="94" actId="403"/>
        <pc:sldMkLst>
          <pc:docMk/>
          <pc:sldMk cId="472638450" sldId="330"/>
        </pc:sldMkLst>
        <pc:spChg chg="add">
          <ac:chgData name="santosh mishra" userId="63ff90bc529fd418" providerId="LiveId" clId="{E1B19BEF-B88F-4B83-84F2-3486752C2D62}" dt="2024-05-29T01:31:48.737" v="66"/>
          <ac:spMkLst>
            <pc:docMk/>
            <pc:sldMk cId="472638450" sldId="330"/>
            <ac:spMk id="2" creationId="{73B334FC-5B03-0C58-7D75-975A3D7B7701}"/>
          </ac:spMkLst>
        </pc:spChg>
        <pc:spChg chg="add">
          <ac:chgData name="santosh mishra" userId="63ff90bc529fd418" providerId="LiveId" clId="{E1B19BEF-B88F-4B83-84F2-3486752C2D62}" dt="2024-05-29T01:32:04.120" v="68"/>
          <ac:spMkLst>
            <pc:docMk/>
            <pc:sldMk cId="472638450" sldId="330"/>
            <ac:spMk id="3" creationId="{3B0E0989-17D1-D9C1-E219-5A7092BE3F36}"/>
          </ac:spMkLst>
        </pc:spChg>
        <pc:spChg chg="del mod">
          <ac:chgData name="santosh mishra" userId="63ff90bc529fd418" providerId="LiveId" clId="{E1B19BEF-B88F-4B83-84F2-3486752C2D62}" dt="2024-05-29T01:31:57.779" v="67" actId="21"/>
          <ac:spMkLst>
            <pc:docMk/>
            <pc:sldMk cId="472638450" sldId="330"/>
            <ac:spMk id="5" creationId="{09ACDF7B-FB8B-938B-43A2-F625BBAC23CB}"/>
          </ac:spMkLst>
        </pc:spChg>
        <pc:spChg chg="add mod">
          <ac:chgData name="santosh mishra" userId="63ff90bc529fd418" providerId="LiveId" clId="{E1B19BEF-B88F-4B83-84F2-3486752C2D62}" dt="2024-05-29T01:34:20.040" v="94" actId="403"/>
          <ac:spMkLst>
            <pc:docMk/>
            <pc:sldMk cId="472638450" sldId="330"/>
            <ac:spMk id="6" creationId="{2DFF985A-84F3-3DC2-57CC-E13453BBFEB1}"/>
          </ac:spMkLst>
        </pc:spChg>
        <pc:spChg chg="add">
          <ac:chgData name="santosh mishra" userId="63ff90bc529fd418" providerId="LiveId" clId="{E1B19BEF-B88F-4B83-84F2-3486752C2D62}" dt="2024-05-29T01:32:34.812" v="71"/>
          <ac:spMkLst>
            <pc:docMk/>
            <pc:sldMk cId="472638450" sldId="330"/>
            <ac:spMk id="7" creationId="{45A2295D-3692-DAE9-BFF0-5AE6178BC7D5}"/>
          </ac:spMkLst>
        </pc:spChg>
        <pc:spChg chg="add mod">
          <ac:chgData name="santosh mishra" userId="63ff90bc529fd418" providerId="LiveId" clId="{E1B19BEF-B88F-4B83-84F2-3486752C2D62}" dt="2024-05-29T01:34:09.826" v="92" actId="14100"/>
          <ac:spMkLst>
            <pc:docMk/>
            <pc:sldMk cId="472638450" sldId="330"/>
            <ac:spMk id="8" creationId="{5ABD84FF-9129-A12C-0E18-11844E8100C6}"/>
          </ac:spMkLst>
        </pc:spChg>
      </pc:sldChg>
      <pc:sldChg chg="addSp delSp modSp new mod">
        <pc:chgData name="santosh mishra" userId="63ff90bc529fd418" providerId="LiveId" clId="{E1B19BEF-B88F-4B83-84F2-3486752C2D62}" dt="2024-06-02T06:35:00.804" v="115" actId="14100"/>
        <pc:sldMkLst>
          <pc:docMk/>
          <pc:sldMk cId="3298696995" sldId="331"/>
        </pc:sldMkLst>
        <pc:picChg chg="add mod">
          <ac:chgData name="santosh mishra" userId="63ff90bc529fd418" providerId="LiveId" clId="{E1B19BEF-B88F-4B83-84F2-3486752C2D62}" dt="2024-06-02T06:35:00.804" v="115" actId="14100"/>
          <ac:picMkLst>
            <pc:docMk/>
            <pc:sldMk cId="3298696995" sldId="331"/>
            <ac:picMk id="1026" creationId="{9A0E3A07-F7ED-FBF7-3347-D312CCD3B6F8}"/>
          </ac:picMkLst>
        </pc:picChg>
        <pc:inkChg chg="add del">
          <ac:chgData name="santosh mishra" userId="63ff90bc529fd418" providerId="LiveId" clId="{E1B19BEF-B88F-4B83-84F2-3486752C2D62}" dt="2024-06-02T06:34:35.384" v="114" actId="9405"/>
          <ac:inkMkLst>
            <pc:docMk/>
            <pc:sldMk cId="3298696995" sldId="331"/>
            <ac:inkMk id="4" creationId="{D9D48255-1852-1ABF-A8F7-C7F5AE72B399}"/>
          </ac:inkMkLst>
        </pc:inkChg>
        <pc:inkChg chg="add del">
          <ac:chgData name="santosh mishra" userId="63ff90bc529fd418" providerId="LiveId" clId="{E1B19BEF-B88F-4B83-84F2-3486752C2D62}" dt="2024-06-02T06:34:34.977" v="113" actId="9405"/>
          <ac:inkMkLst>
            <pc:docMk/>
            <pc:sldMk cId="3298696995" sldId="331"/>
            <ac:inkMk id="5" creationId="{62DA9CE7-441B-36AF-4A22-C122BFFA1B50}"/>
          </ac:inkMkLst>
        </pc:inkChg>
        <pc:inkChg chg="add del">
          <ac:chgData name="santosh mishra" userId="63ff90bc529fd418" providerId="LiveId" clId="{E1B19BEF-B88F-4B83-84F2-3486752C2D62}" dt="2024-06-02T06:34:21.849" v="106" actId="9405"/>
          <ac:inkMkLst>
            <pc:docMk/>
            <pc:sldMk cId="3298696995" sldId="331"/>
            <ac:inkMk id="6" creationId="{BCA5AA98-D807-A2E9-7C15-B30EEAFDA1F0}"/>
          </ac:inkMkLst>
        </pc:inkChg>
        <pc:inkChg chg="add del">
          <ac:chgData name="santosh mishra" userId="63ff90bc529fd418" providerId="LiveId" clId="{E1B19BEF-B88F-4B83-84F2-3486752C2D62}" dt="2024-06-02T06:34:17.949" v="105" actId="9405"/>
          <ac:inkMkLst>
            <pc:docMk/>
            <pc:sldMk cId="3298696995" sldId="331"/>
            <ac:inkMk id="7" creationId="{B527B2BD-CBD5-E93C-842D-AE82E6373677}"/>
          </ac:inkMkLst>
        </pc:inkChg>
        <pc:inkChg chg="add del">
          <ac:chgData name="santosh mishra" userId="63ff90bc529fd418" providerId="LiveId" clId="{E1B19BEF-B88F-4B83-84F2-3486752C2D62}" dt="2024-06-02T06:34:17.306" v="104" actId="9405"/>
          <ac:inkMkLst>
            <pc:docMk/>
            <pc:sldMk cId="3298696995" sldId="331"/>
            <ac:inkMk id="8" creationId="{FDA14BF3-56B2-3D87-F790-9A50F7EE6120}"/>
          </ac:inkMkLst>
        </pc:inkChg>
        <pc:inkChg chg="add del">
          <ac:chgData name="santosh mishra" userId="63ff90bc529fd418" providerId="LiveId" clId="{E1B19BEF-B88F-4B83-84F2-3486752C2D62}" dt="2024-06-02T06:34:34.633" v="112" actId="9405"/>
          <ac:inkMkLst>
            <pc:docMk/>
            <pc:sldMk cId="3298696995" sldId="331"/>
            <ac:inkMk id="9" creationId="{C8E18C40-AD16-C355-2148-F56ACC382D5C}"/>
          </ac:inkMkLst>
        </pc:inkChg>
        <pc:inkChg chg="add del">
          <ac:chgData name="santosh mishra" userId="63ff90bc529fd418" providerId="LiveId" clId="{E1B19BEF-B88F-4B83-84F2-3486752C2D62}" dt="2024-06-02T06:34:34.226" v="111" actId="9405"/>
          <ac:inkMkLst>
            <pc:docMk/>
            <pc:sldMk cId="3298696995" sldId="331"/>
            <ac:inkMk id="10" creationId="{9E1CC8D0-F85D-1EB4-3866-5D229BEC9B2F}"/>
          </ac:inkMkLst>
        </pc:inkChg>
        <pc:inkChg chg="add del">
          <ac:chgData name="santosh mishra" userId="63ff90bc529fd418" providerId="LiveId" clId="{E1B19BEF-B88F-4B83-84F2-3486752C2D62}" dt="2024-06-02T06:34:29.809" v="110" actId="9405"/>
          <ac:inkMkLst>
            <pc:docMk/>
            <pc:sldMk cId="3298696995" sldId="331"/>
            <ac:inkMk id="11" creationId="{547825E3-F9D4-AE09-8050-4095B2EE3E68}"/>
          </ac:inkMkLst>
        </pc:inkChg>
      </pc:sldChg>
      <pc:sldChg chg="add">
        <pc:chgData name="santosh mishra" userId="63ff90bc529fd418" providerId="LiveId" clId="{E1B19BEF-B88F-4B83-84F2-3486752C2D62}" dt="2024-06-02T09:08:30.435" v="116"/>
        <pc:sldMkLst>
          <pc:docMk/>
          <pc:sldMk cId="4257679036" sldId="332"/>
        </pc:sldMkLst>
      </pc:sldChg>
      <pc:sldChg chg="add">
        <pc:chgData name="santosh mishra" userId="63ff90bc529fd418" providerId="LiveId" clId="{E1B19BEF-B88F-4B83-84F2-3486752C2D62}" dt="2024-06-02T09:08:30.435" v="116"/>
        <pc:sldMkLst>
          <pc:docMk/>
          <pc:sldMk cId="3354463097" sldId="333"/>
        </pc:sldMkLst>
      </pc:sldChg>
      <pc:sldChg chg="add">
        <pc:chgData name="santosh mishra" userId="63ff90bc529fd418" providerId="LiveId" clId="{E1B19BEF-B88F-4B83-84F2-3486752C2D62}" dt="2024-06-02T09:08:30.435" v="116"/>
        <pc:sldMkLst>
          <pc:docMk/>
          <pc:sldMk cId="538166231" sldId="334"/>
        </pc:sldMkLst>
      </pc:sldChg>
      <pc:sldChg chg="add ord">
        <pc:chgData name="santosh mishra" userId="63ff90bc529fd418" providerId="LiveId" clId="{E1B19BEF-B88F-4B83-84F2-3486752C2D62}" dt="2024-06-02T09:39:31.725" v="118"/>
        <pc:sldMkLst>
          <pc:docMk/>
          <pc:sldMk cId="2037814095" sldId="335"/>
        </pc:sldMkLst>
      </pc:sldChg>
      <pc:sldChg chg="add">
        <pc:chgData name="santosh mishra" userId="63ff90bc529fd418" providerId="LiveId" clId="{E1B19BEF-B88F-4B83-84F2-3486752C2D62}" dt="2024-06-02T09:08:30.435" v="116"/>
        <pc:sldMkLst>
          <pc:docMk/>
          <pc:sldMk cId="2247720104" sldId="336"/>
        </pc:sldMkLst>
      </pc:sldChg>
      <pc:sldChg chg="add">
        <pc:chgData name="santosh mishra" userId="63ff90bc529fd418" providerId="LiveId" clId="{E1B19BEF-B88F-4B83-84F2-3486752C2D62}" dt="2024-06-02T09:08:30.435" v="116"/>
        <pc:sldMkLst>
          <pc:docMk/>
          <pc:sldMk cId="261540621" sldId="337"/>
        </pc:sldMkLst>
      </pc:sldChg>
      <pc:sldChg chg="add">
        <pc:chgData name="santosh mishra" userId="63ff90bc529fd418" providerId="LiveId" clId="{E1B19BEF-B88F-4B83-84F2-3486752C2D62}" dt="2024-06-02T09:08:30.435" v="116"/>
        <pc:sldMkLst>
          <pc:docMk/>
          <pc:sldMk cId="1703713936" sldId="338"/>
        </pc:sldMkLst>
      </pc:sldChg>
      <pc:sldChg chg="add">
        <pc:chgData name="santosh mishra" userId="63ff90bc529fd418" providerId="LiveId" clId="{E1B19BEF-B88F-4B83-84F2-3486752C2D62}" dt="2024-06-02T09:08:30.435" v="116"/>
        <pc:sldMkLst>
          <pc:docMk/>
          <pc:sldMk cId="3588631142" sldId="339"/>
        </pc:sldMkLst>
      </pc:sldChg>
      <pc:sldChg chg="add">
        <pc:chgData name="santosh mishra" userId="63ff90bc529fd418" providerId="LiveId" clId="{E1B19BEF-B88F-4B83-84F2-3486752C2D62}" dt="2024-06-02T09:08:30.435" v="116"/>
        <pc:sldMkLst>
          <pc:docMk/>
          <pc:sldMk cId="3840095842" sldId="340"/>
        </pc:sldMkLst>
      </pc:sldChg>
      <pc:sldChg chg="add">
        <pc:chgData name="santosh mishra" userId="63ff90bc529fd418" providerId="LiveId" clId="{E1B19BEF-B88F-4B83-84F2-3486752C2D62}" dt="2024-06-02T09:08:30.435" v="116"/>
        <pc:sldMkLst>
          <pc:docMk/>
          <pc:sldMk cId="2208345627" sldId="341"/>
        </pc:sldMkLst>
      </pc:sldChg>
      <pc:sldChg chg="add">
        <pc:chgData name="santosh mishra" userId="63ff90bc529fd418" providerId="LiveId" clId="{E1B19BEF-B88F-4B83-84F2-3486752C2D62}" dt="2024-06-02T09:08:30.435" v="116"/>
        <pc:sldMkLst>
          <pc:docMk/>
          <pc:sldMk cId="3796243045" sldId="342"/>
        </pc:sldMkLst>
      </pc:sldChg>
      <pc:sldChg chg="add">
        <pc:chgData name="santosh mishra" userId="63ff90bc529fd418" providerId="LiveId" clId="{E1B19BEF-B88F-4B83-84F2-3486752C2D62}" dt="2024-06-02T09:08:30.435" v="116"/>
        <pc:sldMkLst>
          <pc:docMk/>
          <pc:sldMk cId="3713304481" sldId="343"/>
        </pc:sldMkLst>
      </pc:sldChg>
      <pc:sldChg chg="add">
        <pc:chgData name="santosh mishra" userId="63ff90bc529fd418" providerId="LiveId" clId="{E1B19BEF-B88F-4B83-84F2-3486752C2D62}" dt="2024-06-02T09:08:30.435" v="116"/>
        <pc:sldMkLst>
          <pc:docMk/>
          <pc:sldMk cId="4280256525" sldId="344"/>
        </pc:sldMkLst>
      </pc:sldChg>
      <pc:sldChg chg="add">
        <pc:chgData name="santosh mishra" userId="63ff90bc529fd418" providerId="LiveId" clId="{E1B19BEF-B88F-4B83-84F2-3486752C2D62}" dt="2024-06-02T09:08:30.435" v="116"/>
        <pc:sldMkLst>
          <pc:docMk/>
          <pc:sldMk cId="3476455097" sldId="345"/>
        </pc:sldMkLst>
      </pc:sldChg>
      <pc:sldChg chg="add">
        <pc:chgData name="santosh mishra" userId="63ff90bc529fd418" providerId="LiveId" clId="{E1B19BEF-B88F-4B83-84F2-3486752C2D62}" dt="2024-06-02T09:08:30.435" v="116"/>
        <pc:sldMkLst>
          <pc:docMk/>
          <pc:sldMk cId="2095860585" sldId="346"/>
        </pc:sldMkLst>
      </pc:sldChg>
      <pc:sldChg chg="add">
        <pc:chgData name="santosh mishra" userId="63ff90bc529fd418" providerId="LiveId" clId="{E1B19BEF-B88F-4B83-84F2-3486752C2D62}" dt="2024-06-02T09:08:30.435" v="116"/>
        <pc:sldMkLst>
          <pc:docMk/>
          <pc:sldMk cId="208139179" sldId="347"/>
        </pc:sldMkLst>
      </pc:sldChg>
      <pc:sldChg chg="add">
        <pc:chgData name="santosh mishra" userId="63ff90bc529fd418" providerId="LiveId" clId="{E1B19BEF-B88F-4B83-84F2-3486752C2D62}" dt="2024-06-02T09:08:30.435" v="116"/>
        <pc:sldMkLst>
          <pc:docMk/>
          <pc:sldMk cId="3045629242" sldId="348"/>
        </pc:sldMkLst>
      </pc:sldChg>
      <pc:sldChg chg="add">
        <pc:chgData name="santosh mishra" userId="63ff90bc529fd418" providerId="LiveId" clId="{E1B19BEF-B88F-4B83-84F2-3486752C2D62}" dt="2024-06-02T09:08:30.435" v="116"/>
        <pc:sldMkLst>
          <pc:docMk/>
          <pc:sldMk cId="2219134503" sldId="349"/>
        </pc:sldMkLst>
      </pc:sldChg>
      <pc:sldChg chg="add">
        <pc:chgData name="santosh mishra" userId="63ff90bc529fd418" providerId="LiveId" clId="{E1B19BEF-B88F-4B83-84F2-3486752C2D62}" dt="2024-06-02T09:08:30.435" v="116"/>
        <pc:sldMkLst>
          <pc:docMk/>
          <pc:sldMk cId="791477982" sldId="350"/>
        </pc:sldMkLst>
      </pc:sldChg>
      <pc:sldChg chg="add">
        <pc:chgData name="santosh mishra" userId="63ff90bc529fd418" providerId="LiveId" clId="{E1B19BEF-B88F-4B83-84F2-3486752C2D62}" dt="2024-06-02T17:02:49.138" v="119"/>
        <pc:sldMkLst>
          <pc:docMk/>
          <pc:sldMk cId="3097136304" sldId="351"/>
        </pc:sldMkLst>
      </pc:sldChg>
      <pc:sldChg chg="add">
        <pc:chgData name="santosh mishra" userId="63ff90bc529fd418" providerId="LiveId" clId="{E1B19BEF-B88F-4B83-84F2-3486752C2D62}" dt="2024-06-02T17:02:49.138" v="119"/>
        <pc:sldMkLst>
          <pc:docMk/>
          <pc:sldMk cId="3751967464" sldId="352"/>
        </pc:sldMkLst>
      </pc:sldChg>
      <pc:sldChg chg="add">
        <pc:chgData name="santosh mishra" userId="63ff90bc529fd418" providerId="LiveId" clId="{E1B19BEF-B88F-4B83-84F2-3486752C2D62}" dt="2024-06-02T17:02:49.138" v="119"/>
        <pc:sldMkLst>
          <pc:docMk/>
          <pc:sldMk cId="2855151983" sldId="353"/>
        </pc:sldMkLst>
      </pc:sldChg>
      <pc:sldChg chg="add">
        <pc:chgData name="santosh mishra" userId="63ff90bc529fd418" providerId="LiveId" clId="{E1B19BEF-B88F-4B83-84F2-3486752C2D62}" dt="2024-06-02T17:02:49.138" v="119"/>
        <pc:sldMkLst>
          <pc:docMk/>
          <pc:sldMk cId="961730065" sldId="354"/>
        </pc:sldMkLst>
      </pc:sldChg>
      <pc:sldChg chg="add">
        <pc:chgData name="santosh mishra" userId="63ff90bc529fd418" providerId="LiveId" clId="{E1B19BEF-B88F-4B83-84F2-3486752C2D62}" dt="2024-06-02T17:02:49.138" v="119"/>
        <pc:sldMkLst>
          <pc:docMk/>
          <pc:sldMk cId="2173839655" sldId="355"/>
        </pc:sldMkLst>
      </pc:sldChg>
      <pc:sldChg chg="add">
        <pc:chgData name="santosh mishra" userId="63ff90bc529fd418" providerId="LiveId" clId="{E1B19BEF-B88F-4B83-84F2-3486752C2D62}" dt="2024-06-02T17:02:49.138" v="119"/>
        <pc:sldMkLst>
          <pc:docMk/>
          <pc:sldMk cId="2623664394" sldId="356"/>
        </pc:sldMkLst>
      </pc:sldChg>
      <pc:sldChg chg="add">
        <pc:chgData name="santosh mishra" userId="63ff90bc529fd418" providerId="LiveId" clId="{E1B19BEF-B88F-4B83-84F2-3486752C2D62}" dt="2024-06-02T17:02:49.138" v="119"/>
        <pc:sldMkLst>
          <pc:docMk/>
          <pc:sldMk cId="3786785828" sldId="357"/>
        </pc:sldMkLst>
      </pc:sldChg>
      <pc:sldChg chg="add">
        <pc:chgData name="santosh mishra" userId="63ff90bc529fd418" providerId="LiveId" clId="{E1B19BEF-B88F-4B83-84F2-3486752C2D62}" dt="2024-06-02T17:02:49.138" v="119"/>
        <pc:sldMkLst>
          <pc:docMk/>
          <pc:sldMk cId="3519638586" sldId="358"/>
        </pc:sldMkLst>
      </pc:sldChg>
      <pc:sldChg chg="add">
        <pc:chgData name="santosh mishra" userId="63ff90bc529fd418" providerId="LiveId" clId="{E1B19BEF-B88F-4B83-84F2-3486752C2D62}" dt="2024-06-02T17:02:49.138" v="119"/>
        <pc:sldMkLst>
          <pc:docMk/>
          <pc:sldMk cId="2410935551" sldId="359"/>
        </pc:sldMkLst>
      </pc:sldChg>
      <pc:sldChg chg="add">
        <pc:chgData name="santosh mishra" userId="63ff90bc529fd418" providerId="LiveId" clId="{E1B19BEF-B88F-4B83-84F2-3486752C2D62}" dt="2024-06-02T17:02:49.138" v="119"/>
        <pc:sldMkLst>
          <pc:docMk/>
          <pc:sldMk cId="974279644" sldId="360"/>
        </pc:sldMkLst>
      </pc:sldChg>
      <pc:sldChg chg="modSp add mod">
        <pc:chgData name="santosh mishra" userId="63ff90bc529fd418" providerId="LiveId" clId="{E1B19BEF-B88F-4B83-84F2-3486752C2D62}" dt="2024-06-02T17:12:23.351" v="522" actId="20577"/>
        <pc:sldMkLst>
          <pc:docMk/>
          <pc:sldMk cId="1799099400" sldId="361"/>
        </pc:sldMkLst>
        <pc:spChg chg="mod">
          <ac:chgData name="santosh mishra" userId="63ff90bc529fd418" providerId="LiveId" clId="{E1B19BEF-B88F-4B83-84F2-3486752C2D62}" dt="2024-06-02T17:12:23.351" v="522" actId="20577"/>
          <ac:spMkLst>
            <pc:docMk/>
            <pc:sldMk cId="1799099400" sldId="361"/>
            <ac:spMk id="3" creationId="{00000000-0000-0000-0000-000000000000}"/>
          </ac:spMkLst>
        </pc:spChg>
      </pc:sldChg>
      <pc:sldChg chg="modSp add mod">
        <pc:chgData name="santosh mishra" userId="63ff90bc529fd418" providerId="LiveId" clId="{E1B19BEF-B88F-4B83-84F2-3486752C2D62}" dt="2024-06-02T17:21:14.524" v="845" actId="6549"/>
        <pc:sldMkLst>
          <pc:docMk/>
          <pc:sldMk cId="1482114414" sldId="362"/>
        </pc:sldMkLst>
        <pc:spChg chg="mod">
          <ac:chgData name="santosh mishra" userId="63ff90bc529fd418" providerId="LiveId" clId="{E1B19BEF-B88F-4B83-84F2-3486752C2D62}" dt="2024-06-02T17:21:14.524" v="845" actId="6549"/>
          <ac:spMkLst>
            <pc:docMk/>
            <pc:sldMk cId="1482114414" sldId="362"/>
            <ac:spMk id="3" creationId="{00000000-0000-0000-0000-000000000000}"/>
          </ac:spMkLst>
        </pc:spChg>
      </pc:sldChg>
      <pc:sldChg chg="addSp modSp add mod">
        <pc:chgData name="santosh mishra" userId="63ff90bc529fd418" providerId="LiveId" clId="{E1B19BEF-B88F-4B83-84F2-3486752C2D62}" dt="2024-06-02T17:35:55.993" v="1175" actId="20577"/>
        <pc:sldMkLst>
          <pc:docMk/>
          <pc:sldMk cId="2420914651" sldId="363"/>
        </pc:sldMkLst>
        <pc:spChg chg="add mod">
          <ac:chgData name="santosh mishra" userId="63ff90bc529fd418" providerId="LiveId" clId="{E1B19BEF-B88F-4B83-84F2-3486752C2D62}" dt="2024-06-02T17:32:32.198" v="1060" actId="20577"/>
          <ac:spMkLst>
            <pc:docMk/>
            <pc:sldMk cId="2420914651" sldId="363"/>
            <ac:spMk id="2" creationId="{47518567-D092-8BF7-46E6-47F77CA5A82C}"/>
          </ac:spMkLst>
        </pc:spChg>
        <pc:spChg chg="mod">
          <ac:chgData name="santosh mishra" userId="63ff90bc529fd418" providerId="LiveId" clId="{E1B19BEF-B88F-4B83-84F2-3486752C2D62}" dt="2024-06-02T17:35:55.993" v="1175" actId="20577"/>
          <ac:spMkLst>
            <pc:docMk/>
            <pc:sldMk cId="2420914651" sldId="363"/>
            <ac:spMk id="3" creationId="{00000000-0000-0000-0000-000000000000}"/>
          </ac:spMkLst>
        </pc:spChg>
        <pc:graphicFrameChg chg="add mod">
          <ac:chgData name="santosh mishra" userId="63ff90bc529fd418" providerId="LiveId" clId="{E1B19BEF-B88F-4B83-84F2-3486752C2D62}" dt="2024-06-02T17:30:59.348" v="1015" actId="1076"/>
          <ac:graphicFrameMkLst>
            <pc:docMk/>
            <pc:sldMk cId="2420914651" sldId="363"/>
            <ac:graphicFrameMk id="5" creationId="{25A81DFA-6141-63EA-D65A-443C50FB67F2}"/>
          </ac:graphicFrameMkLst>
        </pc:graphicFrameChg>
      </pc:sldChg>
      <pc:sldChg chg="addSp delSp modSp add del mod">
        <pc:chgData name="santosh mishra" userId="63ff90bc529fd418" providerId="LiveId" clId="{E1B19BEF-B88F-4B83-84F2-3486752C2D62}" dt="2024-06-02T17:52:44.681" v="1390" actId="47"/>
        <pc:sldMkLst>
          <pc:docMk/>
          <pc:sldMk cId="2095110142" sldId="364"/>
        </pc:sldMkLst>
        <pc:spChg chg="del">
          <ac:chgData name="santosh mishra" userId="63ff90bc529fd418" providerId="LiveId" clId="{E1B19BEF-B88F-4B83-84F2-3486752C2D62}" dt="2024-06-02T17:26:07.263" v="937" actId="21"/>
          <ac:spMkLst>
            <pc:docMk/>
            <pc:sldMk cId="2095110142" sldId="364"/>
            <ac:spMk id="3" creationId="{00000000-0000-0000-0000-000000000000}"/>
          </ac:spMkLst>
        </pc:spChg>
        <pc:spChg chg="add del mod">
          <ac:chgData name="santosh mishra" userId="63ff90bc529fd418" providerId="LiveId" clId="{E1B19BEF-B88F-4B83-84F2-3486752C2D62}" dt="2024-06-02T17:52:21.850" v="1387" actId="21"/>
          <ac:spMkLst>
            <pc:docMk/>
            <pc:sldMk cId="2095110142" sldId="364"/>
            <ac:spMk id="4" creationId="{0B60D323-FCFC-229B-11E7-C64152BBFD3E}"/>
          </ac:spMkLst>
        </pc:spChg>
        <pc:spChg chg="add del mod">
          <ac:chgData name="santosh mishra" userId="63ff90bc529fd418" providerId="LiveId" clId="{E1B19BEF-B88F-4B83-84F2-3486752C2D62}" dt="2024-06-02T17:52:29.721" v="1388" actId="21"/>
          <ac:spMkLst>
            <pc:docMk/>
            <pc:sldMk cId="2095110142" sldId="364"/>
            <ac:spMk id="7" creationId="{F0E28A31-685A-AC9A-E49E-8847C64F72CA}"/>
          </ac:spMkLst>
        </pc:spChg>
        <pc:graphicFrameChg chg="add del modGraphic">
          <ac:chgData name="santosh mishra" userId="63ff90bc529fd418" providerId="LiveId" clId="{E1B19BEF-B88F-4B83-84F2-3486752C2D62}" dt="2024-06-02T17:30:45.479" v="1013" actId="21"/>
          <ac:graphicFrameMkLst>
            <pc:docMk/>
            <pc:sldMk cId="2095110142" sldId="364"/>
            <ac:graphicFrameMk id="5" creationId="{25A81DFA-6141-63EA-D65A-443C50FB67F2}"/>
          </ac:graphicFrameMkLst>
        </pc:graphicFrameChg>
      </pc:sldChg>
      <pc:sldChg chg="delSp modSp add mod">
        <pc:chgData name="santosh mishra" userId="63ff90bc529fd418" providerId="LiveId" clId="{E1B19BEF-B88F-4B83-84F2-3486752C2D62}" dt="2024-06-02T17:37:17.021" v="1215" actId="20577"/>
        <pc:sldMkLst>
          <pc:docMk/>
          <pc:sldMk cId="1401413459" sldId="365"/>
        </pc:sldMkLst>
        <pc:spChg chg="del">
          <ac:chgData name="santosh mishra" userId="63ff90bc529fd418" providerId="LiveId" clId="{E1B19BEF-B88F-4B83-84F2-3486752C2D62}" dt="2024-06-02T17:36:12.322" v="1177" actId="21"/>
          <ac:spMkLst>
            <pc:docMk/>
            <pc:sldMk cId="1401413459" sldId="365"/>
            <ac:spMk id="2" creationId="{47518567-D092-8BF7-46E6-47F77CA5A82C}"/>
          </ac:spMkLst>
        </pc:spChg>
        <pc:spChg chg="mod">
          <ac:chgData name="santosh mishra" userId="63ff90bc529fd418" providerId="LiveId" clId="{E1B19BEF-B88F-4B83-84F2-3486752C2D62}" dt="2024-06-02T17:37:17.021" v="1215" actId="20577"/>
          <ac:spMkLst>
            <pc:docMk/>
            <pc:sldMk cId="1401413459" sldId="365"/>
            <ac:spMk id="3" creationId="{00000000-0000-0000-0000-000000000000}"/>
          </ac:spMkLst>
        </pc:spChg>
        <pc:graphicFrameChg chg="del">
          <ac:chgData name="santosh mishra" userId="63ff90bc529fd418" providerId="LiveId" clId="{E1B19BEF-B88F-4B83-84F2-3486752C2D62}" dt="2024-06-02T17:36:07.507" v="1176" actId="21"/>
          <ac:graphicFrameMkLst>
            <pc:docMk/>
            <pc:sldMk cId="1401413459" sldId="365"/>
            <ac:graphicFrameMk id="5" creationId="{25A81DFA-6141-63EA-D65A-443C50FB67F2}"/>
          </ac:graphicFrameMkLst>
        </pc:graphicFrameChg>
      </pc:sldChg>
      <pc:sldChg chg="addSp delSp modSp add mod">
        <pc:chgData name="santosh mishra" userId="63ff90bc529fd418" providerId="LiveId" clId="{E1B19BEF-B88F-4B83-84F2-3486752C2D62}" dt="2024-06-02T17:51:13.290" v="1375" actId="313"/>
        <pc:sldMkLst>
          <pc:docMk/>
          <pc:sldMk cId="2605941551" sldId="366"/>
        </pc:sldMkLst>
        <pc:spChg chg="add mod">
          <ac:chgData name="santosh mishra" userId="63ff90bc529fd418" providerId="LiveId" clId="{E1B19BEF-B88F-4B83-84F2-3486752C2D62}" dt="2024-06-02T17:51:13.290" v="1375" actId="313"/>
          <ac:spMkLst>
            <pc:docMk/>
            <pc:sldMk cId="2605941551" sldId="366"/>
            <ac:spMk id="2" creationId="{EF69B3C3-1434-6F41-9AA6-5C84CBCC0EF3}"/>
          </ac:spMkLst>
        </pc:spChg>
        <pc:spChg chg="mod">
          <ac:chgData name="santosh mishra" userId="63ff90bc529fd418" providerId="LiveId" clId="{E1B19BEF-B88F-4B83-84F2-3486752C2D62}" dt="2024-06-02T17:43:50.842" v="1248" actId="20577"/>
          <ac:spMkLst>
            <pc:docMk/>
            <pc:sldMk cId="2605941551" sldId="366"/>
            <ac:spMk id="3" creationId="{00000000-0000-0000-0000-000000000000}"/>
          </ac:spMkLst>
        </pc:spChg>
        <pc:spChg chg="add mod">
          <ac:chgData name="santosh mishra" userId="63ff90bc529fd418" providerId="LiveId" clId="{E1B19BEF-B88F-4B83-84F2-3486752C2D62}" dt="2024-06-02T17:44:55.157" v="1259" actId="20577"/>
          <ac:spMkLst>
            <pc:docMk/>
            <pc:sldMk cId="2605941551" sldId="366"/>
            <ac:spMk id="4" creationId="{A0EB338E-BBA5-119B-2E63-C2BE642B9A3D}"/>
          </ac:spMkLst>
        </pc:spChg>
        <pc:spChg chg="add mod">
          <ac:chgData name="santosh mishra" userId="63ff90bc529fd418" providerId="LiveId" clId="{E1B19BEF-B88F-4B83-84F2-3486752C2D62}" dt="2024-06-02T17:46:02.916" v="1264"/>
          <ac:spMkLst>
            <pc:docMk/>
            <pc:sldMk cId="2605941551" sldId="366"/>
            <ac:spMk id="10" creationId="{47518567-D092-8BF7-46E6-47F77CA5A82C}"/>
          </ac:spMkLst>
        </pc:spChg>
        <pc:spChg chg="add del mod">
          <ac:chgData name="santosh mishra" userId="63ff90bc529fd418" providerId="LiveId" clId="{E1B19BEF-B88F-4B83-84F2-3486752C2D62}" dt="2024-06-02T17:49:11.992" v="1352"/>
          <ac:spMkLst>
            <pc:docMk/>
            <pc:sldMk cId="2605941551" sldId="366"/>
            <ac:spMk id="23" creationId="{FF9D6A79-60CB-8DC4-526B-8C52C4D53DC0}"/>
          </ac:spMkLst>
        </pc:spChg>
        <pc:spChg chg="add mod">
          <ac:chgData name="santosh mishra" userId="63ff90bc529fd418" providerId="LiveId" clId="{E1B19BEF-B88F-4B83-84F2-3486752C2D62}" dt="2024-06-02T17:49:07.899" v="1350" actId="14100"/>
          <ac:spMkLst>
            <pc:docMk/>
            <pc:sldMk cId="2605941551" sldId="366"/>
            <ac:spMk id="24" creationId="{80619780-A59B-21F8-22CA-DD2BE9C8D30A}"/>
          </ac:spMkLst>
        </pc:spChg>
        <pc:cxnChg chg="add mod">
          <ac:chgData name="santosh mishra" userId="63ff90bc529fd418" providerId="LiveId" clId="{E1B19BEF-B88F-4B83-84F2-3486752C2D62}" dt="2024-06-02T17:47:09.653" v="1279" actId="14100"/>
          <ac:cxnSpMkLst>
            <pc:docMk/>
            <pc:sldMk cId="2605941551" sldId="366"/>
            <ac:cxnSpMk id="6" creationId="{DB7C8C7B-6B31-1945-D72F-185A844E0B60}"/>
          </ac:cxnSpMkLst>
        </pc:cxnChg>
        <pc:cxnChg chg="add mod">
          <ac:chgData name="santosh mishra" userId="63ff90bc529fd418" providerId="LiveId" clId="{E1B19BEF-B88F-4B83-84F2-3486752C2D62}" dt="2024-06-02T17:47:06.345" v="1278" actId="14100"/>
          <ac:cxnSpMkLst>
            <pc:docMk/>
            <pc:sldMk cId="2605941551" sldId="366"/>
            <ac:cxnSpMk id="11" creationId="{CAADE3F0-D085-588B-7D6D-EE9BA0E7211E}"/>
          </ac:cxnSpMkLst>
        </pc:cxnChg>
        <pc:cxnChg chg="add mod">
          <ac:chgData name="santosh mishra" userId="63ff90bc529fd418" providerId="LiveId" clId="{E1B19BEF-B88F-4B83-84F2-3486752C2D62}" dt="2024-06-02T17:46:54.817" v="1276" actId="14100"/>
          <ac:cxnSpMkLst>
            <pc:docMk/>
            <pc:sldMk cId="2605941551" sldId="366"/>
            <ac:cxnSpMk id="12" creationId="{F56FF3CD-4900-49D7-FA80-E796F423BA01}"/>
          </ac:cxnSpMkLst>
        </pc:cxnChg>
        <pc:cxnChg chg="add mod">
          <ac:chgData name="santosh mishra" userId="63ff90bc529fd418" providerId="LiveId" clId="{E1B19BEF-B88F-4B83-84F2-3486752C2D62}" dt="2024-06-02T17:47:01.844" v="1277" actId="14100"/>
          <ac:cxnSpMkLst>
            <pc:docMk/>
            <pc:sldMk cId="2605941551" sldId="366"/>
            <ac:cxnSpMk id="13" creationId="{D7F277A0-E1DD-B61F-A1E9-CC1DB3A1C366}"/>
          </ac:cxnSpMkLst>
        </pc:cxnChg>
      </pc:sldChg>
      <pc:sldChg chg="addSp modSp add mod ord">
        <pc:chgData name="santosh mishra" userId="63ff90bc529fd418" providerId="LiveId" clId="{E1B19BEF-B88F-4B83-84F2-3486752C2D62}" dt="2024-06-02T18:19:29.340" v="2378" actId="20577"/>
        <pc:sldMkLst>
          <pc:docMk/>
          <pc:sldMk cId="674627585" sldId="367"/>
        </pc:sldMkLst>
        <pc:spChg chg="add mod">
          <ac:chgData name="santosh mishra" userId="63ff90bc529fd418" providerId="LiveId" clId="{E1B19BEF-B88F-4B83-84F2-3486752C2D62}" dt="2024-06-02T17:54:56" v="1515" actId="14100"/>
          <ac:spMkLst>
            <pc:docMk/>
            <pc:sldMk cId="674627585" sldId="367"/>
            <ac:spMk id="2" creationId="{02B4D112-C89A-6D7B-CE7D-045F92DE8A37}"/>
          </ac:spMkLst>
        </pc:spChg>
        <pc:spChg chg="mod">
          <ac:chgData name="santosh mishra" userId="63ff90bc529fd418" providerId="LiveId" clId="{E1B19BEF-B88F-4B83-84F2-3486752C2D62}" dt="2024-06-02T17:58:20.528" v="1777" actId="20577"/>
          <ac:spMkLst>
            <pc:docMk/>
            <pc:sldMk cId="674627585" sldId="367"/>
            <ac:spMk id="3" creationId="{00000000-0000-0000-0000-000000000000}"/>
          </ac:spMkLst>
        </pc:spChg>
        <pc:spChg chg="add mod">
          <ac:chgData name="santosh mishra" userId="63ff90bc529fd418" providerId="LiveId" clId="{E1B19BEF-B88F-4B83-84F2-3486752C2D62}" dt="2024-06-02T18:19:29.340" v="2378" actId="20577"/>
          <ac:spMkLst>
            <pc:docMk/>
            <pc:sldMk cId="674627585" sldId="367"/>
            <ac:spMk id="4" creationId="{5107B1F6-60AD-1235-35B3-556F9D6F805C}"/>
          </ac:spMkLst>
        </pc:spChg>
        <pc:spChg chg="add mod">
          <ac:chgData name="santosh mishra" userId="63ff90bc529fd418" providerId="LiveId" clId="{E1B19BEF-B88F-4B83-84F2-3486752C2D62}" dt="2024-06-02T18:00:50.194" v="1792" actId="20577"/>
          <ac:spMkLst>
            <pc:docMk/>
            <pc:sldMk cId="674627585" sldId="367"/>
            <ac:spMk id="10" creationId="{3489CBFF-7D5B-D4A6-A668-B3B825C5FD48}"/>
          </ac:spMkLst>
        </pc:spChg>
        <pc:spChg chg="add mod">
          <ac:chgData name="santosh mishra" userId="63ff90bc529fd418" providerId="LiveId" clId="{E1B19BEF-B88F-4B83-84F2-3486752C2D62}" dt="2024-06-02T18:00:19.239" v="1785" actId="767"/>
          <ac:spMkLst>
            <pc:docMk/>
            <pc:sldMk cId="674627585" sldId="367"/>
            <ac:spMk id="11" creationId="{49A0F504-5B74-058B-CCB1-675C84000845}"/>
          </ac:spMkLst>
        </pc:spChg>
        <pc:spChg chg="add mod">
          <ac:chgData name="santosh mishra" userId="63ff90bc529fd418" providerId="LiveId" clId="{E1B19BEF-B88F-4B83-84F2-3486752C2D62}" dt="2024-06-02T18:01:28.296" v="1804" actId="20577"/>
          <ac:spMkLst>
            <pc:docMk/>
            <pc:sldMk cId="674627585" sldId="367"/>
            <ac:spMk id="13" creationId="{90F42B33-06AD-CF73-662D-9E2F0CC4417D}"/>
          </ac:spMkLst>
        </pc:spChg>
        <pc:cxnChg chg="add mod">
          <ac:chgData name="santosh mishra" userId="63ff90bc529fd418" providerId="LiveId" clId="{E1B19BEF-B88F-4B83-84F2-3486752C2D62}" dt="2024-06-02T17:58:42.395" v="1780" actId="13822"/>
          <ac:cxnSpMkLst>
            <pc:docMk/>
            <pc:sldMk cId="674627585" sldId="367"/>
            <ac:cxnSpMk id="6" creationId="{3AD7AFFF-B6BA-B37E-5FFF-673C3FAB741C}"/>
          </ac:cxnSpMkLst>
        </pc:cxnChg>
        <pc:cxnChg chg="add mod">
          <ac:chgData name="santosh mishra" userId="63ff90bc529fd418" providerId="LiveId" clId="{E1B19BEF-B88F-4B83-84F2-3486752C2D62}" dt="2024-06-02T17:59:01.335" v="1783" actId="14100"/>
          <ac:cxnSpMkLst>
            <pc:docMk/>
            <pc:sldMk cId="674627585" sldId="367"/>
            <ac:cxnSpMk id="7" creationId="{ACF546B6-6F03-CFF7-8F71-2A96D4E72AF4}"/>
          </ac:cxnSpMkLst>
        </pc:cxnChg>
        <pc:cxnChg chg="add mod">
          <ac:chgData name="santosh mishra" userId="63ff90bc529fd418" providerId="LiveId" clId="{E1B19BEF-B88F-4B83-84F2-3486752C2D62}" dt="2024-06-02T18:00:56.199" v="1793"/>
          <ac:cxnSpMkLst>
            <pc:docMk/>
            <pc:sldMk cId="674627585" sldId="367"/>
            <ac:cxnSpMk id="12" creationId="{60039032-46D1-B284-0BED-FF927D7E986E}"/>
          </ac:cxnSpMkLst>
        </pc:cxnChg>
      </pc:sldChg>
      <pc:sldChg chg="modSp add mod ord">
        <pc:chgData name="santosh mishra" userId="63ff90bc529fd418" providerId="LiveId" clId="{E1B19BEF-B88F-4B83-84F2-3486752C2D62}" dt="2024-06-02T18:23:43.700" v="2627" actId="20577"/>
        <pc:sldMkLst>
          <pc:docMk/>
          <pc:sldMk cId="2650938707" sldId="368"/>
        </pc:sldMkLst>
        <pc:spChg chg="mod">
          <ac:chgData name="santosh mishra" userId="63ff90bc529fd418" providerId="LiveId" clId="{E1B19BEF-B88F-4B83-84F2-3486752C2D62}" dt="2024-06-02T18:23:43.700" v="2627" actId="20577"/>
          <ac:spMkLst>
            <pc:docMk/>
            <pc:sldMk cId="2650938707" sldId="368"/>
            <ac:spMk id="3" creationId="{00000000-0000-0000-0000-000000000000}"/>
          </ac:spMkLst>
        </pc:spChg>
      </pc:sldChg>
      <pc:sldChg chg="modSp add mod">
        <pc:chgData name="santosh mishra" userId="63ff90bc529fd418" providerId="LiveId" clId="{E1B19BEF-B88F-4B83-84F2-3486752C2D62}" dt="2024-06-02T18:23:08.068" v="2612" actId="6549"/>
        <pc:sldMkLst>
          <pc:docMk/>
          <pc:sldMk cId="2804702647" sldId="369"/>
        </pc:sldMkLst>
        <pc:spChg chg="mod">
          <ac:chgData name="santosh mishra" userId="63ff90bc529fd418" providerId="LiveId" clId="{E1B19BEF-B88F-4B83-84F2-3486752C2D62}" dt="2024-06-02T18:23:08.068" v="2612" actId="6549"/>
          <ac:spMkLst>
            <pc:docMk/>
            <pc:sldMk cId="2804702647" sldId="369"/>
            <ac:spMk id="3" creationId="{00000000-0000-0000-0000-000000000000}"/>
          </ac:spMkLst>
        </pc:spChg>
      </pc:sldChg>
      <pc:sldChg chg="modSp add mod">
        <pc:chgData name="santosh mishra" userId="63ff90bc529fd418" providerId="LiveId" clId="{E1B19BEF-B88F-4B83-84F2-3486752C2D62}" dt="2024-06-02T18:31:30.519" v="3069" actId="404"/>
        <pc:sldMkLst>
          <pc:docMk/>
          <pc:sldMk cId="952851194" sldId="370"/>
        </pc:sldMkLst>
        <pc:spChg chg="mod">
          <ac:chgData name="santosh mishra" userId="63ff90bc529fd418" providerId="LiveId" clId="{E1B19BEF-B88F-4B83-84F2-3486752C2D62}" dt="2024-06-02T18:31:30.519" v="3069" actId="404"/>
          <ac:spMkLst>
            <pc:docMk/>
            <pc:sldMk cId="952851194" sldId="370"/>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31T05:19:50.391"/>
    </inkml:context>
    <inkml:brush xml:id="br0">
      <inkml:brushProperty name="width" value="0.035" units="cm"/>
      <inkml:brushProperty name="height" value="0.035" units="cm"/>
      <inkml:brushProperty name="color" value="#E71224"/>
    </inkml:brush>
  </inkml:definitions>
  <inkml:trace contextRef="#ctx0" brushRef="#br0">1 125 24575,'27'1'0,"-1"2"0,29 5 0,-27-3 0,52 3 0,142-9 0,-308 3 0,-101-4 0,186 2 0,0 0 0,-1 0 0,1 0 0,0 0 0,-1 0 0,1-1 0,0 1 0,-1 0 0,1-1 0,0 1 0,0 0 0,-1-1 0,1 0 0,0 1 0,0-1 0,0 0 0,0 1 0,0-1 0,0 0 0,0 0 0,0 0 0,0 0 0,-1-2 0,2 2 0,0 0 0,0 0 0,0-1 0,0 1 0,0 0 0,0 0 0,1 0 0,-1-1 0,0 1 0,1 0 0,-1 0 0,1 0 0,-1 0 0,1 0 0,0 0 0,-1 0 0,1 0 0,0 0 0,1-1 0,6-6 0,0 1 0,0 0 0,1 0 0,12-7 0,109-46 0,-152 56 0,-13 3 0,28 2 0,-1 1 0,1 0 0,0 0 0,0 0 0,0 1 0,0 0 0,1 0 0,-1 1 0,1 0 0,0 0 0,0 0 0,0 1 0,0 0 0,1 0 0,0 0 0,0 1 0,0 0 0,1 0 0,0 0 0,-6 13 0,5-10 0,1 0 0,0 1 0,1-1 0,0 1 0,1 0 0,0 0 0,1 0 0,-1 0 0,2 1 0,0-1 0,0 0 0,1 0 0,0 0 0,4 17 0,-4-24 0,0 0 0,1 0 0,-1 0 0,1 0 0,-1 0 0,1 0 0,0 0 0,0-1 0,1 1 0,-1-1 0,0 0 0,1 1 0,-1-1 0,1 0 0,0 0 0,0-1 0,0 1 0,0-1 0,0 1 0,0-1 0,0 0 0,0 0 0,1 0 0,-1 0 0,0-1 0,1 0 0,-1 1 0,0-1 0,6-1 0,-4 1 0,0 0 0,1-1 0,-1 1 0,0-1 0,1-1 0,-1 1 0,0-1 0,0 0 0,0 0 0,0 0 0,0-1 0,-1 1 0,1-1 0,-1 0 0,1-1 0,-1 1 0,6-8 0,-6 7 0,-1-1 0,0 0 0,0 0 0,0 0 0,0 0 0,-1 0 0,0-1 0,0 1 0,0-1 0,-1 1 0,0-1 0,0 0 0,0 0 0,-1-9 0,0 12 0,-1 0 0,0 0 0,0 0 0,0 0 0,0 0 0,0 0 0,0 1 0,-1-1 0,0 0 0,1 1 0,-1-1 0,0 1 0,0-1 0,0 1 0,-1 0 0,1 0 0,-1 0 0,1 0 0,-1 0 0,1 1 0,-1-1 0,0 1 0,0 0 0,0 0 0,0 0 0,0 0 0,0 0 0,-5 0 0,-6-3 0,-1 0 0,0 1 0,1 0 0,-1 1 0,0 1 0,-27 1 0,38 0 0,0 1 0,0-1 0,0 1 0,1 1 0,-1-1 0,0 0 0,1 1 0,-1 0 0,1 0 0,-1 0 0,1 0 0,0 0 0,0 1 0,0-1 0,0 1 0,1 0 0,-1 0 0,1 0 0,-1 0 0,1 1 0,0-1 0,0 0 0,1 1 0,-1 0 0,1-1 0,-1 1 0,0 6 0,0-4 0,1 0 0,0 1 0,0-1 0,1 0 0,0 1 0,0-1 0,0 1 0,1-1 0,0 0 0,0 1 0,1-1 0,-1 0 0,1 0 0,1 0 0,-1 0 0,1 0 0,0-1 0,0 1 0,1-1 0,0 0 0,-1 0 0,2 0 0,-1 0 0,1-1 0,-1 1 0,1-1 0,1 0 0,-1-1 0,0 0 0,1 1 0,0-2 0,-1 1 0,1-1 0,1 1 0,-1-2 0,0 1 0,0-1 0,0 0 0,1 0 0,-1-1 0,1 1 0,-1-1 0,0-1 0,1 1 0,-1-1 0,11-3 0,-11 2 0,-1 0 0,1-1 0,0 1 0,-1-1 0,0 0 0,1 0 0,-1-1 0,-1 1 0,1-1 0,0 0 0,-1-1 0,0 1 0,0-1 0,0 0 0,-1 0 0,1 0 0,-1 0 0,4-12 0,-4 11 0,0-1 0,-1 0 0,0 0 0,0-1 0,-1 1 0,0 0 0,0 0 0,-1-1 0,0 1 0,0 0 0,-1-1 0,0 1 0,0 0 0,-1-1 0,-3-11 0,2 14 0,0 0 0,0 0 0,0 1 0,-1-1 0,0 0 0,0 1 0,0 0 0,0 0 0,0 0 0,-1 1 0,0-1 0,0 1 0,0 0 0,0 1 0,0-1 0,-1 1 0,1 0 0,-1 0 0,1 1 0,-1-1 0,0 1 0,1 1 0,-1-1 0,-8 1 0,11 0 0,-1 0 0,1 0 0,-1 0 0,0 0 0,1 1 0,-1 0 0,1-1 0,0 1 0,-1 1 0,1-1 0,0 0 0,-1 1 0,1 0 0,0-1 0,0 1 0,0 1 0,0-1 0,1 0 0,-1 1 0,1-1 0,-1 1 0,1 0 0,0 0 0,0 0 0,0 0 0,0 0 0,1 0 0,-1 0 0,1 1 0,0-1 0,0 0 0,0 1 0,0-1 0,1 1 0,0 0 0,-1-1 0,1 1 0,0-1 0,1 8 0,0-5 0,0 0 0,0 0 0,1 0 0,-1 0 0,1-1 0,1 1 0,-1 0 0,1-1 0,0 1 0,0-1 0,0 0 0,1 0 0,0 0 0,0 0 0,0-1 0,0 0 0,1 0 0,0 0 0,6 4 0,-8-6 0,1 0 0,0 0 0,0 0 0,0-1 0,0 1 0,0-1 0,0 0 0,0-1 0,0 1 0,1-1 0,-1 1 0,0-1 0,0 0 0,0-1 0,1 1 0,-1-1 0,0 0 0,0 0 0,0 0 0,0 0 0,0-1 0,0 0 0,0 0 0,-1 0 0,1 0 0,-1 0 0,1-1 0,5-5 0,-4 3 0,1-1 0,-1 0 0,-1 0 0,1 0 0,-1-1 0,0 1 0,-1-1 0,1 0 0,-1 0 0,2-8 0,-4 13 0,0 0 0,-1 0 0,1 0 0,-1 0 0,0 0 0,1 0 0,-1 0 0,0 0 0,0 0 0,0-1 0,-1 1 0,1 0 0,0 0 0,-1 0 0,1 0 0,-1 0 0,0 1 0,0-1 0,0 0 0,0 0 0,0 0 0,0 1 0,0-1 0,0 0 0,-1 1 0,1-1 0,-1 1 0,1-1 0,-1 1 0,1 0 0,-1 0 0,0 0 0,0 0 0,1 0 0,-1 0 0,0 0 0,0 1 0,0-1 0,0 1 0,0-1 0,-3 1 0,1-2 0,-1 1 0,0 0 0,1 1 0,-1-1 0,0 1 0,1 0 0,-1 0 0,0 1 0,1-1 0,-1 1 0,1 0 0,-1 1 0,1-1 0,-1 1 0,1-1 0,0 1 0,-1 0 0,1 1 0,0-1 0,1 1 0,-1 0 0,0 0 0,1 0 0,0 0 0,-1 1 0,-2 4 0,1 1 0,0-1 0,1 1 0,0 0 0,1 0 0,0 1 0,0-1 0,1 1 0,0-1 0,1 1 0,0 0 0,1 17 0,0-18 0,1 0 0,1 0 0,-1-1 0,1 1 0,1-1 0,0 0 0,0 1 0,0-1 0,1-1 0,1 1 0,8 12 0,-11-17 0,-1-1 0,1 1 0,0-1 0,0 0 0,1 1 0,-1-1 0,0 0 0,1-1 0,-1 1 0,1 0 0,-1-1 0,1 1 0,0-1 0,0 0 0,-1 0 0,1 0 0,0 0 0,0-1 0,0 1 0,0-1 0,0 1 0,0-1 0,1 0 0,-1-1 0,0 1 0,0 0 0,0-1 0,0 1 0,0-1 0,-1 0 0,1 0 0,0 0 0,0-1 0,0 1 0,-1-1 0,1 1 0,2-3 0,0 0 0,-1-1 0,1 1 0,-1-1 0,0 1 0,0-1 0,-1 0 0,0 0 0,1-1 0,-2 1 0,1-1 0,-1 1 0,0-1 0,0 0 0,1-7 0,-2 11 0,0-1 0,-1 1 0,0 0 0,1-1 0,-1 1 0,0-1 0,0 1 0,0 0 0,0-1 0,-1 1 0,1-1 0,-1 1 0,1 0 0,-1-1 0,0 1 0,0 0 0,0 0 0,0 0 0,0 0 0,-1 0 0,1 0 0,-1 0 0,1 0 0,-1 0 0,0 0 0,1 1 0,-1-1 0,0 1 0,0-1 0,0 1 0,0 0 0,-1 0 0,1 0 0,0 0 0,0 0 0,-1 1 0,-3-2 0,1 1 0,1 0 0,-1 0 0,0 1 0,0-1 0,0 1 0,0 0 0,0 0 0,0 1 0,0 0 0,0 0 0,0 0 0,1 0 0,-1 1 0,0-1 0,1 1 0,-1 0 0,1 1 0,0-1 0,-6 5 0,5-2 0,0 0 0,0 0 0,1 1 0,0-1 0,0 1 0,1 0 0,-1 0 0,1 1 0,0-1 0,1 1 0,0-1 0,-3 13 0,28-140 0,-20 105 0,-2 0 0,0 0 0,-1 0 0,0-1 0,-6-30 0,5 44 0,0-1 0,0 1 0,0 0 0,-1 0 0,1 0 0,-1 0 0,0 0 0,0 1 0,0-1 0,0 0 0,0 1 0,-1 0 0,1-1 0,-1 1 0,0 0 0,1 0 0,-1 0 0,0 1 0,0-1 0,0 1 0,0 0 0,-1-1 0,1 2 0,0-1 0,0 0 0,-1 0 0,1 1 0,-1 0 0,1 0 0,0 0 0,-1 0 0,1 0 0,0 1 0,-7 1 0,6-2 0,-1 1 0,1 0 0,-1 1 0,1-1 0,-1 1 0,1 0 0,0 0 0,0 0 0,0 0 0,0 1 0,0 0 0,0 0 0,1 0 0,-1 0 0,1 0 0,0 1 0,0 0 0,0-1 0,0 1 0,1 0 0,0 0 0,0 0 0,0 1 0,0-1 0,-1 6 0,2-5 0,1 0 0,0-1 0,0 1 0,0 0 0,0-1 0,1 1 0,0 0 0,0-1 0,0 1 0,0-1 0,1 1 0,0-1 0,0 0 0,0 1 0,0-1 0,1 0 0,0-1 0,5 7 0,-1-2 0,1-1 0,0 0 0,0 0 0,0-1 0,1 0 0,0 0 0,13 5 0,-20-10 0,0 0 0,0-1 0,-1 1 0,1-1 0,0 1 0,0-1 0,0 0 0,0 1 0,0-1 0,-1 0 0,1 0 0,0-1 0,0 1 0,0 0 0,0 0 0,0-1 0,-1 1 0,1-1 0,0 0 0,0 0 0,-1 0 0,3-1 0,0-1 0,0 0 0,-1 0 0,1 0 0,-1 0 0,0-1 0,0 0 0,0 0 0,-1 1 0,3-6 0,-1 2 0,-1 0 0,1-1 0,-2 1 0,1-1 0,-1 1 0,0-1 0,0 0 0,-1 0 0,0 0 0,-1-14 0,0 20 0,0 1 0,0-1 0,0 1 0,-1-1 0,1 1 0,0-1 0,-1 1 0,1-1 0,-1 1 0,0 0 0,1-1 0,-1 1 0,0 0 0,0-1 0,0 1 0,0 0 0,0 0 0,0 0 0,0 0 0,-1 0 0,1 0 0,0 0 0,0 0 0,-1 1 0,1-1 0,-1 0 0,1 1 0,-1-1 0,1 1 0,0-1 0,-1 1 0,0 0 0,1 0 0,-1 0 0,1 0 0,-1 0 0,1 0 0,-1 0 0,-2 1 0,2-1 0,-1 1 0,0 0 0,1 0 0,0 0 0,-1 1 0,1-1 0,0 0 0,-1 1 0,1 0 0,0-1 0,0 1 0,0 0 0,1 0 0,-1 0 0,0 0 0,1 1 0,-1-1 0,1 0 0,0 1 0,0-1 0,0 0 0,-1 5 0,-4 56 0,7-85 0,-1-52 0,-1 70 0,1-1 0,-1 1 0,0-1 0,0 1 0,0 0 0,0-1 0,-1 1 0,0 0 0,0 0 0,0 0 0,0 0 0,-1 0 0,0 1 0,-5-6 0,8 8 0,-1 0 0,0 1 0,1-1 0,-1 1 0,0-1 0,1 1 0,-1-1 0,0 1 0,0 0 0,0-1 0,1 1 0,-1 0 0,0-1 0,0 1 0,0 0 0,0 0 0,1 0 0,-1 0 0,0 0 0,0 0 0,0 0 0,0 0 0,0 0 0,0 1 0,1-1 0,-1 0 0,0 0 0,-1 1 0,1 0 0,-1 1 0,0-1 0,0 1 0,1-1 0,-1 1 0,1 0 0,0-1 0,-1 1 0,1 0 0,0 0 0,-1 2 0,-2 5 0,1-1 0,-1 1 0,2 1 0,-3 10 0,3-9 0,1-1 0,1 1 0,0 0 0,1-1 0,-1 1 0,2-1 0,0 1 0,0-1 0,1 1 0,4 10 0,1-2 0,1 0 0,1 0 0,0-1 0,17 20 0,-26-35 0,1-1 0,0 0 0,0 0 0,0 0 0,0 0 0,0 0 0,0 0 0,0-1 0,0 1 0,1-1 0,-1 1 0,1-1 0,-1 0 0,1 0 0,0 0 0,-1 0 0,1-1 0,0 1 0,-1-1 0,1 1 0,0-1 0,0 0 0,0 0 0,-1 0 0,1-1 0,0 1 0,0-1 0,-1 1 0,1-1 0,0 0 0,-1 0 0,1 0 0,-1 0 0,1-1 0,-1 1 0,0-1 0,1 1 0,1-3 0,12-9 0,-1 0 0,0 0 0,-1-1 0,15-22 0,-12 16 0,-5 7 0,0-1 0,18-30 0,-28 40 0,1-1 0,-1 1 0,0-1 0,0 1 0,0-1 0,-1 0 0,0 0 0,0 1 0,0-1 0,0 0 0,-1 0 0,0 0 0,0 0 0,0 0 0,-2-8 0,1 11 0,0-1 0,-1 1 0,1 0 0,-1 0 0,1 0 0,-1 0 0,0 0 0,0 0 0,0 0 0,0 0 0,0 1 0,0-1 0,0 1 0,-1 0 0,1 0 0,0-1 0,-1 1 0,1 1 0,-1-1 0,0 0 0,1 1 0,-1-1 0,1 1 0,-1 0 0,-5 0 0,-8-1 0,0 1 0,-28 4 0,32-2 0,1 0 0,-1 1 0,1 1 0,0 0 0,0 0 0,1 1 0,-1 1 0,1-1 0,0 2 0,1-1 0,-1 2 0,-11 10 0,18-15 0,1 0 0,-1 0 0,1 0 0,-1 1 0,1-1 0,0 1 0,0-1 0,1 1 0,-1 0 0,1-1 0,0 1 0,-1 0 0,2 0 0,-1 0 0,0 0 0,1 0 0,0 6 0,1 4 0,1-1 0,1 1 0,7 24 0,-7-30 0,-1-1 0,1 1 0,-1 0 0,-1 0 0,0 0 0,0 0 0,0 0 0,-1 0 0,0 0 0,-1 0 0,-2 15 0,3-22 0,-1 1 0,1-1 0,-1 1 0,0-1 0,1 1 0,-1-1 0,0 1 0,0-1 0,0 0 0,0 1 0,0-1 0,0 0 0,0 0 0,-1 0 0,1 0 0,0 0 0,-1 0 0,1 0 0,0 0 0,-1-1 0,1 1 0,-1 0 0,1-1 0,-1 1 0,0-1 0,1 0 0,-1 1 0,1-1 0,-1 0 0,0 0 0,1 0 0,-1 0 0,0-1 0,1 1 0,-1 0 0,-1-1 0,0 0 0,1 0 0,-1 0 0,1 0 0,0 0 0,-1-1 0,1 1 0,0-1 0,0 0 0,0 1 0,0-1 0,0 0 0,0 0 0,1 0 0,-1 0 0,0-1 0,1 1 0,0 0 0,0-1 0,-1 1 0,2-1 0,-2-3 0,1-2 0,1-1 0,0 0 0,0 1 0,1-1 0,1 1 0,-1-1 0,1 1 0,1 0 0,-1 0 0,1 0 0,1 0 0,-1 0 0,2 0 0,4-7 0,-3 4 0,0 0 0,-1 0 0,0-1 0,-1 0 0,5-21 0,-8 19 0,-7 29 0,-6 31 0,10-30 0,-6 60 0,8-71 0,0-1 0,0 0 0,0 0 0,0 1 0,1-1 0,0 0 0,0 0 0,0 0 0,0 0 0,1 0 0,0 0 0,-1 0 0,1 0 0,3 4 0,-3-7 0,0 0 0,-1 0 0,1 0 0,0 0 0,-1 0 0,1 0 0,0-1 0,0 1 0,0-1 0,0 1 0,0-1 0,0 0 0,0 1 0,0-1 0,0 0 0,0-1 0,-1 1 0,1 0 0,0 0 0,0-1 0,0 1 0,0-1 0,0 0 0,0 1 0,-1-1 0,1 0 0,0 0 0,-1 0 0,1 0 0,0 0 0,-1-1 0,3-2 0,8-5 0,-1-1 0,19-22 0,-28 31 0,12-14 0,-1 0 0,0-2 0,-1 1 0,0-1 0,-2-1 0,0 0 0,8-22 0,-17 39 0,-1 1 0,1-1 0,-1 0 0,1 0 0,-1 0 0,0 0 0,1 0 0,-1 0 0,0 1 0,0-1 0,1 0 0,-1 0 0,0 0 0,0 0 0,0 0 0,0 0 0,-1 0 0,1 0 0,0 0 0,0 0 0,0 0 0,-1 0 0,1 1 0,-1-1 0,1 0 0,0 0 0,-1 0 0,0 0 0,1 1 0,-1-1 0,1 0 0,-1 1 0,0-1 0,1 0 0,-1 1 0,0-1 0,0 1 0,0-1 0,1 1 0,-1-1 0,0 1 0,0 0 0,0-1 0,0 1 0,0 0 0,0 0 0,0 0 0,0-1 0,0 1 0,0 0 0,0 0 0,1 1 0,-1-1 0,0 0 0,0 0 0,0 0 0,0 1 0,0-1 0,0 0 0,-1 1 0,-5 1 0,0 0 0,0 1 0,1 0 0,-1 0 0,1 0 0,-9 6 0,13-7 0,-5 3 0,-1 0 0,1 1 0,1 0 0,-1 0 0,1 1 0,0 0 0,-9 13 0,48-54 0,-14 17 0,-10 8 0,11-11 0,-1-1 0,24-33 0,-37 40 0,-14 16 0,-14 17 0,22-18 0,-1 0 0,0 0 0,0 0 0,1 0 0,-1-1 0,0 1 0,1 0 0,-1 1 0,1-1 0,-1 0 0,1 0 0,0 0 0,-1 0 0,1 0 0,0 0 0,0 0 0,0 1 0,0 1 0,0-3 0,1 1 0,-1-1 0,0 1 0,1-1 0,-1 0 0,1 1 0,-1-1 0,1 0 0,0 1 0,-1-1 0,1 0 0,-1 1 0,1-1 0,-1 0 0,1 0 0,0 0 0,-1 0 0,1 0 0,-1 0 0,1 0 0,0 0 0,-1 0 0,1 0 0,0 0 0,0 0 0,59-14 0,-28 6 0,-31 8 0,1 0 0,-1 0 0,1 0 0,0 1 0,-1-1 0,1 1 0,-1-1 0,1 1 0,-1 0 0,1-1 0,-1 1 0,1 0 0,-1 0 0,0 0 0,1 0 0,-1 0 0,0 0 0,0 0 0,0 1 0,0-1 0,0 0 0,0 1 0,0-1 0,0 1 0,-1-1 0,1 1 0,0-1 0,-1 1 0,1-1 0,-1 1 0,0 0 0,1-1 0,-1 1 0,0 0 0,0-1 0,0 1 0,0 0 0,-1 1 0,1 12 0,-1-1 0,0 0 0,-5 18 0,5-26 0,-4 36 0,3-25 0,0-1 0,-9 31 0,10-43 0,-1 0 0,1 0 0,-1 0 0,0 0 0,-1 0 0,1 0 0,0-1 0,-1 1 0,0-1 0,0 0 0,0 1 0,0-1 0,-1-1 0,1 1 0,-6 3 0,-4 2 0,0-1 0,-1-1 0,1 0 0,-1-1 0,0 0 0,0-1 0,-19 2 0,27-5 0,0-1 0,1 0 0,-1-1 0,0 1 0,1-1 0,-1 0 0,0 0 0,1-1 0,0 0 0,-1 0 0,1 0 0,0 0 0,0-1 0,0 0 0,0 0 0,1-1 0,-1 1 0,1-1 0,0 0 0,0 0 0,-6-7 0,4 2 0,1 0 0,-1 0 0,2-1 0,-1 0 0,1 0 0,1 0 0,0 0 0,0 0 0,1-1 0,0 1 0,1-1 0,0 0 0,1 1 0,1-18 0,-1 8 0,0 0 0,-2 0 0,-4-20 0,5 38 0,0 0 0,1 1 0,-1-1 0,1 0 0,-1 0 0,1 1 0,0-1 0,0 0 0,0 0 0,0 1 0,0-1 0,0 0 0,0 0 0,1 1 0,-1-1 0,1 0 0,-1 0 0,1 1 0,0-1 0,-1 1 0,1-1 0,0 0 0,0 1 0,0 0 0,0-1 0,0 1 0,1 0 0,-1-1 0,0 1 0,1 0 0,2-2 0,1 1 0,1 1 0,0-1 0,0 1 0,0 0 0,0 0 0,0 1 0,1-1 0,6 2 0,66-1 0,111 5 0,-187-5 0,-1 1 0,1-1 0,-1 1 0,1 0 0,-1 0 0,1 0 0,-1 0 0,0 0 0,1 1 0,-1-1 0,0 1 0,0-1 0,0 1 0,0 0 0,-1 0 0,1 0 0,0 0 0,-1 0 0,1 0 0,-1 0 0,0 1 0,0-1 0,0 1 0,0-1 0,0 0 0,0 1 0,0 0 0,-1-1 0,0 1 0,1 4 0,0 11 0,0 0 0,-1 0 0,-3 27 0,1-15 0,2-20 0,-1 0 0,1 0 0,-2 0 0,0 0 0,0 0 0,0-1 0,-7 16 0,6-20 0,0 0 0,0-1 0,0 1 0,-1-1 0,1 0 0,-1 0 0,0 0 0,0-1 0,0 1 0,-1-1 0,1 0 0,-1 0 0,0-1 0,0 1 0,-8 2 0,-11 4 0,0-2 0,-1 0 0,1-2 0,-1-1 0,0-1 0,-26 1 0,48-5 0,1 1 0,0 0 0,-1 0 0,1-1 0,0 0 0,-1 1 0,1-1 0,0 0 0,-1 0 0,1 0 0,0 0 0,0-1 0,0 1 0,0-1 0,0 1 0,0-1 0,1 1 0,-1-1 0,1 0 0,-1 0 0,1 0 0,-1 0 0,1 0 0,0 0 0,0 0 0,0-1 0,0 1 0,0 0 0,1-1 0,-1 1 0,1 0 0,-1-1 0,1-3 0,-2-11 0,2-1 0,0 0 0,4-31 0,-2 16 0,-3 4 0,-2 1 0,-1 0 0,-12-46 0,13 64 0,1 4 0,1 0 0,0 0 0,-1 0 0,2 0 0,-1-1 0,1 1 0,0 0 0,1-12 0,0 16 0,0 0 0,0 0 0,0 0 0,1 0 0,-1 0 0,0 0 0,1 1 0,-1-1 0,1 1 0,-1-1 0,1 1 0,0-1 0,0 1 0,0 0 0,0 0 0,0 0 0,0 0 0,0 0 0,0 0 0,0 1 0,0-1 0,0 1 0,0-1 0,1 1 0,-1 0 0,0 0 0,0 0 0,4 0 0,26 0 0,0 1 0,0 2 0,37 8 0,-28-5 0,46 2 0,-84-8 0,0 0 0,0 0 0,0 0 0,0 1 0,0-1 0,0 1 0,0-1 0,0 1 0,0 0 0,0 0 0,0 0 0,0 1 0,-1-1 0,1 1 0,0-1 0,-1 1 0,1 0 0,-1 0 0,0 0 0,2 3 0,-1-1 0,-1 1 0,0-1 0,0 1 0,-1 0 0,0 0 0,1 0 0,-1-1 0,-1 1 0,1 0 0,-1 0 0,-1 10 0,1 18 0,-1 0 0,-7 35 0,7-60 0,-1 0 0,1 0 0,-2-1 0,1 1 0,-1-1 0,0 0 0,0 1 0,-1-1 0,0-1 0,0 1 0,-1 0 0,0-1 0,0 0 0,-11 10 0,11-13 0,-1 0 0,0 0 0,0 0 0,0-1 0,0 0 0,0 0 0,0-1 0,0 0 0,-1 0 0,1 0 0,0-1 0,-1 0 0,1 0 0,-9-1 0,-7-2 0,0-1 0,-37-12 0,53 13 0,0 1 0,1-1 0,-1 0 0,1 0 0,0-1 0,0 0 0,0 1 0,0-2 0,1 1 0,-1-1 0,1 1 0,0-1 0,1 0 0,-1-1 0,1 1 0,0 0 0,0-1 0,1 0 0,-1 0 0,1 0 0,1 0 0,-1 0 0,1 0 0,0 0 0,1 0 0,-1-1 0,2-11 0,0-14 0,1-23 0,-2 52 0,0 0 0,0 0 0,-1 0 0,1 0 0,-1 0 0,0 0 0,0 0 0,0 0 0,0 0 0,0 0 0,-1 1 0,1-1 0,-3-3 0,3 5 0,1 1 0,0 0 0,-1-1 0,1 1 0,0-1 0,-1 1 0,1 0 0,0-1 0,-1 1 0,1 0 0,-1 0 0,1-1 0,-1 1 0,1 0 0,-1 0 0,1 0 0,-1-1 0,1 1 0,-1 0 0,1 0 0,-1 0 0,1 0 0,-1 0 0,1 0 0,-1 0 0,1 0 0,-1 0 0,1 0 0,-1 1 0,1-1 0,-1 0 0,0 0 0,-9 16 0,2 24 0,6-4 0,1 0 0,4 43 0,-2-76 0,-1 0 0,1 0 0,0 0 0,-1 0 0,2 0 0,-1 0 0,0 0 0,0-1 0,1 1 0,0 0 0,-1-1 0,1 1 0,0-1 0,0 0 0,0 0 0,1 0 0,-1 0 0,3 2 0,0 0 0,1-1 0,0 0 0,-1-1 0,1 1 0,0-1 0,0 0 0,1-1 0,9 2 0,-8-1 0,1-1 0,0-1 0,-1 1 0,1-2 0,0 1 0,-1-1 0,1 0 0,-1-1 0,1 0 0,-1 0 0,0-1 0,0 0 0,10-6 0,-12 5-151,1 0-1,-1 1 0,0-1 0,1 1 1,0 1-1,0-1 0,0 1 1,8-1-1,3 0-6674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2T10:49:56.523"/>
    </inkml:context>
    <inkml:brush xml:id="br0">
      <inkml:brushProperty name="width" value="0.035" units="cm"/>
      <inkml:brushProperty name="height" value="0.035" units="cm"/>
      <inkml:brushProperty name="color" value="#E71224"/>
    </inkml:brush>
  </inkml:definitions>
  <inkml:trace contextRef="#ctx0" brushRef="#br0">1255 1 24575,'-5'0'0,"0"1"0,1 1 0,-1-1 0,0 0 0,0 1 0,1 0 0,-1 0 0,1 1 0,-8 4 0,0 1 0,-58 34 0,2 3 0,1 4 0,3 2 0,3 3 0,-63 69 0,-80 78 0,94-96 0,-100 77 0,14-29-1365,182-142-5461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java-list"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 Id="rId5" Type="http://schemas.openxmlformats.org/officeDocument/2006/relationships/hyperlink" Target="https://www.javatpoint.com/synchronization-in-java"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javatpoint.com/collections-in-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javatpoint.com/java-vector" TargetMode="External"/><Relationship Id="rId3" Type="http://schemas.openxmlformats.org/officeDocument/2006/relationships/hyperlink" Target="https://www.javatpoint.com/java-stack#empty" TargetMode="External"/><Relationship Id="rId7" Type="http://schemas.openxmlformats.org/officeDocument/2006/relationships/hyperlink" Target="https://www.javatpoint.com/java-stack#search"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www.javatpoint.com/java-stack#peek" TargetMode="External"/><Relationship Id="rId5" Type="http://schemas.openxmlformats.org/officeDocument/2006/relationships/hyperlink" Target="https://www.javatpoint.com/java-stack#pop" TargetMode="External"/><Relationship Id="rId4" Type="http://schemas.openxmlformats.org/officeDocument/2006/relationships/hyperlink" Target="https://www.javatpoint.com/java-stack#push"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just">
              <a:lnSpc>
                <a:spcPct val="150000"/>
              </a:lnSpc>
            </a:pPr>
            <a:r>
              <a:rPr lang="en-US" dirty="0">
                <a:solidFill>
                  <a:schemeClr val="tx1"/>
                </a:solidFill>
                <a:highlight>
                  <a:srgbClr val="808000"/>
                </a:highlight>
              </a:rPr>
              <a:t>Need of Collection:</a:t>
            </a:r>
          </a:p>
          <a:p>
            <a:pPr algn="just">
              <a:lnSpc>
                <a:spcPct val="150000"/>
              </a:lnSpc>
            </a:pPr>
            <a:r>
              <a:rPr lang="en-US" dirty="0">
                <a:solidFill>
                  <a:schemeClr val="tx1"/>
                </a:solidFill>
              </a:rPr>
              <a:t>Int x=10;int y=20;int z=30;</a:t>
            </a:r>
          </a:p>
          <a:p>
            <a:pPr algn="just">
              <a:lnSpc>
                <a:spcPct val="150000"/>
              </a:lnSpc>
            </a:pPr>
            <a:r>
              <a:rPr lang="en-US" dirty="0">
                <a:solidFill>
                  <a:schemeClr val="tx1"/>
                </a:solidFill>
              </a:rPr>
              <a:t>To store huge no of values we use array.</a:t>
            </a:r>
          </a:p>
          <a:p>
            <a:pPr algn="just">
              <a:lnSpc>
                <a:spcPct val="150000"/>
              </a:lnSpc>
            </a:pPr>
            <a:r>
              <a:rPr lang="en-US" dirty="0">
                <a:solidFill>
                  <a:schemeClr val="tx1"/>
                </a:solidFill>
              </a:rPr>
              <a:t>Student[] s=new Student[10000];</a:t>
            </a:r>
          </a:p>
          <a:p>
            <a:pPr algn="just">
              <a:lnSpc>
                <a:spcPct val="150000"/>
              </a:lnSpc>
            </a:pPr>
            <a:r>
              <a:rPr lang="en-US" dirty="0">
                <a:solidFill>
                  <a:schemeClr val="tx1"/>
                </a:solidFill>
                <a:highlight>
                  <a:srgbClr val="808000"/>
                </a:highlight>
              </a:rPr>
              <a:t>Limitations of Array:</a:t>
            </a:r>
          </a:p>
          <a:p>
            <a:pPr algn="just">
              <a:lnSpc>
                <a:spcPct val="150000"/>
              </a:lnSpc>
            </a:pPr>
            <a:r>
              <a:rPr lang="en-US" dirty="0">
                <a:solidFill>
                  <a:schemeClr val="tx1"/>
                </a:solidFill>
              </a:rPr>
              <a:t>1.Fixed Size 2. Homogeneous Elements 3. No Underlying data structure so readymade method support is not there.</a:t>
            </a:r>
          </a:p>
          <a:p>
            <a:pPr algn="just">
              <a:lnSpc>
                <a:spcPct val="150000"/>
              </a:lnSpc>
            </a:pPr>
            <a:r>
              <a:rPr lang="en-US" dirty="0">
                <a:solidFill>
                  <a:schemeClr val="tx1"/>
                </a:solidFill>
              </a:rPr>
              <a:t>By Above Student array we can represent only student type of object.</a:t>
            </a:r>
          </a:p>
          <a:p>
            <a:pPr algn="just">
              <a:lnSpc>
                <a:spcPct val="150000"/>
              </a:lnSpc>
            </a:pPr>
            <a:r>
              <a:rPr lang="en-US" dirty="0">
                <a:solidFill>
                  <a:schemeClr val="tx1"/>
                </a:solidFill>
              </a:rPr>
              <a:t>s[0]=new Student();</a:t>
            </a:r>
          </a:p>
          <a:p>
            <a:pPr algn="just">
              <a:lnSpc>
                <a:spcPct val="150000"/>
              </a:lnSpc>
            </a:pPr>
            <a:r>
              <a:rPr lang="en-US" dirty="0">
                <a:solidFill>
                  <a:schemeClr val="tx1"/>
                </a:solidFill>
              </a:rPr>
              <a:t>S[1]=new Customer()   // RE: incompatible type found :Customer required :Student</a:t>
            </a:r>
          </a:p>
          <a:p>
            <a:pPr algn="just">
              <a:lnSpc>
                <a:spcPct val="150000"/>
              </a:lnSpc>
            </a:pPr>
            <a:r>
              <a:rPr lang="en-US" dirty="0">
                <a:solidFill>
                  <a:schemeClr val="tx1"/>
                </a:solidFill>
              </a:rPr>
              <a:t>Object[] a=new Object[10000];</a:t>
            </a:r>
          </a:p>
          <a:p>
            <a:pPr algn="just">
              <a:lnSpc>
                <a:spcPct val="150000"/>
              </a:lnSpc>
            </a:pPr>
            <a:r>
              <a:rPr lang="en-US" dirty="0">
                <a:solidFill>
                  <a:schemeClr val="tx1"/>
                </a:solidFill>
              </a:rPr>
              <a:t>a[0]=new Student();</a:t>
            </a:r>
          </a:p>
          <a:p>
            <a:pPr algn="just">
              <a:lnSpc>
                <a:spcPct val="150000"/>
              </a:lnSpc>
            </a:pPr>
            <a:r>
              <a:rPr lang="en-US" dirty="0">
                <a:solidFill>
                  <a:schemeClr val="tx1"/>
                </a:solidFill>
              </a:rPr>
              <a:t>A[1]=new Customer();</a:t>
            </a:r>
          </a:p>
        </p:txBody>
      </p:sp>
    </p:spTree>
    <p:extLst>
      <p:ext uri="{BB962C8B-B14F-4D97-AF65-F5344CB8AC3E}">
        <p14:creationId xmlns:p14="http://schemas.microsoft.com/office/powerpoint/2010/main" val="64243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6345057"/>
          </a:xfrm>
        </p:spPr>
        <p:txBody>
          <a:bodyPr>
            <a:normAutofit/>
          </a:bodyPr>
          <a:lstStyle/>
          <a:p>
            <a:pPr marL="0" indent="0">
              <a:buNone/>
            </a:pPr>
            <a:r>
              <a:rPr lang="en-US" dirty="0"/>
              <a:t>While(</a:t>
            </a:r>
            <a:r>
              <a:rPr lang="en-US" dirty="0" err="1"/>
              <a:t>itr.hasNext</a:t>
            </a:r>
            <a:r>
              <a:rPr lang="en-US" dirty="0"/>
              <a:t>()){</a:t>
            </a:r>
          </a:p>
          <a:p>
            <a:pPr marL="0" indent="0">
              <a:buNone/>
            </a:pPr>
            <a:r>
              <a:rPr lang="en-US" dirty="0"/>
              <a:t>Integer I-(Integer)</a:t>
            </a:r>
            <a:r>
              <a:rPr lang="en-US" dirty="0" err="1"/>
              <a:t>itr.next</a:t>
            </a:r>
            <a:r>
              <a:rPr lang="en-US" dirty="0"/>
              <a:t>();</a:t>
            </a:r>
          </a:p>
          <a:p>
            <a:pPr marL="0" indent="0">
              <a:buNone/>
            </a:pPr>
            <a:r>
              <a:rPr lang="en-US" dirty="0"/>
              <a:t>if(I%2==0)</a:t>
            </a:r>
          </a:p>
          <a:p>
            <a:pPr marL="0" indent="0">
              <a:buNone/>
            </a:pPr>
            <a:r>
              <a:rPr lang="en-US" dirty="0"/>
              <a:t>Sop(I);</a:t>
            </a:r>
          </a:p>
          <a:p>
            <a:pPr marL="0" indent="0">
              <a:buNone/>
            </a:pPr>
            <a:r>
              <a:rPr lang="en-US" dirty="0"/>
              <a:t>else</a:t>
            </a:r>
          </a:p>
          <a:p>
            <a:pPr marL="0" indent="0">
              <a:buNone/>
            </a:pPr>
            <a:r>
              <a:rPr lang="en-US" dirty="0" err="1"/>
              <a:t>itr.remove</a:t>
            </a:r>
            <a:r>
              <a:rPr lang="en-US" dirty="0"/>
              <a:t>();</a:t>
            </a:r>
          </a:p>
          <a:p>
            <a:pPr marL="0" indent="0">
              <a:buNone/>
            </a:pPr>
            <a:r>
              <a:rPr lang="en-US"/>
              <a:t>}</a:t>
            </a:r>
            <a:endParaRPr lang="en-IN" dirty="0"/>
          </a:p>
        </p:txBody>
      </p:sp>
    </p:spTree>
    <p:extLst>
      <p:ext uri="{BB962C8B-B14F-4D97-AF65-F5344CB8AC3E}">
        <p14:creationId xmlns:p14="http://schemas.microsoft.com/office/powerpoint/2010/main" val="2957749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251F23E-06AB-88E2-AB11-EB835892BB68}"/>
              </a:ext>
            </a:extLst>
          </p:cNvPr>
          <p:cNvSpPr>
            <a:spLocks noGrp="1"/>
          </p:cNvSpPr>
          <p:nvPr>
            <p:ph type="subTitle" idx="1"/>
          </p:nvPr>
        </p:nvSpPr>
        <p:spPr/>
        <p:txBody>
          <a:bodyPr/>
          <a:lstStyle/>
          <a:p>
            <a:endParaRPr lang="en-IN"/>
          </a:p>
        </p:txBody>
      </p:sp>
      <p:pic>
        <p:nvPicPr>
          <p:cNvPr id="1028" name="Picture 4" descr="collections - What are the differences between a HashMap and ...">
            <a:extLst>
              <a:ext uri="{FF2B5EF4-FFF2-40B4-BE49-F238E27FC236}">
                <a16:creationId xmlns:a16="http://schemas.microsoft.com/office/drawing/2014/main" id="{1877073C-E72A-485A-6CF7-BB9662AAE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147" y="881063"/>
            <a:ext cx="8680241" cy="572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785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7"/>
            <a:ext cx="10595795" cy="6106176"/>
          </a:xfrm>
        </p:spPr>
        <p:txBody>
          <a:bodyPr>
            <a:noAutofit/>
          </a:bodyPr>
          <a:lstStyle/>
          <a:p>
            <a:pPr algn="ctr">
              <a:lnSpc>
                <a:spcPct val="150000"/>
              </a:lnSpc>
            </a:pPr>
            <a:r>
              <a:rPr lang="en-US" dirty="0" err="1">
                <a:solidFill>
                  <a:schemeClr val="tx1"/>
                </a:solidFill>
                <a:highlight>
                  <a:srgbClr val="FFFF00"/>
                </a:highlight>
              </a:rPr>
              <a:t>LinkedHashMap</a:t>
            </a:r>
            <a:endParaRPr lang="en-US" dirty="0">
              <a:solidFill>
                <a:schemeClr val="tx1"/>
              </a:solidFill>
              <a:highlight>
                <a:srgbClr val="FFFF00"/>
              </a:highlight>
            </a:endParaRPr>
          </a:p>
          <a:p>
            <a:pPr algn="l">
              <a:lnSpc>
                <a:spcPct val="150000"/>
              </a:lnSpc>
            </a:pPr>
            <a:r>
              <a:rPr lang="en-US" dirty="0" err="1">
                <a:solidFill>
                  <a:schemeClr val="tx1"/>
                </a:solidFill>
              </a:rPr>
              <a:t>LinkedHashMap</a:t>
            </a:r>
            <a:r>
              <a:rPr lang="en-US" dirty="0">
                <a:solidFill>
                  <a:schemeClr val="tx1"/>
                </a:solidFill>
              </a:rPr>
              <a:t> is a child class of HashMap.</a:t>
            </a:r>
          </a:p>
          <a:p>
            <a:pPr algn="l">
              <a:lnSpc>
                <a:spcPct val="150000"/>
              </a:lnSpc>
            </a:pPr>
            <a:r>
              <a:rPr lang="en-US" dirty="0">
                <a:solidFill>
                  <a:schemeClr val="tx1"/>
                </a:solidFill>
              </a:rPr>
              <a:t>It is exactly same as HashMap(including methods and constructors) except the differences given in next slide. </a:t>
            </a:r>
          </a:p>
          <a:p>
            <a:pPr algn="l">
              <a:lnSpc>
                <a:spcPct val="150000"/>
              </a:lnSpc>
            </a:pPr>
            <a:endParaRPr lang="en-US" dirty="0">
              <a:solidFill>
                <a:schemeClr val="tx1"/>
              </a:solidFill>
            </a:endParaRPr>
          </a:p>
        </p:txBody>
      </p:sp>
      <p:pic>
        <p:nvPicPr>
          <p:cNvPr id="2" name="Picture 2" descr="HashMap vs LinkedHashMap in Java">
            <a:extLst>
              <a:ext uri="{FF2B5EF4-FFF2-40B4-BE49-F238E27FC236}">
                <a16:creationId xmlns:a16="http://schemas.microsoft.com/office/drawing/2014/main" id="{E87BE0B9-35E4-FC36-A68B-84BF21CC1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07" y="2199688"/>
            <a:ext cx="10595795" cy="4291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6385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7"/>
            <a:ext cx="10595795" cy="6106176"/>
          </a:xfrm>
        </p:spPr>
        <p:txBody>
          <a:bodyPr>
            <a:noAutofit/>
          </a:bodyPr>
          <a:lstStyle/>
          <a:p>
            <a:pPr algn="ctr">
              <a:lnSpc>
                <a:spcPct val="150000"/>
              </a:lnSpc>
            </a:pPr>
            <a:r>
              <a:rPr lang="en-US" dirty="0" err="1">
                <a:solidFill>
                  <a:schemeClr val="tx1"/>
                </a:solidFill>
                <a:highlight>
                  <a:srgbClr val="FFFF00"/>
                </a:highlight>
              </a:rPr>
              <a:t>LinkedHashMap</a:t>
            </a:r>
            <a:endParaRPr lang="en-US" dirty="0">
              <a:solidFill>
                <a:schemeClr val="tx1"/>
              </a:solidFill>
              <a:highlight>
                <a:srgbClr val="FFFF00"/>
              </a:highlight>
            </a:endParaRPr>
          </a:p>
          <a:p>
            <a:pPr algn="l">
              <a:lnSpc>
                <a:spcPct val="150000"/>
              </a:lnSpc>
            </a:pPr>
            <a:r>
              <a:rPr lang="en-US" dirty="0" err="1">
                <a:solidFill>
                  <a:schemeClr val="tx1"/>
                </a:solidFill>
              </a:rPr>
              <a:t>LinkedHashMap</a:t>
            </a:r>
            <a:r>
              <a:rPr lang="en-US" dirty="0">
                <a:solidFill>
                  <a:schemeClr val="tx1"/>
                </a:solidFill>
              </a:rPr>
              <a:t> is a child class of HashMap.</a:t>
            </a:r>
          </a:p>
          <a:p>
            <a:pPr algn="l">
              <a:lnSpc>
                <a:spcPct val="150000"/>
              </a:lnSpc>
            </a:pPr>
            <a:r>
              <a:rPr lang="en-US" dirty="0">
                <a:solidFill>
                  <a:schemeClr val="tx1"/>
                </a:solidFill>
              </a:rPr>
              <a:t>It is exactly same as HashMap(including methods and constructors) except the differences given in next slide. </a:t>
            </a:r>
          </a:p>
          <a:p>
            <a:pPr algn="l">
              <a:lnSpc>
                <a:spcPct val="150000"/>
              </a:lnSpc>
            </a:pPr>
            <a:endParaRPr lang="en-US" dirty="0">
              <a:solidFill>
                <a:schemeClr val="tx1"/>
              </a:solidFill>
            </a:endParaRPr>
          </a:p>
        </p:txBody>
      </p:sp>
      <p:pic>
        <p:nvPicPr>
          <p:cNvPr id="2" name="Picture 2" descr="HashMap vs LinkedHashMap in Java">
            <a:extLst>
              <a:ext uri="{FF2B5EF4-FFF2-40B4-BE49-F238E27FC236}">
                <a16:creationId xmlns:a16="http://schemas.microsoft.com/office/drawing/2014/main" id="{E87BE0B9-35E4-FC36-A68B-84BF21CC1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07" y="2199688"/>
            <a:ext cx="10595795" cy="4291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9355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ctr">
              <a:lnSpc>
                <a:spcPct val="150000"/>
              </a:lnSpc>
            </a:pPr>
            <a:r>
              <a:rPr lang="en-US" dirty="0" err="1">
                <a:solidFill>
                  <a:schemeClr val="tx1"/>
                </a:solidFill>
                <a:highlight>
                  <a:srgbClr val="FFFF00"/>
                </a:highlight>
              </a:rPr>
              <a:t>LinkedHashMap</a:t>
            </a:r>
            <a:endParaRPr lang="en-US" dirty="0">
              <a:solidFill>
                <a:schemeClr val="tx1"/>
              </a:solidFill>
              <a:highlight>
                <a:srgbClr val="FFFF00"/>
              </a:highlight>
            </a:endParaRPr>
          </a:p>
          <a:p>
            <a:pPr algn="just"/>
            <a:r>
              <a:rPr lang="en-US" sz="1800" dirty="0">
                <a:solidFill>
                  <a:schemeClr val="tx1"/>
                </a:solidFill>
              </a:rPr>
              <a:t>Example-1</a:t>
            </a:r>
          </a:p>
          <a:p>
            <a:pPr algn="just"/>
            <a:r>
              <a:rPr lang="en-US" sz="1400" dirty="0">
                <a:solidFill>
                  <a:schemeClr val="tx1"/>
                </a:solidFill>
              </a:rPr>
              <a:t>import </a:t>
            </a:r>
            <a:r>
              <a:rPr lang="en-US" sz="1400" dirty="0" err="1">
                <a:solidFill>
                  <a:schemeClr val="tx1"/>
                </a:solidFill>
              </a:rPr>
              <a:t>java.util</a:t>
            </a:r>
            <a:r>
              <a:rPr lang="en-US" sz="1400" dirty="0">
                <a:solidFill>
                  <a:schemeClr val="tx1"/>
                </a:solidFill>
              </a:rPr>
              <a:t>.*;</a:t>
            </a:r>
          </a:p>
          <a:p>
            <a:pPr algn="just"/>
            <a:r>
              <a:rPr lang="en-US" sz="1400" dirty="0">
                <a:solidFill>
                  <a:schemeClr val="tx1"/>
                </a:solidFill>
              </a:rPr>
              <a:t>class </a:t>
            </a:r>
            <a:r>
              <a:rPr lang="en-US" sz="1400" dirty="0" err="1">
                <a:solidFill>
                  <a:schemeClr val="tx1"/>
                </a:solidFill>
              </a:rPr>
              <a:t>HashMapDemo</a:t>
            </a:r>
            <a:r>
              <a:rPr lang="en-US" sz="1400" dirty="0">
                <a:solidFill>
                  <a:schemeClr val="tx1"/>
                </a:solidFill>
              </a:rPr>
              <a:t>{ </a:t>
            </a:r>
          </a:p>
          <a:p>
            <a:pPr algn="just"/>
            <a:r>
              <a:rPr lang="en-US" sz="1400" dirty="0">
                <a:solidFill>
                  <a:schemeClr val="tx1"/>
                </a:solidFill>
              </a:rPr>
              <a:t>Public static void main(String </a:t>
            </a:r>
            <a:r>
              <a:rPr lang="en-US" sz="1400" dirty="0" err="1">
                <a:solidFill>
                  <a:schemeClr val="tx1"/>
                </a:solidFill>
              </a:rPr>
              <a:t>args</a:t>
            </a:r>
            <a:r>
              <a:rPr lang="en-US" sz="1400" dirty="0">
                <a:solidFill>
                  <a:schemeClr val="tx1"/>
                </a:solidFill>
              </a:rPr>
              <a:t>[]){</a:t>
            </a:r>
          </a:p>
          <a:p>
            <a:pPr algn="just"/>
            <a:r>
              <a:rPr lang="en-US" sz="1400" dirty="0" err="1">
                <a:solidFill>
                  <a:schemeClr val="tx1"/>
                </a:solidFill>
              </a:rPr>
              <a:t>LinkedHashMap</a:t>
            </a:r>
            <a:r>
              <a:rPr lang="en-US" sz="1400" dirty="0">
                <a:solidFill>
                  <a:schemeClr val="tx1"/>
                </a:solidFill>
              </a:rPr>
              <a:t> m=new </a:t>
            </a:r>
            <a:r>
              <a:rPr lang="en-US" sz="1400" dirty="0" err="1">
                <a:solidFill>
                  <a:schemeClr val="tx1"/>
                </a:solidFill>
              </a:rPr>
              <a:t>LinkedHashMap</a:t>
            </a:r>
            <a:r>
              <a:rPr lang="en-US" sz="1400" dirty="0">
                <a:solidFill>
                  <a:schemeClr val="tx1"/>
                </a:solidFill>
              </a:rPr>
              <a:t>();</a:t>
            </a:r>
          </a:p>
          <a:p>
            <a:pPr algn="just"/>
            <a:r>
              <a:rPr lang="en-US" sz="1400" dirty="0" err="1">
                <a:solidFill>
                  <a:schemeClr val="tx1"/>
                </a:solidFill>
              </a:rPr>
              <a:t>m.put</a:t>
            </a:r>
            <a:r>
              <a:rPr lang="en-US" sz="1400" dirty="0">
                <a:solidFill>
                  <a:schemeClr val="tx1"/>
                </a:solidFill>
              </a:rPr>
              <a:t>(“Raj”,700); </a:t>
            </a:r>
            <a:r>
              <a:rPr lang="en-US" sz="1400" dirty="0" err="1">
                <a:solidFill>
                  <a:schemeClr val="tx1"/>
                </a:solidFill>
              </a:rPr>
              <a:t>m.put</a:t>
            </a:r>
            <a:r>
              <a:rPr lang="en-US" sz="1400" dirty="0">
                <a:solidFill>
                  <a:schemeClr val="tx1"/>
                </a:solidFill>
              </a:rPr>
              <a:t>(“Abu”,300); </a:t>
            </a:r>
            <a:r>
              <a:rPr lang="en-US" sz="1400" dirty="0" err="1">
                <a:solidFill>
                  <a:schemeClr val="tx1"/>
                </a:solidFill>
              </a:rPr>
              <a:t>m.put</a:t>
            </a:r>
            <a:r>
              <a:rPr lang="en-US" sz="1400" dirty="0">
                <a:solidFill>
                  <a:schemeClr val="tx1"/>
                </a:solidFill>
              </a:rPr>
              <a:t>(“Sam”,800);</a:t>
            </a:r>
          </a:p>
          <a:p>
            <a:pPr algn="just"/>
            <a:r>
              <a:rPr lang="en-US" sz="1400" dirty="0" err="1">
                <a:solidFill>
                  <a:schemeClr val="tx1"/>
                </a:solidFill>
              </a:rPr>
              <a:t>System.out.println</a:t>
            </a:r>
            <a:r>
              <a:rPr lang="en-US" sz="1400" dirty="0">
                <a:solidFill>
                  <a:schemeClr val="tx1"/>
                </a:solidFill>
              </a:rPr>
              <a:t>(m);//{k=</a:t>
            </a:r>
            <a:r>
              <a:rPr lang="en-US" sz="1400" dirty="0" err="1">
                <a:solidFill>
                  <a:schemeClr val="tx1"/>
                </a:solidFill>
              </a:rPr>
              <a:t>v,k</a:t>
            </a:r>
            <a:r>
              <a:rPr lang="en-US" sz="1400" dirty="0">
                <a:solidFill>
                  <a:schemeClr val="tx1"/>
                </a:solidFill>
              </a:rPr>
              <a:t>=v}</a:t>
            </a:r>
          </a:p>
          <a:p>
            <a:pPr algn="just"/>
            <a:r>
              <a:rPr lang="en-US" sz="1400" dirty="0" err="1">
                <a:solidFill>
                  <a:schemeClr val="tx1"/>
                </a:solidFill>
              </a:rPr>
              <a:t>System.out.println</a:t>
            </a:r>
            <a:r>
              <a:rPr lang="en-US" sz="1400" dirty="0">
                <a:solidFill>
                  <a:schemeClr val="tx1"/>
                </a:solidFill>
              </a:rPr>
              <a:t>(</a:t>
            </a:r>
            <a:r>
              <a:rPr lang="en-US" sz="1400" dirty="0" err="1">
                <a:solidFill>
                  <a:schemeClr val="tx1"/>
                </a:solidFill>
              </a:rPr>
              <a:t>m.put</a:t>
            </a:r>
            <a:r>
              <a:rPr lang="en-US" sz="1400" dirty="0">
                <a:solidFill>
                  <a:schemeClr val="tx1"/>
                </a:solidFill>
              </a:rPr>
              <a:t>(“Raj”,1000));</a:t>
            </a:r>
          </a:p>
          <a:p>
            <a:pPr algn="just"/>
            <a:r>
              <a:rPr lang="en-US" sz="1400" dirty="0">
                <a:solidFill>
                  <a:schemeClr val="tx1"/>
                </a:solidFill>
              </a:rPr>
              <a:t>Set s=</a:t>
            </a:r>
            <a:r>
              <a:rPr lang="en-US" sz="1400" dirty="0" err="1">
                <a:solidFill>
                  <a:schemeClr val="tx1"/>
                </a:solidFill>
              </a:rPr>
              <a:t>m.keySet</a:t>
            </a:r>
            <a:r>
              <a:rPr lang="en-US" sz="1400" dirty="0">
                <a:solidFill>
                  <a:schemeClr val="tx1"/>
                </a:solidFill>
              </a:rPr>
              <a:t>();</a:t>
            </a:r>
            <a:r>
              <a:rPr lang="en-US" sz="1400" dirty="0" err="1">
                <a:solidFill>
                  <a:schemeClr val="tx1"/>
                </a:solidFill>
              </a:rPr>
              <a:t>System.out.println</a:t>
            </a:r>
            <a:r>
              <a:rPr lang="en-US" sz="1400" dirty="0">
                <a:solidFill>
                  <a:schemeClr val="tx1"/>
                </a:solidFill>
              </a:rPr>
              <a:t>(s);//[</a:t>
            </a:r>
            <a:r>
              <a:rPr lang="en-US" sz="1400" dirty="0" err="1">
                <a:solidFill>
                  <a:schemeClr val="tx1"/>
                </a:solidFill>
              </a:rPr>
              <a:t>k,k,k</a:t>
            </a:r>
            <a:r>
              <a:rPr lang="en-US" sz="1400" dirty="0">
                <a:solidFill>
                  <a:schemeClr val="tx1"/>
                </a:solidFill>
              </a:rPr>
              <a:t>]</a:t>
            </a:r>
          </a:p>
          <a:p>
            <a:pPr algn="just"/>
            <a:r>
              <a:rPr lang="en-US" sz="1400" dirty="0">
                <a:solidFill>
                  <a:schemeClr val="tx1"/>
                </a:solidFill>
              </a:rPr>
              <a:t>Collection c=</a:t>
            </a:r>
            <a:r>
              <a:rPr lang="en-US" sz="1400" dirty="0" err="1">
                <a:solidFill>
                  <a:schemeClr val="tx1"/>
                </a:solidFill>
              </a:rPr>
              <a:t>m.values</a:t>
            </a:r>
            <a:r>
              <a:rPr lang="en-US" sz="1400" dirty="0">
                <a:solidFill>
                  <a:schemeClr val="tx1"/>
                </a:solidFill>
              </a:rPr>
              <a:t>();</a:t>
            </a:r>
            <a:r>
              <a:rPr lang="en-US" sz="1400" dirty="0" err="1">
                <a:solidFill>
                  <a:schemeClr val="tx1"/>
                </a:solidFill>
              </a:rPr>
              <a:t>System.out.println</a:t>
            </a:r>
            <a:r>
              <a:rPr lang="en-US" sz="1400" dirty="0">
                <a:solidFill>
                  <a:schemeClr val="tx1"/>
                </a:solidFill>
              </a:rPr>
              <a:t>(c);//[k=</a:t>
            </a:r>
            <a:r>
              <a:rPr lang="en-US" sz="1400" dirty="0" err="1">
                <a:solidFill>
                  <a:schemeClr val="tx1"/>
                </a:solidFill>
              </a:rPr>
              <a:t>v,k</a:t>
            </a:r>
            <a:r>
              <a:rPr lang="en-US" sz="1400" dirty="0">
                <a:solidFill>
                  <a:schemeClr val="tx1"/>
                </a:solidFill>
              </a:rPr>
              <a:t>=v]</a:t>
            </a:r>
          </a:p>
          <a:p>
            <a:pPr algn="just"/>
            <a:r>
              <a:rPr lang="en-US" sz="1400" dirty="0">
                <a:solidFill>
                  <a:schemeClr val="tx1"/>
                </a:solidFill>
              </a:rPr>
              <a:t>Set s1=</a:t>
            </a:r>
            <a:r>
              <a:rPr lang="en-US" sz="1400" dirty="0" err="1">
                <a:solidFill>
                  <a:schemeClr val="tx1"/>
                </a:solidFill>
              </a:rPr>
              <a:t>m.entrySet</a:t>
            </a:r>
            <a:r>
              <a:rPr lang="en-US" sz="1400" dirty="0">
                <a:solidFill>
                  <a:schemeClr val="tx1"/>
                </a:solidFill>
              </a:rPr>
              <a:t>();</a:t>
            </a:r>
            <a:r>
              <a:rPr lang="en-US" sz="1400" dirty="0" err="1">
                <a:solidFill>
                  <a:schemeClr val="tx1"/>
                </a:solidFill>
              </a:rPr>
              <a:t>System.out.println</a:t>
            </a:r>
            <a:r>
              <a:rPr lang="en-US" sz="1400" dirty="0">
                <a:solidFill>
                  <a:schemeClr val="tx1"/>
                </a:solidFill>
              </a:rPr>
              <a:t>(s1);</a:t>
            </a:r>
          </a:p>
          <a:p>
            <a:pPr algn="just"/>
            <a:r>
              <a:rPr lang="en-US" sz="1400" dirty="0">
                <a:solidFill>
                  <a:schemeClr val="tx1"/>
                </a:solidFill>
              </a:rPr>
              <a:t>Iterator </a:t>
            </a:r>
            <a:r>
              <a:rPr lang="en-US" sz="1400" dirty="0" err="1">
                <a:solidFill>
                  <a:schemeClr val="tx1"/>
                </a:solidFill>
              </a:rPr>
              <a:t>itr</a:t>
            </a:r>
            <a:r>
              <a:rPr lang="en-US" sz="1400" dirty="0">
                <a:solidFill>
                  <a:schemeClr val="tx1"/>
                </a:solidFill>
              </a:rPr>
              <a:t>=s1.iterator();</a:t>
            </a:r>
          </a:p>
          <a:p>
            <a:pPr algn="just"/>
            <a:r>
              <a:rPr lang="en-US" sz="1400" dirty="0">
                <a:solidFill>
                  <a:schemeClr val="tx1"/>
                </a:solidFill>
              </a:rPr>
              <a:t>while(</a:t>
            </a:r>
            <a:r>
              <a:rPr lang="en-US" sz="1400" dirty="0" err="1">
                <a:solidFill>
                  <a:schemeClr val="tx1"/>
                </a:solidFill>
              </a:rPr>
              <a:t>itr.hasNext</a:t>
            </a:r>
            <a:r>
              <a:rPr lang="en-US" sz="1400" dirty="0">
                <a:solidFill>
                  <a:schemeClr val="tx1"/>
                </a:solidFill>
              </a:rPr>
              <a:t>()){</a:t>
            </a:r>
          </a:p>
          <a:p>
            <a:pPr algn="just"/>
            <a:r>
              <a:rPr lang="en-US" sz="1400" dirty="0" err="1">
                <a:solidFill>
                  <a:schemeClr val="tx1"/>
                </a:solidFill>
              </a:rPr>
              <a:t>Map.Entry</a:t>
            </a:r>
            <a:r>
              <a:rPr lang="en-US" sz="1400" dirty="0">
                <a:solidFill>
                  <a:schemeClr val="tx1"/>
                </a:solidFill>
              </a:rPr>
              <a:t> m1=(</a:t>
            </a:r>
            <a:r>
              <a:rPr lang="en-US" sz="1400" dirty="0" err="1">
                <a:solidFill>
                  <a:schemeClr val="tx1"/>
                </a:solidFill>
              </a:rPr>
              <a:t>Map.Entry</a:t>
            </a:r>
            <a:r>
              <a:rPr lang="en-US" sz="1400" dirty="0">
                <a:solidFill>
                  <a:schemeClr val="tx1"/>
                </a:solidFill>
              </a:rPr>
              <a:t>)</a:t>
            </a:r>
            <a:r>
              <a:rPr lang="en-US" sz="1400" dirty="0" err="1">
                <a:solidFill>
                  <a:schemeClr val="tx1"/>
                </a:solidFill>
              </a:rPr>
              <a:t>itr.next</a:t>
            </a:r>
            <a:r>
              <a:rPr lang="en-US" sz="1400" dirty="0">
                <a:solidFill>
                  <a:schemeClr val="tx1"/>
                </a:solidFill>
              </a:rPr>
              <a:t>();</a:t>
            </a:r>
          </a:p>
          <a:p>
            <a:pPr algn="just"/>
            <a:r>
              <a:rPr lang="en-US" sz="1400" dirty="0" err="1">
                <a:solidFill>
                  <a:schemeClr val="tx1"/>
                </a:solidFill>
              </a:rPr>
              <a:t>System.out.println</a:t>
            </a:r>
            <a:r>
              <a:rPr lang="en-US" sz="1400" dirty="0">
                <a:solidFill>
                  <a:schemeClr val="tx1"/>
                </a:solidFill>
              </a:rPr>
              <a:t>(m1.getKey()+”……”+m1.getValue());</a:t>
            </a:r>
          </a:p>
          <a:p>
            <a:pPr algn="just"/>
            <a:r>
              <a:rPr lang="en-US" sz="1400" dirty="0">
                <a:solidFill>
                  <a:schemeClr val="tx1"/>
                </a:solidFill>
              </a:rPr>
              <a:t>If(m1.getKey().equals(“Sam”){</a:t>
            </a:r>
          </a:p>
          <a:p>
            <a:pPr algn="just"/>
            <a:r>
              <a:rPr lang="en-US" sz="1400" dirty="0">
                <a:solidFill>
                  <a:schemeClr val="tx1"/>
                </a:solidFill>
              </a:rPr>
              <a:t>m1.setValues(10000);}}</a:t>
            </a:r>
          </a:p>
          <a:p>
            <a:pPr algn="just"/>
            <a:r>
              <a:rPr lang="en-US" sz="1400" dirty="0" err="1">
                <a:solidFill>
                  <a:schemeClr val="tx1"/>
                </a:solidFill>
              </a:rPr>
              <a:t>System.out.println</a:t>
            </a:r>
            <a:r>
              <a:rPr lang="en-US" sz="1400" dirty="0">
                <a:solidFill>
                  <a:schemeClr val="tx1"/>
                </a:solidFill>
              </a:rPr>
              <a:t>(m);}}</a:t>
            </a:r>
          </a:p>
          <a:p>
            <a:pPr algn="just"/>
            <a:endParaRPr lang="en-US" sz="1400" dirty="0">
              <a:solidFill>
                <a:schemeClr val="tx1"/>
              </a:solidFill>
            </a:endParaRPr>
          </a:p>
          <a:p>
            <a:pPr algn="l">
              <a:lnSpc>
                <a:spcPct val="150000"/>
              </a:lnSpc>
            </a:pPr>
            <a:endParaRPr lang="en-US" dirty="0">
              <a:solidFill>
                <a:schemeClr val="tx1"/>
              </a:solidFill>
              <a:highlight>
                <a:srgbClr val="FFFF00"/>
              </a:highlight>
            </a:endParaRPr>
          </a:p>
        </p:txBody>
      </p:sp>
    </p:spTree>
    <p:extLst>
      <p:ext uri="{BB962C8B-B14F-4D97-AF65-F5344CB8AC3E}">
        <p14:creationId xmlns:p14="http://schemas.microsoft.com/office/powerpoint/2010/main" val="9742796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ctr">
              <a:lnSpc>
                <a:spcPct val="150000"/>
              </a:lnSpc>
            </a:pPr>
            <a:r>
              <a:rPr lang="en-US" dirty="0" err="1">
                <a:solidFill>
                  <a:schemeClr val="tx1"/>
                </a:solidFill>
                <a:highlight>
                  <a:srgbClr val="FFFF00"/>
                </a:highlight>
              </a:rPr>
              <a:t>Hashtable</a:t>
            </a:r>
            <a:endParaRPr lang="en-US" dirty="0">
              <a:solidFill>
                <a:schemeClr val="tx1"/>
              </a:solidFill>
              <a:highlight>
                <a:srgbClr val="FFFF00"/>
              </a:highlight>
            </a:endParaRPr>
          </a:p>
          <a:p>
            <a:pPr marL="285750" indent="-285750" algn="l">
              <a:lnSpc>
                <a:spcPct val="150000"/>
              </a:lnSpc>
              <a:buFont typeface="Arial" panose="020B0604020202020204" pitchFamily="34" charset="0"/>
              <a:buChar char="•"/>
            </a:pPr>
            <a:r>
              <a:rPr lang="en-US" dirty="0">
                <a:solidFill>
                  <a:schemeClr val="tx1"/>
                </a:solidFill>
              </a:rPr>
              <a:t>Underlying </a:t>
            </a:r>
            <a:r>
              <a:rPr lang="en-US" dirty="0" err="1">
                <a:solidFill>
                  <a:schemeClr val="tx1"/>
                </a:solidFill>
              </a:rPr>
              <a:t>datastructure</a:t>
            </a:r>
            <a:r>
              <a:rPr lang="en-US" dirty="0">
                <a:solidFill>
                  <a:schemeClr val="tx1"/>
                </a:solidFill>
              </a:rPr>
              <a:t> is </a:t>
            </a:r>
            <a:r>
              <a:rPr lang="en-US" dirty="0" err="1">
                <a:solidFill>
                  <a:schemeClr val="tx1"/>
                </a:solidFill>
              </a:rPr>
              <a:t>Hashtable</a:t>
            </a:r>
            <a:r>
              <a:rPr lang="en-US" dirty="0">
                <a:solidFill>
                  <a:schemeClr val="tx1"/>
                </a:solidFill>
              </a:rPr>
              <a:t>.</a:t>
            </a:r>
          </a:p>
          <a:p>
            <a:pPr marL="285750" indent="-285750" algn="l">
              <a:lnSpc>
                <a:spcPct val="150000"/>
              </a:lnSpc>
              <a:buFont typeface="Arial" panose="020B0604020202020204" pitchFamily="34" charset="0"/>
              <a:buChar char="•"/>
            </a:pPr>
            <a:r>
              <a:rPr lang="en-US" dirty="0">
                <a:solidFill>
                  <a:schemeClr val="tx1"/>
                </a:solidFill>
              </a:rPr>
              <a:t>Insertion order not preserved it is based on </a:t>
            </a:r>
            <a:r>
              <a:rPr lang="en-US" dirty="0" err="1">
                <a:solidFill>
                  <a:schemeClr val="tx1"/>
                </a:solidFill>
              </a:rPr>
              <a:t>hashcode</a:t>
            </a:r>
            <a:r>
              <a:rPr lang="en-US" dirty="0">
                <a:solidFill>
                  <a:schemeClr val="tx1"/>
                </a:solidFill>
              </a:rPr>
              <a:t> of the key.</a:t>
            </a:r>
          </a:p>
          <a:p>
            <a:pPr marL="285750" indent="-285750" algn="l">
              <a:lnSpc>
                <a:spcPct val="150000"/>
              </a:lnSpc>
              <a:buFont typeface="Arial" panose="020B0604020202020204" pitchFamily="34" charset="0"/>
              <a:buChar char="•"/>
            </a:pPr>
            <a:r>
              <a:rPr lang="en-US" dirty="0">
                <a:solidFill>
                  <a:schemeClr val="tx1"/>
                </a:solidFill>
              </a:rPr>
              <a:t>Duplicate keys are not allowed but values may be duplicate.</a:t>
            </a:r>
          </a:p>
          <a:p>
            <a:pPr marL="285750" indent="-285750" algn="l">
              <a:lnSpc>
                <a:spcPct val="150000"/>
              </a:lnSpc>
              <a:buFont typeface="Arial" panose="020B0604020202020204" pitchFamily="34" charset="0"/>
              <a:buChar char="•"/>
            </a:pPr>
            <a:r>
              <a:rPr lang="en-US" dirty="0">
                <a:solidFill>
                  <a:schemeClr val="tx1"/>
                </a:solidFill>
              </a:rPr>
              <a:t>Heterogeneous object allowed for both key and value.</a:t>
            </a:r>
          </a:p>
          <a:p>
            <a:pPr marL="285750" indent="-285750" algn="l">
              <a:lnSpc>
                <a:spcPct val="150000"/>
              </a:lnSpc>
              <a:buFont typeface="Arial" panose="020B0604020202020204" pitchFamily="34" charset="0"/>
              <a:buChar char="•"/>
            </a:pPr>
            <a:r>
              <a:rPr lang="en-US" dirty="0">
                <a:solidFill>
                  <a:schemeClr val="tx1"/>
                </a:solidFill>
              </a:rPr>
              <a:t>Null can not be allowed for both key and value.</a:t>
            </a:r>
          </a:p>
          <a:p>
            <a:pPr marL="285750" indent="-285750" algn="l">
              <a:lnSpc>
                <a:spcPct val="150000"/>
              </a:lnSpc>
              <a:buFont typeface="Arial" panose="020B0604020202020204" pitchFamily="34" charset="0"/>
              <a:buChar char="•"/>
            </a:pPr>
            <a:r>
              <a:rPr lang="en-US" dirty="0">
                <a:solidFill>
                  <a:schemeClr val="tx1"/>
                </a:solidFill>
              </a:rPr>
              <a:t>Implements Serializable and </a:t>
            </a:r>
            <a:r>
              <a:rPr lang="en-US" dirty="0" err="1">
                <a:solidFill>
                  <a:schemeClr val="tx1"/>
                </a:solidFill>
              </a:rPr>
              <a:t>Clonable</a:t>
            </a:r>
            <a:r>
              <a:rPr lang="en-US" dirty="0">
                <a:solidFill>
                  <a:schemeClr val="tx1"/>
                </a:solidFill>
              </a:rPr>
              <a:t> but not </a:t>
            </a:r>
            <a:r>
              <a:rPr lang="en-US" dirty="0" err="1">
                <a:solidFill>
                  <a:schemeClr val="tx1"/>
                </a:solidFill>
              </a:rPr>
              <a:t>RandomAccess</a:t>
            </a:r>
            <a:r>
              <a:rPr lang="en-US" dirty="0">
                <a:solidFill>
                  <a:schemeClr val="tx1"/>
                </a:solidFill>
              </a:rPr>
              <a:t>.</a:t>
            </a:r>
          </a:p>
          <a:p>
            <a:pPr marL="285750" indent="-285750" algn="l">
              <a:lnSpc>
                <a:spcPct val="150000"/>
              </a:lnSpc>
              <a:buFont typeface="Arial" panose="020B0604020202020204" pitchFamily="34" charset="0"/>
              <a:buChar char="•"/>
            </a:pPr>
            <a:r>
              <a:rPr lang="en-US" dirty="0">
                <a:solidFill>
                  <a:schemeClr val="tx1"/>
                </a:solidFill>
              </a:rPr>
              <a:t>Thread Safe.</a:t>
            </a:r>
          </a:p>
          <a:p>
            <a:pPr marL="285750" indent="-285750" algn="l">
              <a:lnSpc>
                <a:spcPct val="150000"/>
              </a:lnSpc>
              <a:buFont typeface="Arial" panose="020B0604020202020204" pitchFamily="34" charset="0"/>
              <a:buChar char="•"/>
            </a:pPr>
            <a:r>
              <a:rPr lang="en-US" dirty="0">
                <a:solidFill>
                  <a:schemeClr val="tx1"/>
                </a:solidFill>
              </a:rPr>
              <a:t>Best choice for searching.</a:t>
            </a:r>
          </a:p>
          <a:p>
            <a:pPr marL="285750" indent="-285750" algn="l">
              <a:lnSpc>
                <a:spcPct val="150000"/>
              </a:lnSpc>
              <a:buFont typeface="Arial" panose="020B0604020202020204" pitchFamily="34" charset="0"/>
              <a:buChar char="•"/>
            </a:pPr>
            <a:endParaRPr lang="en-US" dirty="0">
              <a:solidFill>
                <a:schemeClr val="tx1"/>
              </a:solidFill>
            </a:endParaRPr>
          </a:p>
          <a:p>
            <a:pPr algn="l">
              <a:lnSpc>
                <a:spcPct val="150000"/>
              </a:lnSpc>
            </a:pPr>
            <a:endParaRPr lang="en-US" dirty="0">
              <a:solidFill>
                <a:schemeClr val="tx1"/>
              </a:solidFill>
              <a:highlight>
                <a:srgbClr val="FFFF00"/>
              </a:highlight>
            </a:endParaRPr>
          </a:p>
        </p:txBody>
      </p:sp>
    </p:spTree>
    <p:extLst>
      <p:ext uri="{BB962C8B-B14F-4D97-AF65-F5344CB8AC3E}">
        <p14:creationId xmlns:p14="http://schemas.microsoft.com/office/powerpoint/2010/main" val="17990994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ctr">
              <a:lnSpc>
                <a:spcPct val="150000"/>
              </a:lnSpc>
            </a:pPr>
            <a:r>
              <a:rPr lang="en-US" dirty="0">
                <a:solidFill>
                  <a:schemeClr val="tx1"/>
                </a:solidFill>
                <a:highlight>
                  <a:srgbClr val="FFFF00"/>
                </a:highlight>
              </a:rPr>
              <a:t>Constructor for </a:t>
            </a:r>
            <a:r>
              <a:rPr lang="en-US" dirty="0" err="1">
                <a:solidFill>
                  <a:schemeClr val="tx1"/>
                </a:solidFill>
                <a:highlight>
                  <a:srgbClr val="FFFF00"/>
                </a:highlight>
              </a:rPr>
              <a:t>Hashtable</a:t>
            </a:r>
            <a:endParaRPr lang="en-US" dirty="0">
              <a:solidFill>
                <a:schemeClr val="tx1"/>
              </a:solidFill>
              <a:highlight>
                <a:srgbClr val="FFFF00"/>
              </a:highlight>
            </a:endParaRPr>
          </a:p>
          <a:p>
            <a:pPr algn="l">
              <a:lnSpc>
                <a:spcPct val="150000"/>
              </a:lnSpc>
            </a:pPr>
            <a:r>
              <a:rPr lang="en-US" dirty="0" err="1">
                <a:solidFill>
                  <a:schemeClr val="tx1"/>
                </a:solidFill>
              </a:rPr>
              <a:t>Hashtable</a:t>
            </a:r>
            <a:r>
              <a:rPr lang="en-US" dirty="0">
                <a:solidFill>
                  <a:schemeClr val="tx1"/>
                </a:solidFill>
              </a:rPr>
              <a:t> h=new </a:t>
            </a:r>
            <a:r>
              <a:rPr lang="en-US" dirty="0" err="1">
                <a:solidFill>
                  <a:schemeClr val="tx1"/>
                </a:solidFill>
              </a:rPr>
              <a:t>Hashtable</a:t>
            </a:r>
            <a:r>
              <a:rPr lang="en-US" dirty="0">
                <a:solidFill>
                  <a:schemeClr val="tx1"/>
                </a:solidFill>
              </a:rPr>
              <a:t>();//default initial capacity is 11 and </a:t>
            </a:r>
            <a:r>
              <a:rPr lang="en-US" dirty="0" err="1">
                <a:solidFill>
                  <a:schemeClr val="tx1"/>
                </a:solidFill>
              </a:rPr>
              <a:t>fillratio</a:t>
            </a:r>
            <a:r>
              <a:rPr lang="en-US" dirty="0">
                <a:solidFill>
                  <a:schemeClr val="tx1"/>
                </a:solidFill>
              </a:rPr>
              <a:t> is.75</a:t>
            </a:r>
          </a:p>
          <a:p>
            <a:pPr algn="l">
              <a:lnSpc>
                <a:spcPct val="150000"/>
              </a:lnSpc>
            </a:pPr>
            <a:r>
              <a:rPr lang="en-US" dirty="0" err="1">
                <a:solidFill>
                  <a:schemeClr val="tx1"/>
                </a:solidFill>
              </a:rPr>
              <a:t>Hashtable</a:t>
            </a:r>
            <a:r>
              <a:rPr lang="en-US" dirty="0">
                <a:solidFill>
                  <a:schemeClr val="tx1"/>
                </a:solidFill>
              </a:rPr>
              <a:t> h=new </a:t>
            </a:r>
            <a:r>
              <a:rPr lang="en-US" dirty="0" err="1">
                <a:solidFill>
                  <a:schemeClr val="tx1"/>
                </a:solidFill>
              </a:rPr>
              <a:t>Hashtable</a:t>
            </a:r>
            <a:r>
              <a:rPr lang="en-US" dirty="0">
                <a:solidFill>
                  <a:schemeClr val="tx1"/>
                </a:solidFill>
              </a:rPr>
              <a:t>(int </a:t>
            </a:r>
            <a:r>
              <a:rPr lang="en-US" dirty="0" err="1">
                <a:solidFill>
                  <a:schemeClr val="tx1"/>
                </a:solidFill>
              </a:rPr>
              <a:t>initialcapacity</a:t>
            </a:r>
            <a:r>
              <a:rPr lang="en-US" dirty="0">
                <a:solidFill>
                  <a:schemeClr val="tx1"/>
                </a:solidFill>
              </a:rPr>
              <a:t>)</a:t>
            </a:r>
          </a:p>
          <a:p>
            <a:pPr algn="l">
              <a:lnSpc>
                <a:spcPct val="150000"/>
              </a:lnSpc>
            </a:pPr>
            <a:r>
              <a:rPr lang="en-US" dirty="0" err="1">
                <a:solidFill>
                  <a:schemeClr val="tx1"/>
                </a:solidFill>
              </a:rPr>
              <a:t>Hashtable</a:t>
            </a:r>
            <a:r>
              <a:rPr lang="en-US" dirty="0">
                <a:solidFill>
                  <a:schemeClr val="tx1"/>
                </a:solidFill>
              </a:rPr>
              <a:t> h=new </a:t>
            </a:r>
            <a:r>
              <a:rPr lang="en-US" dirty="0" err="1">
                <a:solidFill>
                  <a:schemeClr val="tx1"/>
                </a:solidFill>
              </a:rPr>
              <a:t>Hashtable</a:t>
            </a:r>
            <a:r>
              <a:rPr lang="en-US" dirty="0">
                <a:solidFill>
                  <a:schemeClr val="tx1"/>
                </a:solidFill>
              </a:rPr>
              <a:t>(int </a:t>
            </a:r>
            <a:r>
              <a:rPr lang="en-US" dirty="0" err="1">
                <a:solidFill>
                  <a:schemeClr val="tx1"/>
                </a:solidFill>
              </a:rPr>
              <a:t>initialcapacity,float</a:t>
            </a:r>
            <a:r>
              <a:rPr lang="en-US" dirty="0">
                <a:solidFill>
                  <a:schemeClr val="tx1"/>
                </a:solidFill>
              </a:rPr>
              <a:t> </a:t>
            </a:r>
            <a:r>
              <a:rPr lang="en-US" dirty="0" err="1">
                <a:solidFill>
                  <a:schemeClr val="tx1"/>
                </a:solidFill>
              </a:rPr>
              <a:t>fillratio</a:t>
            </a:r>
            <a:r>
              <a:rPr lang="en-US" dirty="0">
                <a:solidFill>
                  <a:schemeClr val="tx1"/>
                </a:solidFill>
              </a:rPr>
              <a:t>)</a:t>
            </a:r>
          </a:p>
          <a:p>
            <a:pPr algn="l">
              <a:lnSpc>
                <a:spcPct val="150000"/>
              </a:lnSpc>
            </a:pPr>
            <a:r>
              <a:rPr lang="en-US" dirty="0" err="1">
                <a:solidFill>
                  <a:schemeClr val="tx1"/>
                </a:solidFill>
              </a:rPr>
              <a:t>Hashtable</a:t>
            </a:r>
            <a:r>
              <a:rPr lang="en-US" dirty="0">
                <a:solidFill>
                  <a:schemeClr val="tx1"/>
                </a:solidFill>
              </a:rPr>
              <a:t> h=new </a:t>
            </a:r>
            <a:r>
              <a:rPr lang="en-US" dirty="0" err="1">
                <a:solidFill>
                  <a:schemeClr val="tx1"/>
                </a:solidFill>
              </a:rPr>
              <a:t>Hashtable</a:t>
            </a:r>
            <a:r>
              <a:rPr lang="en-US" dirty="0">
                <a:solidFill>
                  <a:schemeClr val="tx1"/>
                </a:solidFill>
              </a:rPr>
              <a:t>(Map m)</a:t>
            </a:r>
          </a:p>
          <a:p>
            <a:pPr algn="l">
              <a:lnSpc>
                <a:spcPct val="150000"/>
              </a:lnSpc>
            </a:pPr>
            <a:r>
              <a:rPr lang="en-US" dirty="0">
                <a:solidFill>
                  <a:schemeClr val="tx1"/>
                </a:solidFill>
                <a:highlight>
                  <a:srgbClr val="FFFF00"/>
                </a:highlight>
              </a:rPr>
              <a:t>Overriding </a:t>
            </a:r>
            <a:r>
              <a:rPr lang="en-US" dirty="0" err="1">
                <a:solidFill>
                  <a:schemeClr val="tx1"/>
                </a:solidFill>
                <a:highlight>
                  <a:srgbClr val="FFFF00"/>
                </a:highlight>
              </a:rPr>
              <a:t>hasCode</a:t>
            </a:r>
            <a:r>
              <a:rPr lang="en-US" dirty="0">
                <a:solidFill>
                  <a:schemeClr val="tx1"/>
                </a:solidFill>
                <a:highlight>
                  <a:srgbClr val="FFFF00"/>
                </a:highlight>
              </a:rPr>
              <a:t>()</a:t>
            </a:r>
            <a:r>
              <a:rPr lang="en-US" dirty="0">
                <a:solidFill>
                  <a:schemeClr val="tx1"/>
                </a:solidFill>
              </a:rPr>
              <a:t> :</a:t>
            </a:r>
          </a:p>
          <a:p>
            <a:pPr algn="l">
              <a:lnSpc>
                <a:spcPct val="150000"/>
              </a:lnSpc>
            </a:pPr>
            <a:r>
              <a:rPr lang="en-US" dirty="0">
                <a:solidFill>
                  <a:schemeClr val="tx1"/>
                </a:solidFill>
              </a:rPr>
              <a:t>class Temp{</a:t>
            </a:r>
          </a:p>
          <a:p>
            <a:pPr algn="l">
              <a:lnSpc>
                <a:spcPct val="150000"/>
              </a:lnSpc>
            </a:pPr>
            <a:r>
              <a:rPr lang="en-US" dirty="0">
                <a:solidFill>
                  <a:schemeClr val="tx1"/>
                </a:solidFill>
              </a:rPr>
              <a:t>int I;</a:t>
            </a:r>
          </a:p>
          <a:p>
            <a:pPr algn="l">
              <a:lnSpc>
                <a:spcPct val="150000"/>
              </a:lnSpc>
            </a:pPr>
            <a:r>
              <a:rPr lang="en-US" dirty="0">
                <a:solidFill>
                  <a:schemeClr val="tx1"/>
                </a:solidFill>
              </a:rPr>
              <a:t>Temp(int </a:t>
            </a:r>
            <a:r>
              <a:rPr lang="en-US" dirty="0" err="1">
                <a:solidFill>
                  <a:schemeClr val="tx1"/>
                </a:solidFill>
              </a:rPr>
              <a:t>i</a:t>
            </a:r>
            <a:r>
              <a:rPr lang="en-US" dirty="0">
                <a:solidFill>
                  <a:schemeClr val="tx1"/>
                </a:solidFill>
              </a:rPr>
              <a:t>){</a:t>
            </a:r>
            <a:r>
              <a:rPr lang="en-US" dirty="0" err="1">
                <a:solidFill>
                  <a:schemeClr val="tx1"/>
                </a:solidFill>
              </a:rPr>
              <a:t>this.i</a:t>
            </a:r>
            <a:r>
              <a:rPr lang="en-US" dirty="0">
                <a:solidFill>
                  <a:schemeClr val="tx1"/>
                </a:solidFill>
              </a:rPr>
              <a:t>=</a:t>
            </a:r>
            <a:r>
              <a:rPr lang="en-US" dirty="0" err="1">
                <a:solidFill>
                  <a:schemeClr val="tx1"/>
                </a:solidFill>
              </a:rPr>
              <a:t>i</a:t>
            </a:r>
            <a:r>
              <a:rPr lang="en-US" dirty="0">
                <a:solidFill>
                  <a:schemeClr val="tx1"/>
                </a:solidFill>
              </a:rPr>
              <a:t>;}</a:t>
            </a:r>
          </a:p>
          <a:p>
            <a:pPr algn="l">
              <a:lnSpc>
                <a:spcPct val="150000"/>
              </a:lnSpc>
            </a:pPr>
            <a:r>
              <a:rPr lang="en-US" dirty="0">
                <a:solidFill>
                  <a:schemeClr val="tx1"/>
                </a:solidFill>
              </a:rPr>
              <a:t>public int </a:t>
            </a:r>
            <a:r>
              <a:rPr lang="en-US" dirty="0" err="1">
                <a:solidFill>
                  <a:schemeClr val="tx1"/>
                </a:solidFill>
              </a:rPr>
              <a:t>hasCode</a:t>
            </a:r>
            <a:r>
              <a:rPr lang="en-US" dirty="0">
                <a:solidFill>
                  <a:schemeClr val="tx1"/>
                </a:solidFill>
              </a:rPr>
              <a:t>(){return </a:t>
            </a:r>
            <a:r>
              <a:rPr lang="en-US" dirty="0" err="1">
                <a:solidFill>
                  <a:schemeClr val="tx1"/>
                </a:solidFill>
              </a:rPr>
              <a:t>i</a:t>
            </a:r>
            <a:r>
              <a:rPr lang="en-US" dirty="0">
                <a:solidFill>
                  <a:schemeClr val="tx1"/>
                </a:solidFill>
              </a:rPr>
              <a:t>;}</a:t>
            </a:r>
          </a:p>
          <a:p>
            <a:pPr algn="l">
              <a:lnSpc>
                <a:spcPct val="150000"/>
              </a:lnSpc>
            </a:pPr>
            <a:r>
              <a:rPr lang="en-US" dirty="0">
                <a:solidFill>
                  <a:schemeClr val="tx1"/>
                </a:solidFill>
              </a:rPr>
              <a:t>public String </a:t>
            </a:r>
            <a:r>
              <a:rPr lang="en-US" dirty="0" err="1">
                <a:solidFill>
                  <a:schemeClr val="tx1"/>
                </a:solidFill>
              </a:rPr>
              <a:t>toString</a:t>
            </a:r>
            <a:r>
              <a:rPr lang="en-US" dirty="0">
                <a:solidFill>
                  <a:schemeClr val="tx1"/>
                </a:solidFill>
              </a:rPr>
              <a:t>(){return </a:t>
            </a:r>
            <a:r>
              <a:rPr lang="en-US" dirty="0" err="1">
                <a:solidFill>
                  <a:schemeClr val="tx1"/>
                </a:solidFill>
              </a:rPr>
              <a:t>i</a:t>
            </a:r>
            <a:r>
              <a:rPr lang="en-US" dirty="0">
                <a:solidFill>
                  <a:schemeClr val="tx1"/>
                </a:solidFill>
              </a:rPr>
              <a:t>+””;}}</a:t>
            </a:r>
          </a:p>
          <a:p>
            <a:pPr algn="l">
              <a:lnSpc>
                <a:spcPct val="150000"/>
              </a:lnSpc>
            </a:pPr>
            <a:endParaRPr lang="en-US" dirty="0">
              <a:solidFill>
                <a:schemeClr val="tx1"/>
              </a:solidFill>
            </a:endParaRPr>
          </a:p>
          <a:p>
            <a:pPr algn="l">
              <a:lnSpc>
                <a:spcPct val="150000"/>
              </a:lnSpc>
            </a:pPr>
            <a:endParaRPr lang="en-US" dirty="0">
              <a:solidFill>
                <a:schemeClr val="tx1"/>
              </a:solidFill>
              <a:highlight>
                <a:srgbClr val="FFFF00"/>
              </a:highlight>
            </a:endParaRPr>
          </a:p>
        </p:txBody>
      </p:sp>
    </p:spTree>
    <p:extLst>
      <p:ext uri="{BB962C8B-B14F-4D97-AF65-F5344CB8AC3E}">
        <p14:creationId xmlns:p14="http://schemas.microsoft.com/office/powerpoint/2010/main" val="148211441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l">
              <a:lnSpc>
                <a:spcPct val="150000"/>
              </a:lnSpc>
            </a:pPr>
            <a:r>
              <a:rPr lang="en-US" dirty="0">
                <a:solidFill>
                  <a:schemeClr val="tx1"/>
                </a:solidFill>
              </a:rPr>
              <a:t>import </a:t>
            </a:r>
            <a:r>
              <a:rPr lang="en-US" dirty="0" err="1">
                <a:solidFill>
                  <a:schemeClr val="tx1"/>
                </a:solidFill>
              </a:rPr>
              <a:t>java.util</a:t>
            </a:r>
            <a:r>
              <a:rPr lang="en-US" dirty="0">
                <a:solidFill>
                  <a:schemeClr val="tx1"/>
                </a:solidFill>
              </a:rPr>
              <a:t>.*;</a:t>
            </a:r>
          </a:p>
          <a:p>
            <a:pPr algn="l">
              <a:lnSpc>
                <a:spcPct val="150000"/>
              </a:lnSpc>
            </a:pPr>
            <a:r>
              <a:rPr lang="en-US" dirty="0">
                <a:solidFill>
                  <a:schemeClr val="tx1"/>
                </a:solidFill>
              </a:rPr>
              <a:t>class </a:t>
            </a:r>
            <a:r>
              <a:rPr lang="en-US" dirty="0" err="1">
                <a:solidFill>
                  <a:schemeClr val="tx1"/>
                </a:solidFill>
              </a:rPr>
              <a:t>HashtableDemo</a:t>
            </a:r>
            <a:r>
              <a:rPr lang="en-US" dirty="0">
                <a:solidFill>
                  <a:schemeClr val="tx1"/>
                </a:solidFill>
              </a:rPr>
              <a:t>{</a:t>
            </a:r>
          </a:p>
          <a:p>
            <a:pPr algn="l">
              <a:lnSpc>
                <a:spcPct val="150000"/>
              </a:lnSpc>
            </a:pPr>
            <a:r>
              <a:rPr lang="en-US" dirty="0">
                <a:solidFill>
                  <a:schemeClr val="tx1"/>
                </a:solidFill>
              </a:rPr>
              <a:t>Public static void main(String[] </a:t>
            </a:r>
            <a:r>
              <a:rPr lang="en-US" dirty="0" err="1">
                <a:solidFill>
                  <a:schemeClr val="tx1"/>
                </a:solidFill>
              </a:rPr>
              <a:t>args</a:t>
            </a:r>
            <a:r>
              <a:rPr lang="en-US" dirty="0">
                <a:solidFill>
                  <a:schemeClr val="tx1"/>
                </a:solidFill>
              </a:rPr>
              <a:t>){</a:t>
            </a:r>
          </a:p>
          <a:p>
            <a:pPr algn="l">
              <a:lnSpc>
                <a:spcPct val="150000"/>
              </a:lnSpc>
            </a:pPr>
            <a:r>
              <a:rPr lang="en-US" dirty="0" err="1">
                <a:solidFill>
                  <a:schemeClr val="tx1"/>
                </a:solidFill>
              </a:rPr>
              <a:t>Hashtable</a:t>
            </a:r>
            <a:r>
              <a:rPr lang="en-US" dirty="0">
                <a:solidFill>
                  <a:schemeClr val="tx1"/>
                </a:solidFill>
              </a:rPr>
              <a:t> t=new </a:t>
            </a:r>
            <a:r>
              <a:rPr lang="en-US" dirty="0" err="1">
                <a:solidFill>
                  <a:schemeClr val="tx1"/>
                </a:solidFill>
              </a:rPr>
              <a:t>Hashtable</a:t>
            </a:r>
            <a:r>
              <a:rPr lang="en-US" dirty="0">
                <a:solidFill>
                  <a:schemeClr val="tx1"/>
                </a:solidFill>
              </a:rPr>
              <a:t>();</a:t>
            </a:r>
          </a:p>
          <a:p>
            <a:pPr algn="l">
              <a:lnSpc>
                <a:spcPct val="150000"/>
              </a:lnSpc>
            </a:pPr>
            <a:r>
              <a:rPr lang="en-US" dirty="0" err="1">
                <a:solidFill>
                  <a:schemeClr val="tx1"/>
                </a:solidFill>
              </a:rPr>
              <a:t>h.put</a:t>
            </a:r>
            <a:r>
              <a:rPr lang="en-US" dirty="0">
                <a:solidFill>
                  <a:schemeClr val="tx1"/>
                </a:solidFill>
              </a:rPr>
              <a:t>(new Temp(5),”A”);</a:t>
            </a:r>
          </a:p>
          <a:p>
            <a:pPr algn="l">
              <a:lnSpc>
                <a:spcPct val="150000"/>
              </a:lnSpc>
            </a:pPr>
            <a:r>
              <a:rPr lang="en-US" dirty="0" err="1">
                <a:solidFill>
                  <a:schemeClr val="tx1"/>
                </a:solidFill>
              </a:rPr>
              <a:t>h.put</a:t>
            </a:r>
            <a:r>
              <a:rPr lang="en-US" dirty="0">
                <a:solidFill>
                  <a:schemeClr val="tx1"/>
                </a:solidFill>
              </a:rPr>
              <a:t>(new Temp(2),”B”);</a:t>
            </a:r>
          </a:p>
          <a:p>
            <a:pPr algn="l">
              <a:lnSpc>
                <a:spcPct val="150000"/>
              </a:lnSpc>
            </a:pPr>
            <a:r>
              <a:rPr lang="en-US" dirty="0" err="1">
                <a:solidFill>
                  <a:schemeClr val="tx1"/>
                </a:solidFill>
              </a:rPr>
              <a:t>h.put</a:t>
            </a:r>
            <a:r>
              <a:rPr lang="en-US" dirty="0">
                <a:solidFill>
                  <a:schemeClr val="tx1"/>
                </a:solidFill>
              </a:rPr>
              <a:t>(new Temp(6),”C”);</a:t>
            </a:r>
          </a:p>
          <a:p>
            <a:pPr algn="l">
              <a:lnSpc>
                <a:spcPct val="150000"/>
              </a:lnSpc>
            </a:pPr>
            <a:r>
              <a:rPr lang="en-US" dirty="0" err="1">
                <a:solidFill>
                  <a:schemeClr val="tx1"/>
                </a:solidFill>
              </a:rPr>
              <a:t>h.put</a:t>
            </a:r>
            <a:r>
              <a:rPr lang="en-US" dirty="0">
                <a:solidFill>
                  <a:schemeClr val="tx1"/>
                </a:solidFill>
              </a:rPr>
              <a:t>(new Temp(15),”D”);//15%11=4</a:t>
            </a:r>
          </a:p>
          <a:p>
            <a:pPr algn="l">
              <a:lnSpc>
                <a:spcPct val="150000"/>
              </a:lnSpc>
            </a:pPr>
            <a:r>
              <a:rPr lang="en-US" dirty="0" err="1">
                <a:solidFill>
                  <a:schemeClr val="tx1"/>
                </a:solidFill>
              </a:rPr>
              <a:t>h.put</a:t>
            </a:r>
            <a:r>
              <a:rPr lang="en-US" dirty="0">
                <a:solidFill>
                  <a:schemeClr val="tx1"/>
                </a:solidFill>
              </a:rPr>
              <a:t>(new Temp(23),”E”);//23%11=1</a:t>
            </a:r>
          </a:p>
          <a:p>
            <a:pPr algn="l">
              <a:lnSpc>
                <a:spcPct val="150000"/>
              </a:lnSpc>
            </a:pPr>
            <a:r>
              <a:rPr lang="en-US" dirty="0" err="1">
                <a:solidFill>
                  <a:schemeClr val="tx1"/>
                </a:solidFill>
              </a:rPr>
              <a:t>h.put</a:t>
            </a:r>
            <a:r>
              <a:rPr lang="en-US" dirty="0">
                <a:solidFill>
                  <a:schemeClr val="tx1"/>
                </a:solidFill>
              </a:rPr>
              <a:t>(new Temp(16),”F”);//16%11=5</a:t>
            </a:r>
          </a:p>
          <a:p>
            <a:pPr algn="l">
              <a:lnSpc>
                <a:spcPct val="150000"/>
              </a:lnSpc>
            </a:pPr>
            <a:r>
              <a:rPr lang="en-US" dirty="0" err="1">
                <a:solidFill>
                  <a:schemeClr val="tx1"/>
                </a:solidFill>
              </a:rPr>
              <a:t>System.out.println</a:t>
            </a:r>
            <a:r>
              <a:rPr lang="en-US" dirty="0">
                <a:solidFill>
                  <a:schemeClr val="tx1"/>
                </a:solidFill>
              </a:rPr>
              <a:t>(h);}}</a:t>
            </a: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highlight>
                <a:srgbClr val="FFFF00"/>
              </a:highlight>
            </a:endParaRPr>
          </a:p>
        </p:txBody>
      </p:sp>
      <p:graphicFrame>
        <p:nvGraphicFramePr>
          <p:cNvPr id="5" name="Table 4">
            <a:extLst>
              <a:ext uri="{FF2B5EF4-FFF2-40B4-BE49-F238E27FC236}">
                <a16:creationId xmlns:a16="http://schemas.microsoft.com/office/drawing/2014/main" id="{25A81DFA-6141-63EA-D65A-443C50FB67F2}"/>
              </a:ext>
            </a:extLst>
          </p:cNvPr>
          <p:cNvGraphicFramePr>
            <a:graphicFrameLocks noGrp="1"/>
          </p:cNvGraphicFramePr>
          <p:nvPr>
            <p:extLst>
              <p:ext uri="{D42A27DB-BD31-4B8C-83A1-F6EECF244321}">
                <p14:modId xmlns:p14="http://schemas.microsoft.com/office/powerpoint/2010/main" val="4042478470"/>
              </p:ext>
            </p:extLst>
          </p:nvPr>
        </p:nvGraphicFramePr>
        <p:xfrm>
          <a:off x="6804962" y="340104"/>
          <a:ext cx="2565948" cy="4079240"/>
        </p:xfrm>
        <a:graphic>
          <a:graphicData uri="http://schemas.openxmlformats.org/drawingml/2006/table">
            <a:tbl>
              <a:tblPr firstRow="1" bandRow="1">
                <a:tableStyleId>{5C22544A-7EE6-4342-B048-85BDC9FD1C3A}</a:tableStyleId>
              </a:tblPr>
              <a:tblGrid>
                <a:gridCol w="590430">
                  <a:extLst>
                    <a:ext uri="{9D8B030D-6E8A-4147-A177-3AD203B41FA5}">
                      <a16:colId xmlns:a16="http://schemas.microsoft.com/office/drawing/2014/main" val="4015082659"/>
                    </a:ext>
                  </a:extLst>
                </a:gridCol>
                <a:gridCol w="1975518">
                  <a:extLst>
                    <a:ext uri="{9D8B030D-6E8A-4147-A177-3AD203B41FA5}">
                      <a16:colId xmlns:a16="http://schemas.microsoft.com/office/drawing/2014/main" val="3601590987"/>
                    </a:ext>
                  </a:extLst>
                </a:gridCol>
              </a:tblGrid>
              <a:tr h="370840">
                <a:tc>
                  <a:txBody>
                    <a:bodyPr/>
                    <a:lstStyle/>
                    <a:p>
                      <a:r>
                        <a:rPr lang="en-US" dirty="0"/>
                        <a:t>10</a:t>
                      </a:r>
                      <a:endParaRPr lang="en-IN" dirty="0"/>
                    </a:p>
                  </a:txBody>
                  <a:tcPr/>
                </a:tc>
                <a:tc>
                  <a:txBody>
                    <a:bodyPr/>
                    <a:lstStyle/>
                    <a:p>
                      <a:endParaRPr lang="en-IN"/>
                    </a:p>
                  </a:txBody>
                  <a:tcPr/>
                </a:tc>
                <a:extLst>
                  <a:ext uri="{0D108BD9-81ED-4DB2-BD59-A6C34878D82A}">
                    <a16:rowId xmlns:a16="http://schemas.microsoft.com/office/drawing/2014/main" val="4281419329"/>
                  </a:ext>
                </a:extLst>
              </a:tr>
              <a:tr h="370840">
                <a:tc>
                  <a:txBody>
                    <a:bodyPr/>
                    <a:lstStyle/>
                    <a:p>
                      <a:r>
                        <a:rPr lang="en-US" dirty="0"/>
                        <a:t>9</a:t>
                      </a:r>
                      <a:endParaRPr lang="en-IN" dirty="0"/>
                    </a:p>
                  </a:txBody>
                  <a:tcPr/>
                </a:tc>
                <a:tc>
                  <a:txBody>
                    <a:bodyPr/>
                    <a:lstStyle/>
                    <a:p>
                      <a:endParaRPr lang="en-IN"/>
                    </a:p>
                  </a:txBody>
                  <a:tcPr/>
                </a:tc>
                <a:extLst>
                  <a:ext uri="{0D108BD9-81ED-4DB2-BD59-A6C34878D82A}">
                    <a16:rowId xmlns:a16="http://schemas.microsoft.com/office/drawing/2014/main" val="4276862786"/>
                  </a:ext>
                </a:extLst>
              </a:tr>
              <a:tr h="370840">
                <a:tc>
                  <a:txBody>
                    <a:bodyPr/>
                    <a:lstStyle/>
                    <a:p>
                      <a:r>
                        <a:rPr lang="en-US" dirty="0"/>
                        <a:t>8</a:t>
                      </a:r>
                      <a:endParaRPr lang="en-IN" dirty="0"/>
                    </a:p>
                  </a:txBody>
                  <a:tcPr/>
                </a:tc>
                <a:tc>
                  <a:txBody>
                    <a:bodyPr/>
                    <a:lstStyle/>
                    <a:p>
                      <a:endParaRPr lang="en-IN"/>
                    </a:p>
                  </a:txBody>
                  <a:tcPr/>
                </a:tc>
                <a:extLst>
                  <a:ext uri="{0D108BD9-81ED-4DB2-BD59-A6C34878D82A}">
                    <a16:rowId xmlns:a16="http://schemas.microsoft.com/office/drawing/2014/main" val="1359542701"/>
                  </a:ext>
                </a:extLst>
              </a:tr>
              <a:tr h="370840">
                <a:tc>
                  <a:txBody>
                    <a:bodyPr/>
                    <a:lstStyle/>
                    <a:p>
                      <a:r>
                        <a:rPr lang="en-US" dirty="0"/>
                        <a:t>7</a:t>
                      </a:r>
                      <a:endParaRPr lang="en-IN" dirty="0"/>
                    </a:p>
                  </a:txBody>
                  <a:tcPr/>
                </a:tc>
                <a:tc>
                  <a:txBody>
                    <a:bodyPr/>
                    <a:lstStyle/>
                    <a:p>
                      <a:endParaRPr lang="en-IN" dirty="0"/>
                    </a:p>
                  </a:txBody>
                  <a:tcPr/>
                </a:tc>
                <a:extLst>
                  <a:ext uri="{0D108BD9-81ED-4DB2-BD59-A6C34878D82A}">
                    <a16:rowId xmlns:a16="http://schemas.microsoft.com/office/drawing/2014/main" val="3453830620"/>
                  </a:ext>
                </a:extLst>
              </a:tr>
              <a:tr h="370840">
                <a:tc>
                  <a:txBody>
                    <a:bodyPr/>
                    <a:lstStyle/>
                    <a:p>
                      <a:r>
                        <a:rPr lang="en-US" dirty="0"/>
                        <a:t>6</a:t>
                      </a:r>
                      <a:endParaRPr lang="en-IN" dirty="0"/>
                    </a:p>
                  </a:txBody>
                  <a:tcPr/>
                </a:tc>
                <a:tc>
                  <a:txBody>
                    <a:bodyPr/>
                    <a:lstStyle/>
                    <a:p>
                      <a:r>
                        <a:rPr lang="en-US" dirty="0"/>
                        <a:t>6=C</a:t>
                      </a:r>
                      <a:endParaRPr lang="en-IN" dirty="0"/>
                    </a:p>
                  </a:txBody>
                  <a:tcPr/>
                </a:tc>
                <a:extLst>
                  <a:ext uri="{0D108BD9-81ED-4DB2-BD59-A6C34878D82A}">
                    <a16:rowId xmlns:a16="http://schemas.microsoft.com/office/drawing/2014/main" val="1369739999"/>
                  </a:ext>
                </a:extLst>
              </a:tr>
              <a:tr h="370840">
                <a:tc>
                  <a:txBody>
                    <a:bodyPr/>
                    <a:lstStyle/>
                    <a:p>
                      <a:r>
                        <a:rPr lang="en-US" dirty="0"/>
                        <a:t>5</a:t>
                      </a:r>
                      <a:endParaRPr lang="en-IN" dirty="0"/>
                    </a:p>
                  </a:txBody>
                  <a:tcPr/>
                </a:tc>
                <a:tc>
                  <a:txBody>
                    <a:bodyPr/>
                    <a:lstStyle/>
                    <a:p>
                      <a:r>
                        <a:rPr lang="en-US" dirty="0"/>
                        <a:t>5=A  , 16=F</a:t>
                      </a:r>
                      <a:endParaRPr lang="en-IN" dirty="0"/>
                    </a:p>
                  </a:txBody>
                  <a:tcPr/>
                </a:tc>
                <a:extLst>
                  <a:ext uri="{0D108BD9-81ED-4DB2-BD59-A6C34878D82A}">
                    <a16:rowId xmlns:a16="http://schemas.microsoft.com/office/drawing/2014/main" val="3790030646"/>
                  </a:ext>
                </a:extLst>
              </a:tr>
              <a:tr h="370840">
                <a:tc>
                  <a:txBody>
                    <a:bodyPr/>
                    <a:lstStyle/>
                    <a:p>
                      <a:r>
                        <a:rPr lang="en-US" dirty="0"/>
                        <a:t>4</a:t>
                      </a:r>
                      <a:endParaRPr lang="en-IN" dirty="0"/>
                    </a:p>
                  </a:txBody>
                  <a:tcPr/>
                </a:tc>
                <a:tc>
                  <a:txBody>
                    <a:bodyPr/>
                    <a:lstStyle/>
                    <a:p>
                      <a:r>
                        <a:rPr lang="en-US" dirty="0"/>
                        <a:t>15=D</a:t>
                      </a:r>
                      <a:endParaRPr lang="en-IN" dirty="0"/>
                    </a:p>
                  </a:txBody>
                  <a:tcPr/>
                </a:tc>
                <a:extLst>
                  <a:ext uri="{0D108BD9-81ED-4DB2-BD59-A6C34878D82A}">
                    <a16:rowId xmlns:a16="http://schemas.microsoft.com/office/drawing/2014/main" val="3397292527"/>
                  </a:ext>
                </a:extLst>
              </a:tr>
              <a:tr h="370840">
                <a:tc>
                  <a:txBody>
                    <a:bodyPr/>
                    <a:lstStyle/>
                    <a:p>
                      <a:r>
                        <a:rPr lang="en-US" dirty="0"/>
                        <a:t>3</a:t>
                      </a:r>
                      <a:endParaRPr lang="en-IN" dirty="0"/>
                    </a:p>
                  </a:txBody>
                  <a:tcPr/>
                </a:tc>
                <a:tc>
                  <a:txBody>
                    <a:bodyPr/>
                    <a:lstStyle/>
                    <a:p>
                      <a:endParaRPr lang="en-IN"/>
                    </a:p>
                  </a:txBody>
                  <a:tcPr/>
                </a:tc>
                <a:extLst>
                  <a:ext uri="{0D108BD9-81ED-4DB2-BD59-A6C34878D82A}">
                    <a16:rowId xmlns:a16="http://schemas.microsoft.com/office/drawing/2014/main" val="4242693368"/>
                  </a:ext>
                </a:extLst>
              </a:tr>
              <a:tr h="370840">
                <a:tc>
                  <a:txBody>
                    <a:bodyPr/>
                    <a:lstStyle/>
                    <a:p>
                      <a:r>
                        <a:rPr lang="en-US" dirty="0"/>
                        <a:t>2</a:t>
                      </a:r>
                      <a:endParaRPr lang="en-IN" dirty="0"/>
                    </a:p>
                  </a:txBody>
                  <a:tcPr/>
                </a:tc>
                <a:tc>
                  <a:txBody>
                    <a:bodyPr/>
                    <a:lstStyle/>
                    <a:p>
                      <a:r>
                        <a:rPr lang="en-US" dirty="0"/>
                        <a:t>2=B</a:t>
                      </a:r>
                      <a:endParaRPr lang="en-IN" dirty="0"/>
                    </a:p>
                  </a:txBody>
                  <a:tcPr/>
                </a:tc>
                <a:extLst>
                  <a:ext uri="{0D108BD9-81ED-4DB2-BD59-A6C34878D82A}">
                    <a16:rowId xmlns:a16="http://schemas.microsoft.com/office/drawing/2014/main" val="428963941"/>
                  </a:ext>
                </a:extLst>
              </a:tr>
              <a:tr h="370840">
                <a:tc>
                  <a:txBody>
                    <a:bodyPr/>
                    <a:lstStyle/>
                    <a:p>
                      <a:r>
                        <a:rPr lang="en-US" dirty="0"/>
                        <a:t>1</a:t>
                      </a:r>
                      <a:endParaRPr lang="en-IN" dirty="0"/>
                    </a:p>
                  </a:txBody>
                  <a:tcPr/>
                </a:tc>
                <a:tc>
                  <a:txBody>
                    <a:bodyPr/>
                    <a:lstStyle/>
                    <a:p>
                      <a:r>
                        <a:rPr lang="en-US" dirty="0"/>
                        <a:t>23=E</a:t>
                      </a:r>
                      <a:endParaRPr lang="en-IN" dirty="0"/>
                    </a:p>
                  </a:txBody>
                  <a:tcPr/>
                </a:tc>
                <a:extLst>
                  <a:ext uri="{0D108BD9-81ED-4DB2-BD59-A6C34878D82A}">
                    <a16:rowId xmlns:a16="http://schemas.microsoft.com/office/drawing/2014/main" val="1353117336"/>
                  </a:ext>
                </a:extLst>
              </a:tr>
              <a:tr h="370840">
                <a:tc>
                  <a:txBody>
                    <a:bodyPr/>
                    <a:lstStyle/>
                    <a:p>
                      <a:r>
                        <a:rPr lang="en-US" dirty="0"/>
                        <a:t>0</a:t>
                      </a:r>
                      <a:endParaRPr lang="en-IN" dirty="0"/>
                    </a:p>
                  </a:txBody>
                  <a:tcPr/>
                </a:tc>
                <a:tc>
                  <a:txBody>
                    <a:bodyPr/>
                    <a:lstStyle/>
                    <a:p>
                      <a:endParaRPr lang="en-IN" dirty="0"/>
                    </a:p>
                  </a:txBody>
                  <a:tcPr/>
                </a:tc>
                <a:extLst>
                  <a:ext uri="{0D108BD9-81ED-4DB2-BD59-A6C34878D82A}">
                    <a16:rowId xmlns:a16="http://schemas.microsoft.com/office/drawing/2014/main" val="979225024"/>
                  </a:ext>
                </a:extLst>
              </a:tr>
            </a:tbl>
          </a:graphicData>
        </a:graphic>
      </p:graphicFrame>
      <p:sp>
        <p:nvSpPr>
          <p:cNvPr id="2" name="TextBox 1">
            <a:extLst>
              <a:ext uri="{FF2B5EF4-FFF2-40B4-BE49-F238E27FC236}">
                <a16:creationId xmlns:a16="http://schemas.microsoft.com/office/drawing/2014/main" id="{47518567-D092-8BF7-46E6-47F77CA5A82C}"/>
              </a:ext>
            </a:extLst>
          </p:cNvPr>
          <p:cNvSpPr txBox="1"/>
          <p:nvPr/>
        </p:nvSpPr>
        <p:spPr>
          <a:xfrm>
            <a:off x="9458863" y="1837427"/>
            <a:ext cx="1651959" cy="923330"/>
          </a:xfrm>
          <a:prstGeom prst="rect">
            <a:avLst/>
          </a:prstGeom>
          <a:noFill/>
        </p:spPr>
        <p:txBody>
          <a:bodyPr wrap="square" rtlCol="0">
            <a:spAutoFit/>
          </a:bodyPr>
          <a:lstStyle/>
          <a:p>
            <a:r>
              <a:rPr lang="en-US" dirty="0">
                <a:highlight>
                  <a:srgbClr val="C0C0C0"/>
                </a:highlight>
              </a:rPr>
              <a:t>From Top to Bottom From Right to Left</a:t>
            </a:r>
            <a:endParaRPr lang="en-IN" dirty="0">
              <a:highlight>
                <a:srgbClr val="C0C0C0"/>
              </a:highlight>
            </a:endParaRPr>
          </a:p>
        </p:txBody>
      </p:sp>
    </p:spTree>
    <p:extLst>
      <p:ext uri="{BB962C8B-B14F-4D97-AF65-F5344CB8AC3E}">
        <p14:creationId xmlns:p14="http://schemas.microsoft.com/office/powerpoint/2010/main" val="24209146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l">
              <a:lnSpc>
                <a:spcPct val="150000"/>
              </a:lnSpc>
            </a:pPr>
            <a:r>
              <a:rPr lang="en-US" dirty="0">
                <a:solidFill>
                  <a:schemeClr val="tx1"/>
                </a:solidFill>
              </a:rPr>
              <a:t>class Temp{</a:t>
            </a:r>
          </a:p>
          <a:p>
            <a:pPr algn="l">
              <a:lnSpc>
                <a:spcPct val="150000"/>
              </a:lnSpc>
            </a:pPr>
            <a:r>
              <a:rPr lang="en-US" dirty="0">
                <a:solidFill>
                  <a:schemeClr val="tx1"/>
                </a:solidFill>
              </a:rPr>
              <a:t>int I;</a:t>
            </a:r>
          </a:p>
          <a:p>
            <a:pPr algn="l">
              <a:lnSpc>
                <a:spcPct val="150000"/>
              </a:lnSpc>
            </a:pPr>
            <a:r>
              <a:rPr lang="en-US" dirty="0">
                <a:solidFill>
                  <a:schemeClr val="tx1"/>
                </a:solidFill>
              </a:rPr>
              <a:t>Temp(int </a:t>
            </a:r>
            <a:r>
              <a:rPr lang="en-US" dirty="0" err="1">
                <a:solidFill>
                  <a:schemeClr val="tx1"/>
                </a:solidFill>
              </a:rPr>
              <a:t>i</a:t>
            </a:r>
            <a:r>
              <a:rPr lang="en-US" dirty="0">
                <a:solidFill>
                  <a:schemeClr val="tx1"/>
                </a:solidFill>
              </a:rPr>
              <a:t>){</a:t>
            </a:r>
            <a:r>
              <a:rPr lang="en-US" dirty="0" err="1">
                <a:solidFill>
                  <a:schemeClr val="tx1"/>
                </a:solidFill>
              </a:rPr>
              <a:t>this.i</a:t>
            </a:r>
            <a:r>
              <a:rPr lang="en-US" dirty="0">
                <a:solidFill>
                  <a:schemeClr val="tx1"/>
                </a:solidFill>
              </a:rPr>
              <a:t>=</a:t>
            </a:r>
            <a:r>
              <a:rPr lang="en-US" dirty="0" err="1">
                <a:solidFill>
                  <a:schemeClr val="tx1"/>
                </a:solidFill>
              </a:rPr>
              <a:t>i</a:t>
            </a:r>
            <a:r>
              <a:rPr lang="en-US" dirty="0">
                <a:solidFill>
                  <a:schemeClr val="tx1"/>
                </a:solidFill>
              </a:rPr>
              <a:t>;}</a:t>
            </a:r>
          </a:p>
          <a:p>
            <a:pPr algn="l">
              <a:lnSpc>
                <a:spcPct val="150000"/>
              </a:lnSpc>
            </a:pPr>
            <a:r>
              <a:rPr lang="en-US" dirty="0">
                <a:solidFill>
                  <a:schemeClr val="tx1"/>
                </a:solidFill>
              </a:rPr>
              <a:t>public int </a:t>
            </a:r>
            <a:r>
              <a:rPr lang="en-US" dirty="0" err="1">
                <a:solidFill>
                  <a:schemeClr val="tx1"/>
                </a:solidFill>
              </a:rPr>
              <a:t>hasCode</a:t>
            </a:r>
            <a:r>
              <a:rPr lang="en-US" dirty="0">
                <a:solidFill>
                  <a:schemeClr val="tx1"/>
                </a:solidFill>
              </a:rPr>
              <a:t>(){return </a:t>
            </a:r>
            <a:r>
              <a:rPr lang="en-US" dirty="0" err="1">
                <a:solidFill>
                  <a:schemeClr val="tx1"/>
                </a:solidFill>
              </a:rPr>
              <a:t>i</a:t>
            </a:r>
            <a:r>
              <a:rPr lang="en-US" dirty="0">
                <a:solidFill>
                  <a:schemeClr val="tx1"/>
                </a:solidFill>
              </a:rPr>
              <a:t>;}</a:t>
            </a:r>
          </a:p>
          <a:p>
            <a:pPr algn="l">
              <a:lnSpc>
                <a:spcPct val="150000"/>
              </a:lnSpc>
            </a:pPr>
            <a:r>
              <a:rPr lang="en-US" dirty="0">
                <a:solidFill>
                  <a:schemeClr val="tx1"/>
                </a:solidFill>
              </a:rPr>
              <a:t>public String </a:t>
            </a:r>
            <a:r>
              <a:rPr lang="en-US" dirty="0" err="1">
                <a:solidFill>
                  <a:schemeClr val="tx1"/>
                </a:solidFill>
              </a:rPr>
              <a:t>toString</a:t>
            </a:r>
            <a:r>
              <a:rPr lang="en-US" dirty="0">
                <a:solidFill>
                  <a:schemeClr val="tx1"/>
                </a:solidFill>
              </a:rPr>
              <a:t>(){return </a:t>
            </a:r>
            <a:r>
              <a:rPr lang="en-US" dirty="0" err="1">
                <a:solidFill>
                  <a:schemeClr val="tx1"/>
                </a:solidFill>
              </a:rPr>
              <a:t>i</a:t>
            </a:r>
            <a:r>
              <a:rPr lang="en-US" dirty="0">
                <a:solidFill>
                  <a:schemeClr val="tx1"/>
                </a:solidFill>
              </a:rPr>
              <a:t>+””;}}</a:t>
            </a:r>
          </a:p>
          <a:p>
            <a:pPr algn="l">
              <a:lnSpc>
                <a:spcPct val="150000"/>
              </a:lnSpc>
            </a:pPr>
            <a:r>
              <a:rPr lang="en-US" dirty="0">
                <a:solidFill>
                  <a:schemeClr val="tx1"/>
                </a:solidFill>
              </a:rPr>
              <a:t>Output:</a:t>
            </a:r>
          </a:p>
          <a:p>
            <a:pPr algn="l">
              <a:lnSpc>
                <a:spcPct val="150000"/>
              </a:lnSpc>
            </a:pPr>
            <a:r>
              <a:rPr lang="en-US" dirty="0">
                <a:solidFill>
                  <a:schemeClr val="tx1"/>
                </a:solidFill>
              </a:rPr>
              <a:t>{6=C,16=F,5=A,15=D,2=B,23=E}</a:t>
            </a: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highlight>
                <a:srgbClr val="FFFF00"/>
              </a:highlight>
            </a:endParaRPr>
          </a:p>
        </p:txBody>
      </p:sp>
    </p:spTree>
    <p:extLst>
      <p:ext uri="{BB962C8B-B14F-4D97-AF65-F5344CB8AC3E}">
        <p14:creationId xmlns:p14="http://schemas.microsoft.com/office/powerpoint/2010/main" val="14014134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ctr">
              <a:lnSpc>
                <a:spcPct val="150000"/>
              </a:lnSpc>
            </a:pPr>
            <a:r>
              <a:rPr lang="en-US" sz="3200" dirty="0">
                <a:solidFill>
                  <a:schemeClr val="tx1"/>
                </a:solidFill>
                <a:highlight>
                  <a:srgbClr val="FFFF00"/>
                </a:highlight>
              </a:rPr>
              <a:t>Properties Class </a:t>
            </a:r>
          </a:p>
          <a:p>
            <a:pPr algn="ctr">
              <a:lnSpc>
                <a:spcPct val="150000"/>
              </a:lnSpc>
            </a:pPr>
            <a:endParaRPr lang="en-US" sz="3200"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highlight>
                <a:srgbClr val="FFFF00"/>
              </a:highlight>
            </a:endParaRPr>
          </a:p>
        </p:txBody>
      </p:sp>
      <p:sp>
        <p:nvSpPr>
          <p:cNvPr id="2" name="Rectangle 1">
            <a:extLst>
              <a:ext uri="{FF2B5EF4-FFF2-40B4-BE49-F238E27FC236}">
                <a16:creationId xmlns:a16="http://schemas.microsoft.com/office/drawing/2014/main" id="{EF69B3C3-1434-6F41-9AA6-5C84CBCC0EF3}"/>
              </a:ext>
            </a:extLst>
          </p:cNvPr>
          <p:cNvSpPr/>
          <p:nvPr/>
        </p:nvSpPr>
        <p:spPr>
          <a:xfrm>
            <a:off x="3191774" y="1440611"/>
            <a:ext cx="1406105" cy="22946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scott</a:t>
            </a:r>
            <a:r>
              <a:rPr lang="en-US" dirty="0"/>
              <a:t>”</a:t>
            </a:r>
          </a:p>
          <a:p>
            <a:pPr algn="ctr"/>
            <a:r>
              <a:rPr lang="en-US" dirty="0"/>
              <a:t>“tiger”</a:t>
            </a:r>
            <a:endParaRPr lang="en-IN" dirty="0"/>
          </a:p>
        </p:txBody>
      </p:sp>
      <p:sp>
        <p:nvSpPr>
          <p:cNvPr id="4" name="TextBox 3">
            <a:extLst>
              <a:ext uri="{FF2B5EF4-FFF2-40B4-BE49-F238E27FC236}">
                <a16:creationId xmlns:a16="http://schemas.microsoft.com/office/drawing/2014/main" id="{A0EB338E-BBA5-119B-2E63-C2BE642B9A3D}"/>
              </a:ext>
            </a:extLst>
          </p:cNvPr>
          <p:cNvSpPr txBox="1"/>
          <p:nvPr/>
        </p:nvSpPr>
        <p:spPr>
          <a:xfrm>
            <a:off x="3355675" y="3950898"/>
            <a:ext cx="1242204" cy="369332"/>
          </a:xfrm>
          <a:prstGeom prst="rect">
            <a:avLst/>
          </a:prstGeom>
          <a:noFill/>
        </p:spPr>
        <p:txBody>
          <a:bodyPr wrap="square" rtlCol="0">
            <a:spAutoFit/>
          </a:bodyPr>
          <a:lstStyle/>
          <a:p>
            <a:r>
              <a:rPr lang="en-US" dirty="0"/>
              <a:t>    .java</a:t>
            </a:r>
            <a:endParaRPr lang="en-IN" dirty="0"/>
          </a:p>
        </p:txBody>
      </p:sp>
      <p:cxnSp>
        <p:nvCxnSpPr>
          <p:cNvPr id="6" name="Straight Arrow Connector 5">
            <a:extLst>
              <a:ext uri="{FF2B5EF4-FFF2-40B4-BE49-F238E27FC236}">
                <a16:creationId xmlns:a16="http://schemas.microsoft.com/office/drawing/2014/main" id="{DB7C8C7B-6B31-1945-D72F-185A844E0B60}"/>
              </a:ext>
            </a:extLst>
          </p:cNvPr>
          <p:cNvCxnSpPr>
            <a:cxnSpLocks/>
          </p:cNvCxnSpPr>
          <p:nvPr/>
        </p:nvCxnSpPr>
        <p:spPr>
          <a:xfrm flipV="1">
            <a:off x="4597879" y="1785668"/>
            <a:ext cx="1802921" cy="146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AADE3F0-D085-588B-7D6D-EE9BA0E7211E}"/>
              </a:ext>
            </a:extLst>
          </p:cNvPr>
          <p:cNvCxnSpPr>
            <a:cxnSpLocks/>
          </p:cNvCxnSpPr>
          <p:nvPr/>
        </p:nvCxnSpPr>
        <p:spPr>
          <a:xfrm>
            <a:off x="4597879" y="1969698"/>
            <a:ext cx="1802921" cy="859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56FF3CD-4900-49D7-FA80-E796F423BA01}"/>
              </a:ext>
            </a:extLst>
          </p:cNvPr>
          <p:cNvCxnSpPr>
            <a:cxnSpLocks/>
          </p:cNvCxnSpPr>
          <p:nvPr/>
        </p:nvCxnSpPr>
        <p:spPr>
          <a:xfrm>
            <a:off x="4597879" y="1969698"/>
            <a:ext cx="1802921" cy="419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7F277A0-E1DD-B61F-A1E9-CC1DB3A1C366}"/>
              </a:ext>
            </a:extLst>
          </p:cNvPr>
          <p:cNvCxnSpPr>
            <a:cxnSpLocks/>
          </p:cNvCxnSpPr>
          <p:nvPr/>
        </p:nvCxnSpPr>
        <p:spPr>
          <a:xfrm>
            <a:off x="4597879" y="1932317"/>
            <a:ext cx="1684709" cy="1496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0619780-A59B-21F8-22CA-DD2BE9C8D30A}"/>
              </a:ext>
            </a:extLst>
          </p:cNvPr>
          <p:cNvSpPr txBox="1"/>
          <p:nvPr/>
        </p:nvSpPr>
        <p:spPr>
          <a:xfrm>
            <a:off x="6560387" y="1628238"/>
            <a:ext cx="3014933" cy="2308324"/>
          </a:xfrm>
          <a:prstGeom prst="rect">
            <a:avLst/>
          </a:prstGeom>
          <a:noFill/>
        </p:spPr>
        <p:txBody>
          <a:bodyPr wrap="square" rtlCol="0">
            <a:spAutoFit/>
          </a:bodyPr>
          <a:lstStyle/>
          <a:p>
            <a:pPr marL="342900" indent="-342900">
              <a:buAutoNum type="arabicPeriod"/>
            </a:pPr>
            <a:r>
              <a:rPr lang="en-US" dirty="0"/>
              <a:t>Recompile</a:t>
            </a:r>
          </a:p>
          <a:p>
            <a:pPr marL="342900" indent="-342900">
              <a:buAutoNum type="arabicPeriod"/>
            </a:pPr>
            <a:endParaRPr lang="en-US" dirty="0"/>
          </a:p>
          <a:p>
            <a:pPr marL="342900" indent="-342900">
              <a:buAutoNum type="arabicPeriod"/>
            </a:pPr>
            <a:r>
              <a:rPr lang="en-US" dirty="0"/>
              <a:t>Rebuild(</a:t>
            </a:r>
            <a:r>
              <a:rPr lang="en-US" dirty="0" err="1"/>
              <a:t>jar,war</a:t>
            </a:r>
            <a:r>
              <a:rPr lang="en-US" dirty="0"/>
              <a:t>)</a:t>
            </a:r>
          </a:p>
          <a:p>
            <a:pPr marL="342900" indent="-342900">
              <a:buAutoNum type="arabicPeriod"/>
            </a:pPr>
            <a:endParaRPr lang="en-US" dirty="0"/>
          </a:p>
          <a:p>
            <a:pPr marL="342900" indent="-342900">
              <a:buAutoNum type="arabicPeriod"/>
            </a:pPr>
            <a:r>
              <a:rPr lang="en-US" dirty="0" err="1"/>
              <a:t>Rdeploy</a:t>
            </a:r>
            <a:endParaRPr lang="en-US" dirty="0"/>
          </a:p>
          <a:p>
            <a:pPr marL="342900" indent="-342900">
              <a:buAutoNum type="arabicPeriod"/>
            </a:pPr>
            <a:endParaRPr lang="en-US" dirty="0"/>
          </a:p>
          <a:p>
            <a:pPr marL="342900" indent="-342900">
              <a:buAutoNum type="arabicPeriod"/>
            </a:pPr>
            <a:r>
              <a:rPr lang="en-US" dirty="0"/>
              <a:t>Restart the server</a:t>
            </a:r>
          </a:p>
          <a:p>
            <a:pPr marL="342900" indent="-342900">
              <a:buAutoNum type="arabicPeriod"/>
            </a:pPr>
            <a:endParaRPr lang="en-IN" dirty="0"/>
          </a:p>
        </p:txBody>
      </p:sp>
    </p:spTree>
    <p:extLst>
      <p:ext uri="{BB962C8B-B14F-4D97-AF65-F5344CB8AC3E}">
        <p14:creationId xmlns:p14="http://schemas.microsoft.com/office/powerpoint/2010/main" val="26059415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l">
              <a:lnSpc>
                <a:spcPct val="150000"/>
              </a:lnSpc>
            </a:pPr>
            <a:r>
              <a:rPr lang="en-US" dirty="0">
                <a:solidFill>
                  <a:schemeClr val="tx1"/>
                </a:solidFill>
              </a:rPr>
              <a:t>Anything properties that changes frequently must be put into properties file.</a:t>
            </a: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r>
              <a:rPr lang="en-US" dirty="0">
                <a:solidFill>
                  <a:schemeClr val="tx1"/>
                </a:solidFill>
              </a:rPr>
              <a:t>     </a:t>
            </a:r>
            <a:r>
              <a:rPr lang="en-US" dirty="0" err="1">
                <a:solidFill>
                  <a:schemeClr val="tx1"/>
                </a:solidFill>
              </a:rPr>
              <a:t>Abc.properties</a:t>
            </a:r>
            <a:r>
              <a:rPr lang="en-US" dirty="0">
                <a:solidFill>
                  <a:schemeClr val="tx1"/>
                </a:solidFill>
              </a:rPr>
              <a:t>                                                  .java</a:t>
            </a:r>
          </a:p>
          <a:p>
            <a:pPr algn="l">
              <a:lnSpc>
                <a:spcPct val="150000"/>
              </a:lnSpc>
            </a:pPr>
            <a:r>
              <a:rPr lang="en-US" dirty="0">
                <a:solidFill>
                  <a:schemeClr val="tx1"/>
                </a:solidFill>
              </a:rPr>
              <a:t>Such type of frequent changeable things must be configured in properties file and we have to read the data from properties file to our java program.</a:t>
            </a:r>
          </a:p>
        </p:txBody>
      </p:sp>
      <p:sp>
        <p:nvSpPr>
          <p:cNvPr id="2" name="Rectangle 1">
            <a:extLst>
              <a:ext uri="{FF2B5EF4-FFF2-40B4-BE49-F238E27FC236}">
                <a16:creationId xmlns:a16="http://schemas.microsoft.com/office/drawing/2014/main" id="{02B4D112-C89A-6D7B-CE7D-045F92DE8A37}"/>
              </a:ext>
            </a:extLst>
          </p:cNvPr>
          <p:cNvSpPr/>
          <p:nvPr/>
        </p:nvSpPr>
        <p:spPr>
          <a:xfrm>
            <a:off x="1664899" y="923026"/>
            <a:ext cx="2096218" cy="30192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a:t>
            </a:r>
            <a:r>
              <a:rPr lang="en-US" dirty="0" err="1"/>
              <a:t>scott</a:t>
            </a:r>
            <a:r>
              <a:rPr lang="en-US" dirty="0"/>
              <a:t>”</a:t>
            </a:r>
          </a:p>
          <a:p>
            <a:pPr algn="ctr"/>
            <a:r>
              <a:rPr lang="en-US" dirty="0" err="1"/>
              <a:t>Password:“tiger</a:t>
            </a:r>
            <a:r>
              <a:rPr lang="en-US" dirty="0"/>
              <a:t>”</a:t>
            </a:r>
            <a:endParaRPr lang="en-IN" dirty="0"/>
          </a:p>
        </p:txBody>
      </p:sp>
      <p:sp>
        <p:nvSpPr>
          <p:cNvPr id="4" name="Rectangle 3">
            <a:extLst>
              <a:ext uri="{FF2B5EF4-FFF2-40B4-BE49-F238E27FC236}">
                <a16:creationId xmlns:a16="http://schemas.microsoft.com/office/drawing/2014/main" id="{5107B1F6-60AD-1235-35B3-556F9D6F805C}"/>
              </a:ext>
            </a:extLst>
          </p:cNvPr>
          <p:cNvSpPr/>
          <p:nvPr/>
        </p:nvSpPr>
        <p:spPr>
          <a:xfrm>
            <a:off x="6409427" y="923027"/>
            <a:ext cx="1406105" cy="30192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Java Properties Object</a:t>
            </a:r>
            <a:endParaRPr lang="en-IN" dirty="0"/>
          </a:p>
        </p:txBody>
      </p:sp>
      <p:cxnSp>
        <p:nvCxnSpPr>
          <p:cNvPr id="6" name="Straight Arrow Connector 5">
            <a:extLst>
              <a:ext uri="{FF2B5EF4-FFF2-40B4-BE49-F238E27FC236}">
                <a16:creationId xmlns:a16="http://schemas.microsoft.com/office/drawing/2014/main" id="{3AD7AFFF-B6BA-B37E-5FFF-673C3FAB741C}"/>
              </a:ext>
            </a:extLst>
          </p:cNvPr>
          <p:cNvCxnSpPr/>
          <p:nvPr/>
        </p:nvCxnSpPr>
        <p:spPr>
          <a:xfrm>
            <a:off x="3761117" y="1319842"/>
            <a:ext cx="26483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ACF546B6-6F03-CFF7-8F71-2A96D4E72AF4}"/>
              </a:ext>
            </a:extLst>
          </p:cNvPr>
          <p:cNvCxnSpPr>
            <a:cxnSpLocks/>
          </p:cNvCxnSpPr>
          <p:nvPr/>
        </p:nvCxnSpPr>
        <p:spPr>
          <a:xfrm flipH="1">
            <a:off x="3761117" y="2950234"/>
            <a:ext cx="26483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489CBFF-7D5B-D4A6-A668-B3B825C5FD48}"/>
              </a:ext>
            </a:extLst>
          </p:cNvPr>
          <p:cNvSpPr txBox="1"/>
          <p:nvPr/>
        </p:nvSpPr>
        <p:spPr>
          <a:xfrm>
            <a:off x="4628071" y="465826"/>
            <a:ext cx="914400" cy="923330"/>
          </a:xfrm>
          <a:prstGeom prst="rect">
            <a:avLst/>
          </a:prstGeom>
          <a:noFill/>
        </p:spPr>
        <p:txBody>
          <a:bodyPr wrap="square" rtlCol="0">
            <a:spAutoFit/>
          </a:bodyPr>
          <a:lstStyle/>
          <a:p>
            <a:endParaRPr lang="en-US" dirty="0"/>
          </a:p>
          <a:p>
            <a:endParaRPr lang="en-US" dirty="0"/>
          </a:p>
          <a:p>
            <a:r>
              <a:rPr lang="en-US" dirty="0"/>
              <a:t>Load</a:t>
            </a:r>
            <a:endParaRPr lang="en-IN" dirty="0"/>
          </a:p>
        </p:txBody>
      </p:sp>
      <p:sp>
        <p:nvSpPr>
          <p:cNvPr id="13" name="TextBox 12">
            <a:extLst>
              <a:ext uri="{FF2B5EF4-FFF2-40B4-BE49-F238E27FC236}">
                <a16:creationId xmlns:a16="http://schemas.microsoft.com/office/drawing/2014/main" id="{90F42B33-06AD-CF73-662D-9E2F0CC4417D}"/>
              </a:ext>
            </a:extLst>
          </p:cNvPr>
          <p:cNvSpPr txBox="1"/>
          <p:nvPr/>
        </p:nvSpPr>
        <p:spPr>
          <a:xfrm>
            <a:off x="4728713" y="2360765"/>
            <a:ext cx="914400" cy="923330"/>
          </a:xfrm>
          <a:prstGeom prst="rect">
            <a:avLst/>
          </a:prstGeom>
          <a:noFill/>
        </p:spPr>
        <p:txBody>
          <a:bodyPr wrap="square" rtlCol="0">
            <a:spAutoFit/>
          </a:bodyPr>
          <a:lstStyle/>
          <a:p>
            <a:endParaRPr lang="en-US" dirty="0"/>
          </a:p>
          <a:p>
            <a:endParaRPr lang="en-US" dirty="0"/>
          </a:p>
          <a:p>
            <a:r>
              <a:rPr lang="en-US" dirty="0"/>
              <a:t>store</a:t>
            </a:r>
            <a:endParaRPr lang="en-IN" dirty="0"/>
          </a:p>
        </p:txBody>
      </p:sp>
    </p:spTree>
    <p:extLst>
      <p:ext uri="{BB962C8B-B14F-4D97-AF65-F5344CB8AC3E}">
        <p14:creationId xmlns:p14="http://schemas.microsoft.com/office/powerpoint/2010/main" val="67462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7237563"/>
          </a:xfrm>
        </p:spPr>
        <p:txBody>
          <a:bodyPr>
            <a:noAutofit/>
          </a:bodyPr>
          <a:lstStyle/>
          <a:p>
            <a:pPr algn="just">
              <a:lnSpc>
                <a:spcPct val="150000"/>
              </a:lnSpc>
            </a:pPr>
            <a:r>
              <a:rPr lang="en-US" dirty="0">
                <a:solidFill>
                  <a:schemeClr val="tx1"/>
                </a:solidFill>
                <a:highlight>
                  <a:srgbClr val="808000"/>
                </a:highlight>
              </a:rPr>
              <a:t>2. List(I)</a:t>
            </a:r>
            <a:r>
              <a:rPr lang="en-US" dirty="0">
                <a:solidFill>
                  <a:schemeClr val="tx1"/>
                </a:solidFill>
              </a:rPr>
              <a:t>(1.2): List interface is Child interface of Collection. If in your groups of individual objects duplicates are allowed , insertion ordered must be preserved then we should go for List Interface. Index are used to differentiate duplicates. </a:t>
            </a:r>
            <a:r>
              <a:rPr lang="en-US" dirty="0" err="1">
                <a:solidFill>
                  <a:schemeClr val="tx1"/>
                </a:solidFill>
              </a:rPr>
              <a:t>Insersetion</a:t>
            </a:r>
            <a:r>
              <a:rPr lang="en-US" dirty="0">
                <a:solidFill>
                  <a:schemeClr val="tx1"/>
                </a:solidFill>
              </a:rPr>
              <a:t> order are preserve using index. </a:t>
            </a:r>
          </a:p>
          <a:p>
            <a:pPr algn="just">
              <a:lnSpc>
                <a:spcPct val="150000"/>
              </a:lnSpc>
            </a:pPr>
            <a:r>
              <a:rPr lang="en-US" dirty="0">
                <a:solidFill>
                  <a:schemeClr val="tx1"/>
                </a:solidFill>
                <a:highlight>
                  <a:srgbClr val="808000"/>
                </a:highlight>
              </a:rPr>
              <a:t>Various specific Method:</a:t>
            </a:r>
          </a:p>
          <a:p>
            <a:pPr algn="just">
              <a:lnSpc>
                <a:spcPct val="150000"/>
              </a:lnSpc>
            </a:pPr>
            <a:r>
              <a:rPr lang="en-US" dirty="0">
                <a:solidFill>
                  <a:schemeClr val="tx1"/>
                </a:solidFill>
              </a:rPr>
              <a:t>add(int </a:t>
            </a:r>
            <a:r>
              <a:rPr lang="en-US" dirty="0" err="1">
                <a:solidFill>
                  <a:schemeClr val="tx1"/>
                </a:solidFill>
              </a:rPr>
              <a:t>index,Object</a:t>
            </a:r>
            <a:r>
              <a:rPr lang="en-US" dirty="0">
                <a:solidFill>
                  <a:schemeClr val="tx1"/>
                </a:solidFill>
              </a:rPr>
              <a:t> o), </a:t>
            </a:r>
            <a:r>
              <a:rPr lang="en-US" dirty="0" err="1">
                <a:solidFill>
                  <a:schemeClr val="tx1"/>
                </a:solidFill>
              </a:rPr>
              <a:t>addAll</a:t>
            </a:r>
            <a:r>
              <a:rPr lang="en-US" dirty="0">
                <a:solidFill>
                  <a:schemeClr val="tx1"/>
                </a:solidFill>
              </a:rPr>
              <a:t>(int index, Collection c), remove(int index), </a:t>
            </a:r>
            <a:r>
              <a:rPr lang="en-US" dirty="0" err="1">
                <a:solidFill>
                  <a:schemeClr val="tx1"/>
                </a:solidFill>
              </a:rPr>
              <a:t>indexOf</a:t>
            </a:r>
            <a:r>
              <a:rPr lang="en-US" dirty="0">
                <a:solidFill>
                  <a:schemeClr val="tx1"/>
                </a:solidFill>
              </a:rPr>
              <a:t>(“A”), </a:t>
            </a:r>
            <a:r>
              <a:rPr lang="en-US" dirty="0" err="1">
                <a:solidFill>
                  <a:schemeClr val="tx1"/>
                </a:solidFill>
              </a:rPr>
              <a:t>lastIndexOf</a:t>
            </a:r>
            <a:r>
              <a:rPr lang="en-US" dirty="0">
                <a:solidFill>
                  <a:schemeClr val="tx1"/>
                </a:solidFill>
              </a:rPr>
              <a:t>(“A”), get(int index), set(int </a:t>
            </a:r>
            <a:r>
              <a:rPr lang="en-US" dirty="0" err="1">
                <a:solidFill>
                  <a:schemeClr val="tx1"/>
                </a:solidFill>
              </a:rPr>
              <a:t>index,Object</a:t>
            </a:r>
            <a:r>
              <a:rPr lang="en-US" dirty="0">
                <a:solidFill>
                  <a:schemeClr val="tx1"/>
                </a:solidFill>
              </a:rPr>
              <a:t> o)</a:t>
            </a:r>
          </a:p>
          <a:p>
            <a:pPr algn="just">
              <a:lnSpc>
                <a:spcPct val="150000"/>
              </a:lnSpc>
            </a:pPr>
            <a:r>
              <a:rPr lang="en-US" dirty="0" err="1">
                <a:solidFill>
                  <a:schemeClr val="tx1"/>
                </a:solidFill>
              </a:rPr>
              <a:t>ListIterator</a:t>
            </a:r>
            <a:r>
              <a:rPr lang="en-US" dirty="0">
                <a:solidFill>
                  <a:schemeClr val="tx1"/>
                </a:solidFill>
              </a:rPr>
              <a:t> </a:t>
            </a:r>
            <a:r>
              <a:rPr lang="en-US" dirty="0" err="1">
                <a:solidFill>
                  <a:schemeClr val="tx1"/>
                </a:solidFill>
              </a:rPr>
              <a:t>listIterator</a:t>
            </a:r>
            <a:r>
              <a:rPr lang="en-US" dirty="0">
                <a:solidFill>
                  <a:schemeClr val="tx1"/>
                </a:solidFill>
              </a:rPr>
              <a:t>(),</a:t>
            </a:r>
          </a:p>
          <a:p>
            <a:pPr algn="just">
              <a:lnSpc>
                <a:spcPct val="150000"/>
              </a:lnSpc>
            </a:pPr>
            <a:r>
              <a:rPr lang="en-US" dirty="0">
                <a:solidFill>
                  <a:schemeClr val="tx1"/>
                </a:solidFill>
                <a:highlight>
                  <a:srgbClr val="808000"/>
                </a:highlight>
              </a:rPr>
              <a:t>Implementation classes for List Interface:</a:t>
            </a:r>
          </a:p>
          <a:p>
            <a:pPr algn="just">
              <a:lnSpc>
                <a:spcPct val="150000"/>
              </a:lnSpc>
            </a:pPr>
            <a:r>
              <a:rPr lang="en-US" dirty="0" err="1">
                <a:solidFill>
                  <a:schemeClr val="tx1"/>
                </a:solidFill>
              </a:rPr>
              <a:t>ArrayList</a:t>
            </a:r>
            <a:r>
              <a:rPr lang="en-US" dirty="0">
                <a:solidFill>
                  <a:schemeClr val="tx1"/>
                </a:solidFill>
              </a:rPr>
              <a:t>(1.2)</a:t>
            </a:r>
          </a:p>
          <a:p>
            <a:pPr algn="just">
              <a:lnSpc>
                <a:spcPct val="150000"/>
              </a:lnSpc>
            </a:pPr>
            <a:r>
              <a:rPr lang="en-US" dirty="0">
                <a:solidFill>
                  <a:schemeClr val="tx1"/>
                </a:solidFill>
              </a:rPr>
              <a:t>LinkedList(1.2)</a:t>
            </a:r>
          </a:p>
          <a:p>
            <a:pPr algn="just">
              <a:lnSpc>
                <a:spcPct val="150000"/>
              </a:lnSpc>
            </a:pPr>
            <a:r>
              <a:rPr lang="en-US" dirty="0">
                <a:solidFill>
                  <a:schemeClr val="tx1"/>
                </a:solidFill>
              </a:rPr>
              <a:t>Vector(1.0)----</a:t>
            </a:r>
            <a:r>
              <a:rPr lang="en-US" dirty="0">
                <a:solidFill>
                  <a:schemeClr val="tx1"/>
                </a:solidFill>
                <a:sym typeface="Wingdings" panose="05000000000000000000" pitchFamily="2" charset="2"/>
              </a:rPr>
              <a:t>Stack(1.0)   </a:t>
            </a:r>
            <a:r>
              <a:rPr lang="en-US" dirty="0">
                <a:solidFill>
                  <a:schemeClr val="tx1"/>
                </a:solidFill>
                <a:highlight>
                  <a:srgbClr val="808000"/>
                </a:highlight>
                <a:sym typeface="Wingdings" panose="05000000000000000000" pitchFamily="2" charset="2"/>
              </a:rPr>
              <a:t>Legacy Classes</a:t>
            </a:r>
          </a:p>
          <a:p>
            <a:pPr algn="just">
              <a:lnSpc>
                <a:spcPct val="150000"/>
              </a:lnSpc>
            </a:pPr>
            <a:endParaRPr lang="en-US" dirty="0">
              <a:solidFill>
                <a:schemeClr val="tx1"/>
              </a:solidFill>
              <a:highlight>
                <a:srgbClr val="808000"/>
              </a:highlight>
              <a:sym typeface="Wingdings" panose="05000000000000000000" pitchFamily="2" charset="2"/>
            </a:endParaRPr>
          </a:p>
          <a:p>
            <a:pPr algn="just">
              <a:lnSpc>
                <a:spcPct val="150000"/>
              </a:lnSpc>
            </a:pPr>
            <a:endParaRPr lang="en-US" dirty="0">
              <a:solidFill>
                <a:schemeClr val="tx1"/>
              </a:solidFill>
            </a:endParaRPr>
          </a:p>
          <a:p>
            <a:pPr marL="342900" indent="-342900" algn="just">
              <a:lnSpc>
                <a:spcPct val="150000"/>
              </a:lnSpc>
              <a:buAutoNum type="arabicPeriod"/>
            </a:pPr>
            <a:endParaRPr lang="en-US" dirty="0">
              <a:solidFill>
                <a:schemeClr val="tx1"/>
              </a:solidFill>
            </a:endParaRPr>
          </a:p>
          <a:p>
            <a:pPr algn="just">
              <a:lnSpc>
                <a:spcPct val="150000"/>
              </a:lnSpc>
            </a:pPr>
            <a:endParaRPr lang="en-US" dirty="0">
              <a:solidFill>
                <a:schemeClr val="tx1"/>
              </a:solidFill>
            </a:endParaRPr>
          </a:p>
        </p:txBody>
      </p:sp>
    </p:spTree>
    <p:extLst>
      <p:ext uri="{BB962C8B-B14F-4D97-AF65-F5344CB8AC3E}">
        <p14:creationId xmlns:p14="http://schemas.microsoft.com/office/powerpoint/2010/main" val="4372630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l">
              <a:lnSpc>
                <a:spcPct val="150000"/>
              </a:lnSpc>
            </a:pPr>
            <a:r>
              <a:rPr lang="en-US" dirty="0" err="1">
                <a:solidFill>
                  <a:schemeClr val="tx1"/>
                </a:solidFill>
                <a:highlight>
                  <a:srgbClr val="FFFF00"/>
                </a:highlight>
              </a:rPr>
              <a:t>Construcor</a:t>
            </a:r>
            <a:r>
              <a:rPr lang="en-US" dirty="0">
                <a:solidFill>
                  <a:schemeClr val="tx1"/>
                </a:solidFill>
                <a:highlight>
                  <a:srgbClr val="FFFF00"/>
                </a:highlight>
              </a:rPr>
              <a:t>:</a:t>
            </a:r>
          </a:p>
          <a:p>
            <a:pPr algn="l">
              <a:lnSpc>
                <a:spcPct val="150000"/>
              </a:lnSpc>
            </a:pPr>
            <a:r>
              <a:rPr lang="en-US" dirty="0">
                <a:solidFill>
                  <a:schemeClr val="tx1"/>
                </a:solidFill>
                <a:highlight>
                  <a:srgbClr val="FFFF00"/>
                </a:highlight>
              </a:rPr>
              <a:t>Properties p=new Properties()</a:t>
            </a:r>
          </a:p>
          <a:p>
            <a:pPr algn="l">
              <a:lnSpc>
                <a:spcPct val="150000"/>
              </a:lnSpc>
            </a:pPr>
            <a:r>
              <a:rPr lang="en-US" dirty="0">
                <a:solidFill>
                  <a:schemeClr val="tx1"/>
                </a:solidFill>
              </a:rPr>
              <a:t>The only difference between normal map(like </a:t>
            </a:r>
            <a:r>
              <a:rPr lang="en-US" dirty="0" err="1">
                <a:solidFill>
                  <a:schemeClr val="tx1"/>
                </a:solidFill>
              </a:rPr>
              <a:t>HashMap,TreeMap</a:t>
            </a:r>
            <a:r>
              <a:rPr lang="en-US" dirty="0">
                <a:solidFill>
                  <a:schemeClr val="tx1"/>
                </a:solidFill>
              </a:rPr>
              <a:t> </a:t>
            </a:r>
            <a:r>
              <a:rPr lang="en-US" dirty="0" err="1">
                <a:solidFill>
                  <a:schemeClr val="tx1"/>
                </a:solidFill>
              </a:rPr>
              <a:t>etc</a:t>
            </a:r>
            <a:r>
              <a:rPr lang="en-US" dirty="0">
                <a:solidFill>
                  <a:schemeClr val="tx1"/>
                </a:solidFill>
              </a:rPr>
              <a:t>) and Properties is that the key and value in HashMap may be of any type but in Properties class key and value both should be of String type .</a:t>
            </a:r>
          </a:p>
          <a:p>
            <a:pPr algn="l">
              <a:lnSpc>
                <a:spcPct val="150000"/>
              </a:lnSpc>
            </a:pPr>
            <a:r>
              <a:rPr lang="en-US" dirty="0">
                <a:solidFill>
                  <a:schemeClr val="tx1"/>
                </a:solidFill>
                <a:highlight>
                  <a:srgbClr val="FFFF00"/>
                </a:highlight>
              </a:rPr>
              <a:t>Properties Specific methods:</a:t>
            </a:r>
          </a:p>
          <a:p>
            <a:pPr algn="l">
              <a:lnSpc>
                <a:spcPct val="150000"/>
              </a:lnSpc>
            </a:pPr>
            <a:r>
              <a:rPr lang="en-US" dirty="0">
                <a:solidFill>
                  <a:schemeClr val="tx1"/>
                </a:solidFill>
              </a:rPr>
              <a:t>1.String </a:t>
            </a:r>
            <a:r>
              <a:rPr lang="en-US" dirty="0" err="1">
                <a:solidFill>
                  <a:schemeClr val="tx1"/>
                </a:solidFill>
              </a:rPr>
              <a:t>setProperty</a:t>
            </a:r>
            <a:r>
              <a:rPr lang="en-US" dirty="0">
                <a:solidFill>
                  <a:schemeClr val="tx1"/>
                </a:solidFill>
              </a:rPr>
              <a:t>(String </a:t>
            </a:r>
            <a:r>
              <a:rPr lang="en-US" dirty="0" err="1">
                <a:solidFill>
                  <a:schemeClr val="tx1"/>
                </a:solidFill>
              </a:rPr>
              <a:t>pname,String</a:t>
            </a:r>
            <a:r>
              <a:rPr lang="en-US" dirty="0">
                <a:solidFill>
                  <a:schemeClr val="tx1"/>
                </a:solidFill>
              </a:rPr>
              <a:t> </a:t>
            </a:r>
            <a:r>
              <a:rPr lang="en-US" dirty="0" err="1">
                <a:solidFill>
                  <a:schemeClr val="tx1"/>
                </a:solidFill>
              </a:rPr>
              <a:t>pvalue</a:t>
            </a:r>
            <a:r>
              <a:rPr lang="en-US" dirty="0">
                <a:solidFill>
                  <a:schemeClr val="tx1"/>
                </a:solidFill>
              </a:rPr>
              <a:t>) // Set new property and return old </a:t>
            </a:r>
            <a:r>
              <a:rPr lang="en-US" dirty="0" err="1">
                <a:solidFill>
                  <a:schemeClr val="tx1"/>
                </a:solidFill>
              </a:rPr>
              <a:t>valueString</a:t>
            </a:r>
            <a:r>
              <a:rPr lang="en-US" dirty="0">
                <a:solidFill>
                  <a:schemeClr val="tx1"/>
                </a:solidFill>
              </a:rPr>
              <a:t> 2.getProperty(String </a:t>
            </a:r>
            <a:r>
              <a:rPr lang="en-US" dirty="0" err="1">
                <a:solidFill>
                  <a:schemeClr val="tx1"/>
                </a:solidFill>
              </a:rPr>
              <a:t>pname</a:t>
            </a:r>
            <a:r>
              <a:rPr lang="en-US" dirty="0">
                <a:solidFill>
                  <a:schemeClr val="tx1"/>
                </a:solidFill>
              </a:rPr>
              <a:t>)// to get value associated with specified property</a:t>
            </a:r>
          </a:p>
          <a:p>
            <a:pPr algn="l">
              <a:lnSpc>
                <a:spcPct val="150000"/>
              </a:lnSpc>
            </a:pPr>
            <a:r>
              <a:rPr lang="en-US" dirty="0">
                <a:solidFill>
                  <a:schemeClr val="tx1"/>
                </a:solidFill>
              </a:rPr>
              <a:t>3.Enumeration </a:t>
            </a:r>
            <a:r>
              <a:rPr lang="en-US" dirty="0" err="1">
                <a:solidFill>
                  <a:schemeClr val="tx1"/>
                </a:solidFill>
              </a:rPr>
              <a:t>propertyNames</a:t>
            </a:r>
            <a:r>
              <a:rPr lang="en-US" dirty="0">
                <a:solidFill>
                  <a:schemeClr val="tx1"/>
                </a:solidFill>
              </a:rPr>
              <a:t>();</a:t>
            </a:r>
          </a:p>
          <a:p>
            <a:pPr algn="l">
              <a:lnSpc>
                <a:spcPct val="150000"/>
              </a:lnSpc>
            </a:pPr>
            <a:r>
              <a:rPr lang="en-US" dirty="0">
                <a:solidFill>
                  <a:schemeClr val="tx1"/>
                </a:solidFill>
              </a:rPr>
              <a:t>4.void load(</a:t>
            </a:r>
            <a:r>
              <a:rPr lang="en-US" dirty="0" err="1">
                <a:solidFill>
                  <a:schemeClr val="tx1"/>
                </a:solidFill>
              </a:rPr>
              <a:t>InputStream</a:t>
            </a:r>
            <a:r>
              <a:rPr lang="en-US" dirty="0">
                <a:solidFill>
                  <a:schemeClr val="tx1"/>
                </a:solidFill>
              </a:rPr>
              <a:t> is)// load properties from properties file into java properties object.</a:t>
            </a:r>
          </a:p>
          <a:p>
            <a:pPr algn="l">
              <a:lnSpc>
                <a:spcPct val="150000"/>
              </a:lnSpc>
            </a:pPr>
            <a:r>
              <a:rPr lang="en-US" dirty="0">
                <a:solidFill>
                  <a:schemeClr val="tx1"/>
                </a:solidFill>
              </a:rPr>
              <a:t>5.void store(</a:t>
            </a:r>
            <a:r>
              <a:rPr lang="en-US" dirty="0" err="1">
                <a:solidFill>
                  <a:schemeClr val="tx1"/>
                </a:solidFill>
              </a:rPr>
              <a:t>OutputStream</a:t>
            </a:r>
            <a:r>
              <a:rPr lang="en-US" dirty="0">
                <a:solidFill>
                  <a:schemeClr val="tx1"/>
                </a:solidFill>
              </a:rPr>
              <a:t> </a:t>
            </a:r>
            <a:r>
              <a:rPr lang="en-US" dirty="0" err="1">
                <a:solidFill>
                  <a:schemeClr val="tx1"/>
                </a:solidFill>
              </a:rPr>
              <a:t>os</a:t>
            </a:r>
            <a:r>
              <a:rPr lang="en-US" dirty="0">
                <a:solidFill>
                  <a:schemeClr val="tx1"/>
                </a:solidFill>
              </a:rPr>
              <a:t>, String comment)// to store properties from java properties object into properties file</a:t>
            </a: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endParaRPr>
          </a:p>
          <a:p>
            <a:pPr algn="l">
              <a:lnSpc>
                <a:spcPct val="150000"/>
              </a:lnSpc>
            </a:pPr>
            <a:endParaRPr lang="en-US" dirty="0">
              <a:solidFill>
                <a:schemeClr val="tx1"/>
              </a:solidFill>
              <a:highlight>
                <a:srgbClr val="FFFF00"/>
              </a:highlight>
            </a:endParaRPr>
          </a:p>
        </p:txBody>
      </p:sp>
    </p:spTree>
    <p:extLst>
      <p:ext uri="{BB962C8B-B14F-4D97-AF65-F5344CB8AC3E}">
        <p14:creationId xmlns:p14="http://schemas.microsoft.com/office/powerpoint/2010/main" val="26509387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l">
              <a:lnSpc>
                <a:spcPct val="150000"/>
              </a:lnSpc>
            </a:pPr>
            <a:r>
              <a:rPr lang="en-US" dirty="0">
                <a:solidFill>
                  <a:schemeClr val="tx1"/>
                </a:solidFill>
              </a:rPr>
              <a:t>Example</a:t>
            </a:r>
          </a:p>
          <a:p>
            <a:pPr algn="l">
              <a:lnSpc>
                <a:spcPct val="150000"/>
              </a:lnSpc>
            </a:pPr>
            <a:r>
              <a:rPr lang="en-US" sz="1600" dirty="0">
                <a:solidFill>
                  <a:schemeClr val="tx1"/>
                </a:solidFill>
              </a:rPr>
              <a:t>import </a:t>
            </a:r>
            <a:r>
              <a:rPr lang="en-US" sz="1600" dirty="0" err="1">
                <a:solidFill>
                  <a:schemeClr val="tx1"/>
                </a:solidFill>
              </a:rPr>
              <a:t>java.uti</a:t>
            </a:r>
            <a:r>
              <a:rPr lang="en-US" sz="1600" dirty="0">
                <a:solidFill>
                  <a:schemeClr val="tx1"/>
                </a:solidFill>
              </a:rPr>
              <a:t>.*;</a:t>
            </a:r>
          </a:p>
          <a:p>
            <a:pPr algn="l">
              <a:lnSpc>
                <a:spcPct val="150000"/>
              </a:lnSpc>
            </a:pPr>
            <a:r>
              <a:rPr lang="en-US" sz="1600" dirty="0">
                <a:solidFill>
                  <a:schemeClr val="tx1"/>
                </a:solidFill>
              </a:rPr>
              <a:t>import java.io.*;</a:t>
            </a:r>
          </a:p>
          <a:p>
            <a:pPr algn="l">
              <a:lnSpc>
                <a:spcPct val="150000"/>
              </a:lnSpc>
            </a:pPr>
            <a:r>
              <a:rPr lang="en-US" sz="1600" dirty="0">
                <a:solidFill>
                  <a:schemeClr val="tx1"/>
                </a:solidFill>
              </a:rPr>
              <a:t>class </a:t>
            </a:r>
            <a:r>
              <a:rPr lang="en-US" sz="1600" dirty="0" err="1">
                <a:solidFill>
                  <a:schemeClr val="tx1"/>
                </a:solidFill>
              </a:rPr>
              <a:t>PropertiesDemo</a:t>
            </a:r>
            <a:r>
              <a:rPr lang="en-US" sz="1600" dirty="0">
                <a:solidFill>
                  <a:schemeClr val="tx1"/>
                </a:solidFill>
              </a:rPr>
              <a:t>{</a:t>
            </a:r>
          </a:p>
          <a:p>
            <a:pPr algn="l">
              <a:lnSpc>
                <a:spcPct val="150000"/>
              </a:lnSpc>
            </a:pPr>
            <a:r>
              <a:rPr lang="en-US" sz="1600" dirty="0">
                <a:solidFill>
                  <a:schemeClr val="tx1"/>
                </a:solidFill>
              </a:rPr>
              <a:t>public static void main(String[] </a:t>
            </a:r>
            <a:r>
              <a:rPr lang="en-US" sz="1600" dirty="0" err="1">
                <a:solidFill>
                  <a:schemeClr val="tx1"/>
                </a:solidFill>
              </a:rPr>
              <a:t>args</a:t>
            </a:r>
            <a:r>
              <a:rPr lang="en-US" sz="1600" dirty="0">
                <a:solidFill>
                  <a:schemeClr val="tx1"/>
                </a:solidFill>
              </a:rPr>
              <a:t>){</a:t>
            </a:r>
          </a:p>
          <a:p>
            <a:pPr algn="l">
              <a:lnSpc>
                <a:spcPct val="150000"/>
              </a:lnSpc>
            </a:pPr>
            <a:r>
              <a:rPr lang="en-US" sz="1600" dirty="0">
                <a:solidFill>
                  <a:schemeClr val="tx1"/>
                </a:solidFill>
              </a:rPr>
              <a:t>Properties p=new Properties();</a:t>
            </a:r>
          </a:p>
          <a:p>
            <a:pPr algn="l">
              <a:lnSpc>
                <a:spcPct val="150000"/>
              </a:lnSpc>
            </a:pPr>
            <a:r>
              <a:rPr lang="en-US" sz="1600" dirty="0" err="1">
                <a:solidFill>
                  <a:schemeClr val="tx1"/>
                </a:solidFill>
              </a:rPr>
              <a:t>FileInputStream</a:t>
            </a:r>
            <a:r>
              <a:rPr lang="en-US" sz="1600" dirty="0">
                <a:solidFill>
                  <a:schemeClr val="tx1"/>
                </a:solidFill>
              </a:rPr>
              <a:t> </a:t>
            </a:r>
            <a:r>
              <a:rPr lang="en-US" sz="1600" dirty="0" err="1">
                <a:solidFill>
                  <a:schemeClr val="tx1"/>
                </a:solidFill>
              </a:rPr>
              <a:t>fis</a:t>
            </a:r>
            <a:r>
              <a:rPr lang="en-US" sz="1600" dirty="0">
                <a:solidFill>
                  <a:schemeClr val="tx1"/>
                </a:solidFill>
              </a:rPr>
              <a:t>=new </a:t>
            </a:r>
            <a:r>
              <a:rPr lang="en-US" sz="1600" dirty="0" err="1">
                <a:solidFill>
                  <a:schemeClr val="tx1"/>
                </a:solidFill>
              </a:rPr>
              <a:t>FileInputStream</a:t>
            </a:r>
            <a:r>
              <a:rPr lang="en-US" sz="1600" dirty="0">
                <a:solidFill>
                  <a:schemeClr val="tx1"/>
                </a:solidFill>
              </a:rPr>
              <a:t>(“</a:t>
            </a:r>
            <a:r>
              <a:rPr lang="en-US" sz="1600" dirty="0" err="1">
                <a:solidFill>
                  <a:schemeClr val="tx1"/>
                </a:solidFill>
              </a:rPr>
              <a:t>Abc.properties</a:t>
            </a:r>
            <a:r>
              <a:rPr lang="en-US" sz="1600" dirty="0">
                <a:solidFill>
                  <a:schemeClr val="tx1"/>
                </a:solidFill>
              </a:rPr>
              <a:t>”);</a:t>
            </a:r>
          </a:p>
          <a:p>
            <a:pPr algn="l">
              <a:lnSpc>
                <a:spcPct val="150000"/>
              </a:lnSpc>
            </a:pPr>
            <a:r>
              <a:rPr lang="en-US" sz="1600" dirty="0" err="1">
                <a:solidFill>
                  <a:schemeClr val="tx1"/>
                </a:solidFill>
              </a:rPr>
              <a:t>p.load</a:t>
            </a:r>
            <a:r>
              <a:rPr lang="en-US" sz="1600" dirty="0">
                <a:solidFill>
                  <a:schemeClr val="tx1"/>
                </a:solidFill>
              </a:rPr>
              <a:t>(</a:t>
            </a:r>
            <a:r>
              <a:rPr lang="en-US" sz="1600" dirty="0" err="1">
                <a:solidFill>
                  <a:schemeClr val="tx1"/>
                </a:solidFill>
              </a:rPr>
              <a:t>fis</a:t>
            </a:r>
            <a:r>
              <a:rPr lang="en-US" sz="1600" dirty="0">
                <a:solidFill>
                  <a:schemeClr val="tx1"/>
                </a:solidFill>
              </a:rPr>
              <a:t>);</a:t>
            </a:r>
          </a:p>
          <a:p>
            <a:pPr algn="l">
              <a:lnSpc>
                <a:spcPct val="150000"/>
              </a:lnSpc>
            </a:pPr>
            <a:r>
              <a:rPr lang="en-US" sz="1600" dirty="0">
                <a:solidFill>
                  <a:schemeClr val="tx1"/>
                </a:solidFill>
              </a:rPr>
              <a:t>String s=</a:t>
            </a:r>
            <a:r>
              <a:rPr lang="en-US" sz="1600" dirty="0" err="1">
                <a:solidFill>
                  <a:schemeClr val="tx1"/>
                </a:solidFill>
              </a:rPr>
              <a:t>p.getProperty</a:t>
            </a:r>
            <a:r>
              <a:rPr lang="en-US" sz="1600" dirty="0">
                <a:solidFill>
                  <a:schemeClr val="tx1"/>
                </a:solidFill>
              </a:rPr>
              <a:t>(“Venki”);</a:t>
            </a:r>
          </a:p>
          <a:p>
            <a:pPr algn="l">
              <a:lnSpc>
                <a:spcPct val="150000"/>
              </a:lnSpc>
            </a:pPr>
            <a:r>
              <a:rPr lang="en-US" sz="1600" dirty="0" err="1">
                <a:solidFill>
                  <a:schemeClr val="tx1"/>
                </a:solidFill>
              </a:rPr>
              <a:t>System.out.println</a:t>
            </a:r>
            <a:r>
              <a:rPr lang="en-US" sz="1600" dirty="0">
                <a:solidFill>
                  <a:schemeClr val="tx1"/>
                </a:solidFill>
              </a:rPr>
              <a:t>(s);</a:t>
            </a:r>
          </a:p>
          <a:p>
            <a:pPr algn="l">
              <a:lnSpc>
                <a:spcPct val="150000"/>
              </a:lnSpc>
            </a:pPr>
            <a:r>
              <a:rPr lang="en-US" sz="1600" dirty="0" err="1">
                <a:solidFill>
                  <a:schemeClr val="tx1"/>
                </a:solidFill>
              </a:rPr>
              <a:t>p.setProperty</a:t>
            </a:r>
            <a:r>
              <a:rPr lang="en-US" sz="1600" dirty="0">
                <a:solidFill>
                  <a:schemeClr val="tx1"/>
                </a:solidFill>
              </a:rPr>
              <a:t>(“nag”,”8888”);</a:t>
            </a:r>
          </a:p>
          <a:p>
            <a:pPr algn="l">
              <a:lnSpc>
                <a:spcPct val="150000"/>
              </a:lnSpc>
            </a:pPr>
            <a:r>
              <a:rPr lang="en-US" sz="1600" dirty="0" err="1">
                <a:solidFill>
                  <a:schemeClr val="tx1"/>
                </a:solidFill>
              </a:rPr>
              <a:t>FileOutputStream</a:t>
            </a:r>
            <a:r>
              <a:rPr lang="en-US" sz="1600" dirty="0">
                <a:solidFill>
                  <a:schemeClr val="tx1"/>
                </a:solidFill>
              </a:rPr>
              <a:t> </a:t>
            </a:r>
            <a:r>
              <a:rPr lang="en-US" sz="1600" dirty="0" err="1">
                <a:solidFill>
                  <a:schemeClr val="tx1"/>
                </a:solidFill>
              </a:rPr>
              <a:t>fos</a:t>
            </a:r>
            <a:r>
              <a:rPr lang="en-US" sz="1600" dirty="0">
                <a:solidFill>
                  <a:schemeClr val="tx1"/>
                </a:solidFill>
              </a:rPr>
              <a:t>=new </a:t>
            </a:r>
            <a:r>
              <a:rPr lang="en-US" sz="1600" dirty="0" err="1">
                <a:solidFill>
                  <a:schemeClr val="tx1"/>
                </a:solidFill>
              </a:rPr>
              <a:t>FileOutputStream</a:t>
            </a:r>
            <a:r>
              <a:rPr lang="en-US" sz="1600" dirty="0">
                <a:solidFill>
                  <a:schemeClr val="tx1"/>
                </a:solidFill>
              </a:rPr>
              <a:t>(“</a:t>
            </a:r>
            <a:r>
              <a:rPr lang="en-US" sz="1600" dirty="0" err="1">
                <a:solidFill>
                  <a:schemeClr val="tx1"/>
                </a:solidFill>
              </a:rPr>
              <a:t>Abc.properties</a:t>
            </a:r>
            <a:r>
              <a:rPr lang="en-US" sz="1600" dirty="0">
                <a:solidFill>
                  <a:schemeClr val="tx1"/>
                </a:solidFill>
              </a:rPr>
              <a:t>”);</a:t>
            </a:r>
          </a:p>
          <a:p>
            <a:pPr algn="l">
              <a:lnSpc>
                <a:spcPct val="150000"/>
              </a:lnSpc>
            </a:pPr>
            <a:r>
              <a:rPr lang="en-US" sz="1600" dirty="0" err="1">
                <a:solidFill>
                  <a:schemeClr val="tx1"/>
                </a:solidFill>
              </a:rPr>
              <a:t>p.store</a:t>
            </a:r>
            <a:r>
              <a:rPr lang="en-US" sz="1600" dirty="0">
                <a:solidFill>
                  <a:schemeClr val="tx1"/>
                </a:solidFill>
              </a:rPr>
              <a:t>(</a:t>
            </a:r>
            <a:r>
              <a:rPr lang="en-US" sz="1600" dirty="0" err="1">
                <a:solidFill>
                  <a:schemeClr val="tx1"/>
                </a:solidFill>
              </a:rPr>
              <a:t>fos</a:t>
            </a:r>
            <a:r>
              <a:rPr lang="en-US" sz="1600" dirty="0">
                <a:solidFill>
                  <a:schemeClr val="tx1"/>
                </a:solidFill>
              </a:rPr>
              <a:t>,”Updated by Santosh Mishra”);}}</a:t>
            </a:r>
          </a:p>
          <a:p>
            <a:pPr algn="l">
              <a:lnSpc>
                <a:spcPct val="150000"/>
              </a:lnSpc>
            </a:pPr>
            <a:endParaRPr lang="en-US" sz="1600" dirty="0">
              <a:solidFill>
                <a:schemeClr val="tx1"/>
              </a:solidFill>
            </a:endParaRPr>
          </a:p>
          <a:p>
            <a:pPr algn="l">
              <a:lnSpc>
                <a:spcPct val="150000"/>
              </a:lnSpc>
            </a:pPr>
            <a:endParaRPr lang="en-US" sz="1600" dirty="0">
              <a:solidFill>
                <a:schemeClr val="tx1"/>
              </a:solidFill>
            </a:endParaRPr>
          </a:p>
          <a:p>
            <a:pPr algn="l">
              <a:lnSpc>
                <a:spcPct val="150000"/>
              </a:lnSpc>
            </a:pPr>
            <a:endParaRPr lang="en-US" dirty="0">
              <a:solidFill>
                <a:schemeClr val="tx1"/>
              </a:solidFill>
              <a:highlight>
                <a:srgbClr val="FFFF00"/>
              </a:highlight>
            </a:endParaRPr>
          </a:p>
        </p:txBody>
      </p:sp>
    </p:spTree>
    <p:extLst>
      <p:ext uri="{BB962C8B-B14F-4D97-AF65-F5344CB8AC3E}">
        <p14:creationId xmlns:p14="http://schemas.microsoft.com/office/powerpoint/2010/main" val="952851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7237563"/>
          </a:xfrm>
        </p:spPr>
        <p:txBody>
          <a:bodyPr>
            <a:noAutofit/>
          </a:bodyPr>
          <a:lstStyle/>
          <a:p>
            <a:pPr algn="just">
              <a:lnSpc>
                <a:spcPct val="150000"/>
              </a:lnSpc>
            </a:pPr>
            <a:r>
              <a:rPr lang="en-US" dirty="0">
                <a:solidFill>
                  <a:schemeClr val="tx1"/>
                </a:solidFill>
                <a:highlight>
                  <a:srgbClr val="808000"/>
                </a:highlight>
              </a:rPr>
              <a:t>2. </a:t>
            </a:r>
            <a:r>
              <a:rPr lang="en-US" dirty="0" err="1">
                <a:solidFill>
                  <a:schemeClr val="tx1"/>
                </a:solidFill>
                <a:highlight>
                  <a:srgbClr val="808000"/>
                </a:highlight>
              </a:rPr>
              <a:t>ArrayList</a:t>
            </a:r>
            <a:r>
              <a:rPr lang="en-US" dirty="0">
                <a:solidFill>
                  <a:schemeClr val="tx1"/>
                </a:solidFill>
                <a:highlight>
                  <a:srgbClr val="808000"/>
                </a:highlight>
              </a:rPr>
              <a:t>(C)</a:t>
            </a:r>
            <a:r>
              <a:rPr lang="en-US" dirty="0">
                <a:solidFill>
                  <a:schemeClr val="tx1"/>
                </a:solidFill>
              </a:rPr>
              <a:t>(1.2): It is Implementation class of List Interface. Resizable array or Growable array is underlying data structure on which </a:t>
            </a:r>
            <a:r>
              <a:rPr lang="en-US" dirty="0" err="1">
                <a:solidFill>
                  <a:schemeClr val="tx1"/>
                </a:solidFill>
              </a:rPr>
              <a:t>ArrayList</a:t>
            </a:r>
            <a:r>
              <a:rPr lang="en-US" dirty="0">
                <a:solidFill>
                  <a:schemeClr val="tx1"/>
                </a:solidFill>
              </a:rPr>
              <a:t> is based.</a:t>
            </a:r>
          </a:p>
          <a:p>
            <a:pPr marL="285750" indent="-285750" algn="just">
              <a:lnSpc>
                <a:spcPct val="150000"/>
              </a:lnSpc>
              <a:buFont typeface="Arial" panose="020B0604020202020204" pitchFamily="34" charset="0"/>
              <a:buChar char="•"/>
            </a:pPr>
            <a:r>
              <a:rPr lang="en-US" dirty="0">
                <a:solidFill>
                  <a:schemeClr val="tx1"/>
                </a:solidFill>
              </a:rPr>
              <a:t>Duplicated allowed. Insertion order preserved. Heterogeneous Objects are allowed.</a:t>
            </a:r>
          </a:p>
          <a:p>
            <a:pPr marL="285750" indent="-285750" algn="just">
              <a:lnSpc>
                <a:spcPct val="150000"/>
              </a:lnSpc>
              <a:buFont typeface="Arial" panose="020B0604020202020204" pitchFamily="34" charset="0"/>
              <a:buChar char="•"/>
            </a:pPr>
            <a:r>
              <a:rPr lang="en-US" dirty="0">
                <a:solidFill>
                  <a:schemeClr val="tx1"/>
                </a:solidFill>
              </a:rPr>
              <a:t>Null insertion is possible.</a:t>
            </a:r>
          </a:p>
          <a:p>
            <a:pPr marL="285750" indent="-285750" algn="just">
              <a:lnSpc>
                <a:spcPct val="150000"/>
              </a:lnSpc>
              <a:buFont typeface="Arial" panose="020B0604020202020204" pitchFamily="34" charset="0"/>
              <a:buChar char="•"/>
            </a:pPr>
            <a:r>
              <a:rPr lang="en-US" dirty="0" err="1">
                <a:solidFill>
                  <a:schemeClr val="tx1"/>
                </a:solidFill>
              </a:rPr>
              <a:t>RandomAccess</a:t>
            </a:r>
            <a:r>
              <a:rPr lang="en-US" dirty="0">
                <a:solidFill>
                  <a:schemeClr val="tx1"/>
                </a:solidFill>
              </a:rPr>
              <a:t> interface already implemented. No method of </a:t>
            </a:r>
            <a:r>
              <a:rPr lang="en-US" dirty="0" err="1">
                <a:solidFill>
                  <a:schemeClr val="tx1"/>
                </a:solidFill>
              </a:rPr>
              <a:t>ArrayList</a:t>
            </a:r>
            <a:r>
              <a:rPr lang="en-US" dirty="0">
                <a:solidFill>
                  <a:schemeClr val="tx1"/>
                </a:solidFill>
              </a:rPr>
              <a:t> are synchronized.</a:t>
            </a:r>
          </a:p>
          <a:p>
            <a:pPr marL="285750" indent="-285750" algn="just">
              <a:lnSpc>
                <a:spcPct val="150000"/>
              </a:lnSpc>
              <a:buFont typeface="Arial" panose="020B0604020202020204" pitchFamily="34" charset="0"/>
              <a:buChar char="•"/>
            </a:pPr>
            <a:r>
              <a:rPr lang="en-US" dirty="0" err="1">
                <a:solidFill>
                  <a:schemeClr val="tx1"/>
                </a:solidFill>
              </a:rPr>
              <a:t>ArrayList</a:t>
            </a:r>
            <a:r>
              <a:rPr lang="en-US" dirty="0">
                <a:solidFill>
                  <a:schemeClr val="tx1"/>
                </a:solidFill>
              </a:rPr>
              <a:t> is not Thread Safe. Every Collection class already implements Serializable and cloneable interface.</a:t>
            </a:r>
          </a:p>
          <a:p>
            <a:pPr algn="just">
              <a:lnSpc>
                <a:spcPct val="150000"/>
              </a:lnSpc>
            </a:pPr>
            <a:r>
              <a:rPr lang="en-US" dirty="0">
                <a:solidFill>
                  <a:schemeClr val="tx1"/>
                </a:solidFill>
              </a:rPr>
              <a:t>Note: Except </a:t>
            </a:r>
            <a:r>
              <a:rPr lang="en-US" dirty="0" err="1">
                <a:solidFill>
                  <a:schemeClr val="tx1"/>
                </a:solidFill>
              </a:rPr>
              <a:t>TreeSet</a:t>
            </a:r>
            <a:r>
              <a:rPr lang="en-US" dirty="0">
                <a:solidFill>
                  <a:schemeClr val="tx1"/>
                </a:solidFill>
              </a:rPr>
              <a:t> and </a:t>
            </a:r>
            <a:r>
              <a:rPr lang="en-US" dirty="0" err="1">
                <a:solidFill>
                  <a:schemeClr val="tx1"/>
                </a:solidFill>
              </a:rPr>
              <a:t>TreeMap</a:t>
            </a:r>
            <a:r>
              <a:rPr lang="en-US" dirty="0">
                <a:solidFill>
                  <a:schemeClr val="tx1"/>
                </a:solidFill>
              </a:rPr>
              <a:t> everywhere heterogeneous objects are allowed.</a:t>
            </a:r>
          </a:p>
          <a:p>
            <a:pPr algn="just">
              <a:lnSpc>
                <a:spcPct val="150000"/>
              </a:lnSpc>
            </a:pPr>
            <a:r>
              <a:rPr lang="en-US" dirty="0">
                <a:solidFill>
                  <a:schemeClr val="tx1"/>
                </a:solidFill>
                <a:highlight>
                  <a:srgbClr val="808000"/>
                </a:highlight>
              </a:rPr>
              <a:t>Constructors:</a:t>
            </a:r>
          </a:p>
          <a:p>
            <a:pPr marL="342900" indent="-342900" algn="just">
              <a:lnSpc>
                <a:spcPct val="150000"/>
              </a:lnSpc>
              <a:buAutoNum type="arabicPeriod"/>
            </a:pPr>
            <a:r>
              <a:rPr lang="en-US" dirty="0" err="1">
                <a:solidFill>
                  <a:schemeClr val="tx1"/>
                </a:solidFill>
              </a:rPr>
              <a:t>ArrayList</a:t>
            </a:r>
            <a:r>
              <a:rPr lang="en-US" dirty="0">
                <a:solidFill>
                  <a:schemeClr val="tx1"/>
                </a:solidFill>
              </a:rPr>
              <a:t> l=new </a:t>
            </a:r>
            <a:r>
              <a:rPr lang="en-US" dirty="0" err="1">
                <a:solidFill>
                  <a:schemeClr val="tx1"/>
                </a:solidFill>
              </a:rPr>
              <a:t>ArrayList</a:t>
            </a:r>
            <a:r>
              <a:rPr lang="en-US" dirty="0">
                <a:solidFill>
                  <a:schemeClr val="tx1"/>
                </a:solidFill>
              </a:rPr>
              <a:t>();//Default </a:t>
            </a:r>
            <a:r>
              <a:rPr lang="en-US" dirty="0" err="1">
                <a:solidFill>
                  <a:schemeClr val="tx1"/>
                </a:solidFill>
              </a:rPr>
              <a:t>inistial</a:t>
            </a:r>
            <a:r>
              <a:rPr lang="en-US" dirty="0">
                <a:solidFill>
                  <a:schemeClr val="tx1"/>
                </a:solidFill>
              </a:rPr>
              <a:t> capacity is 10.</a:t>
            </a:r>
          </a:p>
          <a:p>
            <a:pPr algn="just">
              <a:lnSpc>
                <a:spcPct val="150000"/>
              </a:lnSpc>
            </a:pPr>
            <a:r>
              <a:rPr lang="en-US" dirty="0">
                <a:solidFill>
                  <a:schemeClr val="tx1"/>
                </a:solidFill>
                <a:highlight>
                  <a:srgbClr val="808000"/>
                </a:highlight>
              </a:rPr>
              <a:t>Note: New capacity=(current </a:t>
            </a:r>
            <a:r>
              <a:rPr lang="en-US" dirty="0" err="1">
                <a:solidFill>
                  <a:schemeClr val="tx1"/>
                </a:solidFill>
                <a:highlight>
                  <a:srgbClr val="808000"/>
                </a:highlight>
              </a:rPr>
              <a:t>capcity</a:t>
            </a:r>
            <a:r>
              <a:rPr lang="en-US" dirty="0">
                <a:solidFill>
                  <a:schemeClr val="tx1"/>
                </a:solidFill>
                <a:highlight>
                  <a:srgbClr val="808000"/>
                </a:highlight>
              </a:rPr>
              <a:t>*3/2)+1</a:t>
            </a:r>
          </a:p>
          <a:p>
            <a:pPr algn="just">
              <a:lnSpc>
                <a:spcPct val="150000"/>
              </a:lnSpc>
            </a:pPr>
            <a:r>
              <a:rPr lang="en-US" dirty="0">
                <a:solidFill>
                  <a:schemeClr val="tx1"/>
                </a:solidFill>
              </a:rPr>
              <a:t>2. </a:t>
            </a:r>
            <a:r>
              <a:rPr lang="en-US" dirty="0" err="1">
                <a:solidFill>
                  <a:schemeClr val="tx1"/>
                </a:solidFill>
              </a:rPr>
              <a:t>ArrayList</a:t>
            </a:r>
            <a:r>
              <a:rPr lang="en-US" dirty="0">
                <a:solidFill>
                  <a:schemeClr val="tx1"/>
                </a:solidFill>
              </a:rPr>
              <a:t> l=new </a:t>
            </a:r>
            <a:r>
              <a:rPr lang="en-US" dirty="0" err="1">
                <a:solidFill>
                  <a:schemeClr val="tx1"/>
                </a:solidFill>
              </a:rPr>
              <a:t>ArrayList</a:t>
            </a:r>
            <a:r>
              <a:rPr lang="en-US" dirty="0">
                <a:solidFill>
                  <a:schemeClr val="tx1"/>
                </a:solidFill>
              </a:rPr>
              <a:t>(int initial capacity)</a:t>
            </a:r>
          </a:p>
          <a:p>
            <a:pPr algn="just">
              <a:lnSpc>
                <a:spcPct val="150000"/>
              </a:lnSpc>
            </a:pPr>
            <a:r>
              <a:rPr lang="en-US" dirty="0">
                <a:solidFill>
                  <a:schemeClr val="tx1"/>
                </a:solidFill>
              </a:rPr>
              <a:t>3. </a:t>
            </a:r>
            <a:r>
              <a:rPr lang="en-US" dirty="0" err="1">
                <a:solidFill>
                  <a:schemeClr val="tx1"/>
                </a:solidFill>
              </a:rPr>
              <a:t>ArrayList</a:t>
            </a:r>
            <a:r>
              <a:rPr lang="en-US" dirty="0">
                <a:solidFill>
                  <a:schemeClr val="tx1"/>
                </a:solidFill>
              </a:rPr>
              <a:t> l=new </a:t>
            </a:r>
            <a:r>
              <a:rPr lang="en-US" dirty="0" err="1">
                <a:solidFill>
                  <a:schemeClr val="tx1"/>
                </a:solidFill>
              </a:rPr>
              <a:t>ArrayList</a:t>
            </a:r>
            <a:r>
              <a:rPr lang="en-US" dirty="0">
                <a:solidFill>
                  <a:schemeClr val="tx1"/>
                </a:solidFill>
              </a:rPr>
              <a:t>(Collection c)</a:t>
            </a:r>
          </a:p>
          <a:p>
            <a:pPr algn="just">
              <a:lnSpc>
                <a:spcPct val="150000"/>
              </a:lnSpc>
            </a:pPr>
            <a:endParaRPr lang="en-US" dirty="0">
              <a:solidFill>
                <a:schemeClr val="tx1"/>
              </a:solidFill>
            </a:endParaRPr>
          </a:p>
          <a:p>
            <a:pPr algn="just">
              <a:lnSpc>
                <a:spcPct val="150000"/>
              </a:lnSpc>
            </a:pPr>
            <a:r>
              <a:rPr lang="en-US" dirty="0">
                <a:solidFill>
                  <a:schemeClr val="tx1"/>
                </a:solidFill>
              </a:rPr>
              <a:t> </a:t>
            </a:r>
          </a:p>
          <a:p>
            <a:pPr algn="just">
              <a:lnSpc>
                <a:spcPct val="150000"/>
              </a:lnSpc>
            </a:pPr>
            <a:endParaRPr lang="en-US" dirty="0">
              <a:solidFill>
                <a:schemeClr val="tx1"/>
              </a:solidFill>
              <a:highlight>
                <a:srgbClr val="808000"/>
              </a:highlight>
              <a:sym typeface="Wingdings" panose="05000000000000000000" pitchFamily="2" charset="2"/>
            </a:endParaRPr>
          </a:p>
          <a:p>
            <a:pPr algn="just">
              <a:lnSpc>
                <a:spcPct val="150000"/>
              </a:lnSpc>
            </a:pPr>
            <a:endParaRPr lang="en-US" dirty="0">
              <a:solidFill>
                <a:schemeClr val="tx1"/>
              </a:solidFill>
            </a:endParaRPr>
          </a:p>
          <a:p>
            <a:pPr marL="342900" indent="-342900" algn="just">
              <a:lnSpc>
                <a:spcPct val="150000"/>
              </a:lnSpc>
              <a:buAutoNum type="arabicPeriod"/>
            </a:pPr>
            <a:endParaRPr lang="en-US" dirty="0">
              <a:solidFill>
                <a:schemeClr val="tx1"/>
              </a:solidFill>
            </a:endParaRPr>
          </a:p>
          <a:p>
            <a:pPr algn="just">
              <a:lnSpc>
                <a:spcPct val="150000"/>
              </a:lnSpc>
            </a:pPr>
            <a:endParaRPr lang="en-US" dirty="0">
              <a:solidFill>
                <a:schemeClr val="tx1"/>
              </a:solidFill>
            </a:endParaRPr>
          </a:p>
        </p:txBody>
      </p:sp>
    </p:spTree>
    <p:extLst>
      <p:ext uri="{BB962C8B-B14F-4D97-AF65-F5344CB8AC3E}">
        <p14:creationId xmlns:p14="http://schemas.microsoft.com/office/powerpoint/2010/main" val="3741400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7237563"/>
          </a:xfrm>
        </p:spPr>
        <p:txBody>
          <a:bodyPr>
            <a:noAutofit/>
          </a:bodyPr>
          <a:lstStyle/>
          <a:p>
            <a:pPr algn="just">
              <a:lnSpc>
                <a:spcPct val="150000"/>
              </a:lnSpc>
            </a:pPr>
            <a:r>
              <a:rPr lang="en-US" dirty="0">
                <a:solidFill>
                  <a:schemeClr val="tx1"/>
                </a:solidFill>
              </a:rPr>
              <a:t>import </a:t>
            </a:r>
            <a:r>
              <a:rPr lang="en-US" dirty="0" err="1">
                <a:solidFill>
                  <a:schemeClr val="tx1"/>
                </a:solidFill>
              </a:rPr>
              <a:t>java.util</a:t>
            </a:r>
            <a:r>
              <a:rPr lang="en-US" dirty="0">
                <a:solidFill>
                  <a:schemeClr val="tx1"/>
                </a:solidFill>
              </a:rPr>
              <a:t>.*;</a:t>
            </a:r>
          </a:p>
          <a:p>
            <a:pPr algn="just">
              <a:lnSpc>
                <a:spcPct val="150000"/>
              </a:lnSpc>
            </a:pPr>
            <a:r>
              <a:rPr lang="en-US" dirty="0">
                <a:solidFill>
                  <a:schemeClr val="tx1"/>
                </a:solidFill>
              </a:rPr>
              <a:t>class </a:t>
            </a:r>
            <a:r>
              <a:rPr lang="en-US" dirty="0" err="1">
                <a:solidFill>
                  <a:schemeClr val="tx1"/>
                </a:solidFill>
              </a:rPr>
              <a:t>ArrayListDemo</a:t>
            </a:r>
            <a:r>
              <a:rPr lang="en-US" dirty="0">
                <a:solidFill>
                  <a:schemeClr val="tx1"/>
                </a:solidFill>
              </a:rPr>
              <a:t>{</a:t>
            </a:r>
          </a:p>
          <a:p>
            <a:pPr algn="just">
              <a:lnSpc>
                <a:spcPct val="150000"/>
              </a:lnSpc>
            </a:pPr>
            <a:r>
              <a:rPr lang="en-US" dirty="0">
                <a:solidFill>
                  <a:schemeClr val="tx1"/>
                </a:solidFill>
              </a:rPr>
              <a:t>public static void main(String[] </a:t>
            </a:r>
            <a:r>
              <a:rPr lang="en-US" dirty="0" err="1">
                <a:solidFill>
                  <a:schemeClr val="tx1"/>
                </a:solidFill>
              </a:rPr>
              <a:t>args</a:t>
            </a:r>
            <a:r>
              <a:rPr lang="en-US" dirty="0">
                <a:solidFill>
                  <a:schemeClr val="tx1"/>
                </a:solidFill>
              </a:rPr>
              <a:t>){</a:t>
            </a:r>
          </a:p>
          <a:p>
            <a:pPr algn="just">
              <a:lnSpc>
                <a:spcPct val="150000"/>
              </a:lnSpc>
            </a:pPr>
            <a:r>
              <a:rPr lang="en-US" dirty="0" err="1">
                <a:solidFill>
                  <a:schemeClr val="tx1"/>
                </a:solidFill>
              </a:rPr>
              <a:t>ArrayList</a:t>
            </a:r>
            <a:r>
              <a:rPr lang="en-US" dirty="0">
                <a:solidFill>
                  <a:schemeClr val="tx1"/>
                </a:solidFill>
              </a:rPr>
              <a:t> l=new </a:t>
            </a:r>
            <a:r>
              <a:rPr lang="en-US" dirty="0" err="1">
                <a:solidFill>
                  <a:schemeClr val="tx1"/>
                </a:solidFill>
              </a:rPr>
              <a:t>ArrayList</a:t>
            </a:r>
            <a:r>
              <a:rPr lang="en-US" dirty="0">
                <a:solidFill>
                  <a:schemeClr val="tx1"/>
                </a:solidFill>
              </a:rPr>
              <a:t>();</a:t>
            </a:r>
          </a:p>
          <a:p>
            <a:pPr algn="just">
              <a:lnSpc>
                <a:spcPct val="150000"/>
              </a:lnSpc>
            </a:pPr>
            <a:r>
              <a:rPr lang="en-US" dirty="0" err="1">
                <a:solidFill>
                  <a:schemeClr val="tx1"/>
                </a:solidFill>
              </a:rPr>
              <a:t>l.add</a:t>
            </a:r>
            <a:r>
              <a:rPr lang="en-US" dirty="0">
                <a:solidFill>
                  <a:schemeClr val="tx1"/>
                </a:solidFill>
              </a:rPr>
              <a:t>(“A”);</a:t>
            </a:r>
            <a:r>
              <a:rPr lang="en-US" dirty="0" err="1">
                <a:solidFill>
                  <a:schemeClr val="tx1"/>
                </a:solidFill>
              </a:rPr>
              <a:t>l.add</a:t>
            </a:r>
            <a:r>
              <a:rPr lang="en-US" dirty="0">
                <a:solidFill>
                  <a:schemeClr val="tx1"/>
                </a:solidFill>
              </a:rPr>
              <a:t>(10);</a:t>
            </a:r>
            <a:r>
              <a:rPr lang="en-US" dirty="0" err="1">
                <a:solidFill>
                  <a:schemeClr val="tx1"/>
                </a:solidFill>
              </a:rPr>
              <a:t>l.add</a:t>
            </a:r>
            <a:r>
              <a:rPr lang="en-US" dirty="0">
                <a:solidFill>
                  <a:schemeClr val="tx1"/>
                </a:solidFill>
              </a:rPr>
              <a:t>(</a:t>
            </a:r>
            <a:r>
              <a:rPr lang="en-IN" dirty="0">
                <a:solidFill>
                  <a:schemeClr val="tx1"/>
                </a:solidFill>
              </a:rPr>
              <a:t>“A”);</a:t>
            </a:r>
          </a:p>
          <a:p>
            <a:pPr algn="just">
              <a:lnSpc>
                <a:spcPct val="150000"/>
              </a:lnSpc>
            </a:pPr>
            <a:r>
              <a:rPr lang="en-IN" dirty="0" err="1">
                <a:solidFill>
                  <a:schemeClr val="tx1"/>
                </a:solidFill>
              </a:rPr>
              <a:t>l.add</a:t>
            </a:r>
            <a:r>
              <a:rPr lang="en-IN" dirty="0">
                <a:solidFill>
                  <a:schemeClr val="tx1"/>
                </a:solidFill>
              </a:rPr>
              <a:t>(null);</a:t>
            </a:r>
          </a:p>
          <a:p>
            <a:pPr algn="just">
              <a:lnSpc>
                <a:spcPct val="150000"/>
              </a:lnSpc>
            </a:pPr>
            <a:r>
              <a:rPr lang="en-IN" dirty="0" err="1">
                <a:solidFill>
                  <a:schemeClr val="tx1"/>
                </a:solidFill>
              </a:rPr>
              <a:t>System.out.println</a:t>
            </a:r>
            <a:r>
              <a:rPr lang="en-IN" dirty="0">
                <a:solidFill>
                  <a:schemeClr val="tx1"/>
                </a:solidFill>
              </a:rPr>
              <a:t>(l);</a:t>
            </a:r>
          </a:p>
          <a:p>
            <a:pPr algn="just">
              <a:lnSpc>
                <a:spcPct val="150000"/>
              </a:lnSpc>
            </a:pPr>
            <a:r>
              <a:rPr lang="en-IN" dirty="0" err="1">
                <a:solidFill>
                  <a:schemeClr val="tx1"/>
                </a:solidFill>
              </a:rPr>
              <a:t>l.remove</a:t>
            </a:r>
            <a:r>
              <a:rPr lang="en-IN" dirty="0">
                <a:solidFill>
                  <a:schemeClr val="tx1"/>
                </a:solidFill>
              </a:rPr>
              <a:t>(2);</a:t>
            </a:r>
            <a:endParaRPr lang="en-US" dirty="0">
              <a:solidFill>
                <a:schemeClr val="tx1"/>
              </a:solidFill>
            </a:endParaRPr>
          </a:p>
          <a:p>
            <a:pPr algn="just">
              <a:lnSpc>
                <a:spcPct val="150000"/>
              </a:lnSpc>
            </a:pPr>
            <a:r>
              <a:rPr lang="en-US" dirty="0">
                <a:solidFill>
                  <a:schemeClr val="tx1"/>
                </a:solidFill>
              </a:rPr>
              <a:t> </a:t>
            </a:r>
            <a:r>
              <a:rPr lang="en-IN" dirty="0" err="1">
                <a:solidFill>
                  <a:schemeClr val="tx1"/>
                </a:solidFill>
              </a:rPr>
              <a:t>System.out.println</a:t>
            </a:r>
            <a:r>
              <a:rPr lang="en-IN" dirty="0">
                <a:solidFill>
                  <a:schemeClr val="tx1"/>
                </a:solidFill>
              </a:rPr>
              <a:t>(l);</a:t>
            </a:r>
          </a:p>
          <a:p>
            <a:pPr algn="just">
              <a:lnSpc>
                <a:spcPct val="150000"/>
              </a:lnSpc>
            </a:pPr>
            <a:r>
              <a:rPr lang="en-US" dirty="0" err="1">
                <a:solidFill>
                  <a:schemeClr val="tx1"/>
                </a:solidFill>
              </a:rPr>
              <a:t>l.add</a:t>
            </a:r>
            <a:r>
              <a:rPr lang="en-US" dirty="0">
                <a:solidFill>
                  <a:schemeClr val="tx1"/>
                </a:solidFill>
              </a:rPr>
              <a:t>(2,”M”);</a:t>
            </a:r>
            <a:r>
              <a:rPr lang="en-US" dirty="0" err="1">
                <a:solidFill>
                  <a:schemeClr val="tx1"/>
                </a:solidFill>
              </a:rPr>
              <a:t>l.add</a:t>
            </a:r>
            <a:r>
              <a:rPr lang="en-US" dirty="0">
                <a:solidFill>
                  <a:schemeClr val="tx1"/>
                </a:solidFill>
              </a:rPr>
              <a:t>(“N”);</a:t>
            </a:r>
          </a:p>
          <a:p>
            <a:pPr algn="just">
              <a:lnSpc>
                <a:spcPct val="150000"/>
              </a:lnSpc>
            </a:pPr>
            <a:r>
              <a:rPr lang="en-IN" dirty="0" err="1">
                <a:solidFill>
                  <a:schemeClr val="tx1"/>
                </a:solidFill>
              </a:rPr>
              <a:t>System.out.println</a:t>
            </a:r>
            <a:r>
              <a:rPr lang="en-IN" dirty="0">
                <a:solidFill>
                  <a:schemeClr val="tx1"/>
                </a:solidFill>
              </a:rPr>
              <a:t>(l);}}</a:t>
            </a:r>
          </a:p>
          <a:p>
            <a:pPr algn="just">
              <a:lnSpc>
                <a:spcPct val="150000"/>
              </a:lnSpc>
            </a:pPr>
            <a:endParaRPr lang="en-US" dirty="0">
              <a:solidFill>
                <a:schemeClr val="tx1"/>
              </a:solidFill>
            </a:endParaRPr>
          </a:p>
          <a:p>
            <a:pPr algn="just">
              <a:lnSpc>
                <a:spcPct val="150000"/>
              </a:lnSpc>
            </a:pPr>
            <a:endParaRPr lang="en-US" dirty="0">
              <a:solidFill>
                <a:schemeClr val="tx1"/>
              </a:solidFill>
            </a:endParaRPr>
          </a:p>
          <a:p>
            <a:pPr algn="just">
              <a:lnSpc>
                <a:spcPct val="150000"/>
              </a:lnSpc>
            </a:pPr>
            <a:endParaRPr lang="en-US" dirty="0">
              <a:solidFill>
                <a:schemeClr val="tx1"/>
              </a:solidFill>
              <a:highlight>
                <a:srgbClr val="808000"/>
              </a:highlight>
              <a:sym typeface="Wingdings" panose="05000000000000000000" pitchFamily="2" charset="2"/>
            </a:endParaRPr>
          </a:p>
          <a:p>
            <a:pPr algn="just">
              <a:lnSpc>
                <a:spcPct val="150000"/>
              </a:lnSpc>
            </a:pPr>
            <a:endParaRPr lang="en-US" dirty="0">
              <a:solidFill>
                <a:schemeClr val="tx1"/>
              </a:solidFill>
            </a:endParaRPr>
          </a:p>
          <a:p>
            <a:pPr marL="342900" indent="-342900" algn="just">
              <a:lnSpc>
                <a:spcPct val="150000"/>
              </a:lnSpc>
              <a:buAutoNum type="arabicPeriod"/>
            </a:pPr>
            <a:endParaRPr lang="en-US" dirty="0">
              <a:solidFill>
                <a:schemeClr val="tx1"/>
              </a:solidFill>
            </a:endParaRPr>
          </a:p>
          <a:p>
            <a:pPr algn="just">
              <a:lnSpc>
                <a:spcPct val="150000"/>
              </a:lnSpc>
            </a:pPr>
            <a:endParaRPr lang="en-US" dirty="0">
              <a:solidFill>
                <a:schemeClr val="tx1"/>
              </a:solidFill>
            </a:endParaRPr>
          </a:p>
        </p:txBody>
      </p:sp>
    </p:spTree>
    <p:extLst>
      <p:ext uri="{BB962C8B-B14F-4D97-AF65-F5344CB8AC3E}">
        <p14:creationId xmlns:p14="http://schemas.microsoft.com/office/powerpoint/2010/main" val="60627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79A6E3-C6B1-F42E-97D0-2DD68B96CB40}"/>
              </a:ext>
            </a:extLst>
          </p:cNvPr>
          <p:cNvSpPr txBox="1"/>
          <p:nvPr/>
        </p:nvSpPr>
        <p:spPr>
          <a:xfrm>
            <a:off x="405441" y="129397"/>
            <a:ext cx="10041147" cy="2031325"/>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Java </a:t>
            </a:r>
            <a:r>
              <a:rPr lang="en-US" b="1" i="0" dirty="0" err="1">
                <a:solidFill>
                  <a:srgbClr val="333333"/>
                </a:solidFill>
                <a:effectLst/>
                <a:highlight>
                  <a:srgbClr val="FFFFFF"/>
                </a:highlight>
                <a:latin typeface="inter-bold"/>
              </a:rPr>
              <a:t>ArrayList</a:t>
            </a:r>
            <a:r>
              <a:rPr lang="en-US" b="0" i="0" dirty="0">
                <a:solidFill>
                  <a:srgbClr val="333333"/>
                </a:solidFill>
                <a:effectLst/>
                <a:highlight>
                  <a:srgbClr val="FFFFFF"/>
                </a:highlight>
                <a:latin typeface="inter-regular"/>
              </a:rPr>
              <a:t> class uses a </a:t>
            </a:r>
            <a:r>
              <a:rPr lang="en-US" b="0" i="1" dirty="0">
                <a:solidFill>
                  <a:srgbClr val="333333"/>
                </a:solidFill>
                <a:effectLst/>
                <a:highlight>
                  <a:srgbClr val="FFFFFF"/>
                </a:highlight>
                <a:latin typeface="inter-regular"/>
              </a:rPr>
              <a:t>dynamic </a:t>
            </a:r>
            <a:r>
              <a:rPr lang="en-US" b="0" i="1" u="none" strike="noStrike" dirty="0">
                <a:solidFill>
                  <a:srgbClr val="008000"/>
                </a:solidFill>
                <a:effectLst/>
                <a:highlight>
                  <a:srgbClr val="FFFFFF"/>
                </a:highlight>
                <a:latin typeface="inter-regular"/>
                <a:hlinkClick r:id="rId2"/>
              </a:rPr>
              <a:t>array</a:t>
            </a:r>
            <a:r>
              <a:rPr lang="en-US" b="0" i="0" dirty="0">
                <a:solidFill>
                  <a:srgbClr val="333333"/>
                </a:solidFill>
                <a:effectLst/>
                <a:highlight>
                  <a:srgbClr val="FFFFFF"/>
                </a:highlight>
                <a:latin typeface="inter-regular"/>
              </a:rPr>
              <a:t> for storing the elements. It is like an array, but there is </a:t>
            </a:r>
            <a:r>
              <a:rPr lang="en-US" b="0" i="1" dirty="0">
                <a:solidFill>
                  <a:srgbClr val="333333"/>
                </a:solidFill>
                <a:effectLst/>
                <a:highlight>
                  <a:srgbClr val="FFFFFF"/>
                </a:highlight>
                <a:latin typeface="inter-regular"/>
              </a:rPr>
              <a:t>no size limit</a:t>
            </a:r>
            <a:r>
              <a:rPr lang="en-US" b="0" i="0" dirty="0">
                <a:solidFill>
                  <a:srgbClr val="333333"/>
                </a:solidFill>
                <a:effectLst/>
                <a:highlight>
                  <a:srgbClr val="FFFFFF"/>
                </a:highlight>
                <a:latin typeface="inter-regular"/>
              </a:rPr>
              <a:t>. We can add or remove elements anytime. So, it is much more flexible than the traditional array. It is found in the </a:t>
            </a:r>
            <a:r>
              <a:rPr lang="en-US" b="0" i="1" dirty="0" err="1">
                <a:solidFill>
                  <a:srgbClr val="333333"/>
                </a:solidFill>
                <a:effectLst/>
                <a:highlight>
                  <a:srgbClr val="FFFFFF"/>
                </a:highlight>
                <a:latin typeface="inter-regular"/>
              </a:rPr>
              <a:t>java.util</a:t>
            </a:r>
            <a:r>
              <a:rPr lang="en-US" b="0" i="0" dirty="0">
                <a:solidFill>
                  <a:srgbClr val="333333"/>
                </a:solidFill>
                <a:effectLst/>
                <a:highlight>
                  <a:srgbClr val="FFFFFF"/>
                </a:highlight>
                <a:latin typeface="inter-regular"/>
              </a:rPr>
              <a:t> package. It is like the Vector in C++.</a:t>
            </a:r>
          </a:p>
          <a:p>
            <a:pPr algn="just"/>
            <a:r>
              <a:rPr lang="en-US" b="0" i="0" dirty="0">
                <a:solidFill>
                  <a:srgbClr val="333333"/>
                </a:solidFill>
                <a:effectLst/>
                <a:highlight>
                  <a:srgbClr val="FFFFFF"/>
                </a:highlight>
                <a:latin typeface="inter-regular"/>
              </a:rPr>
              <a:t>The </a:t>
            </a:r>
            <a:r>
              <a:rPr lang="en-US" b="0" i="0" dirty="0" err="1">
                <a:solidFill>
                  <a:srgbClr val="333333"/>
                </a:solidFill>
                <a:effectLst/>
                <a:highlight>
                  <a:srgbClr val="FFFFFF"/>
                </a:highlight>
                <a:latin typeface="inter-regular"/>
              </a:rPr>
              <a:t>ArrayList</a:t>
            </a:r>
            <a:r>
              <a:rPr lang="en-US" b="0" i="0" dirty="0">
                <a:solidFill>
                  <a:srgbClr val="333333"/>
                </a:solidFill>
                <a:effectLst/>
                <a:highlight>
                  <a:srgbClr val="FFFFFF"/>
                </a:highlight>
                <a:latin typeface="inter-regular"/>
              </a:rPr>
              <a:t> in Java can have the duplicate elements also. It implements the List interface so we can use all the methods of the List interface here. The </a:t>
            </a:r>
            <a:r>
              <a:rPr lang="en-US" b="0" i="0" dirty="0" err="1">
                <a:solidFill>
                  <a:srgbClr val="333333"/>
                </a:solidFill>
                <a:effectLst/>
                <a:highlight>
                  <a:srgbClr val="FFFFFF"/>
                </a:highlight>
                <a:latin typeface="inter-regular"/>
              </a:rPr>
              <a:t>ArrayList</a:t>
            </a:r>
            <a:r>
              <a:rPr lang="en-US" b="0" i="0" dirty="0">
                <a:solidFill>
                  <a:srgbClr val="333333"/>
                </a:solidFill>
                <a:effectLst/>
                <a:highlight>
                  <a:srgbClr val="FFFFFF"/>
                </a:highlight>
                <a:latin typeface="inter-regular"/>
              </a:rPr>
              <a:t> maintains the insertion order internally.</a:t>
            </a:r>
          </a:p>
          <a:p>
            <a:pPr algn="just"/>
            <a:r>
              <a:rPr lang="en-US" b="0" i="0" dirty="0">
                <a:solidFill>
                  <a:srgbClr val="333333"/>
                </a:solidFill>
                <a:effectLst/>
                <a:highlight>
                  <a:srgbClr val="FFFFFF"/>
                </a:highlight>
                <a:latin typeface="inter-regular"/>
              </a:rPr>
              <a:t>It inherits the </a:t>
            </a:r>
            <a:r>
              <a:rPr lang="en-US" b="0" i="0" dirty="0" err="1">
                <a:solidFill>
                  <a:srgbClr val="333333"/>
                </a:solidFill>
                <a:effectLst/>
                <a:highlight>
                  <a:srgbClr val="FFFFFF"/>
                </a:highlight>
                <a:latin typeface="inter-regular"/>
              </a:rPr>
              <a:t>AbstractList</a:t>
            </a:r>
            <a:r>
              <a:rPr lang="en-US" b="0" i="0" dirty="0">
                <a:solidFill>
                  <a:srgbClr val="333333"/>
                </a:solidFill>
                <a:effectLst/>
                <a:highlight>
                  <a:srgbClr val="FFFFFF"/>
                </a:highlight>
                <a:latin typeface="inter-regular"/>
              </a:rPr>
              <a:t> class and implements </a:t>
            </a:r>
            <a:r>
              <a:rPr lang="en-US" b="0" i="0" u="none" strike="noStrike" dirty="0">
                <a:solidFill>
                  <a:srgbClr val="008000"/>
                </a:solidFill>
                <a:effectLst/>
                <a:highlight>
                  <a:srgbClr val="FFFFFF"/>
                </a:highlight>
                <a:latin typeface="inter-regular"/>
                <a:hlinkClick r:id="rId3"/>
              </a:rPr>
              <a:t>List interface</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The important points about the Java </a:t>
            </a:r>
            <a:r>
              <a:rPr lang="en-US" b="0" i="0" dirty="0" err="1">
                <a:solidFill>
                  <a:srgbClr val="333333"/>
                </a:solidFill>
                <a:effectLst/>
                <a:highlight>
                  <a:srgbClr val="FFFFFF"/>
                </a:highlight>
                <a:latin typeface="inter-regular"/>
              </a:rPr>
              <a:t>ArrayList</a:t>
            </a:r>
            <a:r>
              <a:rPr lang="en-US" b="0" i="0" dirty="0">
                <a:solidFill>
                  <a:srgbClr val="333333"/>
                </a:solidFill>
                <a:effectLst/>
                <a:highlight>
                  <a:srgbClr val="FFFFFF"/>
                </a:highlight>
                <a:latin typeface="inter-regular"/>
              </a:rPr>
              <a:t> class are:</a:t>
            </a:r>
          </a:p>
        </p:txBody>
      </p:sp>
      <p:pic>
        <p:nvPicPr>
          <p:cNvPr id="2054" name="Picture 6" descr="Java ArrayList class hierarchy">
            <a:extLst>
              <a:ext uri="{FF2B5EF4-FFF2-40B4-BE49-F238E27FC236}">
                <a16:creationId xmlns:a16="http://schemas.microsoft.com/office/drawing/2014/main" id="{21554AC9-6BC7-4F25-74C3-F9D3719ED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3063" y="2160722"/>
            <a:ext cx="1533525" cy="34575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357AB1F-D4A7-D31D-69C1-A20B3951299D}"/>
              </a:ext>
            </a:extLst>
          </p:cNvPr>
          <p:cNvSpPr txBox="1"/>
          <p:nvPr/>
        </p:nvSpPr>
        <p:spPr>
          <a:xfrm>
            <a:off x="405441" y="2160722"/>
            <a:ext cx="6103188" cy="4524315"/>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highlight>
                  <a:srgbClr val="FFFFFF"/>
                </a:highlight>
                <a:latin typeface="inter-regular"/>
              </a:rPr>
              <a:t>Java </a:t>
            </a:r>
            <a:r>
              <a:rPr lang="en-US" b="0" i="0" dirty="0" err="1">
                <a:solidFill>
                  <a:srgbClr val="000000"/>
                </a:solidFill>
                <a:effectLst/>
                <a:highlight>
                  <a:srgbClr val="FFFFFF"/>
                </a:highlight>
                <a:latin typeface="inter-regular"/>
              </a:rPr>
              <a:t>ArrayList</a:t>
            </a:r>
            <a:r>
              <a:rPr lang="en-US" b="0" i="0" dirty="0">
                <a:solidFill>
                  <a:srgbClr val="000000"/>
                </a:solidFill>
                <a:effectLst/>
                <a:highlight>
                  <a:srgbClr val="FFFFFF"/>
                </a:highlight>
                <a:latin typeface="inter-regular"/>
              </a:rPr>
              <a:t> class can contain duplicate elements.</a:t>
            </a:r>
          </a:p>
          <a:p>
            <a:pPr algn="just">
              <a:buFont typeface="Arial" panose="020B0604020202020204" pitchFamily="34" charset="0"/>
              <a:buChar char="•"/>
            </a:pPr>
            <a:r>
              <a:rPr lang="en-US" b="0" i="0" dirty="0">
                <a:solidFill>
                  <a:srgbClr val="000000"/>
                </a:solidFill>
                <a:effectLst/>
                <a:highlight>
                  <a:srgbClr val="FFFFFF"/>
                </a:highlight>
                <a:latin typeface="inter-regular"/>
              </a:rPr>
              <a:t>Java </a:t>
            </a:r>
            <a:r>
              <a:rPr lang="en-US" b="0" i="0" dirty="0" err="1">
                <a:solidFill>
                  <a:srgbClr val="000000"/>
                </a:solidFill>
                <a:effectLst/>
                <a:highlight>
                  <a:srgbClr val="FFFFFF"/>
                </a:highlight>
                <a:latin typeface="inter-regular"/>
              </a:rPr>
              <a:t>ArrayList</a:t>
            </a:r>
            <a:r>
              <a:rPr lang="en-US" b="0" i="0" dirty="0">
                <a:solidFill>
                  <a:srgbClr val="000000"/>
                </a:solidFill>
                <a:effectLst/>
                <a:highlight>
                  <a:srgbClr val="FFFFFF"/>
                </a:highlight>
                <a:latin typeface="inter-regular"/>
              </a:rPr>
              <a:t> class maintains insertion order.</a:t>
            </a:r>
          </a:p>
          <a:p>
            <a:pPr algn="just">
              <a:buFont typeface="Arial" panose="020B0604020202020204" pitchFamily="34" charset="0"/>
              <a:buChar char="•"/>
            </a:pPr>
            <a:r>
              <a:rPr lang="en-US" b="0" i="0" dirty="0">
                <a:solidFill>
                  <a:srgbClr val="000000"/>
                </a:solidFill>
                <a:effectLst/>
                <a:highlight>
                  <a:srgbClr val="FFFFFF"/>
                </a:highlight>
                <a:latin typeface="inter-regular"/>
              </a:rPr>
              <a:t>Java </a:t>
            </a:r>
            <a:r>
              <a:rPr lang="en-US" b="0" i="0" dirty="0" err="1">
                <a:solidFill>
                  <a:srgbClr val="000000"/>
                </a:solidFill>
                <a:effectLst/>
                <a:highlight>
                  <a:srgbClr val="FFFFFF"/>
                </a:highlight>
                <a:latin typeface="inter-regular"/>
              </a:rPr>
              <a:t>ArrayList</a:t>
            </a:r>
            <a:r>
              <a:rPr lang="en-US" b="0" i="0" dirty="0">
                <a:solidFill>
                  <a:srgbClr val="000000"/>
                </a:solidFill>
                <a:effectLst/>
                <a:highlight>
                  <a:srgbClr val="FFFFFF"/>
                </a:highlight>
                <a:latin typeface="inter-regular"/>
              </a:rPr>
              <a:t> class is non </a:t>
            </a:r>
            <a:r>
              <a:rPr lang="en-US" b="0" i="0" u="none" strike="noStrike" dirty="0">
                <a:solidFill>
                  <a:srgbClr val="008000"/>
                </a:solidFill>
                <a:effectLst/>
                <a:highlight>
                  <a:srgbClr val="FFFFFF"/>
                </a:highlight>
                <a:latin typeface="inter-regular"/>
                <a:hlinkClick r:id="rId5"/>
              </a:rPr>
              <a:t>synchronized</a:t>
            </a:r>
            <a:r>
              <a:rPr lang="en-US" b="0" i="0" dirty="0">
                <a:solidFill>
                  <a:srgbClr val="000000"/>
                </a:solidFill>
                <a:effectLst/>
                <a:highlight>
                  <a:srgbClr val="FFFFFF"/>
                </a:highlight>
                <a:latin typeface="inter-regular"/>
              </a:rPr>
              <a:t>.</a:t>
            </a:r>
          </a:p>
          <a:p>
            <a:pPr algn="just">
              <a:buFont typeface="Arial" panose="020B0604020202020204" pitchFamily="34" charset="0"/>
              <a:buChar char="•"/>
            </a:pPr>
            <a:r>
              <a:rPr lang="en-US" b="0" i="0" dirty="0">
                <a:solidFill>
                  <a:srgbClr val="000000"/>
                </a:solidFill>
                <a:effectLst/>
                <a:highlight>
                  <a:srgbClr val="FFFFFF"/>
                </a:highlight>
                <a:latin typeface="inter-regular"/>
              </a:rPr>
              <a:t>Java </a:t>
            </a:r>
            <a:r>
              <a:rPr lang="en-US" b="0" i="0" dirty="0" err="1">
                <a:solidFill>
                  <a:srgbClr val="000000"/>
                </a:solidFill>
                <a:effectLst/>
                <a:highlight>
                  <a:srgbClr val="FFFFFF"/>
                </a:highlight>
                <a:latin typeface="inter-regular"/>
              </a:rPr>
              <a:t>ArrayList</a:t>
            </a:r>
            <a:r>
              <a:rPr lang="en-US" b="0" i="0" dirty="0">
                <a:solidFill>
                  <a:srgbClr val="000000"/>
                </a:solidFill>
                <a:effectLst/>
                <a:highlight>
                  <a:srgbClr val="FFFFFF"/>
                </a:highlight>
                <a:latin typeface="inter-regular"/>
              </a:rPr>
              <a:t> allows random access because the array works on an index basis.</a:t>
            </a:r>
          </a:p>
          <a:p>
            <a:pPr algn="just">
              <a:buFont typeface="Arial" panose="020B0604020202020204" pitchFamily="34" charset="0"/>
              <a:buChar char="•"/>
            </a:pPr>
            <a:r>
              <a:rPr lang="en-US" b="0" i="0" dirty="0">
                <a:solidFill>
                  <a:srgbClr val="000000"/>
                </a:solidFill>
                <a:effectLst/>
                <a:highlight>
                  <a:srgbClr val="FFFFFF"/>
                </a:highlight>
                <a:latin typeface="inter-regular"/>
              </a:rPr>
              <a:t>In </a:t>
            </a:r>
            <a:r>
              <a:rPr lang="en-US" b="0" i="0" dirty="0" err="1">
                <a:solidFill>
                  <a:srgbClr val="000000"/>
                </a:solidFill>
                <a:effectLst/>
                <a:highlight>
                  <a:srgbClr val="FFFFFF"/>
                </a:highlight>
                <a:latin typeface="inter-regular"/>
              </a:rPr>
              <a:t>ArrayList</a:t>
            </a:r>
            <a:r>
              <a:rPr lang="en-US" b="0" i="0" dirty="0">
                <a:solidFill>
                  <a:srgbClr val="000000"/>
                </a:solidFill>
                <a:effectLst/>
                <a:highlight>
                  <a:srgbClr val="FFFFFF"/>
                </a:highlight>
                <a:latin typeface="inter-regular"/>
              </a:rPr>
              <a:t>, manipulation is a little bit slower than the LinkedList in Java because a lot of shifting needs to occur if any element is removed from the array list.</a:t>
            </a:r>
          </a:p>
          <a:p>
            <a:pPr algn="just">
              <a:buFont typeface="Arial" panose="020B0604020202020204" pitchFamily="34" charset="0"/>
              <a:buChar char="•"/>
            </a:pPr>
            <a:r>
              <a:rPr lang="en-US" b="0" i="0" dirty="0">
                <a:solidFill>
                  <a:srgbClr val="000000"/>
                </a:solidFill>
                <a:effectLst/>
                <a:highlight>
                  <a:srgbClr val="FFFFFF"/>
                </a:highlight>
                <a:latin typeface="inter-regular"/>
              </a:rPr>
              <a:t>We can not create an array list of the primitive types, such as int, float, char, etc. It is required to use the required wrapper class in such cases. For example:</a:t>
            </a:r>
          </a:p>
          <a:p>
            <a:pPr algn="just">
              <a:buFont typeface="+mj-lt"/>
              <a:buAutoNum type="arabicPeriod"/>
            </a:pPr>
            <a:r>
              <a:rPr lang="en-US" b="0" i="0" dirty="0" err="1">
                <a:solidFill>
                  <a:srgbClr val="000000"/>
                </a:solidFill>
                <a:effectLst/>
                <a:latin typeface="inter-regular"/>
              </a:rPr>
              <a:t>ArrayList</a:t>
            </a:r>
            <a:r>
              <a:rPr lang="en-US" b="0" i="0" dirty="0">
                <a:solidFill>
                  <a:srgbClr val="000000"/>
                </a:solidFill>
                <a:effectLst/>
                <a:latin typeface="inter-regular"/>
              </a:rPr>
              <a:t>&lt;</a:t>
            </a:r>
            <a:r>
              <a:rPr lang="en-US" b="1" i="0" dirty="0">
                <a:solidFill>
                  <a:srgbClr val="006699"/>
                </a:solidFill>
                <a:effectLst/>
                <a:latin typeface="inter-regular"/>
              </a:rPr>
              <a:t>int</a:t>
            </a:r>
            <a:r>
              <a:rPr lang="en-US" b="0" i="0" dirty="0">
                <a:solidFill>
                  <a:srgbClr val="000000"/>
                </a:solidFill>
                <a:effectLst/>
                <a:latin typeface="inter-regular"/>
              </a:rPr>
              <a:t>&gt; al = </a:t>
            </a:r>
            <a:r>
              <a:rPr lang="en-US" b="0" i="0" dirty="0" err="1">
                <a:solidFill>
                  <a:srgbClr val="000000"/>
                </a:solidFill>
                <a:effectLst/>
                <a:latin typeface="inter-regular"/>
              </a:rPr>
              <a:t>ArrayList</a:t>
            </a:r>
            <a:r>
              <a:rPr lang="en-US" b="0" i="0" dirty="0">
                <a:solidFill>
                  <a:srgbClr val="000000"/>
                </a:solidFill>
                <a:effectLst/>
                <a:latin typeface="inter-regular"/>
              </a:rPr>
              <a:t>&lt;</a:t>
            </a:r>
            <a:r>
              <a:rPr lang="en-US" b="1" i="0">
                <a:solidFill>
                  <a:srgbClr val="006699"/>
                </a:solidFill>
                <a:effectLst/>
                <a:latin typeface="inter-regular"/>
              </a:rPr>
              <a:t>int</a:t>
            </a:r>
            <a:r>
              <a:rPr lang="en-US" b="0" i="0">
                <a:solidFill>
                  <a:srgbClr val="000000"/>
                </a:solidFill>
                <a:effectLst/>
                <a:latin typeface="inter-regular"/>
              </a:rPr>
              <a:t>&gt;();</a:t>
            </a:r>
            <a:endParaRPr lang="en-US" dirty="0">
              <a:solidFill>
                <a:srgbClr val="000000"/>
              </a:solidFill>
              <a:latin typeface="inter-regular"/>
            </a:endParaRPr>
          </a:p>
          <a:p>
            <a:pPr algn="just"/>
            <a:r>
              <a:rPr lang="en-US" b="1" i="0" dirty="0">
                <a:solidFill>
                  <a:srgbClr val="000000"/>
                </a:solidFill>
                <a:effectLst/>
                <a:latin typeface="inter-regular"/>
              </a:rPr>
              <a:t>Note: When retrieval is frequent Operation </a:t>
            </a:r>
            <a:r>
              <a:rPr lang="en-US" b="1" i="0" dirty="0" err="1">
                <a:solidFill>
                  <a:srgbClr val="000000"/>
                </a:solidFill>
                <a:effectLst/>
                <a:latin typeface="inter-regular"/>
              </a:rPr>
              <a:t>ArrayList</a:t>
            </a:r>
            <a:r>
              <a:rPr lang="en-US" b="1" i="0" dirty="0">
                <a:solidFill>
                  <a:srgbClr val="000000"/>
                </a:solidFill>
                <a:effectLst/>
                <a:latin typeface="inter-regular"/>
              </a:rPr>
              <a:t> is best choice because it implemented </a:t>
            </a:r>
            <a:r>
              <a:rPr lang="en-US" b="1" i="0" dirty="0" err="1">
                <a:solidFill>
                  <a:srgbClr val="000000"/>
                </a:solidFill>
                <a:effectLst/>
                <a:latin typeface="inter-regular"/>
              </a:rPr>
              <a:t>RandomAccess</a:t>
            </a:r>
            <a:r>
              <a:rPr lang="en-US" b="1" i="0" dirty="0">
                <a:solidFill>
                  <a:srgbClr val="000000"/>
                </a:solidFill>
                <a:effectLst/>
                <a:latin typeface="inter-regular"/>
              </a:rPr>
              <a:t> Interface.</a:t>
            </a:r>
          </a:p>
          <a:p>
            <a:pPr algn="just"/>
            <a:r>
              <a:rPr lang="en-US" b="1" dirty="0">
                <a:solidFill>
                  <a:srgbClr val="000000"/>
                </a:solidFill>
                <a:latin typeface="inter-regular"/>
              </a:rPr>
              <a:t>It is worst choice if frequent insertion and deletion in middle is required.</a:t>
            </a:r>
            <a:endParaRPr lang="en-US" b="1" i="0" dirty="0">
              <a:solidFill>
                <a:srgbClr val="000000"/>
              </a:solidFill>
              <a:effectLst/>
              <a:latin typeface="inter-regular"/>
            </a:endParaRPr>
          </a:p>
        </p:txBody>
      </p:sp>
    </p:spTree>
    <p:extLst>
      <p:ext uri="{BB962C8B-B14F-4D97-AF65-F5344CB8AC3E}">
        <p14:creationId xmlns:p14="http://schemas.microsoft.com/office/powerpoint/2010/main" val="32052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79A6E3-C6B1-F42E-97D0-2DD68B96CB40}"/>
              </a:ext>
            </a:extLst>
          </p:cNvPr>
          <p:cNvSpPr txBox="1"/>
          <p:nvPr/>
        </p:nvSpPr>
        <p:spPr>
          <a:xfrm>
            <a:off x="405441" y="129397"/>
            <a:ext cx="10041147" cy="7571303"/>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Java Non-generic Vs. Generic Collection</a:t>
            </a:r>
          </a:p>
          <a:p>
            <a:pPr algn="just"/>
            <a:r>
              <a:rPr lang="en-US" b="0" i="0" dirty="0">
                <a:solidFill>
                  <a:srgbClr val="333333"/>
                </a:solidFill>
                <a:effectLst/>
                <a:highlight>
                  <a:srgbClr val="FFFFFF"/>
                </a:highlight>
                <a:latin typeface="inter-regular"/>
              </a:rPr>
              <a:t>Java collection framework was non-generic before JDK 1.5. Since 1.5, it is generic.</a:t>
            </a:r>
          </a:p>
          <a:p>
            <a:pPr algn="just"/>
            <a:r>
              <a:rPr lang="en-US" b="0" i="0" dirty="0">
                <a:solidFill>
                  <a:srgbClr val="333333"/>
                </a:solidFill>
                <a:effectLst/>
                <a:highlight>
                  <a:srgbClr val="FFFFFF"/>
                </a:highlight>
                <a:latin typeface="inter-regular"/>
              </a:rPr>
              <a:t>Java new generic collection allows you to have only one type of object in a collection. Now it is type-safe, so typecasting is not required at runtime.</a:t>
            </a:r>
          </a:p>
          <a:p>
            <a:pPr algn="just"/>
            <a:r>
              <a:rPr lang="en-US" b="0" i="0" dirty="0">
                <a:solidFill>
                  <a:srgbClr val="333333"/>
                </a:solidFill>
                <a:effectLst/>
                <a:highlight>
                  <a:srgbClr val="FFFFFF"/>
                </a:highlight>
                <a:latin typeface="inter-regular"/>
              </a:rPr>
              <a:t>Let's see the old non-generic example of creating a Java collection.</a:t>
            </a:r>
          </a:p>
          <a:p>
            <a:pPr algn="just">
              <a:buFont typeface="+mj-lt"/>
              <a:buAutoNum type="arabicPeriod"/>
            </a:pPr>
            <a:r>
              <a:rPr lang="en-US" b="0" i="0" dirty="0" err="1">
                <a:solidFill>
                  <a:srgbClr val="000000"/>
                </a:solidFill>
                <a:effectLst/>
                <a:latin typeface="inter-regular"/>
              </a:rPr>
              <a:t>ArrayList</a:t>
            </a:r>
            <a:r>
              <a:rPr lang="en-US" b="0" i="0" dirty="0">
                <a:solidFill>
                  <a:srgbClr val="000000"/>
                </a:solidFill>
                <a:effectLst/>
                <a:latin typeface="inter-regular"/>
              </a:rPr>
              <a:t> list=</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ArrayList</a:t>
            </a:r>
            <a:r>
              <a:rPr lang="en-US" b="0" i="0" dirty="0">
                <a:solidFill>
                  <a:srgbClr val="000000"/>
                </a:solidFill>
                <a:effectLst/>
                <a:latin typeface="inter-regular"/>
              </a:rPr>
              <a:t>();</a:t>
            </a:r>
            <a:r>
              <a:rPr lang="en-US" b="0" i="0" dirty="0">
                <a:solidFill>
                  <a:srgbClr val="008200"/>
                </a:solidFill>
                <a:effectLst/>
                <a:latin typeface="inter-regular"/>
              </a:rPr>
              <a:t>//creating old non-generic </a:t>
            </a:r>
            <a:r>
              <a:rPr lang="en-US" b="0" i="0" dirty="0" err="1">
                <a:solidFill>
                  <a:srgbClr val="008200"/>
                </a:solidFill>
                <a:effectLst/>
                <a:latin typeface="inter-regular"/>
              </a:rPr>
              <a:t>arraylist</a:t>
            </a:r>
            <a:r>
              <a:rPr lang="en-US" b="0" i="0" dirty="0">
                <a:solidFill>
                  <a:srgbClr val="000000"/>
                </a:solidFill>
                <a:effectLst/>
                <a:latin typeface="inter-regular"/>
              </a:rPr>
              <a:t>  </a:t>
            </a:r>
          </a:p>
          <a:p>
            <a:pPr algn="just"/>
            <a:endParaRPr lang="en-US" dirty="0">
              <a:solidFill>
                <a:srgbClr val="000000"/>
              </a:solidFill>
              <a:latin typeface="inter-regular"/>
            </a:endParaRPr>
          </a:p>
          <a:p>
            <a:pPr algn="just"/>
            <a:r>
              <a:rPr lang="en-US" dirty="0">
                <a:solidFill>
                  <a:srgbClr val="000000"/>
                </a:solidFill>
                <a:latin typeface="inter-regular"/>
              </a:rPr>
              <a:t>Let's see the new generic example of creating java collection.</a:t>
            </a:r>
          </a:p>
          <a:p>
            <a:pPr algn="just">
              <a:buFont typeface="+mj-lt"/>
              <a:buAutoNum type="arabicPeriod"/>
            </a:pPr>
            <a:r>
              <a:rPr lang="en-US" b="0" i="0" dirty="0" err="1">
                <a:solidFill>
                  <a:srgbClr val="000000"/>
                </a:solidFill>
                <a:effectLst/>
                <a:latin typeface="inter-regular"/>
              </a:rPr>
              <a:t>ArrayList</a:t>
            </a:r>
            <a:r>
              <a:rPr lang="en-US" b="0" i="0" dirty="0">
                <a:solidFill>
                  <a:srgbClr val="000000"/>
                </a:solidFill>
                <a:effectLst/>
                <a:latin typeface="inter-regular"/>
              </a:rPr>
              <a:t>&lt;String&gt; list=</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ArrayList</a:t>
            </a:r>
            <a:r>
              <a:rPr lang="en-US" b="0" i="0" dirty="0">
                <a:solidFill>
                  <a:srgbClr val="000000"/>
                </a:solidFill>
                <a:effectLst/>
                <a:latin typeface="inter-regular"/>
              </a:rPr>
              <a:t>&lt;String&gt;();</a:t>
            </a:r>
            <a:r>
              <a:rPr lang="en-US" b="0" i="0" dirty="0">
                <a:solidFill>
                  <a:srgbClr val="008200"/>
                </a:solidFill>
                <a:effectLst/>
                <a:latin typeface="inter-regular"/>
              </a:rPr>
              <a:t>//creating new generic </a:t>
            </a:r>
            <a:r>
              <a:rPr lang="en-US" b="0" i="0" dirty="0" err="1">
                <a:solidFill>
                  <a:srgbClr val="008200"/>
                </a:solidFill>
                <a:effectLst/>
                <a:latin typeface="inter-regular"/>
              </a:rPr>
              <a:t>arraylist</a:t>
            </a:r>
            <a:r>
              <a:rPr lang="en-US" b="0" i="0" dirty="0">
                <a:solidFill>
                  <a:srgbClr val="000000"/>
                </a:solidFill>
                <a:effectLst/>
                <a:latin typeface="inter-regular"/>
              </a:rPr>
              <a:t>  </a:t>
            </a:r>
          </a:p>
          <a:p>
            <a:pPr algn="just"/>
            <a:r>
              <a:rPr lang="en-US" b="0" i="0" dirty="0">
                <a:solidFill>
                  <a:srgbClr val="333333"/>
                </a:solidFill>
                <a:effectLst/>
                <a:highlight>
                  <a:srgbClr val="FFFFFF"/>
                </a:highlight>
                <a:latin typeface="inter-regular"/>
              </a:rPr>
              <a:t>In a generic collection, we specify the type in angular braces. Now </a:t>
            </a:r>
            <a:r>
              <a:rPr lang="en-US" b="0" i="0" dirty="0" err="1">
                <a:solidFill>
                  <a:srgbClr val="333333"/>
                </a:solidFill>
                <a:effectLst/>
                <a:highlight>
                  <a:srgbClr val="FFFFFF"/>
                </a:highlight>
                <a:latin typeface="inter-regular"/>
              </a:rPr>
              <a:t>ArrayList</a:t>
            </a:r>
            <a:r>
              <a:rPr lang="en-US" b="0" i="0" dirty="0">
                <a:solidFill>
                  <a:srgbClr val="333333"/>
                </a:solidFill>
                <a:effectLst/>
                <a:highlight>
                  <a:srgbClr val="FFFFFF"/>
                </a:highlight>
                <a:latin typeface="inter-regular"/>
              </a:rPr>
              <a:t> is forced to have the only specified type of object in it. If you try to add another type of object, it gives a </a:t>
            </a:r>
            <a:r>
              <a:rPr lang="en-US" b="0" i="1" dirty="0">
                <a:solidFill>
                  <a:srgbClr val="333333"/>
                </a:solidFill>
                <a:effectLst/>
                <a:highlight>
                  <a:srgbClr val="FFFFFF"/>
                </a:highlight>
                <a:latin typeface="inter-regular"/>
              </a:rPr>
              <a:t>compile-time error</a:t>
            </a:r>
            <a:r>
              <a:rPr lang="en-US" b="0" i="0" dirty="0">
                <a:solidFill>
                  <a:srgbClr val="333333"/>
                </a:solidFill>
                <a:effectLst/>
                <a:highlight>
                  <a:srgbClr val="FFFFFF"/>
                </a:highlight>
                <a:latin typeface="inter-regular"/>
              </a:rPr>
              <a:t>.</a:t>
            </a:r>
          </a:p>
          <a:p>
            <a:pPr algn="just"/>
            <a:endParaRPr lang="en-US" dirty="0">
              <a:solidFill>
                <a:srgbClr val="000000"/>
              </a:solidFill>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ArrayListExample1{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&lt;String&gt; list=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&lt;String&gt;();</a:t>
            </a:r>
            <a:r>
              <a:rPr lang="en-IN" b="0" i="0" dirty="0">
                <a:solidFill>
                  <a:srgbClr val="008200"/>
                </a:solidFill>
                <a:effectLst/>
                <a:latin typeface="inter-regular"/>
              </a:rPr>
              <a:t>//Creating </a:t>
            </a:r>
            <a:r>
              <a:rPr lang="en-IN" b="0" i="0" dirty="0" err="1">
                <a:solidFill>
                  <a:srgbClr val="008200"/>
                </a:solidFill>
                <a:effectLst/>
                <a:latin typeface="inter-regular"/>
              </a:rPr>
              <a:t>arraylist</a:t>
            </a:r>
            <a:r>
              <a:rPr lang="en-IN" b="0" i="0" dirty="0">
                <a:solidFill>
                  <a:srgbClr val="008200"/>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"Mango"</a:t>
            </a:r>
            <a:r>
              <a:rPr lang="en-IN" b="0" i="0" dirty="0">
                <a:solidFill>
                  <a:srgbClr val="000000"/>
                </a:solidFill>
                <a:effectLst/>
                <a:latin typeface="inter-regular"/>
              </a:rPr>
              <a:t>);</a:t>
            </a:r>
            <a:r>
              <a:rPr lang="en-IN" b="0" i="0" dirty="0">
                <a:solidFill>
                  <a:srgbClr val="008200"/>
                </a:solidFill>
                <a:effectLst/>
                <a:latin typeface="inter-regular"/>
              </a:rPr>
              <a:t>//Adding object in </a:t>
            </a:r>
            <a:r>
              <a:rPr lang="en-IN" b="0" i="0" dirty="0" err="1">
                <a:solidFill>
                  <a:srgbClr val="008200"/>
                </a:solidFill>
                <a:effectLst/>
                <a:latin typeface="inter-regular"/>
              </a:rPr>
              <a:t>arraylist</a:t>
            </a:r>
            <a:r>
              <a:rPr lang="en-IN" b="0" i="0" dirty="0">
                <a:solidFill>
                  <a:srgbClr val="008200"/>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"Apple"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"Banana"</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"Grapes"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//Printing the </a:t>
            </a:r>
            <a:r>
              <a:rPr lang="en-IN" b="0" i="0" dirty="0" err="1">
                <a:solidFill>
                  <a:srgbClr val="008200"/>
                </a:solidFill>
                <a:effectLst/>
                <a:latin typeface="inter-regular"/>
              </a:rPr>
              <a:t>arraylist</a:t>
            </a:r>
            <a:r>
              <a:rPr lang="en-IN" b="0" i="0" dirty="0">
                <a:solidFill>
                  <a:srgbClr val="008200"/>
                </a:solidFill>
                <a:effectLst/>
                <a:latin typeface="inter-regular"/>
              </a:rPr>
              <a:t> object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(list);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US" dirty="0">
              <a:solidFill>
                <a:srgbClr val="000000"/>
              </a:solidFill>
              <a:latin typeface="inter-regular"/>
            </a:endParaRP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515384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79A6E3-C6B1-F42E-97D0-2DD68B96CB40}"/>
              </a:ext>
            </a:extLst>
          </p:cNvPr>
          <p:cNvSpPr txBox="1"/>
          <p:nvPr/>
        </p:nvSpPr>
        <p:spPr>
          <a:xfrm>
            <a:off x="405441" y="129397"/>
            <a:ext cx="10041147" cy="6186309"/>
          </a:xfrm>
          <a:prstGeom prst="rect">
            <a:avLst/>
          </a:prstGeom>
          <a:noFill/>
        </p:spPr>
        <p:txBody>
          <a:bodyPr wrap="square">
            <a:spAutoFit/>
          </a:bodyPr>
          <a:lstStyle/>
          <a:p>
            <a:pPr algn="just"/>
            <a:r>
              <a:rPr lang="en-IN" b="0" i="0" dirty="0">
                <a:solidFill>
                  <a:srgbClr val="610B4B"/>
                </a:solidFill>
                <a:effectLst/>
                <a:highlight>
                  <a:srgbClr val="FFFFFF"/>
                </a:highlight>
                <a:latin typeface="erdana"/>
              </a:rPr>
              <a:t>Iterating </a:t>
            </a:r>
            <a:r>
              <a:rPr lang="en-IN" b="0" i="0" dirty="0" err="1">
                <a:solidFill>
                  <a:srgbClr val="610B4B"/>
                </a:solidFill>
                <a:effectLst/>
                <a:highlight>
                  <a:srgbClr val="FFFFFF"/>
                </a:highlight>
                <a:latin typeface="erdana"/>
              </a:rPr>
              <a:t>ArrayList</a:t>
            </a:r>
            <a:r>
              <a:rPr lang="en-IN" b="0" i="0" dirty="0">
                <a:solidFill>
                  <a:srgbClr val="610B4B"/>
                </a:solidFill>
                <a:effectLst/>
                <a:highlight>
                  <a:srgbClr val="FFFFFF"/>
                </a:highlight>
                <a:latin typeface="erdana"/>
              </a:rPr>
              <a:t> using Iterator</a:t>
            </a:r>
          </a:p>
          <a:p>
            <a:pPr algn="just"/>
            <a:endParaRPr lang="en-IN" b="0" i="0" dirty="0">
              <a:solidFill>
                <a:srgbClr val="610B4B"/>
              </a:solidFill>
              <a:effectLst/>
              <a:highlight>
                <a:srgbClr val="FFFFFF"/>
              </a:highlight>
              <a:latin typeface="erdana"/>
            </a:endParaRPr>
          </a:p>
          <a:p>
            <a:pPr algn="just"/>
            <a:endParaRPr lang="en-IN" b="0" i="0" dirty="0">
              <a:solidFill>
                <a:srgbClr val="610B4B"/>
              </a:solidFill>
              <a:effectLst/>
              <a:highlight>
                <a:srgbClr val="FFFFFF"/>
              </a:highlight>
              <a:latin typeface="erdana"/>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ArrayListExample2{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&lt;String&gt; list=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&lt;String&gt;();</a:t>
            </a:r>
            <a:r>
              <a:rPr lang="en-IN" b="0" i="0" dirty="0">
                <a:solidFill>
                  <a:srgbClr val="008200"/>
                </a:solidFill>
                <a:effectLst/>
                <a:latin typeface="inter-regular"/>
              </a:rPr>
              <a:t>//Creating </a:t>
            </a:r>
            <a:r>
              <a:rPr lang="en-IN" b="0" i="0" dirty="0" err="1">
                <a:solidFill>
                  <a:srgbClr val="008200"/>
                </a:solidFill>
                <a:effectLst/>
                <a:latin typeface="inter-regular"/>
              </a:rPr>
              <a:t>arraylist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"Mango"</a:t>
            </a:r>
            <a:r>
              <a:rPr lang="en-IN" b="0" i="0" dirty="0">
                <a:solidFill>
                  <a:srgbClr val="000000"/>
                </a:solidFill>
                <a:effectLst/>
                <a:latin typeface="inter-regular"/>
              </a:rPr>
              <a:t>);</a:t>
            </a:r>
            <a:r>
              <a:rPr lang="en-IN" b="0" i="0" dirty="0">
                <a:solidFill>
                  <a:srgbClr val="008200"/>
                </a:solidFill>
                <a:effectLst/>
                <a:latin typeface="inter-regular"/>
              </a:rPr>
              <a:t>//Adding object in </a:t>
            </a:r>
            <a:r>
              <a:rPr lang="en-IN" b="0" i="0" dirty="0" err="1">
                <a:solidFill>
                  <a:srgbClr val="008200"/>
                </a:solidFill>
                <a:effectLst/>
                <a:latin typeface="inter-regular"/>
              </a:rPr>
              <a:t>arraylist</a:t>
            </a:r>
            <a:r>
              <a:rPr lang="en-IN" b="0" i="0" dirty="0">
                <a:solidFill>
                  <a:srgbClr val="008200"/>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"Apple"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"Banana"</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"Grapes"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//Traversing list through Iterator</a:t>
            </a:r>
            <a:r>
              <a:rPr lang="en-IN" b="0" i="0" dirty="0">
                <a:solidFill>
                  <a:srgbClr val="000000"/>
                </a:solidFill>
                <a:effectLst/>
                <a:latin typeface="inter-regular"/>
              </a:rPr>
              <a:t>  </a:t>
            </a:r>
          </a:p>
          <a:p>
            <a:pPr algn="just"/>
            <a:r>
              <a:rPr lang="en-IN" b="0" i="0" dirty="0">
                <a:solidFill>
                  <a:srgbClr val="000000"/>
                </a:solidFill>
                <a:effectLst/>
                <a:latin typeface="inter-regular"/>
              </a:rPr>
              <a:t>  Iterator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list.iterator</a:t>
            </a:r>
            <a:r>
              <a:rPr lang="en-IN" b="0" i="0" dirty="0">
                <a:solidFill>
                  <a:srgbClr val="000000"/>
                </a:solidFill>
                <a:effectLst/>
                <a:latin typeface="inter-regular"/>
              </a:rPr>
              <a:t>();</a:t>
            </a:r>
            <a:r>
              <a:rPr lang="en-IN" b="0" i="0" dirty="0">
                <a:solidFill>
                  <a:srgbClr val="008200"/>
                </a:solidFill>
                <a:effectLst/>
                <a:latin typeface="inter-regular"/>
              </a:rPr>
              <a:t>//getting the Iterator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a:t>
            </a:r>
            <a:r>
              <a:rPr lang="en-IN" b="0" i="0" dirty="0">
                <a:solidFill>
                  <a:srgbClr val="008200"/>
                </a:solidFill>
                <a:effectLst/>
                <a:latin typeface="inter-regular"/>
              </a:rPr>
              <a:t>//check if iterator has the elements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a:t>
            </a:r>
            <a:r>
              <a:rPr lang="en-IN" b="0" i="0" dirty="0">
                <a:solidFill>
                  <a:srgbClr val="008200"/>
                </a:solidFill>
                <a:effectLst/>
                <a:latin typeface="inter-regular"/>
              </a:rPr>
              <a:t>//printing the element and move to next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US" dirty="0">
              <a:solidFill>
                <a:srgbClr val="000000"/>
              </a:solidFill>
              <a:latin typeface="inter-regular"/>
            </a:endParaRPr>
          </a:p>
          <a:p>
            <a:pPr algn="just"/>
            <a:endParaRPr lang="en-US" dirty="0">
              <a:solidFill>
                <a:srgbClr val="000000"/>
              </a:solidFill>
              <a:latin typeface="inter-regular"/>
            </a:endParaRP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30755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79A6E3-C6B1-F42E-97D0-2DD68B96CB40}"/>
              </a:ext>
            </a:extLst>
          </p:cNvPr>
          <p:cNvSpPr txBox="1"/>
          <p:nvPr/>
        </p:nvSpPr>
        <p:spPr>
          <a:xfrm>
            <a:off x="1207698" y="207035"/>
            <a:ext cx="10041147" cy="5909310"/>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Iterating </a:t>
            </a:r>
            <a:r>
              <a:rPr lang="en-US" b="0" i="0" dirty="0" err="1">
                <a:solidFill>
                  <a:srgbClr val="610B4B"/>
                </a:solidFill>
                <a:effectLst/>
                <a:highlight>
                  <a:srgbClr val="FFFFFF"/>
                </a:highlight>
                <a:latin typeface="erdana"/>
              </a:rPr>
              <a:t>ArrayList</a:t>
            </a:r>
            <a:r>
              <a:rPr lang="en-US" b="0" i="0" dirty="0">
                <a:solidFill>
                  <a:srgbClr val="610B4B"/>
                </a:solidFill>
                <a:effectLst/>
                <a:highlight>
                  <a:srgbClr val="FFFFFF"/>
                </a:highlight>
                <a:latin typeface="erdana"/>
              </a:rPr>
              <a:t> using For-each loop</a:t>
            </a:r>
          </a:p>
          <a:p>
            <a:pPr algn="just"/>
            <a:endParaRPr lang="en-US" dirty="0">
              <a:solidFill>
                <a:srgbClr val="610B4B"/>
              </a:solidFill>
              <a:highlight>
                <a:srgbClr val="FFFFFF"/>
              </a:highlight>
              <a:latin typeface="erdana"/>
            </a:endParaRPr>
          </a:p>
          <a:p>
            <a:pPr algn="just"/>
            <a:endParaRPr lang="en-US" b="0" i="0" dirty="0">
              <a:solidFill>
                <a:srgbClr val="610B4B"/>
              </a:solidFill>
              <a:effectLst/>
              <a:highlight>
                <a:srgbClr val="FFFFFF"/>
              </a:highlight>
              <a:latin typeface="erdana"/>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ArrayListExample3{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&lt;String&gt; list=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&lt;String&gt;();</a:t>
            </a:r>
            <a:r>
              <a:rPr lang="en-IN" b="0" i="0" dirty="0">
                <a:solidFill>
                  <a:srgbClr val="008200"/>
                </a:solidFill>
                <a:effectLst/>
                <a:latin typeface="inter-regular"/>
              </a:rPr>
              <a:t>//Creating </a:t>
            </a:r>
            <a:r>
              <a:rPr lang="en-IN" b="0" i="0" dirty="0" err="1">
                <a:solidFill>
                  <a:srgbClr val="008200"/>
                </a:solidFill>
                <a:effectLst/>
                <a:latin typeface="inter-regular"/>
              </a:rPr>
              <a:t>arraylist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"Mango"</a:t>
            </a:r>
            <a:r>
              <a:rPr lang="en-IN" b="0" i="0" dirty="0">
                <a:solidFill>
                  <a:srgbClr val="000000"/>
                </a:solidFill>
                <a:effectLst/>
                <a:latin typeface="inter-regular"/>
              </a:rPr>
              <a:t>);</a:t>
            </a:r>
            <a:r>
              <a:rPr lang="en-IN" b="0" i="0" dirty="0">
                <a:solidFill>
                  <a:srgbClr val="008200"/>
                </a:solidFill>
                <a:effectLst/>
                <a:latin typeface="inter-regular"/>
              </a:rPr>
              <a:t>//Adding object in </a:t>
            </a:r>
            <a:r>
              <a:rPr lang="en-IN" b="0" i="0" dirty="0" err="1">
                <a:solidFill>
                  <a:srgbClr val="008200"/>
                </a:solidFill>
                <a:effectLst/>
                <a:latin typeface="inter-regular"/>
              </a:rPr>
              <a:t>arraylist</a:t>
            </a:r>
            <a:r>
              <a:rPr lang="en-IN" b="0" i="0" dirty="0">
                <a:solidFill>
                  <a:srgbClr val="008200"/>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"Apple"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"Banana"</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"Grapes"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//Traversing list through for-each loop</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(String </a:t>
            </a:r>
            <a:r>
              <a:rPr lang="en-IN" b="0" i="0" dirty="0" err="1">
                <a:solidFill>
                  <a:srgbClr val="000000"/>
                </a:solidFill>
                <a:effectLst/>
                <a:latin typeface="inter-regular"/>
              </a:rPr>
              <a:t>fruit:list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(fruit);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US" dirty="0">
              <a:solidFill>
                <a:srgbClr val="000000"/>
              </a:solidFill>
              <a:latin typeface="inter-regular"/>
            </a:endParaRPr>
          </a:p>
          <a:p>
            <a:pPr algn="just"/>
            <a:endParaRPr lang="en-US" dirty="0">
              <a:solidFill>
                <a:srgbClr val="000000"/>
              </a:solidFill>
              <a:latin typeface="inter-regular"/>
            </a:endParaRP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505092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79A6E3-C6B1-F42E-97D0-2DD68B96CB40}"/>
              </a:ext>
            </a:extLst>
          </p:cNvPr>
          <p:cNvSpPr txBox="1"/>
          <p:nvPr/>
        </p:nvSpPr>
        <p:spPr>
          <a:xfrm>
            <a:off x="1207698" y="207035"/>
            <a:ext cx="10041147" cy="7571303"/>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Get and Set </a:t>
            </a:r>
            <a:r>
              <a:rPr lang="en-US" b="0" i="0" dirty="0" err="1">
                <a:solidFill>
                  <a:srgbClr val="610B4B"/>
                </a:solidFill>
                <a:effectLst/>
                <a:highlight>
                  <a:srgbClr val="FFFFFF"/>
                </a:highlight>
                <a:latin typeface="erdana"/>
              </a:rPr>
              <a:t>ArrayList</a:t>
            </a:r>
            <a:endParaRPr lang="en-US" b="0" i="0" dirty="0">
              <a:solidFill>
                <a:srgbClr val="610B4B"/>
              </a:solidFill>
              <a:effectLst/>
              <a:highlight>
                <a:srgbClr val="FFFFFF"/>
              </a:highlight>
              <a:latin typeface="erdana"/>
            </a:endParaRPr>
          </a:p>
          <a:p>
            <a:pPr algn="just"/>
            <a:r>
              <a:rPr lang="en-US" b="0" i="0" dirty="0">
                <a:solidFill>
                  <a:srgbClr val="333333"/>
                </a:solidFill>
                <a:effectLst/>
                <a:highlight>
                  <a:srgbClr val="FFFFFF"/>
                </a:highlight>
                <a:latin typeface="inter-regular"/>
              </a:rPr>
              <a:t>The </a:t>
            </a:r>
            <a:r>
              <a:rPr lang="en-US" b="0" i="1" dirty="0">
                <a:solidFill>
                  <a:srgbClr val="333333"/>
                </a:solidFill>
                <a:effectLst/>
                <a:highlight>
                  <a:srgbClr val="FFFFFF"/>
                </a:highlight>
                <a:latin typeface="inter-regular"/>
              </a:rPr>
              <a:t>get() method</a:t>
            </a:r>
            <a:r>
              <a:rPr lang="en-US" b="0" i="0" dirty="0">
                <a:solidFill>
                  <a:srgbClr val="333333"/>
                </a:solidFill>
                <a:effectLst/>
                <a:highlight>
                  <a:srgbClr val="FFFFFF"/>
                </a:highlight>
                <a:latin typeface="inter-regular"/>
              </a:rPr>
              <a:t> returns the element at the specified index, whereas the </a:t>
            </a:r>
            <a:r>
              <a:rPr lang="en-US" b="0" i="1" dirty="0">
                <a:solidFill>
                  <a:srgbClr val="333333"/>
                </a:solidFill>
                <a:effectLst/>
                <a:highlight>
                  <a:srgbClr val="FFFFFF"/>
                </a:highlight>
                <a:latin typeface="inter-regular"/>
              </a:rPr>
              <a:t>set() method</a:t>
            </a:r>
            <a:r>
              <a:rPr lang="en-US" b="0" i="0" dirty="0">
                <a:solidFill>
                  <a:srgbClr val="333333"/>
                </a:solidFill>
                <a:effectLst/>
                <a:highlight>
                  <a:srgbClr val="FFFFFF"/>
                </a:highlight>
                <a:latin typeface="inter-regular"/>
              </a:rPr>
              <a:t> changes the element.</a:t>
            </a:r>
          </a:p>
          <a:p>
            <a:pPr algn="just">
              <a:buFont typeface="+mj-lt"/>
              <a:buAutoNum type="arabicPeriod"/>
            </a:pPr>
            <a:endParaRPr lang="en-IN" b="1" i="0" dirty="0">
              <a:solidFill>
                <a:srgbClr val="006699"/>
              </a:solidFill>
              <a:effectLst/>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ArrayListExample4{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&lt;String&gt; al=</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&lt;String&gt;();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"Mango"</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"Apple"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"Banana"</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"Grapes"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//accessing the element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"Returning element: "</a:t>
            </a:r>
            <a:r>
              <a:rPr lang="en-IN" b="0" i="0" dirty="0">
                <a:solidFill>
                  <a:srgbClr val="000000"/>
                </a:solidFill>
                <a:effectLst/>
                <a:latin typeface="inter-regular"/>
              </a:rPr>
              <a:t>+</a:t>
            </a:r>
            <a:r>
              <a:rPr lang="en-IN" b="0" i="0" dirty="0" err="1">
                <a:solidFill>
                  <a:srgbClr val="000000"/>
                </a:solidFill>
                <a:effectLst/>
                <a:latin typeface="inter-regular"/>
              </a:rPr>
              <a:t>al.get</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008200"/>
                </a:solidFill>
                <a:effectLst/>
                <a:latin typeface="inter-regular"/>
              </a:rPr>
              <a:t>//it will return the 2nd element, because index starts from 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//changing the element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al.set</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0000FF"/>
                </a:solidFill>
                <a:effectLst/>
                <a:latin typeface="inter-regular"/>
              </a:rPr>
              <a:t>"Dates"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//Traversing 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(String </a:t>
            </a:r>
            <a:r>
              <a:rPr lang="en-IN" b="0" i="0" dirty="0" err="1">
                <a:solidFill>
                  <a:srgbClr val="000000"/>
                </a:solidFill>
                <a:effectLst/>
                <a:latin typeface="inter-regular"/>
              </a:rPr>
              <a:t>fruit:al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(fruit);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US" dirty="0">
              <a:solidFill>
                <a:srgbClr val="000000"/>
              </a:solidFill>
              <a:latin typeface="inter-regular"/>
            </a:endParaRPr>
          </a:p>
          <a:p>
            <a:pPr algn="just"/>
            <a:endParaRPr lang="en-US" dirty="0">
              <a:solidFill>
                <a:srgbClr val="000000"/>
              </a:solidFill>
              <a:latin typeface="inter-regular"/>
            </a:endParaRP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326771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79A6E3-C6B1-F42E-97D0-2DD68B96CB40}"/>
              </a:ext>
            </a:extLst>
          </p:cNvPr>
          <p:cNvSpPr txBox="1"/>
          <p:nvPr/>
        </p:nvSpPr>
        <p:spPr>
          <a:xfrm>
            <a:off x="1207698" y="207035"/>
            <a:ext cx="10041147" cy="7848302"/>
          </a:xfrm>
          <a:prstGeom prst="rect">
            <a:avLst/>
          </a:prstGeom>
          <a:noFill/>
        </p:spPr>
        <p:txBody>
          <a:bodyPr wrap="square">
            <a:spAutoFit/>
          </a:bodyPr>
          <a:lstStyle/>
          <a:p>
            <a:pPr algn="just"/>
            <a:r>
              <a:rPr lang="en-IN" b="0" i="0" dirty="0">
                <a:solidFill>
                  <a:srgbClr val="610B4B"/>
                </a:solidFill>
                <a:effectLst/>
                <a:highlight>
                  <a:srgbClr val="FFFFFF"/>
                </a:highlight>
                <a:latin typeface="erdana"/>
              </a:rPr>
              <a:t>How to Sort </a:t>
            </a:r>
            <a:r>
              <a:rPr lang="en-IN" b="0" i="0" dirty="0" err="1">
                <a:solidFill>
                  <a:srgbClr val="610B4B"/>
                </a:solidFill>
                <a:effectLst/>
                <a:highlight>
                  <a:srgbClr val="FFFFFF"/>
                </a:highlight>
                <a:latin typeface="erdana"/>
              </a:rPr>
              <a:t>ArrayList</a:t>
            </a:r>
            <a:endParaRPr lang="en-IN" b="0" i="0" dirty="0">
              <a:solidFill>
                <a:srgbClr val="610B4B"/>
              </a:solidFill>
              <a:effectLst/>
              <a:highlight>
                <a:srgbClr val="FFFFFF"/>
              </a:highlight>
              <a:latin typeface="erdana"/>
            </a:endParaRPr>
          </a:p>
          <a:p>
            <a:pPr algn="just"/>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The </a:t>
            </a:r>
            <a:r>
              <a:rPr lang="en-US" b="0" i="1" dirty="0" err="1">
                <a:solidFill>
                  <a:srgbClr val="333333"/>
                </a:solidFill>
                <a:effectLst/>
                <a:highlight>
                  <a:srgbClr val="FFFFFF"/>
                </a:highlight>
                <a:latin typeface="inter-regular"/>
              </a:rPr>
              <a:t>java.util</a:t>
            </a:r>
            <a:r>
              <a:rPr lang="en-US" b="0" i="0" dirty="0">
                <a:solidFill>
                  <a:srgbClr val="333333"/>
                </a:solidFill>
                <a:effectLst/>
                <a:highlight>
                  <a:srgbClr val="FFFFFF"/>
                </a:highlight>
                <a:latin typeface="inter-regular"/>
              </a:rPr>
              <a:t> package provides a utility class </a:t>
            </a:r>
            <a:r>
              <a:rPr lang="en-US" b="1" i="0" dirty="0">
                <a:solidFill>
                  <a:srgbClr val="333333"/>
                </a:solidFill>
                <a:effectLst/>
                <a:highlight>
                  <a:srgbClr val="FFFFFF"/>
                </a:highlight>
                <a:latin typeface="inter-bold"/>
              </a:rPr>
              <a:t>Collections</a:t>
            </a:r>
            <a:r>
              <a:rPr lang="en-US" b="0" i="0" dirty="0">
                <a:solidFill>
                  <a:srgbClr val="333333"/>
                </a:solidFill>
                <a:effectLst/>
                <a:highlight>
                  <a:srgbClr val="FFFFFF"/>
                </a:highlight>
                <a:latin typeface="inter-regular"/>
              </a:rPr>
              <a:t>, which has the static method sort(). Using the </a:t>
            </a:r>
            <a:r>
              <a:rPr lang="en-US" b="1" i="0" dirty="0" err="1">
                <a:solidFill>
                  <a:srgbClr val="333333"/>
                </a:solidFill>
                <a:effectLst/>
                <a:highlight>
                  <a:srgbClr val="FFFFFF"/>
                </a:highlight>
                <a:latin typeface="inter-bold"/>
              </a:rPr>
              <a:t>Collections.sort</a:t>
            </a:r>
            <a:r>
              <a:rPr lang="en-US" b="1" i="0" dirty="0">
                <a:solidFill>
                  <a:srgbClr val="333333"/>
                </a:solidFill>
                <a:effectLst/>
                <a:highlight>
                  <a:srgbClr val="FFFFFF"/>
                </a:highlight>
                <a:latin typeface="inter-bold"/>
              </a:rPr>
              <a:t>()</a:t>
            </a:r>
            <a:r>
              <a:rPr lang="en-US" b="0" i="0" dirty="0">
                <a:solidFill>
                  <a:srgbClr val="333333"/>
                </a:solidFill>
                <a:effectLst/>
                <a:highlight>
                  <a:srgbClr val="FFFFFF"/>
                </a:highlight>
                <a:latin typeface="inter-regular"/>
              </a:rPr>
              <a:t> method, we can easily sort the </a:t>
            </a:r>
            <a:r>
              <a:rPr lang="en-US" b="0" i="0" dirty="0" err="1">
                <a:solidFill>
                  <a:srgbClr val="333333"/>
                </a:solidFill>
                <a:effectLst/>
                <a:highlight>
                  <a:srgbClr val="FFFFFF"/>
                </a:highlight>
                <a:latin typeface="inter-regular"/>
              </a:rPr>
              <a:t>ArrayList</a:t>
            </a:r>
            <a:r>
              <a:rPr lang="en-US" b="0" i="0" dirty="0">
                <a:solidFill>
                  <a:srgbClr val="333333"/>
                </a:solidFill>
                <a:effectLst/>
                <a:highlight>
                  <a:srgbClr val="FFFFFF"/>
                </a:highlight>
                <a:latin typeface="inter-regular"/>
              </a:rPr>
              <a:t>.</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SortArrayList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//Creating a list of fruits</a:t>
            </a:r>
            <a:r>
              <a:rPr lang="en-IN" b="0" i="0" dirty="0">
                <a:solidFill>
                  <a:srgbClr val="000000"/>
                </a:solidFill>
                <a:effectLst/>
                <a:latin typeface="inter-regular"/>
              </a:rPr>
              <a:t>  </a:t>
            </a:r>
          </a:p>
          <a:p>
            <a:pPr algn="just"/>
            <a:r>
              <a:rPr lang="en-IN" b="0" i="0" dirty="0">
                <a:solidFill>
                  <a:srgbClr val="000000"/>
                </a:solidFill>
                <a:effectLst/>
                <a:latin typeface="inter-regular"/>
              </a:rPr>
              <a:t>  List&lt;String&gt; list1=</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&lt;String&gt;();  </a:t>
            </a:r>
          </a:p>
          <a:p>
            <a:pPr algn="just"/>
            <a:r>
              <a:rPr lang="en-IN" b="0" i="0" dirty="0">
                <a:solidFill>
                  <a:srgbClr val="000000"/>
                </a:solidFill>
                <a:effectLst/>
                <a:latin typeface="inter-regular"/>
              </a:rPr>
              <a:t>  list1.add(</a:t>
            </a:r>
            <a:r>
              <a:rPr lang="en-IN" b="0" i="0" dirty="0">
                <a:solidFill>
                  <a:srgbClr val="0000FF"/>
                </a:solidFill>
                <a:effectLst/>
                <a:latin typeface="inter-regular"/>
              </a:rPr>
              <a:t>"Mango"</a:t>
            </a:r>
            <a:r>
              <a:rPr lang="en-IN" b="0" i="0" dirty="0">
                <a:solidFill>
                  <a:srgbClr val="000000"/>
                </a:solidFill>
                <a:effectLst/>
                <a:latin typeface="inter-regular"/>
              </a:rPr>
              <a:t>);    list1.add(</a:t>
            </a:r>
            <a:r>
              <a:rPr lang="en-IN" b="0" i="0" dirty="0">
                <a:solidFill>
                  <a:srgbClr val="0000FF"/>
                </a:solidFill>
                <a:effectLst/>
                <a:latin typeface="inter-regular"/>
              </a:rPr>
              <a:t>"Apple"</a:t>
            </a:r>
            <a:r>
              <a:rPr lang="en-IN" b="0" i="0" dirty="0">
                <a:solidFill>
                  <a:srgbClr val="000000"/>
                </a:solidFill>
                <a:effectLst/>
                <a:latin typeface="inter-regular"/>
              </a:rPr>
              <a:t>);  </a:t>
            </a:r>
          </a:p>
          <a:p>
            <a:pPr algn="just"/>
            <a:r>
              <a:rPr lang="en-IN" b="0" i="0" dirty="0">
                <a:solidFill>
                  <a:srgbClr val="000000"/>
                </a:solidFill>
                <a:effectLst/>
                <a:latin typeface="inter-regular"/>
              </a:rPr>
              <a:t>  list1.add(</a:t>
            </a:r>
            <a:r>
              <a:rPr lang="en-IN" b="0" i="0" dirty="0">
                <a:solidFill>
                  <a:srgbClr val="0000FF"/>
                </a:solidFill>
                <a:effectLst/>
                <a:latin typeface="inter-regular"/>
              </a:rPr>
              <a:t>"Banana"</a:t>
            </a:r>
            <a:r>
              <a:rPr lang="en-IN" b="0" i="0" dirty="0">
                <a:solidFill>
                  <a:srgbClr val="000000"/>
                </a:solidFill>
                <a:effectLst/>
                <a:latin typeface="inter-regular"/>
              </a:rPr>
              <a:t>);    list1.add(</a:t>
            </a:r>
            <a:r>
              <a:rPr lang="en-IN" b="0" i="0" dirty="0">
                <a:solidFill>
                  <a:srgbClr val="0000FF"/>
                </a:solidFill>
                <a:effectLst/>
                <a:latin typeface="inter-regular"/>
              </a:rPr>
              <a:t>"Grapes"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Collections.sort</a:t>
            </a:r>
            <a:r>
              <a:rPr lang="en-IN" b="0" i="0" dirty="0">
                <a:solidFill>
                  <a:srgbClr val="000000"/>
                </a:solidFill>
                <a:effectLst/>
                <a:latin typeface="inter-regular"/>
              </a:rPr>
              <a:t>(list1);  </a:t>
            </a:r>
            <a:r>
              <a:rPr lang="en-IN" b="0" i="0" dirty="0">
                <a:solidFill>
                  <a:srgbClr val="008200"/>
                </a:solidFill>
                <a:effectLst/>
                <a:latin typeface="inter-regular"/>
              </a:rPr>
              <a:t>//Sorting the 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//Traversing list through the for-each loop</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(String fruit:list1)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(fruit);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"Sorting numbers..."</a:t>
            </a:r>
            <a:r>
              <a:rPr lang="en-IN" b="0" i="0" dirty="0">
                <a:solidFill>
                  <a:srgbClr val="000000"/>
                </a:solidFill>
                <a:effectLst/>
                <a:latin typeface="inter-regular"/>
              </a:rPr>
              <a:t>);  </a:t>
            </a:r>
          </a:p>
          <a:p>
            <a:pPr algn="just"/>
            <a:r>
              <a:rPr lang="en-IN" b="0" i="0" dirty="0">
                <a:solidFill>
                  <a:srgbClr val="000000"/>
                </a:solidFill>
                <a:effectLst/>
                <a:latin typeface="inter-regular"/>
              </a:rPr>
              <a:t>    List&lt;Integer&gt; list2=</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&lt;Integer&gt;();  </a:t>
            </a:r>
            <a:r>
              <a:rPr lang="en-IN" b="0" i="0" dirty="0">
                <a:solidFill>
                  <a:srgbClr val="008200"/>
                </a:solidFill>
                <a:effectLst/>
                <a:latin typeface="inter-regular"/>
              </a:rPr>
              <a:t>//Creating a list of numbers</a:t>
            </a:r>
            <a:r>
              <a:rPr lang="en-IN" b="0" i="0" dirty="0">
                <a:solidFill>
                  <a:srgbClr val="000000"/>
                </a:solidFill>
                <a:effectLst/>
                <a:latin typeface="inter-regular"/>
              </a:rPr>
              <a:t>  </a:t>
            </a:r>
          </a:p>
          <a:p>
            <a:pPr algn="just"/>
            <a:r>
              <a:rPr lang="en-IN" b="0" i="0" dirty="0">
                <a:solidFill>
                  <a:srgbClr val="000000"/>
                </a:solidFill>
                <a:effectLst/>
                <a:latin typeface="inter-regular"/>
              </a:rPr>
              <a:t>  list2.add(</a:t>
            </a:r>
            <a:r>
              <a:rPr lang="en-IN" b="0" i="0" dirty="0">
                <a:solidFill>
                  <a:srgbClr val="C00000"/>
                </a:solidFill>
                <a:effectLst/>
                <a:latin typeface="inter-regular"/>
              </a:rPr>
              <a:t>21</a:t>
            </a:r>
            <a:r>
              <a:rPr lang="en-IN" b="0" i="0" dirty="0">
                <a:solidFill>
                  <a:srgbClr val="000000"/>
                </a:solidFill>
                <a:effectLst/>
                <a:latin typeface="inter-regular"/>
              </a:rPr>
              <a:t>);    list2.add(</a:t>
            </a:r>
            <a:r>
              <a:rPr lang="en-IN" b="0" i="0" dirty="0">
                <a:solidFill>
                  <a:srgbClr val="C00000"/>
                </a:solidFill>
                <a:effectLst/>
                <a:latin typeface="inter-regular"/>
              </a:rPr>
              <a:t>11</a:t>
            </a:r>
            <a:r>
              <a:rPr lang="en-IN" b="0" i="0" dirty="0">
                <a:solidFill>
                  <a:srgbClr val="000000"/>
                </a:solidFill>
                <a:effectLst/>
                <a:latin typeface="inter-regular"/>
              </a:rPr>
              <a:t>);  </a:t>
            </a:r>
          </a:p>
          <a:p>
            <a:pPr algn="just"/>
            <a:r>
              <a:rPr lang="en-IN" b="0" i="0" dirty="0">
                <a:solidFill>
                  <a:srgbClr val="000000"/>
                </a:solidFill>
                <a:effectLst/>
                <a:latin typeface="inter-regular"/>
              </a:rPr>
              <a:t>  list2.add(</a:t>
            </a:r>
            <a:r>
              <a:rPr lang="en-IN" b="0" i="0" dirty="0">
                <a:solidFill>
                  <a:srgbClr val="C00000"/>
                </a:solidFill>
                <a:effectLst/>
                <a:latin typeface="inter-regular"/>
              </a:rPr>
              <a:t>51</a:t>
            </a:r>
            <a:r>
              <a:rPr lang="en-IN" b="0" i="0" dirty="0">
                <a:solidFill>
                  <a:srgbClr val="000000"/>
                </a:solidFill>
                <a:effectLst/>
                <a:latin typeface="inter-regular"/>
              </a:rPr>
              <a:t>);  </a:t>
            </a:r>
          </a:p>
          <a:p>
            <a:pPr algn="just"/>
            <a:r>
              <a:rPr lang="en-IN" b="0" i="0" dirty="0">
                <a:solidFill>
                  <a:srgbClr val="000000"/>
                </a:solidFill>
                <a:effectLst/>
                <a:latin typeface="inter-regular"/>
              </a:rPr>
              <a:t>  list2.add(</a:t>
            </a:r>
            <a:r>
              <a:rPr lang="en-IN" b="0" i="0" dirty="0">
                <a:solidFill>
                  <a:srgbClr val="C00000"/>
                </a:solidFill>
                <a:effectLst/>
                <a:latin typeface="inter-regular"/>
              </a:rPr>
              <a:t>1</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Collections.sort</a:t>
            </a:r>
            <a:r>
              <a:rPr lang="en-IN" b="0" i="0" dirty="0">
                <a:solidFill>
                  <a:srgbClr val="000000"/>
                </a:solidFill>
                <a:effectLst/>
                <a:latin typeface="inter-regular"/>
              </a:rPr>
              <a:t>(list2);   </a:t>
            </a:r>
            <a:r>
              <a:rPr lang="en-IN" b="0" i="0" dirty="0">
                <a:solidFill>
                  <a:srgbClr val="008200"/>
                </a:solidFill>
                <a:effectLst/>
                <a:latin typeface="inter-regular"/>
              </a:rPr>
              <a:t>//Sorting the 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//Traversing list through the for-each loop</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(Integer number:list2)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(number);  }}  </a:t>
            </a:r>
          </a:p>
          <a:p>
            <a:pPr algn="just"/>
            <a:endParaRPr lang="en-US" dirty="0">
              <a:solidFill>
                <a:srgbClr val="000000"/>
              </a:solidFill>
              <a:latin typeface="inter-regular"/>
            </a:endParaRPr>
          </a:p>
          <a:p>
            <a:pPr algn="just"/>
            <a:endParaRPr lang="en-US" dirty="0">
              <a:solidFill>
                <a:srgbClr val="000000"/>
              </a:solidFill>
              <a:latin typeface="inter-regular"/>
            </a:endParaRP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416620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7237563"/>
          </a:xfrm>
        </p:spPr>
        <p:txBody>
          <a:bodyPr>
            <a:noAutofit/>
          </a:bodyPr>
          <a:lstStyle/>
          <a:p>
            <a:pPr algn="just">
              <a:lnSpc>
                <a:spcPct val="150000"/>
              </a:lnSpc>
            </a:pPr>
            <a:r>
              <a:rPr lang="en-US" dirty="0">
                <a:solidFill>
                  <a:schemeClr val="tx1"/>
                </a:solidFill>
                <a:highlight>
                  <a:srgbClr val="808000"/>
                </a:highlight>
              </a:rPr>
              <a:t>Collections:</a:t>
            </a:r>
            <a:r>
              <a:rPr lang="en-US" dirty="0">
                <a:solidFill>
                  <a:schemeClr val="tx1"/>
                </a:solidFill>
              </a:rPr>
              <a:t> to overcome the problems of array we should go for collections.</a:t>
            </a:r>
          </a:p>
          <a:p>
            <a:pPr marL="342900" indent="-342900" algn="just">
              <a:lnSpc>
                <a:spcPct val="150000"/>
              </a:lnSpc>
              <a:buAutoNum type="arabicPeriod"/>
            </a:pPr>
            <a:r>
              <a:rPr lang="en-US" dirty="0">
                <a:solidFill>
                  <a:schemeClr val="tx1"/>
                </a:solidFill>
              </a:rPr>
              <a:t>Collections are growable in nature.</a:t>
            </a:r>
          </a:p>
          <a:p>
            <a:pPr marL="342900" indent="-342900" algn="just">
              <a:lnSpc>
                <a:spcPct val="150000"/>
              </a:lnSpc>
              <a:buAutoNum type="arabicPeriod"/>
            </a:pPr>
            <a:r>
              <a:rPr lang="en-US" dirty="0">
                <a:solidFill>
                  <a:schemeClr val="tx1"/>
                </a:solidFill>
              </a:rPr>
              <a:t>Homogeneous and heterogeneous Objects</a:t>
            </a:r>
          </a:p>
          <a:p>
            <a:pPr marL="342900" indent="-342900" algn="just">
              <a:lnSpc>
                <a:spcPct val="150000"/>
              </a:lnSpc>
              <a:buAutoNum type="arabicPeriod"/>
            </a:pPr>
            <a:r>
              <a:rPr lang="en-US" dirty="0">
                <a:solidFill>
                  <a:schemeClr val="tx1"/>
                </a:solidFill>
              </a:rPr>
              <a:t>Based on Some underlying Standard data Structure so readymade methods are available.</a:t>
            </a:r>
          </a:p>
          <a:p>
            <a:pPr algn="just">
              <a:lnSpc>
                <a:spcPct val="150000"/>
              </a:lnSpc>
            </a:pPr>
            <a:r>
              <a:rPr lang="en-US" dirty="0">
                <a:solidFill>
                  <a:schemeClr val="tx1"/>
                </a:solidFill>
                <a:highlight>
                  <a:srgbClr val="808000"/>
                </a:highlight>
              </a:rPr>
              <a:t>Definition:</a:t>
            </a:r>
            <a:r>
              <a:rPr lang="en-US" dirty="0">
                <a:solidFill>
                  <a:schemeClr val="tx1"/>
                </a:solidFill>
              </a:rPr>
              <a:t> Collection is a group of individual objects as a single entity. If you want to represent a group of individual objects as a single entity then we should go for collection.</a:t>
            </a:r>
          </a:p>
          <a:p>
            <a:pPr algn="just">
              <a:lnSpc>
                <a:spcPct val="150000"/>
              </a:lnSpc>
            </a:pPr>
            <a:r>
              <a:rPr lang="en-US" dirty="0">
                <a:solidFill>
                  <a:schemeClr val="tx1"/>
                </a:solidFill>
                <a:highlight>
                  <a:srgbClr val="808000"/>
                </a:highlight>
              </a:rPr>
              <a:t>Collection Framework </a:t>
            </a:r>
            <a:r>
              <a:rPr lang="en-US" dirty="0">
                <a:solidFill>
                  <a:schemeClr val="tx1"/>
                </a:solidFill>
              </a:rPr>
              <a:t>: It define several classes and interfaces which can be used to represent a group of individual objects as a single entity.</a:t>
            </a:r>
          </a:p>
          <a:p>
            <a:pPr algn="just">
              <a:lnSpc>
                <a:spcPct val="150000"/>
              </a:lnSpc>
            </a:pPr>
            <a:r>
              <a:rPr lang="en-US" dirty="0">
                <a:solidFill>
                  <a:schemeClr val="tx1"/>
                </a:solidFill>
              </a:rPr>
              <a:t>In collection framework there are total 9 Key interfaces.</a:t>
            </a:r>
          </a:p>
          <a:p>
            <a:pPr marL="342900" indent="-342900" algn="just">
              <a:lnSpc>
                <a:spcPct val="150000"/>
              </a:lnSpc>
              <a:buAutoNum type="arabicPeriod"/>
            </a:pPr>
            <a:r>
              <a:rPr lang="en-US" dirty="0">
                <a:solidFill>
                  <a:schemeClr val="tx1"/>
                </a:solidFill>
                <a:highlight>
                  <a:srgbClr val="808000"/>
                </a:highlight>
              </a:rPr>
              <a:t>Collection(I)</a:t>
            </a:r>
            <a:r>
              <a:rPr lang="en-US" dirty="0">
                <a:solidFill>
                  <a:schemeClr val="tx1"/>
                </a:solidFill>
              </a:rPr>
              <a:t>:This interface defines the most common methods which are applicable for any collection objects. Collection interface is considered as root interface in collection framework. Example: add(),remove(),contains(),</a:t>
            </a:r>
            <a:r>
              <a:rPr lang="en-US" dirty="0" err="1">
                <a:solidFill>
                  <a:schemeClr val="tx1"/>
                </a:solidFill>
              </a:rPr>
              <a:t>isEmpty</a:t>
            </a:r>
            <a:r>
              <a:rPr lang="en-US" dirty="0">
                <a:solidFill>
                  <a:schemeClr val="tx1"/>
                </a:solidFill>
              </a:rPr>
              <a:t>()</a:t>
            </a:r>
          </a:p>
          <a:p>
            <a:pPr algn="just">
              <a:lnSpc>
                <a:spcPct val="150000"/>
              </a:lnSpc>
            </a:pPr>
            <a:r>
              <a:rPr lang="en-US" dirty="0">
                <a:solidFill>
                  <a:schemeClr val="tx1"/>
                </a:solidFill>
                <a:highlight>
                  <a:srgbClr val="808000"/>
                </a:highlight>
              </a:rPr>
              <a:t>Difference between Collection and Collections: </a:t>
            </a:r>
            <a:r>
              <a:rPr lang="en-US" dirty="0">
                <a:solidFill>
                  <a:schemeClr val="tx1"/>
                </a:solidFill>
              </a:rPr>
              <a:t>Collection is interface but Collections is a utility class which defined various utility methods for collection objects. For Example: </a:t>
            </a:r>
            <a:r>
              <a:rPr lang="en-US" dirty="0" err="1">
                <a:solidFill>
                  <a:schemeClr val="tx1"/>
                </a:solidFill>
              </a:rPr>
              <a:t>Collections.sort</a:t>
            </a:r>
            <a:r>
              <a:rPr lang="en-US" dirty="0">
                <a:solidFill>
                  <a:schemeClr val="tx1"/>
                </a:solidFill>
              </a:rPr>
              <a:t>(</a:t>
            </a:r>
            <a:r>
              <a:rPr lang="en-US" dirty="0" err="1">
                <a:solidFill>
                  <a:schemeClr val="tx1"/>
                </a:solidFill>
              </a:rPr>
              <a:t>ArrayList</a:t>
            </a:r>
            <a:r>
              <a:rPr lang="en-US" dirty="0">
                <a:solidFill>
                  <a:schemeClr val="tx1"/>
                </a:solidFill>
              </a:rPr>
              <a:t> Obj)</a:t>
            </a:r>
          </a:p>
          <a:p>
            <a:pPr marL="342900" indent="-342900" algn="just">
              <a:lnSpc>
                <a:spcPct val="150000"/>
              </a:lnSpc>
              <a:buAutoNum type="arabicPeriod"/>
            </a:pPr>
            <a:endParaRPr lang="en-US" dirty="0">
              <a:solidFill>
                <a:schemeClr val="tx1"/>
              </a:solidFill>
            </a:endParaRPr>
          </a:p>
          <a:p>
            <a:pPr marL="342900" indent="-342900" algn="just">
              <a:lnSpc>
                <a:spcPct val="150000"/>
              </a:lnSpc>
              <a:buAutoNum type="arabicPeriod"/>
            </a:pPr>
            <a:endParaRPr lang="en-US" dirty="0">
              <a:solidFill>
                <a:schemeClr val="tx1"/>
              </a:solidFill>
            </a:endParaRPr>
          </a:p>
          <a:p>
            <a:pPr algn="just">
              <a:lnSpc>
                <a:spcPct val="150000"/>
              </a:lnSpc>
            </a:pPr>
            <a:endParaRPr lang="en-US" dirty="0">
              <a:solidFill>
                <a:schemeClr val="tx1"/>
              </a:solidFill>
            </a:endParaRPr>
          </a:p>
        </p:txBody>
      </p:sp>
    </p:spTree>
    <p:extLst>
      <p:ext uri="{BB962C8B-B14F-4D97-AF65-F5344CB8AC3E}">
        <p14:creationId xmlns:p14="http://schemas.microsoft.com/office/powerpoint/2010/main" val="2254805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79A6E3-C6B1-F42E-97D0-2DD68B96CB40}"/>
              </a:ext>
            </a:extLst>
          </p:cNvPr>
          <p:cNvSpPr txBox="1"/>
          <p:nvPr/>
        </p:nvSpPr>
        <p:spPr>
          <a:xfrm>
            <a:off x="1207698" y="207035"/>
            <a:ext cx="10041147" cy="2585323"/>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Ways to iterate the elements of the collection in Java</a:t>
            </a:r>
          </a:p>
          <a:p>
            <a:pPr algn="just"/>
            <a:r>
              <a:rPr lang="en-US" b="0" i="0" dirty="0">
                <a:solidFill>
                  <a:srgbClr val="333333"/>
                </a:solidFill>
                <a:effectLst/>
                <a:highlight>
                  <a:srgbClr val="FFFFFF"/>
                </a:highlight>
                <a:latin typeface="inter-regular"/>
              </a:rPr>
              <a:t>There are various ways to traverse the collection elements:</a:t>
            </a:r>
          </a:p>
          <a:p>
            <a:pPr algn="just">
              <a:buFont typeface="+mj-lt"/>
              <a:buAutoNum type="arabicPeriod"/>
            </a:pPr>
            <a:r>
              <a:rPr lang="en-US" b="0" i="0" dirty="0">
                <a:solidFill>
                  <a:srgbClr val="000000"/>
                </a:solidFill>
                <a:effectLst/>
                <a:highlight>
                  <a:srgbClr val="FFFFFF"/>
                </a:highlight>
                <a:latin typeface="inter-regular"/>
              </a:rPr>
              <a:t>By Iterator interface.</a:t>
            </a:r>
          </a:p>
          <a:p>
            <a:pPr algn="just">
              <a:buFont typeface="+mj-lt"/>
              <a:buAutoNum type="arabicPeriod"/>
            </a:pPr>
            <a:r>
              <a:rPr lang="en-US" b="0" i="0" dirty="0">
                <a:solidFill>
                  <a:srgbClr val="000000"/>
                </a:solidFill>
                <a:effectLst/>
                <a:highlight>
                  <a:srgbClr val="FFFFFF"/>
                </a:highlight>
                <a:latin typeface="inter-regular"/>
              </a:rPr>
              <a:t>By for-each loop.</a:t>
            </a:r>
          </a:p>
          <a:p>
            <a:pPr algn="just">
              <a:buFont typeface="+mj-lt"/>
              <a:buAutoNum type="arabicPeriod"/>
            </a:pPr>
            <a:r>
              <a:rPr lang="en-US" b="0" i="0" dirty="0">
                <a:solidFill>
                  <a:srgbClr val="000000"/>
                </a:solidFill>
                <a:effectLst/>
                <a:highlight>
                  <a:srgbClr val="FFFFFF"/>
                </a:highlight>
                <a:latin typeface="inter-regular"/>
              </a:rPr>
              <a:t>By </a:t>
            </a:r>
            <a:r>
              <a:rPr lang="en-US" b="0" i="0" dirty="0" err="1">
                <a:solidFill>
                  <a:srgbClr val="000000"/>
                </a:solidFill>
                <a:effectLst/>
                <a:highlight>
                  <a:srgbClr val="FFFFFF"/>
                </a:highlight>
                <a:latin typeface="inter-regular"/>
              </a:rPr>
              <a:t>ListIterator</a:t>
            </a:r>
            <a:r>
              <a:rPr lang="en-US" b="0" i="0" dirty="0">
                <a:solidFill>
                  <a:srgbClr val="000000"/>
                </a:solidFill>
                <a:effectLst/>
                <a:highlight>
                  <a:srgbClr val="FFFFFF"/>
                </a:highlight>
                <a:latin typeface="inter-regular"/>
              </a:rPr>
              <a:t> interface.</a:t>
            </a:r>
          </a:p>
          <a:p>
            <a:pPr algn="just">
              <a:buFont typeface="+mj-lt"/>
              <a:buAutoNum type="arabicPeriod"/>
            </a:pPr>
            <a:r>
              <a:rPr lang="en-US" b="0" i="0" dirty="0">
                <a:solidFill>
                  <a:srgbClr val="000000"/>
                </a:solidFill>
                <a:effectLst/>
                <a:highlight>
                  <a:srgbClr val="FFFFFF"/>
                </a:highlight>
                <a:latin typeface="inter-regular"/>
              </a:rPr>
              <a:t>By for loop.</a:t>
            </a:r>
          </a:p>
          <a:p>
            <a:pPr algn="just">
              <a:buFont typeface="+mj-lt"/>
              <a:buAutoNum type="arabicPeriod"/>
            </a:pPr>
            <a:r>
              <a:rPr lang="en-US" b="0" i="0" dirty="0">
                <a:solidFill>
                  <a:srgbClr val="000000"/>
                </a:solidFill>
                <a:effectLst/>
                <a:highlight>
                  <a:srgbClr val="FFFFFF"/>
                </a:highlight>
                <a:latin typeface="inter-regular"/>
              </a:rPr>
              <a:t>By </a:t>
            </a:r>
            <a:r>
              <a:rPr lang="en-US" b="0" i="0" dirty="0" err="1">
                <a:solidFill>
                  <a:srgbClr val="000000"/>
                </a:solidFill>
                <a:effectLst/>
                <a:highlight>
                  <a:srgbClr val="FFFFFF"/>
                </a:highlight>
                <a:latin typeface="inter-regular"/>
              </a:rPr>
              <a:t>forEach</a:t>
            </a:r>
            <a:r>
              <a:rPr lang="en-US" b="0" i="0" dirty="0">
                <a:solidFill>
                  <a:srgbClr val="000000"/>
                </a:solidFill>
                <a:effectLst/>
                <a:highlight>
                  <a:srgbClr val="FFFFFF"/>
                </a:highlight>
                <a:latin typeface="inter-regular"/>
              </a:rPr>
              <a:t>() method.</a:t>
            </a:r>
          </a:p>
          <a:p>
            <a:pPr algn="just">
              <a:buFont typeface="+mj-lt"/>
              <a:buAutoNum type="arabicPeriod"/>
            </a:pPr>
            <a:r>
              <a:rPr lang="en-US" b="0" i="0" dirty="0">
                <a:solidFill>
                  <a:srgbClr val="000000"/>
                </a:solidFill>
                <a:effectLst/>
                <a:highlight>
                  <a:srgbClr val="FFFFFF"/>
                </a:highlight>
                <a:latin typeface="inter-regular"/>
              </a:rPr>
              <a:t>By </a:t>
            </a:r>
            <a:r>
              <a:rPr lang="en-US" b="0" i="0" dirty="0" err="1">
                <a:solidFill>
                  <a:srgbClr val="000000"/>
                </a:solidFill>
                <a:effectLst/>
                <a:highlight>
                  <a:srgbClr val="FFFFFF"/>
                </a:highlight>
                <a:latin typeface="inter-regular"/>
              </a:rPr>
              <a:t>forEachRemaining</a:t>
            </a:r>
            <a:r>
              <a:rPr lang="en-US" b="0" i="0" dirty="0">
                <a:solidFill>
                  <a:srgbClr val="000000"/>
                </a:solidFill>
                <a:effectLst/>
                <a:highlight>
                  <a:srgbClr val="FFFFFF"/>
                </a:highlight>
                <a:latin typeface="inter-regular"/>
              </a:rPr>
              <a:t>() method.</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162703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79A6E3-C6B1-F42E-97D0-2DD68B96CB40}"/>
              </a:ext>
            </a:extLst>
          </p:cNvPr>
          <p:cNvSpPr txBox="1"/>
          <p:nvPr/>
        </p:nvSpPr>
        <p:spPr>
          <a:xfrm>
            <a:off x="1207698" y="207035"/>
            <a:ext cx="10041147" cy="7294305"/>
          </a:xfrm>
          <a:prstGeom prst="rect">
            <a:avLst/>
          </a:prstGeom>
          <a:noFill/>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ArrayList4{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&lt;String&gt; list=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&lt;String&gt;();</a:t>
            </a:r>
            <a:r>
              <a:rPr lang="en-IN" b="0" i="0" dirty="0">
                <a:solidFill>
                  <a:srgbClr val="008200"/>
                </a:solidFill>
                <a:effectLst/>
                <a:latin typeface="inter-regular"/>
              </a:rPr>
              <a:t>//Creating </a:t>
            </a:r>
            <a:r>
              <a:rPr lang="en-IN" b="0" i="0" dirty="0" err="1">
                <a:solidFill>
                  <a:srgbClr val="008200"/>
                </a:solidFill>
                <a:effectLst/>
                <a:latin typeface="inter-regular"/>
              </a:rPr>
              <a:t>arraylist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a:t>
            </a:r>
            <a:r>
              <a:rPr lang="en-IN" b="0" i="0" dirty="0">
                <a:solidFill>
                  <a:srgbClr val="008200"/>
                </a:solidFill>
                <a:effectLst/>
                <a:latin typeface="inter-regular"/>
              </a:rPr>
              <a:t>//Adding object in </a:t>
            </a:r>
            <a:r>
              <a:rPr lang="en-IN" b="0" i="0" dirty="0" err="1">
                <a:solidFill>
                  <a:srgbClr val="008200"/>
                </a:solidFill>
                <a:effectLst/>
                <a:latin typeface="inter-regular"/>
              </a:rPr>
              <a:t>arraylist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"Traversing list through List Iterator:"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//Here, element iterates in reverse order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ListIterator</a:t>
            </a:r>
            <a:r>
              <a:rPr lang="en-IN" b="0" i="0" dirty="0">
                <a:solidFill>
                  <a:srgbClr val="000000"/>
                </a:solidFill>
                <a:effectLst/>
                <a:latin typeface="inter-regular"/>
              </a:rPr>
              <a:t>&lt;String&gt; list1=</a:t>
            </a:r>
            <a:r>
              <a:rPr lang="en-IN" b="0" i="0" dirty="0" err="1">
                <a:solidFill>
                  <a:srgbClr val="000000"/>
                </a:solidFill>
                <a:effectLst/>
                <a:latin typeface="inter-regular"/>
              </a:rPr>
              <a:t>list.listIterator</a:t>
            </a:r>
            <a:r>
              <a:rPr lang="en-IN" b="0" i="0" dirty="0">
                <a:solidFill>
                  <a:srgbClr val="000000"/>
                </a:solidFill>
                <a:effectLst/>
                <a:latin typeface="inter-regular"/>
              </a:rPr>
              <a:t>(</a:t>
            </a:r>
            <a:r>
              <a:rPr lang="en-IN" b="0" i="0" dirty="0" err="1">
                <a:solidFill>
                  <a:srgbClr val="000000"/>
                </a:solidFill>
                <a:effectLst/>
                <a:latin typeface="inter-regular"/>
              </a:rPr>
              <a:t>list.size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(list1.hasPrevious())  {  </a:t>
            </a:r>
          </a:p>
          <a:p>
            <a:pPr algn="just"/>
            <a:r>
              <a:rPr lang="en-IN" b="0" i="0" dirty="0">
                <a:solidFill>
                  <a:srgbClr val="000000"/>
                </a:solidFill>
                <a:effectLst/>
                <a:latin typeface="inter-regular"/>
              </a:rPr>
              <a:t>                  String str=list1.previous();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(str);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"Traversing list through for loop:"</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;i&lt;</a:t>
            </a:r>
            <a:r>
              <a:rPr lang="en-IN" b="0" i="0" dirty="0" err="1">
                <a:solidFill>
                  <a:srgbClr val="000000"/>
                </a:solidFill>
                <a:effectLst/>
                <a:latin typeface="inter-regular"/>
              </a:rPr>
              <a:t>list.size</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list.get</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"Traversing list through </a:t>
            </a:r>
            <a:r>
              <a:rPr lang="en-IN" b="0" i="0" dirty="0" err="1">
                <a:solidFill>
                  <a:srgbClr val="0000FF"/>
                </a:solidFill>
                <a:effectLst/>
                <a:latin typeface="inter-regular"/>
              </a:rPr>
              <a:t>forEach</a:t>
            </a:r>
            <a:r>
              <a:rPr lang="en-IN" b="0" i="0" dirty="0">
                <a:solidFill>
                  <a:srgbClr val="0000FF"/>
                </a:solidFill>
                <a:effectLst/>
                <a:latin typeface="inter-regular"/>
              </a:rPr>
              <a:t>() method:"</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//The </a:t>
            </a:r>
            <a:r>
              <a:rPr lang="en-IN" b="0" i="0" dirty="0" err="1">
                <a:solidFill>
                  <a:srgbClr val="008200"/>
                </a:solidFill>
                <a:effectLst/>
                <a:latin typeface="inter-regular"/>
              </a:rPr>
              <a:t>forEach</a:t>
            </a:r>
            <a:r>
              <a:rPr lang="en-IN" b="0" i="0" dirty="0">
                <a:solidFill>
                  <a:srgbClr val="008200"/>
                </a:solidFill>
                <a:effectLst/>
                <a:latin typeface="inter-regular"/>
              </a:rPr>
              <a:t>() method is a new feature, introduced in Java 8.</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list.forEach</a:t>
            </a:r>
            <a:r>
              <a:rPr lang="en-IN" b="0" i="0" dirty="0">
                <a:solidFill>
                  <a:srgbClr val="000000"/>
                </a:solidFill>
                <a:effectLst/>
                <a:latin typeface="inter-regular"/>
              </a:rPr>
              <a:t>(a-&gt;{ </a:t>
            </a:r>
            <a:r>
              <a:rPr lang="en-IN" b="0" i="0" dirty="0">
                <a:solidFill>
                  <a:srgbClr val="008200"/>
                </a:solidFill>
                <a:effectLst/>
                <a:latin typeface="inter-regular"/>
              </a:rPr>
              <a:t>//Here, we are using lambda expression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"Traversing list through </a:t>
            </a:r>
            <a:r>
              <a:rPr lang="en-IN" b="0" i="0" dirty="0" err="1">
                <a:solidFill>
                  <a:srgbClr val="0000FF"/>
                </a:solidFill>
                <a:effectLst/>
                <a:latin typeface="inter-regular"/>
              </a:rPr>
              <a:t>forEachRemaining</a:t>
            </a:r>
            <a:r>
              <a:rPr lang="en-IN" b="0" i="0" dirty="0">
                <a:solidFill>
                  <a:srgbClr val="0000FF"/>
                </a:solidFill>
                <a:effectLst/>
                <a:latin typeface="inter-regular"/>
              </a:rPr>
              <a:t>() method:"</a:t>
            </a:r>
            <a:r>
              <a:rPr lang="en-IN" b="0" i="0" dirty="0">
                <a:solidFill>
                  <a:srgbClr val="000000"/>
                </a:solidFill>
                <a:effectLst/>
                <a:latin typeface="inter-regular"/>
              </a:rPr>
              <a:t>);  </a:t>
            </a:r>
          </a:p>
          <a:p>
            <a:pPr algn="just"/>
            <a:r>
              <a:rPr lang="en-IN" b="0" i="0" dirty="0">
                <a:solidFill>
                  <a:srgbClr val="000000"/>
                </a:solidFill>
                <a:effectLst/>
                <a:latin typeface="inter-regular"/>
              </a:rPr>
              <a:t>              Iterator&lt;String&gt;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list.iterator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itr.forEachRemaining</a:t>
            </a:r>
            <a:r>
              <a:rPr lang="en-IN" b="0" i="0" dirty="0">
                <a:solidFill>
                  <a:srgbClr val="000000"/>
                </a:solidFill>
                <a:effectLst/>
                <a:latin typeface="inter-regular"/>
              </a:rPr>
              <a:t>(a-&gt; </a:t>
            </a:r>
            <a:r>
              <a:rPr lang="en-IN" b="0" i="0" dirty="0">
                <a:solidFill>
                  <a:srgbClr val="008200"/>
                </a:solidFill>
                <a:effectLst/>
                <a:latin typeface="inter-regular"/>
              </a:rPr>
              <a:t>//Here, we are using lambda expression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               });  }  }  </a:t>
            </a: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53009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6722535" cy="3830129"/>
          </a:xfrm>
        </p:spPr>
        <p:txBody>
          <a:bodyPr>
            <a:noAutofit/>
          </a:bodyPr>
          <a:lstStyle/>
          <a:p>
            <a:pPr algn="just">
              <a:lnSpc>
                <a:spcPct val="150000"/>
              </a:lnSpc>
            </a:pPr>
            <a:r>
              <a:rPr lang="en-US" dirty="0" err="1">
                <a:solidFill>
                  <a:schemeClr val="tx1"/>
                </a:solidFill>
                <a:highlight>
                  <a:srgbClr val="808000"/>
                </a:highlight>
              </a:rPr>
              <a:t>LinkedList:</a:t>
            </a:r>
            <a:r>
              <a:rPr lang="en-US" dirty="0" err="1">
                <a:solidFill>
                  <a:schemeClr val="tx1"/>
                </a:solidFill>
              </a:rPr>
              <a:t>When</a:t>
            </a:r>
            <a:r>
              <a:rPr lang="en-US" dirty="0">
                <a:solidFill>
                  <a:schemeClr val="tx1"/>
                </a:solidFill>
              </a:rPr>
              <a:t> our frequent operation is insertion or deletion in the middle. Java LinkedList class uses a doubly linked list to store the elements. It provides a linked-list data structure. It inherits the </a:t>
            </a:r>
            <a:r>
              <a:rPr lang="en-US" dirty="0" err="1">
                <a:solidFill>
                  <a:schemeClr val="tx1"/>
                </a:solidFill>
              </a:rPr>
              <a:t>AbstractList</a:t>
            </a:r>
            <a:r>
              <a:rPr lang="en-US" dirty="0">
                <a:solidFill>
                  <a:schemeClr val="tx1"/>
                </a:solidFill>
              </a:rPr>
              <a:t> class and implements List and Deque interfaces.</a:t>
            </a:r>
          </a:p>
          <a:p>
            <a:pPr marL="285750" indent="-285750" algn="just">
              <a:lnSpc>
                <a:spcPct val="150000"/>
              </a:lnSpc>
              <a:buFont typeface="Arial" panose="020B0604020202020204" pitchFamily="34" charset="0"/>
              <a:buChar char="•"/>
            </a:pPr>
            <a:r>
              <a:rPr lang="en-US" dirty="0">
                <a:solidFill>
                  <a:schemeClr val="tx1"/>
                </a:solidFill>
              </a:rPr>
              <a:t>Underlying data structure is doubly link list.</a:t>
            </a:r>
          </a:p>
          <a:p>
            <a:pPr marL="285750" indent="-285750" algn="just">
              <a:lnSpc>
                <a:spcPct val="150000"/>
              </a:lnSpc>
              <a:buFont typeface="Arial" panose="020B0604020202020204" pitchFamily="34" charset="0"/>
              <a:buChar char="•"/>
            </a:pPr>
            <a:r>
              <a:rPr lang="en-US" dirty="0">
                <a:solidFill>
                  <a:schemeClr val="tx1"/>
                </a:solidFill>
              </a:rPr>
              <a:t>Insertion order preserved</a:t>
            </a:r>
          </a:p>
          <a:p>
            <a:pPr marL="285750" indent="-285750" algn="just">
              <a:lnSpc>
                <a:spcPct val="150000"/>
              </a:lnSpc>
              <a:buFont typeface="Arial" panose="020B0604020202020204" pitchFamily="34" charset="0"/>
              <a:buChar char="•"/>
            </a:pPr>
            <a:r>
              <a:rPr lang="en-US" dirty="0">
                <a:solidFill>
                  <a:schemeClr val="tx1"/>
                </a:solidFill>
              </a:rPr>
              <a:t>Duplicates are allowed</a:t>
            </a:r>
          </a:p>
          <a:p>
            <a:pPr marL="285750" indent="-285750" algn="just">
              <a:lnSpc>
                <a:spcPct val="150000"/>
              </a:lnSpc>
              <a:buFont typeface="Arial" panose="020B0604020202020204" pitchFamily="34" charset="0"/>
              <a:buChar char="•"/>
            </a:pPr>
            <a:r>
              <a:rPr lang="en-US" dirty="0">
                <a:solidFill>
                  <a:schemeClr val="tx1"/>
                </a:solidFill>
              </a:rPr>
              <a:t>Heterogeneous and homogeneous objects are allowed</a:t>
            </a:r>
          </a:p>
          <a:p>
            <a:pPr marL="285750" indent="-285750" algn="just">
              <a:lnSpc>
                <a:spcPct val="150000"/>
              </a:lnSpc>
              <a:buFont typeface="Arial" panose="020B0604020202020204" pitchFamily="34" charset="0"/>
              <a:buChar char="•"/>
            </a:pPr>
            <a:r>
              <a:rPr lang="en-US" dirty="0">
                <a:solidFill>
                  <a:schemeClr val="tx1"/>
                </a:solidFill>
              </a:rPr>
              <a:t>Null insertion is allowed</a:t>
            </a:r>
          </a:p>
          <a:p>
            <a:pPr algn="just">
              <a:lnSpc>
                <a:spcPct val="150000"/>
              </a:lnSpc>
            </a:pPr>
            <a:r>
              <a:rPr lang="en-US" dirty="0">
                <a:solidFill>
                  <a:schemeClr val="tx1"/>
                </a:solidFill>
              </a:rPr>
              <a:t>Note: If our frequent operation is retrieval then </a:t>
            </a:r>
            <a:r>
              <a:rPr lang="en-US" dirty="0" err="1">
                <a:solidFill>
                  <a:schemeClr val="tx1"/>
                </a:solidFill>
              </a:rPr>
              <a:t>linklist</a:t>
            </a:r>
            <a:r>
              <a:rPr lang="en-US" dirty="0">
                <a:solidFill>
                  <a:schemeClr val="tx1"/>
                </a:solidFill>
              </a:rPr>
              <a:t> is the worst choice.</a:t>
            </a:r>
          </a:p>
          <a:p>
            <a:pPr algn="just">
              <a:lnSpc>
                <a:spcPct val="150000"/>
              </a:lnSpc>
            </a:pPr>
            <a:endParaRPr lang="en-US" dirty="0">
              <a:solidFill>
                <a:schemeClr val="tx1"/>
              </a:solidFill>
            </a:endParaRPr>
          </a:p>
        </p:txBody>
      </p:sp>
      <p:pic>
        <p:nvPicPr>
          <p:cNvPr id="1028" name="Picture 4" descr="Java LinkedList class hierarchy">
            <a:extLst>
              <a:ext uri="{FF2B5EF4-FFF2-40B4-BE49-F238E27FC236}">
                <a16:creationId xmlns:a16="http://schemas.microsoft.com/office/drawing/2014/main" id="{96E69858-224C-DE08-48F8-F84C605E5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3737" y="608433"/>
            <a:ext cx="273367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853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477660"/>
            <a:ext cx="10465999" cy="10064294"/>
          </a:xfrm>
          <a:prstGeom prst="rect">
            <a:avLst/>
          </a:prstGeom>
          <a:noFill/>
        </p:spPr>
        <p:txBody>
          <a:bodyPr wrap="square">
            <a:spAutoFit/>
          </a:bodyPr>
          <a:lstStyle/>
          <a:p>
            <a:r>
              <a:rPr lang="en-US" dirty="0" err="1">
                <a:solidFill>
                  <a:schemeClr val="tx1"/>
                </a:solidFill>
                <a:highlight>
                  <a:srgbClr val="808000"/>
                </a:highlight>
              </a:rPr>
              <a:t>LinkedList:</a:t>
            </a:r>
            <a:r>
              <a:rPr lang="en-US" dirty="0" err="1">
                <a:solidFill>
                  <a:schemeClr val="tx1"/>
                </a:solidFill>
              </a:rPr>
              <a:t>LinkList</a:t>
            </a:r>
            <a:r>
              <a:rPr lang="en-US" dirty="0">
                <a:solidFill>
                  <a:schemeClr val="tx1"/>
                </a:solidFill>
              </a:rPr>
              <a:t> class we can be use to develop stack and queue. To develop stack and queue , </a:t>
            </a:r>
            <a:r>
              <a:rPr lang="en-US" dirty="0" err="1">
                <a:solidFill>
                  <a:schemeClr val="tx1"/>
                </a:solidFill>
              </a:rPr>
              <a:t>lisnklist</a:t>
            </a:r>
            <a:r>
              <a:rPr lang="en-US" dirty="0">
                <a:solidFill>
                  <a:schemeClr val="tx1"/>
                </a:solidFill>
              </a:rPr>
              <a:t> class provide six specific methods. These methods applicable only for </a:t>
            </a:r>
            <a:r>
              <a:rPr lang="en-US" dirty="0" err="1">
                <a:solidFill>
                  <a:schemeClr val="tx1"/>
                </a:solidFill>
              </a:rPr>
              <a:t>linklist</a:t>
            </a:r>
            <a:r>
              <a:rPr lang="en-US" dirty="0">
                <a:solidFill>
                  <a:schemeClr val="tx1"/>
                </a:solidFill>
              </a:rPr>
              <a:t> object. You cannot apply anywhere else.</a:t>
            </a:r>
          </a:p>
          <a:p>
            <a:r>
              <a:rPr lang="en-US" dirty="0"/>
              <a:t>These methods that support stack and queue implementation are:</a:t>
            </a:r>
          </a:p>
          <a:p>
            <a:endParaRPr lang="en-US" dirty="0">
              <a:solidFill>
                <a:schemeClr val="tx1"/>
              </a:solidFill>
            </a:endParaRPr>
          </a:p>
          <a:p>
            <a:r>
              <a:rPr lang="en-US" dirty="0"/>
              <a:t>v</a:t>
            </a:r>
            <a:r>
              <a:rPr lang="en-US" dirty="0">
                <a:solidFill>
                  <a:schemeClr val="tx1"/>
                </a:solidFill>
              </a:rPr>
              <a:t>oid </a:t>
            </a:r>
            <a:r>
              <a:rPr lang="en-US" dirty="0" err="1">
                <a:solidFill>
                  <a:schemeClr val="tx1"/>
                </a:solidFill>
              </a:rPr>
              <a:t>addFirst</a:t>
            </a:r>
            <a:r>
              <a:rPr lang="en-US" dirty="0">
                <a:solidFill>
                  <a:schemeClr val="tx1"/>
                </a:solidFill>
              </a:rPr>
              <a:t>(Object o)</a:t>
            </a:r>
          </a:p>
          <a:p>
            <a:r>
              <a:rPr lang="en-US" dirty="0"/>
              <a:t>void </a:t>
            </a:r>
            <a:r>
              <a:rPr lang="en-US" dirty="0" err="1"/>
              <a:t>addLast</a:t>
            </a:r>
            <a:r>
              <a:rPr lang="en-US" dirty="0"/>
              <a:t>(Object o)</a:t>
            </a:r>
          </a:p>
          <a:p>
            <a:r>
              <a:rPr lang="en-US" dirty="0">
                <a:solidFill>
                  <a:schemeClr val="tx1"/>
                </a:solidFill>
              </a:rPr>
              <a:t>Object </a:t>
            </a:r>
            <a:r>
              <a:rPr lang="en-US" dirty="0" err="1">
                <a:solidFill>
                  <a:schemeClr val="tx1"/>
                </a:solidFill>
              </a:rPr>
              <a:t>getFirst</a:t>
            </a:r>
            <a:r>
              <a:rPr lang="en-US" dirty="0">
                <a:solidFill>
                  <a:schemeClr val="tx1"/>
                </a:solidFill>
              </a:rPr>
              <a:t>()</a:t>
            </a:r>
          </a:p>
          <a:p>
            <a:r>
              <a:rPr lang="en-US" dirty="0"/>
              <a:t>Object </a:t>
            </a:r>
            <a:r>
              <a:rPr lang="en-US" dirty="0" err="1"/>
              <a:t>getLast</a:t>
            </a:r>
            <a:r>
              <a:rPr lang="en-US" dirty="0"/>
              <a:t>()</a:t>
            </a:r>
          </a:p>
          <a:p>
            <a:r>
              <a:rPr lang="en-US" dirty="0">
                <a:solidFill>
                  <a:schemeClr val="tx1"/>
                </a:solidFill>
              </a:rPr>
              <a:t>Object </a:t>
            </a:r>
            <a:r>
              <a:rPr lang="en-US" dirty="0" err="1">
                <a:solidFill>
                  <a:schemeClr val="tx1"/>
                </a:solidFill>
              </a:rPr>
              <a:t>removeFirst</a:t>
            </a:r>
            <a:r>
              <a:rPr lang="en-US" dirty="0">
                <a:solidFill>
                  <a:schemeClr val="tx1"/>
                </a:solidFill>
              </a:rPr>
              <a:t>()</a:t>
            </a:r>
          </a:p>
          <a:p>
            <a:r>
              <a:rPr lang="en-US" dirty="0">
                <a:solidFill>
                  <a:schemeClr val="tx1"/>
                </a:solidFill>
              </a:rPr>
              <a:t>Object </a:t>
            </a:r>
            <a:r>
              <a:rPr lang="en-US" dirty="0" err="1">
                <a:solidFill>
                  <a:schemeClr val="tx1"/>
                </a:solidFill>
              </a:rPr>
              <a:t>removeLast</a:t>
            </a:r>
            <a:r>
              <a:rPr lang="en-US" dirty="0">
                <a:solidFill>
                  <a:schemeClr val="tx1"/>
                </a:solidFill>
              </a:rPr>
              <a:t>();</a:t>
            </a:r>
          </a:p>
          <a:p>
            <a:r>
              <a:rPr lang="en-US" dirty="0">
                <a:solidFill>
                  <a:schemeClr val="tx1"/>
                </a:solidFill>
                <a:highlight>
                  <a:srgbClr val="808000"/>
                </a:highlight>
              </a:rPr>
              <a:t>Constructors:</a:t>
            </a:r>
          </a:p>
          <a:p>
            <a:r>
              <a:rPr lang="en-US" dirty="0"/>
              <a:t>LinkedList l=new LinkedList();</a:t>
            </a:r>
          </a:p>
          <a:p>
            <a:r>
              <a:rPr lang="en-US" dirty="0">
                <a:solidFill>
                  <a:schemeClr val="tx1"/>
                </a:solidFill>
              </a:rPr>
              <a:t>LinkedList l=</a:t>
            </a:r>
            <a:r>
              <a:rPr lang="en-US" dirty="0"/>
              <a:t> new LinkedList(Collection c);</a:t>
            </a:r>
          </a:p>
          <a:p>
            <a:r>
              <a:rPr lang="en-US" dirty="0">
                <a:solidFill>
                  <a:schemeClr val="tx1"/>
                </a:solidFill>
                <a:highlight>
                  <a:srgbClr val="808000"/>
                </a:highlight>
              </a:rPr>
              <a:t>Example:</a:t>
            </a:r>
            <a:r>
              <a:rPr lang="en-US" dirty="0">
                <a:solidFill>
                  <a:schemeClr val="tx1"/>
                </a:solidFill>
              </a:rPr>
              <a:t> import </a:t>
            </a:r>
            <a:r>
              <a:rPr lang="en-US" dirty="0" err="1">
                <a:solidFill>
                  <a:schemeClr val="tx1"/>
                </a:solidFill>
              </a:rPr>
              <a:t>java.util</a:t>
            </a:r>
            <a:r>
              <a:rPr lang="en-US" dirty="0">
                <a:solidFill>
                  <a:schemeClr val="tx1"/>
                </a:solidFill>
              </a:rPr>
              <a:t>.*;</a:t>
            </a:r>
          </a:p>
          <a:p>
            <a:r>
              <a:rPr lang="en-US" dirty="0"/>
              <a:t>class </a:t>
            </a:r>
            <a:r>
              <a:rPr lang="en-US" dirty="0" err="1"/>
              <a:t>LinkedListDemo</a:t>
            </a:r>
            <a:r>
              <a:rPr lang="en-US" dirty="0"/>
              <a:t>{ public static void main(String[] </a:t>
            </a:r>
            <a:r>
              <a:rPr lang="en-US" dirty="0" err="1"/>
              <a:t>args</a:t>
            </a:r>
            <a:r>
              <a:rPr lang="en-US" dirty="0"/>
              <a:t>){</a:t>
            </a:r>
          </a:p>
          <a:p>
            <a:r>
              <a:rPr lang="en-US" dirty="0"/>
              <a:t>LinkedList l=new LinkedList();</a:t>
            </a:r>
          </a:p>
          <a:p>
            <a:r>
              <a:rPr lang="en-US" dirty="0" err="1"/>
              <a:t>l.add</a:t>
            </a:r>
            <a:r>
              <a:rPr lang="en-US" dirty="0"/>
              <a:t>(“Santosh”);</a:t>
            </a:r>
            <a:r>
              <a:rPr lang="en-US" dirty="0" err="1"/>
              <a:t>l.add</a:t>
            </a:r>
            <a:r>
              <a:rPr lang="en-US" dirty="0"/>
              <a:t>(10);</a:t>
            </a:r>
            <a:r>
              <a:rPr lang="en-US" dirty="0" err="1"/>
              <a:t>l.add</a:t>
            </a:r>
            <a:r>
              <a:rPr lang="en-US" dirty="0"/>
              <a:t>(null);</a:t>
            </a:r>
          </a:p>
          <a:p>
            <a:r>
              <a:rPr lang="en-US" dirty="0" err="1"/>
              <a:t>l.set</a:t>
            </a:r>
            <a:r>
              <a:rPr lang="en-US" dirty="0"/>
              <a:t>(0,”Mishra”);//Replace 0</a:t>
            </a:r>
            <a:r>
              <a:rPr lang="en-US" baseline="30000" dirty="0"/>
              <a:t>th</a:t>
            </a:r>
            <a:r>
              <a:rPr lang="en-US" dirty="0"/>
              <a:t> element with Mishra</a:t>
            </a:r>
          </a:p>
          <a:p>
            <a:r>
              <a:rPr lang="en-US" dirty="0" err="1"/>
              <a:t>l.add</a:t>
            </a:r>
            <a:r>
              <a:rPr lang="en-US" dirty="0"/>
              <a:t>(0,”Venky”);</a:t>
            </a:r>
            <a:r>
              <a:rPr lang="en-US" dirty="0" err="1"/>
              <a:t>l.removeLast</a:t>
            </a:r>
            <a:r>
              <a:rPr lang="en-US" dirty="0"/>
              <a:t>();</a:t>
            </a:r>
          </a:p>
          <a:p>
            <a:r>
              <a:rPr lang="en-US" dirty="0" err="1"/>
              <a:t>l.addFirst</a:t>
            </a:r>
            <a:r>
              <a:rPr lang="en-US" dirty="0"/>
              <a:t>(“CCC”);</a:t>
            </a:r>
          </a:p>
          <a:p>
            <a:r>
              <a:rPr lang="en-US" dirty="0" err="1"/>
              <a:t>System.out.println</a:t>
            </a:r>
            <a:r>
              <a:rPr lang="en-US" dirty="0"/>
              <a:t>(l);</a:t>
            </a:r>
          </a:p>
          <a:p>
            <a:r>
              <a:rPr lang="en-US" dirty="0"/>
              <a:t>}}</a:t>
            </a:r>
          </a:p>
          <a:p>
            <a:endParaRPr lang="en-US" dirty="0"/>
          </a:p>
          <a:p>
            <a:endParaRPr lang="en-US" dirty="0">
              <a:solidFill>
                <a:schemeClr val="tx1"/>
              </a:solidFill>
            </a:endParaRPr>
          </a:p>
          <a:p>
            <a:endParaRPr lang="en-US" dirty="0">
              <a:solidFill>
                <a:schemeClr val="tx1"/>
              </a:solidFill>
            </a:endParaRPr>
          </a:p>
          <a:p>
            <a:endParaRPr lang="en-US" dirty="0"/>
          </a:p>
          <a:p>
            <a:endParaRPr lang="en-US" dirty="0">
              <a:solidFill>
                <a:schemeClr val="tx1"/>
              </a:solidFill>
            </a:endParaRPr>
          </a:p>
          <a:p>
            <a:endParaRPr lang="en-US" dirty="0"/>
          </a:p>
          <a:p>
            <a:endParaRPr lang="en-US" dirty="0">
              <a:solidFill>
                <a:schemeClr val="tx1"/>
              </a:solidFill>
            </a:endParaRPr>
          </a:p>
          <a:p>
            <a:endParaRPr lang="en-US" dirty="0"/>
          </a:p>
          <a:p>
            <a:endParaRPr lang="en-US" dirty="0">
              <a:solidFill>
                <a:schemeClr val="tx1"/>
              </a:solidFill>
            </a:endParaRPr>
          </a:p>
          <a:p>
            <a:endParaRPr lang="en-US" dirty="0"/>
          </a:p>
          <a:p>
            <a:endParaRPr lang="en-US" dirty="0">
              <a:solidFill>
                <a:schemeClr val="tx1"/>
              </a:solidFill>
            </a:endParaRPr>
          </a:p>
          <a:p>
            <a:endParaRPr lang="en-US" dirty="0">
              <a:solidFill>
                <a:schemeClr val="tx1"/>
              </a:solidFill>
            </a:endParaRPr>
          </a:p>
          <a:p>
            <a:r>
              <a:rPr lang="en-US" dirty="0">
                <a:solidFill>
                  <a:schemeClr val="tx1"/>
                </a:solidFill>
              </a:rPr>
              <a:t> </a:t>
            </a:r>
            <a:endParaRPr lang="en-IN" dirty="0"/>
          </a:p>
        </p:txBody>
      </p:sp>
    </p:spTree>
    <p:extLst>
      <p:ext uri="{BB962C8B-B14F-4D97-AF65-F5344CB8AC3E}">
        <p14:creationId xmlns:p14="http://schemas.microsoft.com/office/powerpoint/2010/main" val="2554380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477660"/>
            <a:ext cx="10465999" cy="6463308"/>
          </a:xfrm>
          <a:prstGeom prst="rect">
            <a:avLst/>
          </a:prstGeom>
          <a:noFill/>
        </p:spPr>
        <p:txBody>
          <a:bodyPr wrap="square">
            <a:spAutoFit/>
          </a:bodyPr>
          <a:lstStyle/>
          <a:p>
            <a:pPr algn="just">
              <a:buFont typeface="Arial" panose="020B0604020202020204" pitchFamily="34" charset="0"/>
              <a:buChar char="•"/>
            </a:pPr>
            <a:r>
              <a:rPr lang="en-IN" b="0" i="0" dirty="0">
                <a:solidFill>
                  <a:srgbClr val="000000"/>
                </a:solidFill>
                <a:effectLst/>
                <a:highlight>
                  <a:srgbClr val="FFFFFF"/>
                </a:highlight>
                <a:latin typeface="inter-regular"/>
              </a:rPr>
              <a:t>Java LinkedList class can contain duplicate elements.</a:t>
            </a:r>
          </a:p>
          <a:p>
            <a:pPr algn="just">
              <a:buFont typeface="Arial" panose="020B0604020202020204" pitchFamily="34" charset="0"/>
              <a:buChar char="•"/>
            </a:pPr>
            <a:r>
              <a:rPr lang="en-IN" b="0" i="0" dirty="0">
                <a:solidFill>
                  <a:srgbClr val="000000"/>
                </a:solidFill>
                <a:effectLst/>
                <a:highlight>
                  <a:srgbClr val="FFFFFF"/>
                </a:highlight>
                <a:latin typeface="inter-regular"/>
              </a:rPr>
              <a:t>Java LinkedList class maintains insertion order.</a:t>
            </a:r>
          </a:p>
          <a:p>
            <a:pPr algn="just">
              <a:buFont typeface="Arial" panose="020B0604020202020204" pitchFamily="34" charset="0"/>
              <a:buChar char="•"/>
            </a:pPr>
            <a:r>
              <a:rPr lang="en-IN" b="0" i="0" dirty="0">
                <a:solidFill>
                  <a:srgbClr val="000000"/>
                </a:solidFill>
                <a:effectLst/>
                <a:highlight>
                  <a:srgbClr val="FFFFFF"/>
                </a:highlight>
                <a:latin typeface="inter-regular"/>
              </a:rPr>
              <a:t>Java LinkedList class is non synchronized.</a:t>
            </a:r>
          </a:p>
          <a:p>
            <a:pPr algn="just">
              <a:buFont typeface="Arial" panose="020B0604020202020204" pitchFamily="34" charset="0"/>
              <a:buChar char="•"/>
            </a:pPr>
            <a:r>
              <a:rPr lang="en-IN" b="0" i="0" dirty="0">
                <a:solidFill>
                  <a:srgbClr val="000000"/>
                </a:solidFill>
                <a:effectLst/>
                <a:highlight>
                  <a:srgbClr val="FFFFFF"/>
                </a:highlight>
                <a:latin typeface="inter-regular"/>
              </a:rPr>
              <a:t>In Java LinkedList class, manipulation is fast because no shifting needs to occur.</a:t>
            </a:r>
          </a:p>
          <a:p>
            <a:pPr algn="just">
              <a:buFont typeface="Arial" panose="020B0604020202020204" pitchFamily="34" charset="0"/>
              <a:buChar char="•"/>
            </a:pPr>
            <a:r>
              <a:rPr lang="en-IN" b="0" i="0" dirty="0">
                <a:solidFill>
                  <a:srgbClr val="000000"/>
                </a:solidFill>
                <a:effectLst/>
                <a:highlight>
                  <a:srgbClr val="FFFFFF"/>
                </a:highlight>
                <a:latin typeface="inter-regular"/>
              </a:rPr>
              <a:t>Java LinkedList class can be used as a list, stack or queue.</a:t>
            </a:r>
          </a:p>
          <a:p>
            <a:pPr algn="just"/>
            <a:endParaRPr lang="en-IN" b="0" i="0" dirty="0">
              <a:solidFill>
                <a:srgbClr val="610B4B"/>
              </a:solidFill>
              <a:effectLst/>
              <a:highlight>
                <a:srgbClr val="FFFFFF"/>
              </a:highlight>
              <a:latin typeface="erdana"/>
            </a:endParaRPr>
          </a:p>
          <a:p>
            <a:pPr algn="just"/>
            <a:r>
              <a:rPr lang="en-IN" b="0" i="0" dirty="0">
                <a:solidFill>
                  <a:srgbClr val="610B4B"/>
                </a:solidFill>
                <a:effectLst/>
                <a:highlight>
                  <a:srgbClr val="FFFFFF"/>
                </a:highlight>
                <a:latin typeface="erdana"/>
              </a:rPr>
              <a:t>Java LinkedList Example</a:t>
            </a:r>
          </a:p>
          <a:p>
            <a:pPr algn="just"/>
            <a:endParaRPr lang="en-IN" b="0" i="0" dirty="0">
              <a:solidFill>
                <a:srgbClr val="610B4B"/>
              </a:solidFill>
              <a:effectLst/>
              <a:highlight>
                <a:srgbClr val="FFFFFF"/>
              </a:highlight>
              <a:latin typeface="erdana"/>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LinkedList1{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LinkedList&lt;String&gt; al=</a:t>
            </a:r>
            <a:r>
              <a:rPr lang="en-IN" b="1" i="0" dirty="0">
                <a:solidFill>
                  <a:srgbClr val="006699"/>
                </a:solidFill>
                <a:effectLst/>
                <a:latin typeface="inter-regular"/>
              </a:rPr>
              <a:t>new</a:t>
            </a:r>
            <a:r>
              <a:rPr lang="en-IN" b="0" i="0" dirty="0">
                <a:solidFill>
                  <a:srgbClr val="000000"/>
                </a:solidFill>
                <a:effectLst/>
                <a:latin typeface="inter-regular"/>
              </a:rPr>
              <a:t> LinkedList&lt;String&gt;();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Iterator&lt;String&gt;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al.iterator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  </a:t>
            </a:r>
          </a:p>
          <a:p>
            <a:pPr algn="just"/>
            <a:r>
              <a:rPr lang="en-IN" b="0" i="0" dirty="0">
                <a:solidFill>
                  <a:srgbClr val="000000"/>
                </a:solidFill>
                <a:effectLst/>
                <a:latin typeface="inter-regular"/>
              </a:rPr>
              <a:t>  }   }}  </a:t>
            </a:r>
          </a:p>
          <a:p>
            <a:pPr algn="just"/>
            <a:endParaRPr lang="en-IN" b="0" i="0" dirty="0">
              <a:solidFill>
                <a:srgbClr val="000000"/>
              </a:solidFill>
              <a:effectLst/>
              <a:highlight>
                <a:srgbClr val="FFFFFF"/>
              </a:highlight>
              <a:latin typeface="inter-regular"/>
            </a:endParaRPr>
          </a:p>
        </p:txBody>
      </p:sp>
    </p:spTree>
    <p:extLst>
      <p:ext uri="{BB962C8B-B14F-4D97-AF65-F5344CB8AC3E}">
        <p14:creationId xmlns:p14="http://schemas.microsoft.com/office/powerpoint/2010/main" val="463511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5414"/>
            <a:ext cx="10465999" cy="7294305"/>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Java LinkedList example to add elements</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LinkedList2{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LinkedList&lt;String&gt; </a:t>
            </a:r>
            <a:r>
              <a:rPr lang="en-IN" b="0" i="0" dirty="0" err="1">
                <a:solidFill>
                  <a:srgbClr val="000000"/>
                </a:solidFill>
                <a:effectLst/>
                <a:latin typeface="inter-regular"/>
              </a:rPr>
              <a:t>ll</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LinkedList&lt;String&gt;();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"Initial list of elements: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add(E e)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//Adding an element at the specific position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r>
              <a:rPr lang="en-IN" b="0" i="0" dirty="0">
                <a:solidFill>
                  <a:srgbClr val="0000FF"/>
                </a:solidFill>
                <a:effectLst/>
                <a:latin typeface="inter-regular"/>
              </a:rPr>
              <a:t>"Gaurav"</a:t>
            </a: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add(int index, E element)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LinkedList&lt;String&gt; ll2=</a:t>
            </a:r>
            <a:r>
              <a:rPr lang="en-IN" b="1" i="0" dirty="0">
                <a:solidFill>
                  <a:srgbClr val="006699"/>
                </a:solidFill>
                <a:effectLst/>
                <a:latin typeface="inter-regular"/>
              </a:rPr>
              <a:t>new</a:t>
            </a:r>
            <a:r>
              <a:rPr lang="en-IN" b="0" i="0" dirty="0">
                <a:solidFill>
                  <a:srgbClr val="000000"/>
                </a:solidFill>
                <a:effectLst/>
                <a:latin typeface="inter-regular"/>
              </a:rPr>
              <a:t> LinkedList&lt;String&gt;();  </a:t>
            </a:r>
          </a:p>
          <a:p>
            <a:pPr algn="just"/>
            <a:r>
              <a:rPr lang="en-IN" b="0" i="0" dirty="0">
                <a:solidFill>
                  <a:srgbClr val="000000"/>
                </a:solidFill>
                <a:effectLst/>
                <a:latin typeface="inter-regular"/>
              </a:rPr>
              <a:t>           ll2.add(</a:t>
            </a:r>
            <a:r>
              <a:rPr lang="en-IN" b="0" i="0" dirty="0">
                <a:solidFill>
                  <a:srgbClr val="0000FF"/>
                </a:solidFill>
                <a:effectLst/>
                <a:latin typeface="inter-regular"/>
              </a:rPr>
              <a:t>"</a:t>
            </a:r>
            <a:r>
              <a:rPr lang="en-IN" b="0" i="0" dirty="0" err="1">
                <a:solidFill>
                  <a:srgbClr val="0000FF"/>
                </a:solidFill>
                <a:effectLst/>
                <a:latin typeface="inter-regular"/>
              </a:rPr>
              <a:t>Sonoo</a:t>
            </a:r>
            <a:r>
              <a:rPr lang="en-IN" b="0" i="0" dirty="0">
                <a:solidFill>
                  <a:srgbClr val="0000FF"/>
                </a:solidFill>
                <a:effectLst/>
                <a:latin typeface="inter-regular"/>
              </a:rPr>
              <a:t>"</a:t>
            </a:r>
            <a:r>
              <a:rPr lang="en-IN" b="0" i="0" dirty="0">
                <a:solidFill>
                  <a:srgbClr val="000000"/>
                </a:solidFill>
                <a:effectLst/>
                <a:latin typeface="inter-regular"/>
              </a:rPr>
              <a:t>);             ll2.add(</a:t>
            </a:r>
            <a:r>
              <a:rPr lang="en-IN" b="0" i="0" dirty="0">
                <a:solidFill>
                  <a:srgbClr val="0000FF"/>
                </a:solidFill>
                <a:effectLst/>
                <a:latin typeface="inter-regular"/>
              </a:rPr>
              <a:t>"</a:t>
            </a:r>
            <a:r>
              <a:rPr lang="en-IN" b="0" i="0" dirty="0" err="1">
                <a:solidFill>
                  <a:srgbClr val="0000FF"/>
                </a:solidFill>
                <a:effectLst/>
                <a:latin typeface="inter-regular"/>
              </a:rPr>
              <a:t>Hanumat</a:t>
            </a:r>
            <a:r>
              <a:rPr lang="en-IN" b="0" i="0" dirty="0">
                <a:solidFill>
                  <a:srgbClr val="0000FF"/>
                </a:solidFill>
                <a:effectLst/>
                <a:latin typeface="inter-regular"/>
              </a:rPr>
              <a: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//Adding second list elements to the first 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ll.addAll</a:t>
            </a:r>
            <a:r>
              <a:rPr lang="en-IN" b="0" i="0" dirty="0">
                <a:solidFill>
                  <a:srgbClr val="000000"/>
                </a:solidFill>
                <a:effectLst/>
                <a:latin typeface="inter-regular"/>
              </a:rPr>
              <a:t>(ll2);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a:t>
            </a:r>
            <a:r>
              <a:rPr lang="en-IN" b="0" i="0" dirty="0" err="1">
                <a:solidFill>
                  <a:srgbClr val="0000FF"/>
                </a:solidFill>
                <a:effectLst/>
                <a:latin typeface="inter-regular"/>
              </a:rPr>
              <a:t>addAll</a:t>
            </a:r>
            <a:r>
              <a:rPr lang="en-IN" b="0" i="0" dirty="0">
                <a:solidFill>
                  <a:srgbClr val="0000FF"/>
                </a:solidFill>
                <a:effectLst/>
                <a:latin typeface="inter-regular"/>
              </a:rPr>
              <a:t>(Collection&lt;? extends E&gt; c)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LinkedList&lt;String&gt; ll3=</a:t>
            </a:r>
            <a:r>
              <a:rPr lang="en-IN" b="1" i="0" dirty="0">
                <a:solidFill>
                  <a:srgbClr val="006699"/>
                </a:solidFill>
                <a:effectLst/>
                <a:latin typeface="inter-regular"/>
              </a:rPr>
              <a:t>new</a:t>
            </a:r>
            <a:r>
              <a:rPr lang="en-IN" b="0" i="0" dirty="0">
                <a:solidFill>
                  <a:srgbClr val="000000"/>
                </a:solidFill>
                <a:effectLst/>
                <a:latin typeface="inter-regular"/>
              </a:rPr>
              <a:t> LinkedList&lt;String&gt;();  </a:t>
            </a:r>
          </a:p>
          <a:p>
            <a:pPr algn="just"/>
            <a:r>
              <a:rPr lang="en-IN" b="0" i="0" dirty="0">
                <a:solidFill>
                  <a:srgbClr val="000000"/>
                </a:solidFill>
                <a:effectLst/>
                <a:latin typeface="inter-regular"/>
              </a:rPr>
              <a:t>           ll3.add(</a:t>
            </a:r>
            <a:r>
              <a:rPr lang="en-IN" b="0" i="0" dirty="0">
                <a:solidFill>
                  <a:srgbClr val="0000FF"/>
                </a:solidFill>
                <a:effectLst/>
                <a:latin typeface="inter-regular"/>
              </a:rPr>
              <a:t>"John"</a:t>
            </a:r>
            <a:r>
              <a:rPr lang="en-IN" b="0" i="0" dirty="0">
                <a:solidFill>
                  <a:srgbClr val="000000"/>
                </a:solidFill>
                <a:effectLst/>
                <a:latin typeface="inter-regular"/>
              </a:rPr>
              <a:t>);           ll3.add(</a:t>
            </a:r>
            <a:r>
              <a:rPr lang="en-IN" b="0" i="0" dirty="0">
                <a:solidFill>
                  <a:srgbClr val="0000FF"/>
                </a:solidFill>
                <a:effectLst/>
                <a:latin typeface="inter-regular"/>
              </a:rPr>
              <a:t>"Rahul"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//Adding second list elements to the first list at specific position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ll.addAll</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ll3);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a:t>
            </a:r>
            <a:r>
              <a:rPr lang="en-IN" b="0" i="0" dirty="0" err="1">
                <a:solidFill>
                  <a:srgbClr val="0000FF"/>
                </a:solidFill>
                <a:effectLst/>
                <a:latin typeface="inter-regular"/>
              </a:rPr>
              <a:t>addAll</a:t>
            </a:r>
            <a:r>
              <a:rPr lang="en-IN" b="0" i="0" dirty="0">
                <a:solidFill>
                  <a:srgbClr val="0000FF"/>
                </a:solidFill>
                <a:effectLst/>
                <a:latin typeface="inter-regular"/>
              </a:rPr>
              <a:t>(int index, Collection&lt;? extends E&gt; c)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//Adding an element at the first position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ll.addFirst</a:t>
            </a:r>
            <a:r>
              <a:rPr lang="en-IN" b="0" i="0" dirty="0">
                <a:solidFill>
                  <a:srgbClr val="000000"/>
                </a:solidFill>
                <a:effectLst/>
                <a:latin typeface="inter-regular"/>
              </a:rPr>
              <a:t>(</a:t>
            </a:r>
            <a:r>
              <a:rPr lang="en-IN" b="0" i="0" dirty="0">
                <a:solidFill>
                  <a:srgbClr val="0000FF"/>
                </a:solidFill>
                <a:effectLst/>
                <a:latin typeface="inter-regular"/>
              </a:rPr>
              <a:t>"Lokesh"</a:t>
            </a: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a:t>
            </a:r>
            <a:r>
              <a:rPr lang="en-IN" b="0" i="0" dirty="0" err="1">
                <a:solidFill>
                  <a:srgbClr val="0000FF"/>
                </a:solidFill>
                <a:effectLst/>
                <a:latin typeface="inter-regular"/>
              </a:rPr>
              <a:t>addFirst</a:t>
            </a:r>
            <a:r>
              <a:rPr lang="en-IN" b="0" i="0" dirty="0">
                <a:solidFill>
                  <a:srgbClr val="0000FF"/>
                </a:solidFill>
                <a:effectLst/>
                <a:latin typeface="inter-regular"/>
              </a:rPr>
              <a:t>(E e)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//Adding an element at the last position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ll.addLast</a:t>
            </a:r>
            <a:r>
              <a:rPr lang="en-IN" b="0" i="0" dirty="0">
                <a:solidFill>
                  <a:srgbClr val="000000"/>
                </a:solidFill>
                <a:effectLst/>
                <a:latin typeface="inter-regular"/>
              </a:rPr>
              <a:t>(</a:t>
            </a:r>
            <a:r>
              <a:rPr lang="en-IN" b="0" i="0" dirty="0">
                <a:solidFill>
                  <a:srgbClr val="0000FF"/>
                </a:solidFill>
                <a:effectLst/>
                <a:latin typeface="inter-regular"/>
              </a:rPr>
              <a:t>"Harsh"</a:t>
            </a: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a:t>
            </a:r>
            <a:r>
              <a:rPr lang="en-IN" b="0" i="0" dirty="0" err="1">
                <a:solidFill>
                  <a:srgbClr val="0000FF"/>
                </a:solidFill>
                <a:effectLst/>
                <a:latin typeface="inter-regular"/>
              </a:rPr>
              <a:t>addLast</a:t>
            </a:r>
            <a:r>
              <a:rPr lang="en-IN" b="0" i="0" dirty="0">
                <a:solidFill>
                  <a:srgbClr val="0000FF"/>
                </a:solidFill>
                <a:effectLst/>
                <a:latin typeface="inter-regular"/>
              </a:rPr>
              <a:t>(E e)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  </a:t>
            </a:r>
          </a:p>
          <a:p>
            <a:pPr algn="just"/>
            <a:endParaRPr lang="en-IN" b="0" i="0" dirty="0">
              <a:solidFill>
                <a:srgbClr val="000000"/>
              </a:solidFill>
              <a:effectLst/>
              <a:highlight>
                <a:srgbClr val="FFFFFF"/>
              </a:highlight>
              <a:latin typeface="inter-regular"/>
            </a:endParaRPr>
          </a:p>
        </p:txBody>
      </p:sp>
    </p:spTree>
    <p:extLst>
      <p:ext uri="{BB962C8B-B14F-4D97-AF65-F5344CB8AC3E}">
        <p14:creationId xmlns:p14="http://schemas.microsoft.com/office/powerpoint/2010/main" val="1739425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5414"/>
            <a:ext cx="10465999" cy="9233297"/>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Java LinkedList example to remove elements</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LinkedList3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LinkedList&lt;String&gt; </a:t>
            </a:r>
            <a:r>
              <a:rPr lang="en-IN" b="0" i="0" dirty="0" err="1">
                <a:solidFill>
                  <a:srgbClr val="000000"/>
                </a:solidFill>
                <a:effectLst/>
                <a:latin typeface="inter-regular"/>
              </a:rPr>
              <a:t>ll</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LinkedList&lt;String&gt;();  </a:t>
            </a:r>
          </a:p>
          <a:p>
            <a:pPr algn="just"/>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"Anuj"</a:t>
            </a:r>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"Gaurav"</a:t>
            </a:r>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"Harsh"</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"Virat"</a:t>
            </a:r>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"Gaurav"</a:t>
            </a:r>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"Harsh"</a:t>
            </a:r>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"Amit"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"Initial list of elements: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//Removing specific element from </a:t>
            </a:r>
            <a:r>
              <a:rPr lang="en-IN" b="0" i="0" dirty="0" err="1">
                <a:solidFill>
                  <a:srgbClr val="008200"/>
                </a:solidFill>
                <a:effectLst/>
                <a:latin typeface="inter-regular"/>
              </a:rPr>
              <a:t>arraylist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ll.remove</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remove(object)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//Removing element on the basis of specific position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ll.remove</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remove(index)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LinkedList&lt;String&gt; ll2=</a:t>
            </a:r>
            <a:r>
              <a:rPr lang="en-IN" b="1" i="0" dirty="0">
                <a:solidFill>
                  <a:srgbClr val="006699"/>
                </a:solidFill>
                <a:effectLst/>
                <a:latin typeface="inter-regular"/>
              </a:rPr>
              <a:t>new</a:t>
            </a:r>
            <a:r>
              <a:rPr lang="en-IN" b="0" i="0" dirty="0">
                <a:solidFill>
                  <a:srgbClr val="000000"/>
                </a:solidFill>
                <a:effectLst/>
                <a:latin typeface="inter-regular"/>
              </a:rPr>
              <a:t> LinkedList&lt;String&gt;();  </a:t>
            </a:r>
          </a:p>
          <a:p>
            <a:pPr algn="just"/>
            <a:r>
              <a:rPr lang="en-IN" b="0" i="0" dirty="0">
                <a:solidFill>
                  <a:srgbClr val="000000"/>
                </a:solidFill>
                <a:effectLst/>
                <a:latin typeface="inter-regular"/>
              </a:rPr>
              <a:t>              ll2.add(</a:t>
            </a:r>
            <a:r>
              <a:rPr lang="en-IN" b="0" i="0" dirty="0">
                <a:solidFill>
                  <a:srgbClr val="0000FF"/>
                </a:solidFill>
                <a:effectLst/>
                <a:latin typeface="inter-regular"/>
              </a:rPr>
              <a:t>"Ravi"</a:t>
            </a:r>
            <a:r>
              <a:rPr lang="en-IN" b="0" i="0" dirty="0">
                <a:solidFill>
                  <a:srgbClr val="000000"/>
                </a:solidFill>
                <a:effectLst/>
                <a:latin typeface="inter-regular"/>
              </a:rPr>
              <a:t>);                ll2.add(</a:t>
            </a:r>
            <a:r>
              <a:rPr lang="en-IN" b="0" i="0" dirty="0">
                <a:solidFill>
                  <a:srgbClr val="0000FF"/>
                </a:solidFill>
                <a:effectLst/>
                <a:latin typeface="inter-regular"/>
              </a:rPr>
              <a:t>"</a:t>
            </a:r>
            <a:r>
              <a:rPr lang="en-IN" b="0" i="0" dirty="0" err="1">
                <a:solidFill>
                  <a:srgbClr val="0000FF"/>
                </a:solidFill>
                <a:effectLst/>
                <a:latin typeface="inter-regular"/>
              </a:rPr>
              <a:t>Hanumat</a:t>
            </a:r>
            <a:r>
              <a:rPr lang="en-IN" b="0" i="0" dirty="0">
                <a:solidFill>
                  <a:srgbClr val="0000FF"/>
                </a:solidFill>
                <a:effectLst/>
                <a:latin typeface="inter-regular"/>
              </a:rPr>
              <a: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 Adding new elements to </a:t>
            </a:r>
            <a:r>
              <a:rPr lang="en-IN" b="0" i="0" dirty="0" err="1">
                <a:solidFill>
                  <a:srgbClr val="008200"/>
                </a:solidFill>
                <a:effectLst/>
                <a:latin typeface="inter-regular"/>
              </a:rPr>
              <a:t>arraylist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ll.addAll</a:t>
            </a:r>
            <a:r>
              <a:rPr lang="en-IN" b="0" i="0" dirty="0">
                <a:solidFill>
                  <a:srgbClr val="000000"/>
                </a:solidFill>
                <a:effectLst/>
                <a:latin typeface="inter-regular"/>
              </a:rPr>
              <a:t>(ll2);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"Updated list :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//Removing all the new elements from </a:t>
            </a:r>
            <a:r>
              <a:rPr lang="en-IN" b="0" i="0" dirty="0" err="1">
                <a:solidFill>
                  <a:srgbClr val="008200"/>
                </a:solidFill>
                <a:effectLst/>
                <a:latin typeface="inter-regular"/>
              </a:rPr>
              <a:t>arraylist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ll.removeAll</a:t>
            </a:r>
            <a:r>
              <a:rPr lang="en-IN" b="0" i="0" dirty="0">
                <a:solidFill>
                  <a:srgbClr val="000000"/>
                </a:solidFill>
                <a:effectLst/>
                <a:latin typeface="inter-regular"/>
              </a:rPr>
              <a:t>(ll2);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a:t>
            </a:r>
            <a:r>
              <a:rPr lang="en-IN" b="0" i="0" dirty="0" err="1">
                <a:solidFill>
                  <a:srgbClr val="0000FF"/>
                </a:solidFill>
                <a:effectLst/>
                <a:latin typeface="inter-regular"/>
              </a:rPr>
              <a:t>removeAll</a:t>
            </a:r>
            <a:r>
              <a:rPr lang="en-IN" b="0" i="0" dirty="0">
                <a:solidFill>
                  <a:srgbClr val="0000FF"/>
                </a:solidFill>
                <a:effectLst/>
                <a:latin typeface="inter-regular"/>
              </a:rPr>
              <a:t>()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//Removing first element from the 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ll.removeFirst</a:t>
            </a: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a:t>
            </a:r>
            <a:r>
              <a:rPr lang="en-IN" b="0" i="0" dirty="0" err="1">
                <a:solidFill>
                  <a:srgbClr val="0000FF"/>
                </a:solidFill>
                <a:effectLst/>
                <a:latin typeface="inter-regular"/>
              </a:rPr>
              <a:t>removeFirst</a:t>
            </a:r>
            <a:r>
              <a:rPr lang="en-IN" b="0" i="0" dirty="0">
                <a:solidFill>
                  <a:srgbClr val="0000FF"/>
                </a:solidFill>
                <a:effectLst/>
                <a:latin typeface="inter-regular"/>
              </a:rPr>
              <a:t>()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//Removing first element from the 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ll.removeLast</a:t>
            </a: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a:t>
            </a:r>
            <a:r>
              <a:rPr lang="en-IN" b="0" i="0" dirty="0" err="1">
                <a:solidFill>
                  <a:srgbClr val="0000FF"/>
                </a:solidFill>
                <a:effectLst/>
                <a:latin typeface="inter-regular"/>
              </a:rPr>
              <a:t>removeLast</a:t>
            </a:r>
            <a:r>
              <a:rPr lang="en-IN" b="0" i="0" dirty="0">
                <a:solidFill>
                  <a:srgbClr val="0000FF"/>
                </a:solidFill>
                <a:effectLst/>
                <a:latin typeface="inter-regular"/>
              </a:rPr>
              <a:t>()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//Removing first occurrence of element from the 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ll.removeFirstOccurrence</a:t>
            </a:r>
            <a:r>
              <a:rPr lang="en-IN" b="0" i="0" dirty="0">
                <a:solidFill>
                  <a:srgbClr val="000000"/>
                </a:solidFill>
                <a:effectLst/>
                <a:latin typeface="inter-regular"/>
              </a:rPr>
              <a:t>(</a:t>
            </a:r>
            <a:r>
              <a:rPr lang="en-IN" b="0" i="0" dirty="0">
                <a:solidFill>
                  <a:srgbClr val="0000FF"/>
                </a:solidFill>
                <a:effectLst/>
                <a:latin typeface="inter-regular"/>
              </a:rPr>
              <a:t>"Gaurav"</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a:t>
            </a:r>
            <a:r>
              <a:rPr lang="en-IN" b="0" i="0" dirty="0" err="1">
                <a:solidFill>
                  <a:srgbClr val="0000FF"/>
                </a:solidFill>
                <a:effectLst/>
                <a:latin typeface="inter-regular"/>
              </a:rPr>
              <a:t>removeFirstOccurrence</a:t>
            </a:r>
            <a:r>
              <a:rPr lang="en-IN" b="0" i="0" dirty="0">
                <a:solidFill>
                  <a:srgbClr val="0000FF"/>
                </a:solidFill>
                <a:effectLst/>
                <a:latin typeface="inter-regular"/>
              </a:rPr>
              <a:t>()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//Removing last occurrence of element from the 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ll.removeLastOccurrence</a:t>
            </a:r>
            <a:r>
              <a:rPr lang="en-IN" b="0" i="0" dirty="0">
                <a:solidFill>
                  <a:srgbClr val="000000"/>
                </a:solidFill>
                <a:effectLst/>
                <a:latin typeface="inter-regular"/>
              </a:rPr>
              <a:t>(</a:t>
            </a:r>
            <a:r>
              <a:rPr lang="en-IN" b="0" i="0" dirty="0">
                <a:solidFill>
                  <a:srgbClr val="0000FF"/>
                </a:solidFill>
                <a:effectLst/>
                <a:latin typeface="inter-regular"/>
              </a:rPr>
              <a:t>"Harsh"</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a:t>
            </a:r>
            <a:r>
              <a:rPr lang="en-IN" b="0" i="0" dirty="0" err="1">
                <a:solidFill>
                  <a:srgbClr val="0000FF"/>
                </a:solidFill>
                <a:effectLst/>
                <a:latin typeface="inter-regular"/>
              </a:rPr>
              <a:t>removeLastOccurrence</a:t>
            </a:r>
            <a:r>
              <a:rPr lang="en-IN" b="0" i="0" dirty="0">
                <a:solidFill>
                  <a:srgbClr val="0000FF"/>
                </a:solidFill>
                <a:effectLst/>
                <a:latin typeface="inter-regular"/>
              </a:rPr>
              <a:t>()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//Removing all the elements available in the list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ll.clear</a:t>
            </a: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"After invoking clear() method: "</a:t>
            </a:r>
            <a:r>
              <a:rPr lang="en-IN" b="0" i="0" dirty="0">
                <a:solidFill>
                  <a:srgbClr val="000000"/>
                </a:solidFill>
                <a:effectLst/>
                <a:latin typeface="inter-regular"/>
              </a:rPr>
              <a:t>+</a:t>
            </a:r>
            <a:r>
              <a:rPr lang="en-IN" b="0" i="0" dirty="0" err="1">
                <a:solidFill>
                  <a:srgbClr val="000000"/>
                </a:solidFill>
                <a:effectLst/>
                <a:latin typeface="inter-regular"/>
              </a:rPr>
              <a:t>ll</a:t>
            </a:r>
            <a:r>
              <a:rPr lang="en-IN" b="0" i="0" dirty="0">
                <a:solidFill>
                  <a:srgbClr val="000000"/>
                </a:solidFill>
                <a:effectLst/>
                <a:latin typeface="inter-regular"/>
              </a:rPr>
              <a:t>);       }   }                   </a:t>
            </a:r>
          </a:p>
          <a:p>
            <a:pPr algn="just"/>
            <a:endParaRPr lang="en-IN" b="0" i="0" dirty="0">
              <a:solidFill>
                <a:srgbClr val="000000"/>
              </a:solidFill>
              <a:effectLst/>
              <a:highlight>
                <a:srgbClr val="FFFFFF"/>
              </a:highlight>
              <a:latin typeface="inter-regular"/>
            </a:endParaRPr>
          </a:p>
        </p:txBody>
      </p:sp>
    </p:spTree>
    <p:extLst>
      <p:ext uri="{BB962C8B-B14F-4D97-AF65-F5344CB8AC3E}">
        <p14:creationId xmlns:p14="http://schemas.microsoft.com/office/powerpoint/2010/main" val="3914233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5414"/>
            <a:ext cx="10465999" cy="5632311"/>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Java LinkedList Example to reverse a list of elements</a:t>
            </a:r>
          </a:p>
          <a:p>
            <a:pPr algn="just"/>
            <a:endParaRPr lang="en-IN" b="0" i="0" dirty="0">
              <a:solidFill>
                <a:srgbClr val="000000"/>
              </a:solidFill>
              <a:effectLst/>
              <a:highlight>
                <a:srgbClr val="FFFFFF"/>
              </a:highlight>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LinkedList4{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LinkedList&lt;String&gt; </a:t>
            </a:r>
            <a:r>
              <a:rPr lang="en-IN" b="0" i="0" dirty="0" err="1">
                <a:solidFill>
                  <a:srgbClr val="000000"/>
                </a:solidFill>
                <a:effectLst/>
                <a:latin typeface="inter-regular"/>
              </a:rPr>
              <a:t>ll</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LinkedList&lt;String&gt;();  </a:t>
            </a:r>
          </a:p>
          <a:p>
            <a:pPr algn="just"/>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ll.add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//Traversing the list of elements in reverse order</a:t>
            </a:r>
            <a:r>
              <a:rPr lang="en-IN" b="0" i="0" dirty="0">
                <a:solidFill>
                  <a:srgbClr val="000000"/>
                </a:solidFill>
                <a:effectLst/>
                <a:latin typeface="inter-regular"/>
              </a:rPr>
              <a:t>  </a:t>
            </a:r>
          </a:p>
          <a:p>
            <a:pPr algn="just"/>
            <a:r>
              <a:rPr lang="en-IN" b="0" i="0" dirty="0">
                <a:solidFill>
                  <a:srgbClr val="000000"/>
                </a:solidFill>
                <a:effectLst/>
                <a:latin typeface="inter-regular"/>
              </a:rPr>
              <a:t>           Iterator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err="1">
                <a:solidFill>
                  <a:srgbClr val="000000"/>
                </a:solidFill>
                <a:effectLst/>
                <a:latin typeface="inter-regular"/>
              </a:rPr>
              <a:t>ll.descendingIterator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i.hasNext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i.next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IN" b="0" i="0" dirty="0">
              <a:solidFill>
                <a:srgbClr val="000000"/>
              </a:solidFill>
              <a:effectLst/>
              <a:highlight>
                <a:srgbClr val="FFFFFF"/>
              </a:highlight>
              <a:latin typeface="inter-regular"/>
            </a:endParaRPr>
          </a:p>
        </p:txBody>
      </p:sp>
    </p:spTree>
    <p:extLst>
      <p:ext uri="{BB962C8B-B14F-4D97-AF65-F5344CB8AC3E}">
        <p14:creationId xmlns:p14="http://schemas.microsoft.com/office/powerpoint/2010/main" val="3506455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5414"/>
            <a:ext cx="10465999" cy="6740307"/>
          </a:xfrm>
          <a:prstGeom prst="rect">
            <a:avLst/>
          </a:prstGeom>
          <a:noFill/>
        </p:spPr>
        <p:txBody>
          <a:bodyPr wrap="square">
            <a:spAutoFit/>
          </a:bodyPr>
          <a:lstStyle/>
          <a:p>
            <a:pPr algn="just"/>
            <a:r>
              <a:rPr lang="en-IN" b="0" i="0" dirty="0">
                <a:solidFill>
                  <a:srgbClr val="610B4B"/>
                </a:solidFill>
                <a:effectLst/>
                <a:highlight>
                  <a:srgbClr val="FFFFFF"/>
                </a:highlight>
                <a:latin typeface="erdana"/>
              </a:rPr>
              <a:t>Java LinkedList Example: Book</a:t>
            </a:r>
          </a:p>
          <a:p>
            <a:pPr algn="just"/>
            <a:endParaRPr lang="en-IN" b="0" i="0" dirty="0">
              <a:solidFill>
                <a:srgbClr val="000000"/>
              </a:solidFill>
              <a:effectLst/>
              <a:highlight>
                <a:srgbClr val="FFFFFF"/>
              </a:highlight>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Book {  </a:t>
            </a:r>
          </a:p>
          <a:p>
            <a:pPr algn="just"/>
            <a:r>
              <a:rPr lang="en-IN" b="1" i="0" dirty="0">
                <a:solidFill>
                  <a:srgbClr val="006699"/>
                </a:solidFill>
                <a:effectLst/>
                <a:latin typeface="inter-regular"/>
              </a:rPr>
              <a:t>int</a:t>
            </a:r>
            <a:r>
              <a:rPr lang="en-IN" b="0" i="0" dirty="0">
                <a:solidFill>
                  <a:srgbClr val="000000"/>
                </a:solidFill>
                <a:effectLst/>
                <a:latin typeface="inter-regular"/>
              </a:rPr>
              <a:t> id;  </a:t>
            </a:r>
          </a:p>
          <a:p>
            <a:pPr algn="just"/>
            <a:r>
              <a:rPr lang="en-IN" b="0" i="0" dirty="0">
                <a:solidFill>
                  <a:srgbClr val="000000"/>
                </a:solidFill>
                <a:effectLst/>
                <a:latin typeface="inter-regular"/>
              </a:rPr>
              <a:t>String </a:t>
            </a:r>
            <a:r>
              <a:rPr lang="en-IN" b="0" i="0" dirty="0" err="1">
                <a:solidFill>
                  <a:srgbClr val="000000"/>
                </a:solidFill>
                <a:effectLst/>
                <a:latin typeface="inter-regular"/>
              </a:rPr>
              <a:t>name,author,publisher</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quantity;  </a:t>
            </a:r>
          </a:p>
          <a:p>
            <a:pPr algn="just"/>
            <a:r>
              <a:rPr lang="en-IN" b="1" i="0" dirty="0">
                <a:solidFill>
                  <a:srgbClr val="006699"/>
                </a:solidFill>
                <a:effectLst/>
                <a:latin typeface="inter-regular"/>
              </a:rPr>
              <a:t>public</a:t>
            </a:r>
            <a:r>
              <a:rPr lang="en-IN" b="0" i="0" dirty="0">
                <a:solidFill>
                  <a:srgbClr val="000000"/>
                </a:solidFill>
                <a:effectLst/>
                <a:latin typeface="inter-regular"/>
              </a:rPr>
              <a:t> Book(</a:t>
            </a:r>
            <a:r>
              <a:rPr lang="en-IN" b="1" i="0" dirty="0">
                <a:solidFill>
                  <a:srgbClr val="006699"/>
                </a:solidFill>
                <a:effectLst/>
                <a:latin typeface="inter-regular"/>
              </a:rPr>
              <a:t>int</a:t>
            </a:r>
            <a:r>
              <a:rPr lang="en-IN" b="0" i="0" dirty="0">
                <a:solidFill>
                  <a:srgbClr val="000000"/>
                </a:solidFill>
                <a:effectLst/>
                <a:latin typeface="inter-regular"/>
              </a:rPr>
              <a:t> id, String name, String author, String publisher, </a:t>
            </a:r>
            <a:r>
              <a:rPr lang="en-IN" b="1" i="0" dirty="0">
                <a:solidFill>
                  <a:srgbClr val="006699"/>
                </a:solidFill>
                <a:effectLst/>
                <a:latin typeface="inter-regular"/>
              </a:rPr>
              <a:t>int</a:t>
            </a:r>
            <a:r>
              <a:rPr lang="en-IN" b="0" i="0" dirty="0">
                <a:solidFill>
                  <a:srgbClr val="000000"/>
                </a:solidFill>
                <a:effectLst/>
                <a:latin typeface="inter-regular"/>
              </a:rPr>
              <a:t> quantity) {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.id = id;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.name = name;  </a:t>
            </a:r>
          </a:p>
          <a:p>
            <a:pPr algn="just"/>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.author</a:t>
            </a:r>
            <a:r>
              <a:rPr lang="en-IN" b="0" i="0" dirty="0">
                <a:solidFill>
                  <a:srgbClr val="000000"/>
                </a:solidFill>
                <a:effectLst/>
                <a:latin typeface="inter-regular"/>
              </a:rPr>
              <a:t> = author;  </a:t>
            </a:r>
          </a:p>
          <a:p>
            <a:pPr algn="just"/>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.publisher</a:t>
            </a:r>
            <a:r>
              <a:rPr lang="en-IN" b="0" i="0" dirty="0">
                <a:solidFill>
                  <a:srgbClr val="000000"/>
                </a:solidFill>
                <a:effectLst/>
                <a:latin typeface="inter-regular"/>
              </a:rPr>
              <a:t> = publisher;  </a:t>
            </a:r>
          </a:p>
          <a:p>
            <a:pPr algn="just"/>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.quantity</a:t>
            </a:r>
            <a:r>
              <a:rPr lang="en-IN" b="0" i="0" dirty="0">
                <a:solidFill>
                  <a:srgbClr val="000000"/>
                </a:solidFill>
                <a:effectLst/>
                <a:latin typeface="inter-regular"/>
              </a:rPr>
              <a:t> = quantity;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LinkedListExample</a:t>
            </a:r>
            <a:r>
              <a:rPr lang="en-IN" b="0" i="0" dirty="0">
                <a:solidFill>
                  <a:srgbClr val="000000"/>
                </a:solidFill>
                <a:effectLst/>
                <a:latin typeface="inter-regular"/>
              </a:rPr>
              <a:t> {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//Creating list of Books</a:t>
            </a:r>
            <a:r>
              <a:rPr lang="en-IN" b="0" i="0" dirty="0">
                <a:solidFill>
                  <a:srgbClr val="000000"/>
                </a:solidFill>
                <a:effectLst/>
                <a:latin typeface="inter-regular"/>
              </a:rPr>
              <a:t>  </a:t>
            </a:r>
          </a:p>
          <a:p>
            <a:pPr algn="just"/>
            <a:r>
              <a:rPr lang="en-IN" b="0" i="0" dirty="0">
                <a:solidFill>
                  <a:srgbClr val="000000"/>
                </a:solidFill>
                <a:effectLst/>
                <a:latin typeface="inter-regular"/>
              </a:rPr>
              <a:t>    List&lt;Book&gt; list=</a:t>
            </a:r>
            <a:r>
              <a:rPr lang="en-IN" b="1" i="0" dirty="0">
                <a:solidFill>
                  <a:srgbClr val="006699"/>
                </a:solidFill>
                <a:effectLst/>
                <a:latin typeface="inter-regular"/>
              </a:rPr>
              <a:t>new</a:t>
            </a:r>
            <a:r>
              <a:rPr lang="en-IN" b="0" i="0" dirty="0">
                <a:solidFill>
                  <a:srgbClr val="000000"/>
                </a:solidFill>
                <a:effectLst/>
                <a:latin typeface="inter-regular"/>
              </a:rPr>
              <a:t> LinkedList&lt;Book&gt;();  </a:t>
            </a:r>
          </a:p>
          <a:p>
            <a:pPr algn="just"/>
            <a:r>
              <a:rPr lang="en-IN" b="0" i="0" dirty="0">
                <a:solidFill>
                  <a:srgbClr val="000000"/>
                </a:solidFill>
                <a:effectLst/>
                <a:latin typeface="inter-regular"/>
              </a:rPr>
              <a:t>    </a:t>
            </a:r>
            <a:r>
              <a:rPr lang="en-IN" b="0" i="0" dirty="0">
                <a:solidFill>
                  <a:srgbClr val="008200"/>
                </a:solidFill>
                <a:effectLst/>
                <a:latin typeface="inter-regular"/>
              </a:rPr>
              <a:t>//Creating Books</a:t>
            </a:r>
            <a:r>
              <a:rPr lang="en-IN" b="0" i="0" dirty="0">
                <a:solidFill>
                  <a:srgbClr val="000000"/>
                </a:solidFill>
                <a:effectLst/>
                <a:latin typeface="inter-regular"/>
              </a:rPr>
              <a:t>  </a:t>
            </a:r>
          </a:p>
          <a:p>
            <a:pPr algn="just"/>
            <a:r>
              <a:rPr lang="en-IN" b="0" i="0" dirty="0">
                <a:solidFill>
                  <a:srgbClr val="000000"/>
                </a:solidFill>
                <a:effectLst/>
                <a:latin typeface="inter-regular"/>
              </a:rPr>
              <a:t>    Book b1=</a:t>
            </a:r>
            <a:r>
              <a:rPr lang="en-IN" b="1" i="0" dirty="0">
                <a:solidFill>
                  <a:srgbClr val="006699"/>
                </a:solidFill>
                <a:effectLst/>
                <a:latin typeface="inter-regular"/>
              </a:rPr>
              <a:t>new</a:t>
            </a:r>
            <a:r>
              <a:rPr lang="en-IN" b="0" i="0" dirty="0">
                <a:solidFill>
                  <a:srgbClr val="000000"/>
                </a:solidFill>
                <a:effectLst/>
                <a:latin typeface="inter-regular"/>
              </a:rPr>
              <a:t> Book(</a:t>
            </a:r>
            <a:r>
              <a:rPr lang="en-IN" b="0" i="0" dirty="0">
                <a:solidFill>
                  <a:srgbClr val="C00000"/>
                </a:solidFill>
                <a:effectLst/>
                <a:latin typeface="inter-regular"/>
              </a:rPr>
              <a:t>101</a:t>
            </a:r>
            <a:r>
              <a:rPr lang="en-IN" b="0" i="0" dirty="0">
                <a:solidFill>
                  <a:srgbClr val="000000"/>
                </a:solidFill>
                <a:effectLst/>
                <a:latin typeface="inter-regular"/>
              </a:rPr>
              <a:t>,</a:t>
            </a:r>
            <a:r>
              <a:rPr lang="en-IN" b="0" i="0" dirty="0">
                <a:solidFill>
                  <a:srgbClr val="0000FF"/>
                </a:solidFill>
                <a:effectLst/>
                <a:latin typeface="inter-regular"/>
              </a:rPr>
              <a:t>"Let us </a:t>
            </a:r>
            <a:r>
              <a:rPr lang="en-IN" b="0" i="0" dirty="0" err="1">
                <a:solidFill>
                  <a:srgbClr val="0000FF"/>
                </a:solidFill>
                <a:effectLst/>
                <a:latin typeface="inter-regular"/>
              </a:rPr>
              <a:t>C"</a:t>
            </a:r>
            <a:r>
              <a:rPr lang="en-IN" b="0" i="0" dirty="0" err="1">
                <a:solidFill>
                  <a:srgbClr val="000000"/>
                </a:solidFill>
                <a:effectLst/>
                <a:latin typeface="inter-regular"/>
              </a:rPr>
              <a:t>,</a:t>
            </a:r>
            <a:r>
              <a:rPr lang="en-IN" b="0" i="0" dirty="0" err="1">
                <a:solidFill>
                  <a:srgbClr val="0000FF"/>
                </a:solidFill>
                <a:effectLst/>
                <a:latin typeface="inter-regular"/>
              </a:rPr>
              <a:t>"Yashwant</a:t>
            </a:r>
            <a:r>
              <a:rPr lang="en-IN" b="0" i="0" dirty="0">
                <a:solidFill>
                  <a:srgbClr val="0000FF"/>
                </a:solidFill>
                <a:effectLst/>
                <a:latin typeface="inter-regular"/>
              </a:rPr>
              <a:t> Kanetkar"</a:t>
            </a:r>
            <a:r>
              <a:rPr lang="en-IN" b="0" i="0" dirty="0">
                <a:solidFill>
                  <a:srgbClr val="000000"/>
                </a:solidFill>
                <a:effectLst/>
                <a:latin typeface="inter-regular"/>
              </a:rPr>
              <a:t>,</a:t>
            </a:r>
            <a:r>
              <a:rPr lang="en-IN" b="0" i="0" dirty="0">
                <a:solidFill>
                  <a:srgbClr val="0000FF"/>
                </a:solidFill>
                <a:effectLst/>
                <a:latin typeface="inter-regular"/>
              </a:rPr>
              <a:t>"BPB"</a:t>
            </a:r>
            <a:r>
              <a:rPr lang="en-IN" b="0" i="0" dirty="0">
                <a:solidFill>
                  <a:srgbClr val="000000"/>
                </a:solidFill>
                <a:effectLst/>
                <a:latin typeface="inter-regular"/>
              </a:rPr>
              <a:t>,</a:t>
            </a:r>
            <a:r>
              <a:rPr lang="en-IN" b="0" i="0" dirty="0">
                <a:solidFill>
                  <a:srgbClr val="C00000"/>
                </a:solidFill>
                <a:effectLst/>
                <a:latin typeface="inter-regular"/>
              </a:rPr>
              <a:t>8</a:t>
            </a:r>
            <a:r>
              <a:rPr lang="en-IN" b="0" i="0" dirty="0">
                <a:solidFill>
                  <a:srgbClr val="000000"/>
                </a:solidFill>
                <a:effectLst/>
                <a:latin typeface="inter-regular"/>
              </a:rPr>
              <a:t>);  </a:t>
            </a:r>
          </a:p>
          <a:p>
            <a:pPr algn="just"/>
            <a:r>
              <a:rPr lang="en-IN" b="0" i="0" dirty="0">
                <a:solidFill>
                  <a:srgbClr val="000000"/>
                </a:solidFill>
                <a:effectLst/>
                <a:latin typeface="inter-regular"/>
              </a:rPr>
              <a:t>    Book b2=</a:t>
            </a:r>
            <a:r>
              <a:rPr lang="en-IN" b="1" i="0" dirty="0">
                <a:solidFill>
                  <a:srgbClr val="006699"/>
                </a:solidFill>
                <a:effectLst/>
                <a:latin typeface="inter-regular"/>
              </a:rPr>
              <a:t>new</a:t>
            </a:r>
            <a:r>
              <a:rPr lang="en-IN" b="0" i="0" dirty="0">
                <a:solidFill>
                  <a:srgbClr val="000000"/>
                </a:solidFill>
                <a:effectLst/>
                <a:latin typeface="inter-regular"/>
              </a:rPr>
              <a:t> Book(</a:t>
            </a:r>
            <a:r>
              <a:rPr lang="en-IN" b="0" i="0" dirty="0">
                <a:solidFill>
                  <a:srgbClr val="C00000"/>
                </a:solidFill>
                <a:effectLst/>
                <a:latin typeface="inter-regular"/>
              </a:rPr>
              <a:t>102</a:t>
            </a:r>
            <a:r>
              <a:rPr lang="en-IN" b="0" i="0" dirty="0">
                <a:solidFill>
                  <a:srgbClr val="000000"/>
                </a:solidFill>
                <a:effectLst/>
                <a:latin typeface="inter-regular"/>
              </a:rPr>
              <a:t>,</a:t>
            </a:r>
            <a:r>
              <a:rPr lang="en-IN" b="0" i="0" dirty="0">
                <a:solidFill>
                  <a:srgbClr val="0000FF"/>
                </a:solidFill>
                <a:effectLst/>
                <a:latin typeface="inter-regular"/>
              </a:rPr>
              <a:t>"Data Communications &amp; Networking"</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Forouzan</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a:solidFill>
                  <a:srgbClr val="0000FF"/>
                </a:solidFill>
                <a:effectLst/>
                <a:latin typeface="inter-regular"/>
              </a:rPr>
              <a:t>"Mc Graw Hill"</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  </a:t>
            </a:r>
          </a:p>
          <a:p>
            <a:pPr algn="just"/>
            <a:r>
              <a:rPr lang="en-IN" b="0" i="0" dirty="0">
                <a:solidFill>
                  <a:srgbClr val="000000"/>
                </a:solidFill>
                <a:effectLst/>
                <a:latin typeface="inter-regular"/>
              </a:rPr>
              <a:t>    Book b3=</a:t>
            </a:r>
            <a:r>
              <a:rPr lang="en-IN" b="1" i="0" dirty="0">
                <a:solidFill>
                  <a:srgbClr val="006699"/>
                </a:solidFill>
                <a:effectLst/>
                <a:latin typeface="inter-regular"/>
              </a:rPr>
              <a:t>new</a:t>
            </a:r>
            <a:r>
              <a:rPr lang="en-IN" b="0" i="0" dirty="0">
                <a:solidFill>
                  <a:srgbClr val="000000"/>
                </a:solidFill>
                <a:effectLst/>
                <a:latin typeface="inter-regular"/>
              </a:rPr>
              <a:t> Book(</a:t>
            </a:r>
            <a:r>
              <a:rPr lang="en-IN" b="0" i="0" dirty="0">
                <a:solidFill>
                  <a:srgbClr val="C00000"/>
                </a:solidFill>
                <a:effectLst/>
                <a:latin typeface="inter-regular"/>
              </a:rPr>
              <a:t>103</a:t>
            </a:r>
            <a:r>
              <a:rPr lang="en-IN" b="0" i="0" dirty="0">
                <a:solidFill>
                  <a:srgbClr val="000000"/>
                </a:solidFill>
                <a:effectLst/>
                <a:latin typeface="inter-regular"/>
              </a:rPr>
              <a:t>,</a:t>
            </a:r>
            <a:r>
              <a:rPr lang="en-IN" b="0" i="0" dirty="0">
                <a:solidFill>
                  <a:srgbClr val="0000FF"/>
                </a:solidFill>
                <a:effectLst/>
                <a:latin typeface="inter-regular"/>
              </a:rPr>
              <a:t>"Operating System"</a:t>
            </a:r>
            <a:r>
              <a:rPr lang="en-IN" b="0" i="0" dirty="0">
                <a:solidFill>
                  <a:srgbClr val="000000"/>
                </a:solidFill>
                <a:effectLst/>
                <a:latin typeface="inter-regular"/>
              </a:rPr>
              <a:t>,</a:t>
            </a:r>
            <a:r>
              <a:rPr lang="en-IN" b="0" i="0" dirty="0">
                <a:solidFill>
                  <a:srgbClr val="0000FF"/>
                </a:solidFill>
                <a:effectLst/>
                <a:latin typeface="inter-regular"/>
              </a:rPr>
              <a:t>"Galvin"</a:t>
            </a:r>
            <a:r>
              <a:rPr lang="en-IN" b="0" i="0" dirty="0">
                <a:solidFill>
                  <a:srgbClr val="000000"/>
                </a:solidFill>
                <a:effectLst/>
                <a:latin typeface="inter-regular"/>
              </a:rPr>
              <a:t>,</a:t>
            </a:r>
            <a:r>
              <a:rPr lang="en-IN" b="0" i="0" dirty="0">
                <a:solidFill>
                  <a:srgbClr val="0000FF"/>
                </a:solidFill>
                <a:effectLst/>
                <a:latin typeface="inter-regular"/>
              </a:rPr>
              <a:t>"Wiley"</a:t>
            </a:r>
            <a:r>
              <a:rPr lang="en-IN" b="0" i="0" dirty="0">
                <a:solidFill>
                  <a:srgbClr val="000000"/>
                </a:solidFill>
                <a:effectLst/>
                <a:latin typeface="inter-regular"/>
              </a:rPr>
              <a:t>,</a:t>
            </a:r>
            <a:r>
              <a:rPr lang="en-IN" b="0" i="0" dirty="0">
                <a:solidFill>
                  <a:srgbClr val="C00000"/>
                </a:solidFill>
                <a:effectLst/>
                <a:latin typeface="inter-regular"/>
              </a:rPr>
              <a:t>6</a:t>
            </a:r>
            <a:r>
              <a:rPr lang="en-IN" b="0" i="0" dirty="0">
                <a:solidFill>
                  <a:srgbClr val="000000"/>
                </a:solidFill>
                <a:effectLst/>
                <a:latin typeface="inter-regular"/>
              </a:rPr>
              <a:t>);  </a:t>
            </a:r>
          </a:p>
          <a:p>
            <a:pPr algn="just"/>
            <a:endParaRPr lang="en-IN" b="0" i="0" dirty="0">
              <a:solidFill>
                <a:srgbClr val="000000"/>
              </a:solidFill>
              <a:effectLst/>
              <a:highlight>
                <a:srgbClr val="FFFFFF"/>
              </a:highlight>
              <a:latin typeface="inter-regular"/>
            </a:endParaRPr>
          </a:p>
        </p:txBody>
      </p:sp>
    </p:spTree>
    <p:extLst>
      <p:ext uri="{BB962C8B-B14F-4D97-AF65-F5344CB8AC3E}">
        <p14:creationId xmlns:p14="http://schemas.microsoft.com/office/powerpoint/2010/main" val="2258971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5414"/>
            <a:ext cx="10465999" cy="3139321"/>
          </a:xfrm>
          <a:prstGeom prst="rect">
            <a:avLst/>
          </a:prstGeom>
          <a:noFill/>
        </p:spPr>
        <p:txBody>
          <a:bodyPr wrap="square">
            <a:spAutoFit/>
          </a:bodyPr>
          <a:lstStyle/>
          <a:p>
            <a:pPr algn="just"/>
            <a:r>
              <a:rPr lang="en-IN" b="0" i="0" dirty="0">
                <a:solidFill>
                  <a:srgbClr val="008200"/>
                </a:solidFill>
                <a:effectLst/>
                <a:latin typeface="inter-regular"/>
              </a:rPr>
              <a:t>//Adding Books to 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(b1);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(b2);  </a:t>
            </a:r>
          </a:p>
          <a:p>
            <a:pPr algn="just"/>
            <a:r>
              <a:rPr lang="en-IN" b="0" i="0" dirty="0">
                <a:solidFill>
                  <a:srgbClr val="000000"/>
                </a:solidFill>
                <a:effectLst/>
                <a:latin typeface="inter-regular"/>
              </a:rPr>
              <a:t>    </a:t>
            </a:r>
            <a:r>
              <a:rPr lang="en-IN" b="0" i="0" dirty="0" err="1">
                <a:solidFill>
                  <a:srgbClr val="000000"/>
                </a:solidFill>
                <a:effectLst/>
                <a:latin typeface="inter-regular"/>
              </a:rPr>
              <a:t>list.add</a:t>
            </a:r>
            <a:r>
              <a:rPr lang="en-IN" b="0" i="0" dirty="0">
                <a:solidFill>
                  <a:srgbClr val="000000"/>
                </a:solidFill>
                <a:effectLst/>
                <a:latin typeface="inter-regular"/>
              </a:rPr>
              <a:t>(b3);  </a:t>
            </a:r>
          </a:p>
          <a:p>
            <a:pPr algn="just"/>
            <a:r>
              <a:rPr lang="en-IN" b="0" i="0" dirty="0">
                <a:solidFill>
                  <a:srgbClr val="000000"/>
                </a:solidFill>
                <a:effectLst/>
                <a:latin typeface="inter-regular"/>
              </a:rPr>
              <a:t>    </a:t>
            </a:r>
            <a:r>
              <a:rPr lang="en-IN" b="0" i="0" dirty="0">
                <a:solidFill>
                  <a:srgbClr val="008200"/>
                </a:solidFill>
                <a:effectLst/>
                <a:latin typeface="inter-regular"/>
              </a:rPr>
              <a:t>//Traversing 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(Book b:list){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(b.id+</a:t>
            </a:r>
            <a:r>
              <a:rPr lang="en-IN" b="0" i="0" dirty="0">
                <a:solidFill>
                  <a:srgbClr val="0000FF"/>
                </a:solidFill>
                <a:effectLst/>
                <a:latin typeface="inter-regular"/>
              </a:rPr>
              <a:t>" "</a:t>
            </a:r>
            <a:r>
              <a:rPr lang="en-IN" b="0" i="0" dirty="0">
                <a:solidFill>
                  <a:srgbClr val="000000"/>
                </a:solidFill>
                <a:effectLst/>
                <a:latin typeface="inter-regular"/>
              </a:rPr>
              <a:t>+b.name+</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b.author</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b.publisher</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b.quantity</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endParaRPr lang="en-IN" b="0" i="0" dirty="0">
              <a:solidFill>
                <a:srgbClr val="000000"/>
              </a:solidFill>
              <a:effectLst/>
              <a:highlight>
                <a:srgbClr val="FFFFFF"/>
              </a:highlight>
              <a:latin typeface="inter-regular"/>
            </a:endParaRPr>
          </a:p>
        </p:txBody>
      </p:sp>
    </p:spTree>
    <p:extLst>
      <p:ext uri="{BB962C8B-B14F-4D97-AF65-F5344CB8AC3E}">
        <p14:creationId xmlns:p14="http://schemas.microsoft.com/office/powerpoint/2010/main" val="393661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5393E-ECA7-7D98-7768-0C8068316F8A}"/>
              </a:ext>
            </a:extLst>
          </p:cNvPr>
          <p:cNvSpPr txBox="1"/>
          <p:nvPr/>
        </p:nvSpPr>
        <p:spPr>
          <a:xfrm>
            <a:off x="456210" y="430035"/>
            <a:ext cx="10465999" cy="369332"/>
          </a:xfrm>
          <a:prstGeom prst="rect">
            <a:avLst/>
          </a:prstGeom>
          <a:noFill/>
        </p:spPr>
        <p:txBody>
          <a:bodyPr wrap="square">
            <a:spAutoFit/>
          </a:bodyPr>
          <a:lstStyle/>
          <a:p>
            <a:endParaRPr lang="en-IN" dirty="0"/>
          </a:p>
        </p:txBody>
      </p:sp>
      <p:pic>
        <p:nvPicPr>
          <p:cNvPr id="3" name="Picture 2" descr="Collection Framework | Programming Reference">
            <a:extLst>
              <a:ext uri="{FF2B5EF4-FFF2-40B4-BE49-F238E27FC236}">
                <a16:creationId xmlns:a16="http://schemas.microsoft.com/office/drawing/2014/main" id="{4DC83A5A-7D4A-D1B2-6A7F-64650F436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 y="0"/>
            <a:ext cx="12125325" cy="6762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4E6F0E7-0727-F6B4-9BF9-35093850E123}"/>
              </a:ext>
            </a:extLst>
          </p:cNvPr>
          <p:cNvSpPr/>
          <p:nvPr/>
        </p:nvSpPr>
        <p:spPr>
          <a:xfrm>
            <a:off x="7453223" y="6150634"/>
            <a:ext cx="4675517" cy="577970"/>
          </a:xfrm>
          <a:prstGeom prst="rect">
            <a:avLst/>
          </a:prstGeom>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AEA4CED-F0C6-BD7E-EE13-41EA7B9EC714}"/>
              </a:ext>
            </a:extLst>
          </p:cNvPr>
          <p:cNvSpPr/>
          <p:nvPr/>
        </p:nvSpPr>
        <p:spPr>
          <a:xfrm>
            <a:off x="63260" y="6150634"/>
            <a:ext cx="12095402" cy="5779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BF5A1FD-058D-CC26-5246-EDEF7F6F7700}"/>
                  </a:ext>
                </a:extLst>
              </p14:cNvPr>
              <p14:cNvContentPartPr/>
              <p14:nvPr/>
            </p14:nvContentPartPr>
            <p14:xfrm>
              <a:off x="9014305" y="2982817"/>
              <a:ext cx="165960" cy="166320"/>
            </p14:xfrm>
          </p:contentPart>
        </mc:Choice>
        <mc:Fallback xmlns="">
          <p:pic>
            <p:nvPicPr>
              <p:cNvPr id="6" name="Ink 5">
                <a:extLst>
                  <a:ext uri="{FF2B5EF4-FFF2-40B4-BE49-F238E27FC236}">
                    <a16:creationId xmlns:a16="http://schemas.microsoft.com/office/drawing/2014/main" id="{EBF5A1FD-058D-CC26-5246-EDEF7F6F7700}"/>
                  </a:ext>
                </a:extLst>
              </p:cNvPr>
              <p:cNvPicPr/>
              <p:nvPr/>
            </p:nvPicPr>
            <p:blipFill>
              <a:blip r:embed="rId4"/>
              <a:stretch>
                <a:fillRect/>
              </a:stretch>
            </p:blipFill>
            <p:spPr>
              <a:xfrm>
                <a:off x="9008185" y="2976697"/>
                <a:ext cx="178200" cy="178560"/>
              </a:xfrm>
              <a:prstGeom prst="rect">
                <a:avLst/>
              </a:prstGeom>
            </p:spPr>
          </p:pic>
        </mc:Fallback>
      </mc:AlternateContent>
    </p:spTree>
    <p:extLst>
      <p:ext uri="{BB962C8B-B14F-4D97-AF65-F5344CB8AC3E}">
        <p14:creationId xmlns:p14="http://schemas.microsoft.com/office/powerpoint/2010/main" val="2144726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C3057A0-AAD8-810A-F4A5-075241EA4EB8}"/>
              </a:ext>
            </a:extLst>
          </p:cNvPr>
          <p:cNvGraphicFramePr>
            <a:graphicFrameLocks noGrp="1"/>
          </p:cNvGraphicFramePr>
          <p:nvPr/>
        </p:nvGraphicFramePr>
        <p:xfrm>
          <a:off x="517584" y="1199072"/>
          <a:ext cx="11533518" cy="5564037"/>
        </p:xfrm>
        <a:graphic>
          <a:graphicData uri="http://schemas.openxmlformats.org/drawingml/2006/table">
            <a:tbl>
              <a:tblPr/>
              <a:tblGrid>
                <a:gridCol w="5766759">
                  <a:extLst>
                    <a:ext uri="{9D8B030D-6E8A-4147-A177-3AD203B41FA5}">
                      <a16:colId xmlns:a16="http://schemas.microsoft.com/office/drawing/2014/main" val="1508124315"/>
                    </a:ext>
                  </a:extLst>
                </a:gridCol>
                <a:gridCol w="5766759">
                  <a:extLst>
                    <a:ext uri="{9D8B030D-6E8A-4147-A177-3AD203B41FA5}">
                      <a16:colId xmlns:a16="http://schemas.microsoft.com/office/drawing/2014/main" val="3932954159"/>
                    </a:ext>
                  </a:extLst>
                </a:gridCol>
              </a:tblGrid>
              <a:tr h="427361">
                <a:tc>
                  <a:txBody>
                    <a:bodyPr/>
                    <a:lstStyle/>
                    <a:p>
                      <a:pPr algn="l" fontAlgn="t"/>
                      <a:r>
                        <a:rPr lang="en-IN" sz="1100">
                          <a:solidFill>
                            <a:srgbClr val="000000"/>
                          </a:solidFill>
                          <a:effectLst/>
                          <a:highlight>
                            <a:srgbClr val="C7CCBE"/>
                          </a:highlight>
                          <a:latin typeface="times new roman" panose="02020603050405020304" pitchFamily="18" charset="0"/>
                        </a:rPr>
                        <a:t>ArrayList</a:t>
                      </a:r>
                    </a:p>
                  </a:txBody>
                  <a:tcPr marL="68175" marR="68175" marT="68175" marB="68175">
                    <a:lnL w="9525" cap="flat" cmpd="sng" algn="ctr">
                      <a:solidFill>
                        <a:srgbClr val="D01C5E"/>
                      </a:solidFill>
                      <a:prstDash val="solid"/>
                      <a:round/>
                      <a:headEnd type="none" w="med" len="med"/>
                      <a:tailEnd type="none" w="med" len="med"/>
                    </a:lnL>
                    <a:lnR w="9525" cap="flat" cmpd="sng" algn="ctr">
                      <a:solidFill>
                        <a:srgbClr val="D01C5E"/>
                      </a:solidFill>
                      <a:prstDash val="solid"/>
                      <a:round/>
                      <a:headEnd type="none" w="med" len="med"/>
                      <a:tailEnd type="none" w="med" len="med"/>
                    </a:lnR>
                    <a:lnT w="9525" cap="flat" cmpd="sng" algn="ctr">
                      <a:solidFill>
                        <a:srgbClr val="D01C5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dirty="0">
                          <a:solidFill>
                            <a:srgbClr val="000000"/>
                          </a:solidFill>
                          <a:effectLst/>
                          <a:highlight>
                            <a:srgbClr val="C7CCBE"/>
                          </a:highlight>
                          <a:latin typeface="times new roman" panose="02020603050405020304" pitchFamily="18" charset="0"/>
                        </a:rPr>
                        <a:t>LinkedList</a:t>
                      </a:r>
                    </a:p>
                  </a:txBody>
                  <a:tcPr marL="68175" marR="68175" marT="68175" marB="68175">
                    <a:lnL w="9525" cap="flat" cmpd="sng" algn="ctr">
                      <a:solidFill>
                        <a:srgbClr val="D01C5E"/>
                      </a:solidFill>
                      <a:prstDash val="solid"/>
                      <a:round/>
                      <a:headEnd type="none" w="med" len="med"/>
                      <a:tailEnd type="none" w="med" len="med"/>
                    </a:lnL>
                    <a:lnR w="9525" cap="flat" cmpd="sng" algn="ctr">
                      <a:solidFill>
                        <a:srgbClr val="D01C5E"/>
                      </a:solidFill>
                      <a:prstDash val="solid"/>
                      <a:round/>
                      <a:headEnd type="none" w="med" len="med"/>
                      <a:tailEnd type="none" w="med" len="med"/>
                    </a:lnR>
                    <a:lnT w="9525" cap="flat" cmpd="sng" algn="ctr">
                      <a:solidFill>
                        <a:srgbClr val="D01C5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28525272"/>
                  </a:ext>
                </a:extLst>
              </a:tr>
              <a:tr h="599140">
                <a:tc>
                  <a:txBody>
                    <a:bodyPr/>
                    <a:lstStyle/>
                    <a:p>
                      <a:pPr algn="just" fontAlgn="t"/>
                      <a:r>
                        <a:rPr lang="en-US" sz="1100">
                          <a:solidFill>
                            <a:srgbClr val="333333"/>
                          </a:solidFill>
                          <a:effectLst/>
                          <a:latin typeface="inter-regular"/>
                        </a:rPr>
                        <a:t>1) ArrayList internally uses a </a:t>
                      </a:r>
                      <a:r>
                        <a:rPr lang="en-US" sz="1100" b="1">
                          <a:solidFill>
                            <a:srgbClr val="333333"/>
                          </a:solidFill>
                          <a:effectLst/>
                          <a:latin typeface="inter-bold"/>
                        </a:rPr>
                        <a:t>dynamic array</a:t>
                      </a:r>
                      <a:r>
                        <a:rPr lang="en-US" sz="1100">
                          <a:solidFill>
                            <a:srgbClr val="333333"/>
                          </a:solidFill>
                          <a:effectLst/>
                          <a:latin typeface="inter-regular"/>
                        </a:rPr>
                        <a:t> to store the elements.</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LinkedList internally uses a </a:t>
                      </a:r>
                      <a:r>
                        <a:rPr lang="en-US" sz="1100" b="1">
                          <a:solidFill>
                            <a:srgbClr val="333333"/>
                          </a:solidFill>
                          <a:effectLst/>
                          <a:latin typeface="inter-bold"/>
                        </a:rPr>
                        <a:t>doubly linked list</a:t>
                      </a:r>
                      <a:r>
                        <a:rPr lang="en-US" sz="1100">
                          <a:solidFill>
                            <a:srgbClr val="333333"/>
                          </a:solidFill>
                          <a:effectLst/>
                          <a:latin typeface="inter-regular"/>
                        </a:rPr>
                        <a:t> to store the elements.</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74463857"/>
                  </a:ext>
                </a:extLst>
              </a:tr>
              <a:tr h="1070488">
                <a:tc>
                  <a:txBody>
                    <a:bodyPr/>
                    <a:lstStyle/>
                    <a:p>
                      <a:pPr algn="just" fontAlgn="t"/>
                      <a:r>
                        <a:rPr lang="en-US" sz="1100" dirty="0">
                          <a:solidFill>
                            <a:srgbClr val="333333"/>
                          </a:solidFill>
                          <a:effectLst/>
                          <a:latin typeface="inter-regular"/>
                        </a:rPr>
                        <a:t>2) Manipulation with </a:t>
                      </a:r>
                      <a:r>
                        <a:rPr lang="en-US" sz="1100" dirty="0" err="1">
                          <a:solidFill>
                            <a:srgbClr val="333333"/>
                          </a:solidFill>
                          <a:effectLst/>
                          <a:latin typeface="inter-regular"/>
                        </a:rPr>
                        <a:t>ArrayList</a:t>
                      </a:r>
                      <a:r>
                        <a:rPr lang="en-US" sz="1100" dirty="0">
                          <a:solidFill>
                            <a:srgbClr val="333333"/>
                          </a:solidFill>
                          <a:effectLst/>
                          <a:latin typeface="inter-regular"/>
                        </a:rPr>
                        <a:t> is </a:t>
                      </a:r>
                      <a:r>
                        <a:rPr lang="en-US" sz="1100" b="1" dirty="0">
                          <a:solidFill>
                            <a:srgbClr val="333333"/>
                          </a:solidFill>
                          <a:effectLst/>
                          <a:latin typeface="inter-bold"/>
                        </a:rPr>
                        <a:t>slow</a:t>
                      </a:r>
                      <a:r>
                        <a:rPr lang="en-US" sz="1100" dirty="0">
                          <a:solidFill>
                            <a:srgbClr val="333333"/>
                          </a:solidFill>
                          <a:effectLst/>
                          <a:latin typeface="inter-regular"/>
                        </a:rPr>
                        <a:t> because it internally uses an array. If any element is removed from the array, all the other elements are shifted in memory.</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Manipulation with LinkedList is </a:t>
                      </a:r>
                      <a:r>
                        <a:rPr lang="en-US" sz="1100" b="1">
                          <a:solidFill>
                            <a:srgbClr val="333333"/>
                          </a:solidFill>
                          <a:effectLst/>
                          <a:latin typeface="inter-bold"/>
                        </a:rPr>
                        <a:t>faster</a:t>
                      </a:r>
                      <a:r>
                        <a:rPr lang="en-US" sz="1100">
                          <a:solidFill>
                            <a:srgbClr val="333333"/>
                          </a:solidFill>
                          <a:effectLst/>
                          <a:latin typeface="inter-regular"/>
                        </a:rPr>
                        <a:t> than ArrayList because it uses a doubly linked list, so no bit shifting is required in memory.</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18715234"/>
                  </a:ext>
                </a:extLst>
              </a:tr>
              <a:tr h="834814">
                <a:tc>
                  <a:txBody>
                    <a:bodyPr/>
                    <a:lstStyle/>
                    <a:p>
                      <a:pPr algn="just" fontAlgn="t"/>
                      <a:r>
                        <a:rPr lang="en-US" sz="1100">
                          <a:solidFill>
                            <a:srgbClr val="333333"/>
                          </a:solidFill>
                          <a:effectLst/>
                          <a:latin typeface="inter-regular"/>
                        </a:rPr>
                        <a:t>3) An ArrayList class can </a:t>
                      </a:r>
                      <a:r>
                        <a:rPr lang="en-US" sz="1100" b="1">
                          <a:solidFill>
                            <a:srgbClr val="333333"/>
                          </a:solidFill>
                          <a:effectLst/>
                          <a:latin typeface="inter-bold"/>
                        </a:rPr>
                        <a:t>act as a list</a:t>
                      </a:r>
                      <a:r>
                        <a:rPr lang="en-US" sz="1100">
                          <a:solidFill>
                            <a:srgbClr val="333333"/>
                          </a:solidFill>
                          <a:effectLst/>
                          <a:latin typeface="inter-regular"/>
                        </a:rPr>
                        <a:t> only because it implements List only.</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LinkedList class can </a:t>
                      </a:r>
                      <a:r>
                        <a:rPr lang="en-US" sz="1100" b="1">
                          <a:solidFill>
                            <a:srgbClr val="333333"/>
                          </a:solidFill>
                          <a:effectLst/>
                          <a:latin typeface="inter-bold"/>
                        </a:rPr>
                        <a:t>act as a list and queue</a:t>
                      </a:r>
                      <a:r>
                        <a:rPr lang="en-US" sz="1100">
                          <a:solidFill>
                            <a:srgbClr val="333333"/>
                          </a:solidFill>
                          <a:effectLst/>
                          <a:latin typeface="inter-regular"/>
                        </a:rPr>
                        <a:t> both because it implements List and Deque interfaces.</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77020619"/>
                  </a:ext>
                </a:extLst>
              </a:tr>
              <a:tr h="599140">
                <a:tc>
                  <a:txBody>
                    <a:bodyPr/>
                    <a:lstStyle/>
                    <a:p>
                      <a:pPr algn="just" fontAlgn="t"/>
                      <a:r>
                        <a:rPr lang="en-US" sz="1100">
                          <a:solidFill>
                            <a:srgbClr val="333333"/>
                          </a:solidFill>
                          <a:effectLst/>
                          <a:latin typeface="inter-regular"/>
                        </a:rPr>
                        <a:t>4) ArrayList is </a:t>
                      </a:r>
                      <a:r>
                        <a:rPr lang="en-US" sz="1100" b="1">
                          <a:solidFill>
                            <a:srgbClr val="333333"/>
                          </a:solidFill>
                          <a:effectLst/>
                          <a:latin typeface="inter-bold"/>
                        </a:rPr>
                        <a:t>better for storing and accessing</a:t>
                      </a:r>
                      <a:r>
                        <a:rPr lang="en-US" sz="1100">
                          <a:solidFill>
                            <a:srgbClr val="333333"/>
                          </a:solidFill>
                          <a:effectLst/>
                          <a:latin typeface="inter-regular"/>
                        </a:rPr>
                        <a:t> data.</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100">
                          <a:solidFill>
                            <a:srgbClr val="333333"/>
                          </a:solidFill>
                          <a:effectLst/>
                          <a:latin typeface="inter-regular"/>
                        </a:rPr>
                        <a:t>LinkedList is </a:t>
                      </a:r>
                      <a:r>
                        <a:rPr lang="en-IN" sz="1100" b="1">
                          <a:solidFill>
                            <a:srgbClr val="333333"/>
                          </a:solidFill>
                          <a:effectLst/>
                          <a:latin typeface="inter-bold"/>
                        </a:rPr>
                        <a:t>better for manipulating</a:t>
                      </a:r>
                      <a:r>
                        <a:rPr lang="en-IN" sz="1100">
                          <a:solidFill>
                            <a:srgbClr val="333333"/>
                          </a:solidFill>
                          <a:effectLst/>
                          <a:latin typeface="inter-regular"/>
                        </a:rPr>
                        <a:t> data.</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12269416"/>
                  </a:ext>
                </a:extLst>
              </a:tr>
              <a:tr h="599140">
                <a:tc>
                  <a:txBody>
                    <a:bodyPr/>
                    <a:lstStyle/>
                    <a:p>
                      <a:pPr algn="just" fontAlgn="t"/>
                      <a:r>
                        <a:rPr lang="en-US" sz="1100">
                          <a:solidFill>
                            <a:srgbClr val="333333"/>
                          </a:solidFill>
                          <a:effectLst/>
                          <a:latin typeface="inter-regular"/>
                        </a:rPr>
                        <a:t>5) The memory location for the elements of an ArrayList is contiguous.</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a:solidFill>
                            <a:srgbClr val="333333"/>
                          </a:solidFill>
                          <a:effectLst/>
                          <a:latin typeface="inter-regular"/>
                        </a:rPr>
                        <a:t>The location for the elements of a linked list is not contagious.</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15018141"/>
                  </a:ext>
                </a:extLst>
              </a:tr>
              <a:tr h="834814">
                <a:tc>
                  <a:txBody>
                    <a:bodyPr/>
                    <a:lstStyle/>
                    <a:p>
                      <a:pPr algn="just" fontAlgn="t"/>
                      <a:r>
                        <a:rPr lang="en-US" sz="1100">
                          <a:solidFill>
                            <a:srgbClr val="333333"/>
                          </a:solidFill>
                          <a:effectLst/>
                          <a:latin typeface="inter-regular"/>
                        </a:rPr>
                        <a:t>6) Generally, when an ArrayList is initialized, a default capacity of 10 is assigned to the ArrayList.</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100">
                          <a:solidFill>
                            <a:srgbClr val="333333"/>
                          </a:solidFill>
                          <a:effectLst/>
                          <a:latin typeface="inter-regular"/>
                        </a:rPr>
                        <a:t>There is no case of default capacity in a LinkedList. In LinkedList, an empty list is created when a LinkedList is initialized.</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11788910"/>
                  </a:ext>
                </a:extLst>
              </a:tr>
              <a:tr h="599140">
                <a:tc>
                  <a:txBody>
                    <a:bodyPr/>
                    <a:lstStyle/>
                    <a:p>
                      <a:pPr algn="just" fontAlgn="t"/>
                      <a:r>
                        <a:rPr lang="en-US" sz="1100">
                          <a:solidFill>
                            <a:srgbClr val="333333"/>
                          </a:solidFill>
                          <a:effectLst/>
                          <a:latin typeface="inter-regular"/>
                        </a:rPr>
                        <a:t>7) To be precise, an ArrayList is a resizable array.</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100" dirty="0">
                          <a:solidFill>
                            <a:srgbClr val="333333"/>
                          </a:solidFill>
                          <a:effectLst/>
                          <a:latin typeface="inter-regular"/>
                        </a:rPr>
                        <a:t>LinkedList implements the doubly linked list of the list interface.</a:t>
                      </a:r>
                    </a:p>
                  </a:txBody>
                  <a:tcPr marL="45450" marR="45450" marT="45450" marB="454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827873"/>
                  </a:ext>
                </a:extLst>
              </a:tr>
            </a:tbl>
          </a:graphicData>
        </a:graphic>
      </p:graphicFrame>
      <p:sp>
        <p:nvSpPr>
          <p:cNvPr id="9" name="TextBox 8">
            <a:extLst>
              <a:ext uri="{FF2B5EF4-FFF2-40B4-BE49-F238E27FC236}">
                <a16:creationId xmlns:a16="http://schemas.microsoft.com/office/drawing/2014/main" id="{72535591-A1B5-1384-8526-4BD8F80FECC6}"/>
              </a:ext>
            </a:extLst>
          </p:cNvPr>
          <p:cNvSpPr txBox="1"/>
          <p:nvPr/>
        </p:nvSpPr>
        <p:spPr>
          <a:xfrm>
            <a:off x="1826642" y="505447"/>
            <a:ext cx="6103188" cy="369332"/>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Difference Between </a:t>
            </a:r>
            <a:r>
              <a:rPr lang="en-US" b="0" i="0" dirty="0" err="1">
                <a:solidFill>
                  <a:srgbClr val="610B38"/>
                </a:solidFill>
                <a:effectLst/>
                <a:highlight>
                  <a:srgbClr val="FFFFFF"/>
                </a:highlight>
                <a:latin typeface="erdana"/>
              </a:rPr>
              <a:t>ArrayList</a:t>
            </a:r>
            <a:r>
              <a:rPr lang="en-US" b="0" i="0" dirty="0">
                <a:solidFill>
                  <a:srgbClr val="610B38"/>
                </a:solidFill>
                <a:effectLst/>
                <a:highlight>
                  <a:srgbClr val="FFFFFF"/>
                </a:highlight>
                <a:latin typeface="erdana"/>
              </a:rPr>
              <a:t> and LinkedList</a:t>
            </a:r>
          </a:p>
        </p:txBody>
      </p:sp>
    </p:spTree>
    <p:extLst>
      <p:ext uri="{BB962C8B-B14F-4D97-AF65-F5344CB8AC3E}">
        <p14:creationId xmlns:p14="http://schemas.microsoft.com/office/powerpoint/2010/main" val="3051985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477660"/>
            <a:ext cx="10465999" cy="4801314"/>
          </a:xfrm>
          <a:prstGeom prst="rect">
            <a:avLst/>
          </a:prstGeom>
          <a:noFill/>
        </p:spPr>
        <p:txBody>
          <a:bodyPr wrap="square">
            <a:spAutoFit/>
          </a:bodyPr>
          <a:lstStyle/>
          <a:p>
            <a:r>
              <a:rPr lang="en-US" dirty="0">
                <a:highlight>
                  <a:srgbClr val="808000"/>
                </a:highlight>
              </a:rPr>
              <a:t>Vector: </a:t>
            </a:r>
          </a:p>
          <a:p>
            <a:r>
              <a:rPr lang="en-US" dirty="0"/>
              <a:t>Underlying data structure is Resizable/growable array.</a:t>
            </a:r>
          </a:p>
          <a:p>
            <a:r>
              <a:rPr lang="en-US" dirty="0"/>
              <a:t>Duplicates are allowed.</a:t>
            </a:r>
          </a:p>
          <a:p>
            <a:r>
              <a:rPr lang="en-US" dirty="0"/>
              <a:t>Insertion Order Preserved.</a:t>
            </a:r>
          </a:p>
          <a:p>
            <a:r>
              <a:rPr lang="en-US" dirty="0"/>
              <a:t>Null insertion allowed</a:t>
            </a:r>
          </a:p>
          <a:p>
            <a:r>
              <a:rPr lang="en-US" dirty="0"/>
              <a:t>Heterogeneous Objects are allowed</a:t>
            </a:r>
          </a:p>
          <a:p>
            <a:r>
              <a:rPr lang="en-US" dirty="0"/>
              <a:t>Serialization and </a:t>
            </a:r>
            <a:r>
              <a:rPr lang="en-US" dirty="0" err="1"/>
              <a:t>clonable</a:t>
            </a:r>
            <a:r>
              <a:rPr lang="en-US" dirty="0"/>
              <a:t> already implemented</a:t>
            </a:r>
          </a:p>
          <a:p>
            <a:r>
              <a:rPr lang="en-US" dirty="0" err="1"/>
              <a:t>RandomAccess</a:t>
            </a:r>
            <a:r>
              <a:rPr lang="en-US" dirty="0"/>
              <a:t> interface already implemented.</a:t>
            </a:r>
          </a:p>
          <a:p>
            <a:r>
              <a:rPr lang="en-US" dirty="0">
                <a:highlight>
                  <a:srgbClr val="808080"/>
                </a:highlight>
              </a:rPr>
              <a:t>Most of the method of vector are synchronized. Means Vector object is thread safe.</a:t>
            </a:r>
          </a:p>
          <a:p>
            <a:endParaRPr lang="en-US" dirty="0"/>
          </a:p>
          <a:p>
            <a:r>
              <a:rPr lang="en-US" dirty="0">
                <a:highlight>
                  <a:srgbClr val="808000"/>
                </a:highlight>
              </a:rPr>
              <a:t>Constructor:</a:t>
            </a:r>
          </a:p>
          <a:p>
            <a:r>
              <a:rPr lang="en-US" dirty="0"/>
              <a:t>Vector()</a:t>
            </a:r>
          </a:p>
          <a:p>
            <a:r>
              <a:rPr lang="en-US" dirty="0"/>
              <a:t>Vector(int </a:t>
            </a:r>
            <a:r>
              <a:rPr lang="en-US" dirty="0" err="1"/>
              <a:t>initialCapacity</a:t>
            </a:r>
            <a:r>
              <a:rPr lang="en-US" dirty="0"/>
              <a:t>)</a:t>
            </a:r>
          </a:p>
          <a:p>
            <a:r>
              <a:rPr lang="en-US" dirty="0"/>
              <a:t>Vector(int </a:t>
            </a:r>
            <a:r>
              <a:rPr lang="en-US" dirty="0" err="1"/>
              <a:t>initialCapacity</a:t>
            </a:r>
            <a:r>
              <a:rPr lang="en-US" dirty="0"/>
              <a:t>, int </a:t>
            </a:r>
            <a:r>
              <a:rPr lang="en-US" dirty="0" err="1"/>
              <a:t>capacityIncrement</a:t>
            </a:r>
            <a:r>
              <a:rPr lang="en-US" dirty="0"/>
              <a:t>)</a:t>
            </a:r>
          </a:p>
          <a:p>
            <a:r>
              <a:rPr lang="en-US" dirty="0"/>
              <a:t>Vector(Collection c)</a:t>
            </a:r>
          </a:p>
          <a:p>
            <a:endParaRPr lang="en-US" dirty="0"/>
          </a:p>
          <a:p>
            <a:endParaRPr lang="en-IN" dirty="0"/>
          </a:p>
        </p:txBody>
      </p:sp>
    </p:spTree>
    <p:extLst>
      <p:ext uri="{BB962C8B-B14F-4D97-AF65-F5344CB8AC3E}">
        <p14:creationId xmlns:p14="http://schemas.microsoft.com/office/powerpoint/2010/main" val="4280539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43082-E2E5-8C34-19F3-6F970E7C0A6A}"/>
              </a:ext>
            </a:extLst>
          </p:cNvPr>
          <p:cNvSpPr txBox="1"/>
          <p:nvPr/>
        </p:nvSpPr>
        <p:spPr>
          <a:xfrm>
            <a:off x="3051594" y="755657"/>
            <a:ext cx="6103188" cy="5355312"/>
          </a:xfrm>
          <a:prstGeom prst="rect">
            <a:avLst/>
          </a:prstGeom>
          <a:noFill/>
        </p:spPr>
        <p:txBody>
          <a:bodyPr wrap="square">
            <a:spAutoFit/>
          </a:bodyPr>
          <a:lstStyle/>
          <a:p>
            <a:pPr algn="ctr"/>
            <a:r>
              <a:rPr lang="en-IN" b="1" i="0" dirty="0">
                <a:solidFill>
                  <a:srgbClr val="006699"/>
                </a:solidFill>
                <a:effectLst/>
                <a:latin typeface="inter-regular"/>
              </a:rPr>
              <a:t>Example-1</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VectorExample</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//Create a vector</a:t>
            </a:r>
            <a:r>
              <a:rPr lang="en-IN" b="0" i="0" dirty="0">
                <a:solidFill>
                  <a:srgbClr val="000000"/>
                </a:solidFill>
                <a:effectLst/>
                <a:latin typeface="inter-regular"/>
              </a:rPr>
              <a:t>  </a:t>
            </a:r>
          </a:p>
          <a:p>
            <a:pPr algn="just"/>
            <a:r>
              <a:rPr lang="en-IN" b="0" i="0" dirty="0">
                <a:solidFill>
                  <a:srgbClr val="000000"/>
                </a:solidFill>
                <a:effectLst/>
                <a:latin typeface="inter-regular"/>
              </a:rPr>
              <a:t>          Vector&lt;String&gt; </a:t>
            </a:r>
            <a:r>
              <a:rPr lang="en-IN" b="0" i="0" dirty="0" err="1">
                <a:solidFill>
                  <a:srgbClr val="000000"/>
                </a:solidFill>
                <a:effectLst/>
                <a:latin typeface="inter-regular"/>
              </a:rPr>
              <a:t>vec</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Vector&lt;String&gt;();  </a:t>
            </a:r>
          </a:p>
          <a:p>
            <a:pPr algn="just"/>
            <a:r>
              <a:rPr lang="en-IN" b="0" i="0" dirty="0">
                <a:solidFill>
                  <a:srgbClr val="000000"/>
                </a:solidFill>
                <a:effectLst/>
                <a:latin typeface="inter-regular"/>
              </a:rPr>
              <a:t>          </a:t>
            </a:r>
            <a:r>
              <a:rPr lang="en-IN" b="0" i="0" dirty="0">
                <a:solidFill>
                  <a:srgbClr val="008200"/>
                </a:solidFill>
                <a:effectLst/>
                <a:latin typeface="inter-regular"/>
              </a:rPr>
              <a:t>//Adding elements using add() method of List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a:t>
            </a:r>
            <a:r>
              <a:rPr lang="en-IN" b="0" i="0" dirty="0">
                <a:solidFill>
                  <a:srgbClr val="000000"/>
                </a:solidFill>
                <a:effectLst/>
                <a:latin typeface="inter-regular"/>
              </a:rPr>
              <a:t>(</a:t>
            </a:r>
            <a:r>
              <a:rPr lang="en-IN" b="0" i="0" dirty="0">
                <a:solidFill>
                  <a:srgbClr val="0000FF"/>
                </a:solidFill>
                <a:effectLst/>
                <a:latin typeface="inter-regular"/>
              </a:rPr>
              <a:t>"Tiger"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a:t>
            </a:r>
            <a:r>
              <a:rPr lang="en-IN" b="0" i="0" dirty="0">
                <a:solidFill>
                  <a:srgbClr val="000000"/>
                </a:solidFill>
                <a:effectLst/>
                <a:latin typeface="inter-regular"/>
              </a:rPr>
              <a:t>(</a:t>
            </a:r>
            <a:r>
              <a:rPr lang="en-IN" b="0" i="0" dirty="0">
                <a:solidFill>
                  <a:srgbClr val="0000FF"/>
                </a:solidFill>
                <a:effectLst/>
                <a:latin typeface="inter-regular"/>
              </a:rPr>
              <a:t>"Lion"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a:t>
            </a:r>
            <a:r>
              <a:rPr lang="en-IN" b="0" i="0" dirty="0">
                <a:solidFill>
                  <a:srgbClr val="000000"/>
                </a:solidFill>
                <a:effectLst/>
                <a:latin typeface="inter-regular"/>
              </a:rPr>
              <a:t>(</a:t>
            </a:r>
            <a:r>
              <a:rPr lang="en-IN" b="0" i="0" dirty="0">
                <a:solidFill>
                  <a:srgbClr val="0000FF"/>
                </a:solidFill>
                <a:effectLst/>
                <a:latin typeface="inter-regular"/>
              </a:rPr>
              <a:t>"Dog"</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a:t>
            </a:r>
            <a:r>
              <a:rPr lang="en-IN" b="0" i="0" dirty="0">
                <a:solidFill>
                  <a:srgbClr val="000000"/>
                </a:solidFill>
                <a:effectLst/>
                <a:latin typeface="inter-regular"/>
              </a:rPr>
              <a:t>(</a:t>
            </a:r>
            <a:r>
              <a:rPr lang="en-IN" b="0" i="0" dirty="0">
                <a:solidFill>
                  <a:srgbClr val="0000FF"/>
                </a:solidFill>
                <a:effectLst/>
                <a:latin typeface="inter-regular"/>
              </a:rPr>
              <a:t>"Elephant"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//Adding elements using </a:t>
            </a:r>
            <a:r>
              <a:rPr lang="en-IN" b="0" i="0" dirty="0" err="1">
                <a:solidFill>
                  <a:srgbClr val="008200"/>
                </a:solidFill>
                <a:effectLst/>
                <a:latin typeface="inter-regular"/>
              </a:rPr>
              <a:t>addElement</a:t>
            </a:r>
            <a:r>
              <a:rPr lang="en-IN" b="0" i="0" dirty="0">
                <a:solidFill>
                  <a:srgbClr val="008200"/>
                </a:solidFill>
                <a:effectLst/>
                <a:latin typeface="inter-regular"/>
              </a:rPr>
              <a:t>() method of Vector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vec.addElement</a:t>
            </a:r>
            <a:r>
              <a:rPr lang="en-IN" b="0" i="0" dirty="0">
                <a:solidFill>
                  <a:srgbClr val="000000"/>
                </a:solidFill>
                <a:effectLst/>
                <a:latin typeface="inter-regular"/>
              </a:rPr>
              <a:t>(</a:t>
            </a:r>
            <a:r>
              <a:rPr lang="en-IN" b="0" i="0" dirty="0">
                <a:solidFill>
                  <a:srgbClr val="0000FF"/>
                </a:solidFill>
                <a:effectLst/>
                <a:latin typeface="inter-regular"/>
              </a:rPr>
              <a:t>"Rat"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vec.addElement</a:t>
            </a:r>
            <a:r>
              <a:rPr lang="en-IN" b="0" i="0" dirty="0">
                <a:solidFill>
                  <a:srgbClr val="000000"/>
                </a:solidFill>
                <a:effectLst/>
                <a:latin typeface="inter-regular"/>
              </a:rPr>
              <a:t>(</a:t>
            </a:r>
            <a:r>
              <a:rPr lang="en-IN" b="0" i="0" dirty="0">
                <a:solidFill>
                  <a:srgbClr val="0000FF"/>
                </a:solidFill>
                <a:effectLst/>
                <a:latin typeface="inter-regular"/>
              </a:rPr>
              <a:t>"Cat"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vec.addElement</a:t>
            </a:r>
            <a:r>
              <a:rPr lang="en-IN" b="0" i="0" dirty="0">
                <a:solidFill>
                  <a:srgbClr val="000000"/>
                </a:solidFill>
                <a:effectLst/>
                <a:latin typeface="inter-regular"/>
              </a:rPr>
              <a:t>(</a:t>
            </a:r>
            <a:r>
              <a:rPr lang="en-IN" b="0" i="0" dirty="0">
                <a:solidFill>
                  <a:srgbClr val="0000FF"/>
                </a:solidFill>
                <a:effectLst/>
                <a:latin typeface="inter-regular"/>
              </a:rPr>
              <a:t>"Deer"</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"Elements are: "</a:t>
            </a:r>
            <a:r>
              <a:rPr lang="en-IN" b="0" i="0" dirty="0">
                <a:solidFill>
                  <a:srgbClr val="000000"/>
                </a:solidFill>
                <a:effectLst/>
                <a:latin typeface="inter-regular"/>
              </a:rPr>
              <a:t>+</a:t>
            </a:r>
            <a:r>
              <a:rPr lang="en-IN" b="0" i="0" dirty="0" err="1">
                <a:solidFill>
                  <a:srgbClr val="000000"/>
                </a:solidFill>
                <a:effectLst/>
                <a:latin typeface="inter-regular"/>
              </a:rPr>
              <a:t>vec</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585538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43082-E2E5-8C34-19F3-6F970E7C0A6A}"/>
              </a:ext>
            </a:extLst>
          </p:cNvPr>
          <p:cNvSpPr txBox="1"/>
          <p:nvPr/>
        </p:nvSpPr>
        <p:spPr>
          <a:xfrm>
            <a:off x="3051594" y="755657"/>
            <a:ext cx="6103188" cy="5355312"/>
          </a:xfrm>
          <a:prstGeom prst="rect">
            <a:avLst/>
          </a:prstGeom>
          <a:noFill/>
        </p:spPr>
        <p:txBody>
          <a:bodyPr wrap="square">
            <a:spAutoFit/>
          </a:bodyPr>
          <a:lstStyle/>
          <a:p>
            <a:pPr algn="ctr"/>
            <a:r>
              <a:rPr lang="en-IN" b="1" i="0" dirty="0">
                <a:solidFill>
                  <a:srgbClr val="006699"/>
                </a:solidFill>
                <a:effectLst/>
                <a:latin typeface="inter-regular"/>
              </a:rPr>
              <a:t>Example-2</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VectorExample1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//Create an empty vector with initial capacity 4</a:t>
            </a:r>
            <a:r>
              <a:rPr lang="en-IN" b="0" i="0" dirty="0">
                <a:solidFill>
                  <a:srgbClr val="000000"/>
                </a:solidFill>
                <a:effectLst/>
                <a:latin typeface="inter-regular"/>
              </a:rPr>
              <a:t>  </a:t>
            </a:r>
          </a:p>
          <a:p>
            <a:pPr algn="just"/>
            <a:r>
              <a:rPr lang="en-IN" b="0" i="0" dirty="0">
                <a:solidFill>
                  <a:srgbClr val="000000"/>
                </a:solidFill>
                <a:effectLst/>
                <a:latin typeface="inter-regular"/>
              </a:rPr>
              <a:t>          Vector&lt;String&gt; </a:t>
            </a:r>
            <a:r>
              <a:rPr lang="en-IN" b="0" i="0" dirty="0" err="1">
                <a:solidFill>
                  <a:srgbClr val="000000"/>
                </a:solidFill>
                <a:effectLst/>
                <a:latin typeface="inter-regular"/>
              </a:rPr>
              <a:t>vec</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Vector&lt;String&gt;(</a:t>
            </a:r>
            <a:r>
              <a:rPr lang="en-IN" b="0" i="0" dirty="0">
                <a:solidFill>
                  <a:srgbClr val="C00000"/>
                </a:solidFill>
                <a:effectLst/>
                <a:latin typeface="inter-regular"/>
              </a:rPr>
              <a:t>4</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//Adding elements to a vector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a:t>
            </a:r>
            <a:r>
              <a:rPr lang="en-IN" b="0" i="0" dirty="0">
                <a:solidFill>
                  <a:srgbClr val="000000"/>
                </a:solidFill>
                <a:effectLst/>
                <a:latin typeface="inter-regular"/>
              </a:rPr>
              <a:t>(</a:t>
            </a:r>
            <a:r>
              <a:rPr lang="en-IN" b="0" i="0" dirty="0">
                <a:solidFill>
                  <a:srgbClr val="0000FF"/>
                </a:solidFill>
                <a:effectLst/>
                <a:latin typeface="inter-regular"/>
              </a:rPr>
              <a:t>"Tiger"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a:t>
            </a:r>
            <a:r>
              <a:rPr lang="en-IN" b="0" i="0" dirty="0">
                <a:solidFill>
                  <a:srgbClr val="000000"/>
                </a:solidFill>
                <a:effectLst/>
                <a:latin typeface="inter-regular"/>
              </a:rPr>
              <a:t>(</a:t>
            </a:r>
            <a:r>
              <a:rPr lang="en-IN" b="0" i="0" dirty="0">
                <a:solidFill>
                  <a:srgbClr val="0000FF"/>
                </a:solidFill>
                <a:effectLst/>
                <a:latin typeface="inter-regular"/>
              </a:rPr>
              <a:t>"Lion"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a:t>
            </a:r>
            <a:r>
              <a:rPr lang="en-IN" b="0" i="0" dirty="0">
                <a:solidFill>
                  <a:srgbClr val="000000"/>
                </a:solidFill>
                <a:effectLst/>
                <a:latin typeface="inter-regular"/>
              </a:rPr>
              <a:t>(</a:t>
            </a:r>
            <a:r>
              <a:rPr lang="en-IN" b="0" i="0" dirty="0">
                <a:solidFill>
                  <a:srgbClr val="0000FF"/>
                </a:solidFill>
                <a:effectLst/>
                <a:latin typeface="inter-regular"/>
              </a:rPr>
              <a:t>"Dog"</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a:t>
            </a:r>
            <a:r>
              <a:rPr lang="en-IN" b="0" i="0" dirty="0">
                <a:solidFill>
                  <a:srgbClr val="000000"/>
                </a:solidFill>
                <a:effectLst/>
                <a:latin typeface="inter-regular"/>
              </a:rPr>
              <a:t>(</a:t>
            </a:r>
            <a:r>
              <a:rPr lang="en-IN" b="0" i="0" dirty="0">
                <a:solidFill>
                  <a:srgbClr val="0000FF"/>
                </a:solidFill>
                <a:effectLst/>
                <a:latin typeface="inter-regular"/>
              </a:rPr>
              <a:t>"Elephant"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//Check size and capacity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"Size is: "</a:t>
            </a:r>
            <a:r>
              <a:rPr lang="en-IN" b="0" i="0" dirty="0">
                <a:solidFill>
                  <a:srgbClr val="000000"/>
                </a:solidFill>
                <a:effectLst/>
                <a:latin typeface="inter-regular"/>
              </a:rPr>
              <a:t>+</a:t>
            </a:r>
            <a:r>
              <a:rPr lang="en-IN" b="0" i="0" dirty="0" err="1">
                <a:solidFill>
                  <a:srgbClr val="000000"/>
                </a:solidFill>
                <a:effectLst/>
                <a:latin typeface="inter-regular"/>
              </a:rPr>
              <a:t>vec.size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"Default capacity is: "</a:t>
            </a:r>
            <a:r>
              <a:rPr lang="en-IN" b="0" i="0" dirty="0">
                <a:solidFill>
                  <a:srgbClr val="000000"/>
                </a:solidFill>
                <a:effectLst/>
                <a:latin typeface="inter-regular"/>
              </a:rPr>
              <a:t>+</a:t>
            </a:r>
            <a:r>
              <a:rPr lang="en-IN" b="0" i="0" dirty="0" err="1">
                <a:solidFill>
                  <a:srgbClr val="000000"/>
                </a:solidFill>
                <a:effectLst/>
                <a:latin typeface="inter-regular"/>
              </a:rPr>
              <a:t>vec.capacity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//Display Vector elements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"Vector element is: "</a:t>
            </a:r>
            <a:r>
              <a:rPr lang="en-IN" b="0" i="0" dirty="0">
                <a:solidFill>
                  <a:srgbClr val="000000"/>
                </a:solidFill>
                <a:effectLst/>
                <a:latin typeface="inter-regular"/>
              </a:rPr>
              <a:t>+</a:t>
            </a:r>
            <a:r>
              <a:rPr lang="en-IN" b="0" i="0" dirty="0" err="1">
                <a:solidFill>
                  <a:srgbClr val="000000"/>
                </a:solidFill>
                <a:effectLst/>
                <a:latin typeface="inter-regular"/>
              </a:rPr>
              <a:t>vec</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vec.addElement</a:t>
            </a:r>
            <a:r>
              <a:rPr lang="en-IN" b="0" i="0" dirty="0">
                <a:solidFill>
                  <a:srgbClr val="000000"/>
                </a:solidFill>
                <a:effectLst/>
                <a:latin typeface="inter-regular"/>
              </a:rPr>
              <a:t>(</a:t>
            </a:r>
            <a:r>
              <a:rPr lang="en-IN" b="0" i="0" dirty="0">
                <a:solidFill>
                  <a:srgbClr val="0000FF"/>
                </a:solidFill>
                <a:effectLst/>
                <a:latin typeface="inter-regular"/>
              </a:rPr>
              <a:t>"Rat"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vec.addElement</a:t>
            </a:r>
            <a:r>
              <a:rPr lang="en-IN" b="0" i="0" dirty="0">
                <a:solidFill>
                  <a:srgbClr val="000000"/>
                </a:solidFill>
                <a:effectLst/>
                <a:latin typeface="inter-regular"/>
              </a:rPr>
              <a:t>(</a:t>
            </a:r>
            <a:r>
              <a:rPr lang="en-IN" b="0" i="0" dirty="0">
                <a:solidFill>
                  <a:srgbClr val="0000FF"/>
                </a:solidFill>
                <a:effectLst/>
                <a:latin typeface="inter-regular"/>
              </a:rPr>
              <a:t>"Cat"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vec.addElement</a:t>
            </a:r>
            <a:r>
              <a:rPr lang="en-IN" b="0" i="0" dirty="0">
                <a:solidFill>
                  <a:srgbClr val="000000"/>
                </a:solidFill>
                <a:effectLst/>
                <a:latin typeface="inter-regular"/>
              </a:rPr>
              <a:t>(</a:t>
            </a:r>
            <a:r>
              <a:rPr lang="en-IN" b="0" i="0" dirty="0">
                <a:solidFill>
                  <a:srgbClr val="0000FF"/>
                </a:solidFill>
                <a:effectLst/>
                <a:latin typeface="inter-regular"/>
              </a:rPr>
              <a:t>"Deer"</a:t>
            </a:r>
            <a:r>
              <a:rPr lang="en-IN" b="0" i="0" dirty="0">
                <a:solidFill>
                  <a:srgbClr val="000000"/>
                </a:solidFill>
                <a:effectLst/>
                <a:latin typeface="inter-regular"/>
              </a:rPr>
              <a:t>);  </a:t>
            </a:r>
          </a:p>
        </p:txBody>
      </p:sp>
    </p:spTree>
    <p:extLst>
      <p:ext uri="{BB962C8B-B14F-4D97-AF65-F5344CB8AC3E}">
        <p14:creationId xmlns:p14="http://schemas.microsoft.com/office/powerpoint/2010/main" val="1368242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43082-E2E5-8C34-19F3-6F970E7C0A6A}"/>
              </a:ext>
            </a:extLst>
          </p:cNvPr>
          <p:cNvSpPr txBox="1"/>
          <p:nvPr/>
        </p:nvSpPr>
        <p:spPr>
          <a:xfrm>
            <a:off x="3051594" y="755657"/>
            <a:ext cx="6103188" cy="5632311"/>
          </a:xfrm>
          <a:prstGeom prst="rect">
            <a:avLst/>
          </a:prstGeom>
          <a:noFill/>
        </p:spPr>
        <p:txBody>
          <a:bodyPr wrap="square">
            <a:spAutoFit/>
          </a:bodyPr>
          <a:lstStyle/>
          <a:p>
            <a:pPr algn="just"/>
            <a:r>
              <a:rPr lang="en-IN" b="0" i="0" dirty="0">
                <a:solidFill>
                  <a:srgbClr val="008200"/>
                </a:solidFill>
                <a:effectLst/>
                <a:latin typeface="inter-regular"/>
              </a:rPr>
              <a:t>//Again check size and capacity after two insertions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"Size after addition: "</a:t>
            </a:r>
            <a:r>
              <a:rPr lang="en-IN" b="0" i="0" dirty="0">
                <a:solidFill>
                  <a:srgbClr val="000000"/>
                </a:solidFill>
                <a:effectLst/>
                <a:latin typeface="inter-regular"/>
              </a:rPr>
              <a:t>+</a:t>
            </a:r>
            <a:r>
              <a:rPr lang="en-IN" b="0" i="0" dirty="0" err="1">
                <a:solidFill>
                  <a:srgbClr val="000000"/>
                </a:solidFill>
                <a:effectLst/>
                <a:latin typeface="inter-regular"/>
              </a:rPr>
              <a:t>vec.size</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"Capacity after addition is: "</a:t>
            </a:r>
            <a:r>
              <a:rPr lang="en-IN" b="0" i="0" dirty="0">
                <a:solidFill>
                  <a:srgbClr val="000000"/>
                </a:solidFill>
                <a:effectLst/>
                <a:latin typeface="inter-regular"/>
              </a:rPr>
              <a:t>+</a:t>
            </a:r>
            <a:r>
              <a:rPr lang="en-IN" b="0" i="0" dirty="0" err="1">
                <a:solidFill>
                  <a:srgbClr val="000000"/>
                </a:solidFill>
                <a:effectLst/>
                <a:latin typeface="inter-regular"/>
              </a:rPr>
              <a:t>vec.capacity</a:t>
            </a:r>
            <a:r>
              <a:rPr lang="en-IN" b="0" i="0" dirty="0">
                <a:solidFill>
                  <a:srgbClr val="000000"/>
                </a:solidFill>
                <a:effectLst/>
                <a:latin typeface="inter-regular"/>
              </a:rPr>
              <a:t>());            </a:t>
            </a:r>
            <a:r>
              <a:rPr lang="en-IN" b="0" i="0" dirty="0">
                <a:solidFill>
                  <a:srgbClr val="008200"/>
                </a:solidFill>
                <a:effectLst/>
                <a:latin typeface="inter-regular"/>
              </a:rPr>
              <a:t>//Display Vector elements again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"Elements are: "</a:t>
            </a:r>
            <a:r>
              <a:rPr lang="en-IN" b="0" i="0" dirty="0">
                <a:solidFill>
                  <a:srgbClr val="000000"/>
                </a:solidFill>
                <a:effectLst/>
                <a:latin typeface="inter-regular"/>
              </a:rPr>
              <a:t>+</a:t>
            </a:r>
            <a:r>
              <a:rPr lang="en-IN" b="0" i="0" dirty="0" err="1">
                <a:solidFill>
                  <a:srgbClr val="000000"/>
                </a:solidFill>
                <a:effectLst/>
                <a:latin typeface="inter-regular"/>
              </a:rPr>
              <a:t>vec</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//Checking if Tiger is present or not in this vector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a:t>
            </a:r>
            <a:r>
              <a:rPr lang="en-IN" b="0" i="0" dirty="0" err="1">
                <a:solidFill>
                  <a:srgbClr val="000000"/>
                </a:solidFill>
                <a:effectLst/>
                <a:latin typeface="inter-regular"/>
              </a:rPr>
              <a:t>vec.contains</a:t>
            </a:r>
            <a:r>
              <a:rPr lang="en-IN" b="0" i="0" dirty="0">
                <a:solidFill>
                  <a:srgbClr val="000000"/>
                </a:solidFill>
                <a:effectLst/>
                <a:latin typeface="inter-regular"/>
              </a:rPr>
              <a:t>(</a:t>
            </a:r>
            <a:r>
              <a:rPr lang="en-IN" b="0" i="0" dirty="0">
                <a:solidFill>
                  <a:srgbClr val="0000FF"/>
                </a:solidFill>
                <a:effectLst/>
                <a:latin typeface="inter-regular"/>
              </a:rPr>
              <a:t>"Tiger"</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"Tiger is present at the index "</a:t>
            </a:r>
            <a:r>
              <a:rPr lang="en-IN" b="0" i="0" dirty="0">
                <a:solidFill>
                  <a:srgbClr val="000000"/>
                </a:solidFill>
                <a:effectLst/>
                <a:latin typeface="inter-regular"/>
              </a:rPr>
              <a:t> +</a:t>
            </a:r>
            <a:r>
              <a:rPr lang="en-IN" b="0" i="0" dirty="0" err="1">
                <a:solidFill>
                  <a:srgbClr val="000000"/>
                </a:solidFill>
                <a:effectLst/>
                <a:latin typeface="inter-regular"/>
              </a:rPr>
              <a:t>vec.indexOf</a:t>
            </a:r>
            <a:r>
              <a:rPr lang="en-IN" b="0" i="0" dirty="0">
                <a:solidFill>
                  <a:srgbClr val="000000"/>
                </a:solidFill>
                <a:effectLst/>
                <a:latin typeface="inter-regular"/>
              </a:rPr>
              <a:t>(</a:t>
            </a:r>
            <a:r>
              <a:rPr lang="en-IN" b="0" i="0" dirty="0">
                <a:solidFill>
                  <a:srgbClr val="0000FF"/>
                </a:solidFill>
                <a:effectLst/>
                <a:latin typeface="inter-regular"/>
              </a:rPr>
              <a:t>"Tiger"</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else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"Tiger is not present in the list."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//Get the first element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"The first animal of the vector is = "</a:t>
            </a:r>
            <a:r>
              <a:rPr lang="en-IN" b="0" i="0" dirty="0">
                <a:solidFill>
                  <a:srgbClr val="000000"/>
                </a:solidFill>
                <a:effectLst/>
                <a:latin typeface="inter-regular"/>
              </a:rPr>
              <a:t>+</a:t>
            </a:r>
            <a:r>
              <a:rPr lang="en-IN" b="0" i="0" dirty="0" err="1">
                <a:solidFill>
                  <a:srgbClr val="000000"/>
                </a:solidFill>
                <a:effectLst/>
                <a:latin typeface="inter-regular"/>
              </a:rPr>
              <a:t>vec.firstElement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//Get the last element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"The last animal of the vector is = "</a:t>
            </a:r>
            <a:r>
              <a:rPr lang="en-IN" b="0" i="0" dirty="0">
                <a:solidFill>
                  <a:srgbClr val="000000"/>
                </a:solidFill>
                <a:effectLst/>
                <a:latin typeface="inter-regular"/>
              </a:rPr>
              <a:t>+</a:t>
            </a:r>
            <a:r>
              <a:rPr lang="en-IN" b="0" i="0" dirty="0" err="1">
                <a:solidFill>
                  <a:srgbClr val="000000"/>
                </a:solidFill>
                <a:effectLst/>
                <a:latin typeface="inter-regular"/>
              </a:rPr>
              <a:t>vec.lastElement</a:t>
            </a:r>
            <a:r>
              <a:rPr lang="en-IN" b="0" i="0" dirty="0">
                <a:solidFill>
                  <a:srgbClr val="000000"/>
                </a:solidFill>
                <a:effectLst/>
                <a:latin typeface="inter-regular"/>
              </a:rPr>
              <a:t>());         }  }  </a:t>
            </a:r>
          </a:p>
        </p:txBody>
      </p:sp>
    </p:spTree>
    <p:extLst>
      <p:ext uri="{BB962C8B-B14F-4D97-AF65-F5344CB8AC3E}">
        <p14:creationId xmlns:p14="http://schemas.microsoft.com/office/powerpoint/2010/main" val="4089272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43082-E2E5-8C34-19F3-6F970E7C0A6A}"/>
              </a:ext>
            </a:extLst>
          </p:cNvPr>
          <p:cNvSpPr txBox="1"/>
          <p:nvPr/>
        </p:nvSpPr>
        <p:spPr>
          <a:xfrm>
            <a:off x="3051594" y="755657"/>
            <a:ext cx="6103188" cy="4801314"/>
          </a:xfrm>
          <a:prstGeom prst="rect">
            <a:avLst/>
          </a:prstGeom>
          <a:noFill/>
        </p:spPr>
        <p:txBody>
          <a:bodyPr wrap="square">
            <a:spAutoFit/>
          </a:bodyPr>
          <a:lstStyle/>
          <a:p>
            <a:pPr algn="ctr"/>
            <a:r>
              <a:rPr lang="en-IN" b="0" i="0" dirty="0">
                <a:solidFill>
                  <a:srgbClr val="000000"/>
                </a:solidFill>
                <a:effectLst/>
                <a:latin typeface="inter-regular"/>
              </a:rPr>
              <a:t>Stack</a:t>
            </a:r>
          </a:p>
          <a:p>
            <a:pPr algn="just"/>
            <a:r>
              <a:rPr lang="en-US" b="0" i="0" dirty="0">
                <a:solidFill>
                  <a:srgbClr val="333333"/>
                </a:solidFill>
                <a:effectLst/>
                <a:highlight>
                  <a:srgbClr val="FFFFFF"/>
                </a:highlight>
                <a:latin typeface="inter-regular"/>
              </a:rPr>
              <a:t>The </a:t>
            </a:r>
            <a:r>
              <a:rPr lang="en-US" b="1" i="0" dirty="0">
                <a:solidFill>
                  <a:srgbClr val="333333"/>
                </a:solidFill>
                <a:effectLst/>
                <a:highlight>
                  <a:srgbClr val="FFFFFF"/>
                </a:highlight>
                <a:latin typeface="inter-bold"/>
              </a:rPr>
              <a:t>stack</a:t>
            </a:r>
            <a:r>
              <a:rPr lang="en-US" b="0" i="0" dirty="0">
                <a:solidFill>
                  <a:srgbClr val="333333"/>
                </a:solidFill>
                <a:effectLst/>
                <a:highlight>
                  <a:srgbClr val="FFFFFF"/>
                </a:highlight>
                <a:latin typeface="inter-regular"/>
              </a:rPr>
              <a:t> is a linear data structure that is used to store the collection of objects. It is based on </a:t>
            </a:r>
            <a:r>
              <a:rPr lang="en-US" b="1" i="0" dirty="0">
                <a:solidFill>
                  <a:srgbClr val="333333"/>
                </a:solidFill>
                <a:effectLst/>
                <a:highlight>
                  <a:srgbClr val="FFFFFF"/>
                </a:highlight>
                <a:latin typeface="inter-bold"/>
              </a:rPr>
              <a:t>Last-In-First-Out</a:t>
            </a:r>
            <a:r>
              <a:rPr lang="en-US" b="0" i="0" dirty="0">
                <a:solidFill>
                  <a:srgbClr val="333333"/>
                </a:solidFill>
                <a:effectLst/>
                <a:highlight>
                  <a:srgbClr val="FFFFFF"/>
                </a:highlight>
                <a:latin typeface="inter-regular"/>
              </a:rPr>
              <a:t> (LIFO). </a:t>
            </a:r>
            <a:r>
              <a:rPr lang="en-US" b="0" i="0" u="none" strike="noStrike" dirty="0">
                <a:solidFill>
                  <a:srgbClr val="008000"/>
                </a:solidFill>
                <a:effectLst/>
                <a:highlight>
                  <a:srgbClr val="FFFFFF"/>
                </a:highlight>
                <a:latin typeface="inter-regular"/>
                <a:hlinkClick r:id="rId2"/>
              </a:rPr>
              <a:t>Java collection</a:t>
            </a:r>
            <a:r>
              <a:rPr lang="en-US" b="0" i="0" dirty="0">
                <a:solidFill>
                  <a:srgbClr val="333333"/>
                </a:solidFill>
                <a:effectLst/>
                <a:highlight>
                  <a:srgbClr val="FFFFFF"/>
                </a:highlight>
                <a:latin typeface="inter-regular"/>
              </a:rPr>
              <a:t> framework provides many interfaces and classes to store the collection of objects. One of them is the </a:t>
            </a:r>
            <a:r>
              <a:rPr lang="en-US" b="1" i="0" dirty="0">
                <a:solidFill>
                  <a:srgbClr val="333333"/>
                </a:solidFill>
                <a:effectLst/>
                <a:highlight>
                  <a:srgbClr val="FFFFFF"/>
                </a:highlight>
                <a:latin typeface="inter-bold"/>
              </a:rPr>
              <a:t>Stack class</a:t>
            </a:r>
            <a:r>
              <a:rPr lang="en-US" b="0" i="0" dirty="0">
                <a:solidFill>
                  <a:srgbClr val="333333"/>
                </a:solidFill>
                <a:effectLst/>
                <a:highlight>
                  <a:srgbClr val="FFFFFF"/>
                </a:highlight>
                <a:latin typeface="inter-regular"/>
              </a:rPr>
              <a:t> that provides different operations such as push, pop, search, etc.</a:t>
            </a:r>
          </a:p>
          <a:p>
            <a:pPr algn="just"/>
            <a:r>
              <a:rPr lang="en-US" b="0" i="0" dirty="0">
                <a:solidFill>
                  <a:srgbClr val="333333"/>
                </a:solidFill>
                <a:effectLst/>
                <a:highlight>
                  <a:srgbClr val="FFFFFF"/>
                </a:highlight>
                <a:latin typeface="inter-regular"/>
              </a:rPr>
              <a:t>The stack data structure has the two most important operations that are </a:t>
            </a:r>
            <a:r>
              <a:rPr lang="en-US" b="1" i="0" dirty="0">
                <a:solidFill>
                  <a:srgbClr val="333333"/>
                </a:solidFill>
                <a:effectLst/>
                <a:highlight>
                  <a:srgbClr val="FFFFFF"/>
                </a:highlight>
                <a:latin typeface="inter-bold"/>
              </a:rPr>
              <a:t>push</a:t>
            </a:r>
            <a:r>
              <a:rPr lang="en-US" b="0" i="0" dirty="0">
                <a:solidFill>
                  <a:srgbClr val="333333"/>
                </a:solidFill>
                <a:effectLst/>
                <a:highlight>
                  <a:srgbClr val="FFFFFF"/>
                </a:highlight>
                <a:latin typeface="inter-regular"/>
              </a:rPr>
              <a:t> and </a:t>
            </a:r>
            <a:r>
              <a:rPr lang="en-US" b="1" i="0" dirty="0">
                <a:solidFill>
                  <a:srgbClr val="333333"/>
                </a:solidFill>
                <a:effectLst/>
                <a:highlight>
                  <a:srgbClr val="FFFFFF"/>
                </a:highlight>
                <a:latin typeface="inter-bold"/>
              </a:rPr>
              <a:t>pop</a:t>
            </a:r>
            <a:r>
              <a:rPr lang="en-US" b="0" i="0" dirty="0">
                <a:solidFill>
                  <a:srgbClr val="333333"/>
                </a:solidFill>
                <a:effectLst/>
                <a:highlight>
                  <a:srgbClr val="FFFFFF"/>
                </a:highlight>
                <a:latin typeface="inter-regular"/>
              </a:rPr>
              <a:t>. The push operation inserts an element into the stack and pop operation removes an element from the top of the stack. </a:t>
            </a:r>
            <a:endParaRPr lang="en-US" dirty="0">
              <a:solidFill>
                <a:srgbClr val="333333"/>
              </a:solidFill>
              <a:highlight>
                <a:srgbClr val="FFFFFF"/>
              </a:highlight>
              <a:latin typeface="inter-regular"/>
            </a:endParaRPr>
          </a:p>
          <a:p>
            <a:pPr algn="just"/>
            <a:r>
              <a:rPr lang="en-US" b="0" i="0" dirty="0">
                <a:solidFill>
                  <a:srgbClr val="333333"/>
                </a:solidFill>
                <a:effectLst/>
                <a:highlight>
                  <a:srgbClr val="FFFFFF"/>
                </a:highlight>
                <a:latin typeface="inter-regular"/>
              </a:rPr>
              <a:t>In Java, </a:t>
            </a:r>
            <a:r>
              <a:rPr lang="en-US" b="1" i="0" dirty="0">
                <a:solidFill>
                  <a:srgbClr val="333333"/>
                </a:solidFill>
                <a:effectLst/>
                <a:highlight>
                  <a:srgbClr val="FFFFFF"/>
                </a:highlight>
                <a:latin typeface="inter-bold"/>
              </a:rPr>
              <a:t>Stack</a:t>
            </a:r>
            <a:r>
              <a:rPr lang="en-US" b="0" i="0" dirty="0">
                <a:solidFill>
                  <a:srgbClr val="333333"/>
                </a:solidFill>
                <a:effectLst/>
                <a:highlight>
                  <a:srgbClr val="FFFFFF"/>
                </a:highlight>
                <a:latin typeface="inter-regular"/>
              </a:rPr>
              <a:t> is a class that falls under the Collection framework that extends the </a:t>
            </a:r>
            <a:r>
              <a:rPr lang="en-US" b="1" i="0" dirty="0">
                <a:solidFill>
                  <a:srgbClr val="333333"/>
                </a:solidFill>
                <a:effectLst/>
                <a:highlight>
                  <a:srgbClr val="FFFFFF"/>
                </a:highlight>
                <a:latin typeface="inter-bold"/>
              </a:rPr>
              <a:t>Vector</a:t>
            </a:r>
            <a:r>
              <a:rPr lang="en-US" b="0" i="0" dirty="0">
                <a:solidFill>
                  <a:srgbClr val="333333"/>
                </a:solidFill>
                <a:effectLst/>
                <a:highlight>
                  <a:srgbClr val="FFFFFF"/>
                </a:highlight>
                <a:latin typeface="inter-regular"/>
              </a:rPr>
              <a:t> class. It also implements interfaces </a:t>
            </a:r>
            <a:r>
              <a:rPr lang="en-US" b="1" i="0" dirty="0">
                <a:solidFill>
                  <a:srgbClr val="333333"/>
                </a:solidFill>
                <a:effectLst/>
                <a:highlight>
                  <a:srgbClr val="FFFFFF"/>
                </a:highlight>
                <a:latin typeface="inter-bold"/>
              </a:rPr>
              <a:t>List, Collection, </a:t>
            </a:r>
            <a:r>
              <a:rPr lang="en-US" b="1" i="0" dirty="0" err="1">
                <a:solidFill>
                  <a:srgbClr val="333333"/>
                </a:solidFill>
                <a:effectLst/>
                <a:highlight>
                  <a:srgbClr val="FFFFFF"/>
                </a:highlight>
                <a:latin typeface="inter-bold"/>
              </a:rPr>
              <a:t>Iterable</a:t>
            </a:r>
            <a:r>
              <a:rPr lang="en-US" b="1" i="0" dirty="0">
                <a:solidFill>
                  <a:srgbClr val="333333"/>
                </a:solidFill>
                <a:effectLst/>
                <a:highlight>
                  <a:srgbClr val="FFFFFF"/>
                </a:highlight>
                <a:latin typeface="inter-bold"/>
              </a:rPr>
              <a:t>, Cloneable, Serializable.</a:t>
            </a:r>
            <a:r>
              <a:rPr lang="en-US" b="0" i="0" dirty="0">
                <a:solidFill>
                  <a:srgbClr val="333333"/>
                </a:solidFill>
                <a:effectLst/>
                <a:highlight>
                  <a:srgbClr val="FFFFFF"/>
                </a:highlight>
                <a:latin typeface="inter-regular"/>
              </a:rPr>
              <a:t> It represents the LIFO stack of objects. Before using the Stack class, we must import the </a:t>
            </a:r>
            <a:r>
              <a:rPr lang="en-US" b="0" i="0" dirty="0" err="1">
                <a:solidFill>
                  <a:srgbClr val="333333"/>
                </a:solidFill>
                <a:effectLst/>
                <a:highlight>
                  <a:srgbClr val="E4E3E3"/>
                </a:highlight>
                <a:latin typeface="inter-regular"/>
              </a:rPr>
              <a:t>java.util</a:t>
            </a:r>
            <a:r>
              <a:rPr lang="en-US" b="0" i="0" dirty="0">
                <a:solidFill>
                  <a:srgbClr val="333333"/>
                </a:solidFill>
                <a:effectLst/>
                <a:highlight>
                  <a:srgbClr val="FFFFFF"/>
                </a:highlight>
                <a:latin typeface="inter-regular"/>
              </a:rPr>
              <a:t> package. </a:t>
            </a:r>
            <a:endParaRPr lang="en-IN" dirty="0">
              <a:solidFill>
                <a:srgbClr val="000000"/>
              </a:solidFill>
              <a:highlight>
                <a:srgbClr val="FFFFFF"/>
              </a:highlight>
              <a:latin typeface="inter-regular"/>
            </a:endParaRPr>
          </a:p>
          <a:p>
            <a:pPr algn="ctr"/>
            <a:endParaRPr lang="en-IN" b="0" i="0" dirty="0">
              <a:solidFill>
                <a:srgbClr val="000000"/>
              </a:solidFill>
              <a:effectLst/>
              <a:latin typeface="inter-regular"/>
            </a:endParaRPr>
          </a:p>
        </p:txBody>
      </p:sp>
    </p:spTree>
    <p:extLst>
      <p:ext uri="{BB962C8B-B14F-4D97-AF65-F5344CB8AC3E}">
        <p14:creationId xmlns:p14="http://schemas.microsoft.com/office/powerpoint/2010/main" val="2212774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Java Stack">
            <a:extLst>
              <a:ext uri="{FF2B5EF4-FFF2-40B4-BE49-F238E27FC236}">
                <a16:creationId xmlns:a16="http://schemas.microsoft.com/office/drawing/2014/main" id="{0B54E5F4-74F8-265D-8281-A97A4D53B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0275" y="2206880"/>
            <a:ext cx="2227897"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7ABC81-71B1-C3A3-21C3-16BF62BF8CBF}"/>
              </a:ext>
            </a:extLst>
          </p:cNvPr>
          <p:cNvSpPr txBox="1"/>
          <p:nvPr/>
        </p:nvSpPr>
        <p:spPr>
          <a:xfrm>
            <a:off x="1062038" y="375374"/>
            <a:ext cx="6105524" cy="1754326"/>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Creating a Stack</a:t>
            </a:r>
          </a:p>
          <a:p>
            <a:pPr algn="just"/>
            <a:r>
              <a:rPr lang="en-US" b="0" i="0" dirty="0">
                <a:solidFill>
                  <a:srgbClr val="333333"/>
                </a:solidFill>
                <a:effectLst/>
                <a:highlight>
                  <a:srgbClr val="FFFFFF"/>
                </a:highlight>
                <a:latin typeface="inter-regular"/>
              </a:rPr>
              <a:t>If we want to create a stack, first, import the </a:t>
            </a:r>
            <a:r>
              <a:rPr lang="en-US" b="0" i="0" dirty="0" err="1">
                <a:solidFill>
                  <a:srgbClr val="333333"/>
                </a:solidFill>
                <a:effectLst/>
                <a:highlight>
                  <a:srgbClr val="E4E3E3"/>
                </a:highlight>
                <a:latin typeface="inter-regular"/>
              </a:rPr>
              <a:t>java.util</a:t>
            </a:r>
            <a:r>
              <a:rPr lang="en-US" b="0" i="0" dirty="0">
                <a:solidFill>
                  <a:srgbClr val="333333"/>
                </a:solidFill>
                <a:effectLst/>
                <a:highlight>
                  <a:srgbClr val="FFFFFF"/>
                </a:highlight>
                <a:latin typeface="inter-regular"/>
              </a:rPr>
              <a:t> package and create an object of the Stack class.</a:t>
            </a:r>
          </a:p>
          <a:p>
            <a:pPr algn="just">
              <a:buFont typeface="+mj-lt"/>
              <a:buAutoNum type="arabicPeriod"/>
            </a:pPr>
            <a:r>
              <a:rPr lang="en-US" b="0" i="0" dirty="0">
                <a:solidFill>
                  <a:srgbClr val="000000"/>
                </a:solidFill>
                <a:effectLst/>
                <a:latin typeface="inter-regular"/>
              </a:rPr>
              <a:t>Stack </a:t>
            </a:r>
            <a:r>
              <a:rPr lang="en-US" b="0" i="0" dirty="0" err="1">
                <a:solidFill>
                  <a:srgbClr val="000000"/>
                </a:solidFill>
                <a:effectLst/>
                <a:latin typeface="inter-regular"/>
              </a:rPr>
              <a:t>stk</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Stack();  </a:t>
            </a:r>
          </a:p>
          <a:p>
            <a:pPr algn="just"/>
            <a:r>
              <a:rPr lang="en-US" b="0" i="0" dirty="0">
                <a:solidFill>
                  <a:srgbClr val="333333"/>
                </a:solidFill>
                <a:effectLst/>
                <a:highlight>
                  <a:srgbClr val="FFFFFF"/>
                </a:highlight>
                <a:latin typeface="inter-regular"/>
              </a:rPr>
              <a:t>Or</a:t>
            </a:r>
          </a:p>
          <a:p>
            <a:pPr algn="just">
              <a:buFont typeface="+mj-lt"/>
              <a:buAutoNum type="arabicPeriod"/>
            </a:pPr>
            <a:r>
              <a:rPr lang="en-US" b="0" i="0" dirty="0">
                <a:solidFill>
                  <a:srgbClr val="000000"/>
                </a:solidFill>
                <a:effectLst/>
                <a:latin typeface="inter-regular"/>
              </a:rPr>
              <a:t>Stack&lt;type&gt; </a:t>
            </a:r>
            <a:r>
              <a:rPr lang="en-US" b="0" i="0" dirty="0" err="1">
                <a:solidFill>
                  <a:srgbClr val="000000"/>
                </a:solidFill>
                <a:effectLst/>
                <a:latin typeface="inter-regular"/>
              </a:rPr>
              <a:t>stk</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Stack&lt;&gt;();  </a:t>
            </a:r>
          </a:p>
        </p:txBody>
      </p:sp>
      <p:graphicFrame>
        <p:nvGraphicFramePr>
          <p:cNvPr id="5" name="Table 4">
            <a:extLst>
              <a:ext uri="{FF2B5EF4-FFF2-40B4-BE49-F238E27FC236}">
                <a16:creationId xmlns:a16="http://schemas.microsoft.com/office/drawing/2014/main" id="{D6248807-D753-9CE8-E15D-87507783D1B8}"/>
              </a:ext>
            </a:extLst>
          </p:cNvPr>
          <p:cNvGraphicFramePr>
            <a:graphicFrameLocks noGrp="1"/>
          </p:cNvGraphicFramePr>
          <p:nvPr/>
        </p:nvGraphicFramePr>
        <p:xfrm>
          <a:off x="948370" y="2952750"/>
          <a:ext cx="8871906" cy="3829050"/>
        </p:xfrm>
        <a:graphic>
          <a:graphicData uri="http://schemas.openxmlformats.org/drawingml/2006/table">
            <a:tbl>
              <a:tblPr/>
              <a:tblGrid>
                <a:gridCol w="2957302">
                  <a:extLst>
                    <a:ext uri="{9D8B030D-6E8A-4147-A177-3AD203B41FA5}">
                      <a16:colId xmlns:a16="http://schemas.microsoft.com/office/drawing/2014/main" val="4267562358"/>
                    </a:ext>
                  </a:extLst>
                </a:gridCol>
                <a:gridCol w="2957302">
                  <a:extLst>
                    <a:ext uri="{9D8B030D-6E8A-4147-A177-3AD203B41FA5}">
                      <a16:colId xmlns:a16="http://schemas.microsoft.com/office/drawing/2014/main" val="3759890204"/>
                    </a:ext>
                  </a:extLst>
                </a:gridCol>
                <a:gridCol w="2957302">
                  <a:extLst>
                    <a:ext uri="{9D8B030D-6E8A-4147-A177-3AD203B41FA5}">
                      <a16:colId xmlns:a16="http://schemas.microsoft.com/office/drawing/2014/main" val="2140895270"/>
                    </a:ext>
                  </a:extLst>
                </a:gridCol>
              </a:tblGrid>
              <a:tr h="397216">
                <a:tc>
                  <a:txBody>
                    <a:bodyPr/>
                    <a:lstStyle/>
                    <a:p>
                      <a:pPr algn="l" fontAlgn="t"/>
                      <a:r>
                        <a:rPr lang="en-IN" sz="1200">
                          <a:solidFill>
                            <a:srgbClr val="000000"/>
                          </a:solidFill>
                          <a:effectLst/>
                          <a:highlight>
                            <a:srgbClr val="C7CCBE"/>
                          </a:highlight>
                          <a:latin typeface="times new roman" panose="02020603050405020304" pitchFamily="18" charset="0"/>
                        </a:rPr>
                        <a:t>Method</a:t>
                      </a:r>
                    </a:p>
                  </a:txBody>
                  <a:tcPr marL="78466" marR="78466" marT="78466" marB="78466">
                    <a:lnL w="9525" cap="flat" cmpd="sng" algn="ctr">
                      <a:solidFill>
                        <a:srgbClr val="906638"/>
                      </a:solidFill>
                      <a:prstDash val="solid"/>
                      <a:round/>
                      <a:headEnd type="none" w="med" len="med"/>
                      <a:tailEnd type="none" w="med" len="med"/>
                    </a:lnL>
                    <a:lnR w="9525" cap="flat" cmpd="sng" algn="ctr">
                      <a:solidFill>
                        <a:srgbClr val="906638"/>
                      </a:solidFill>
                      <a:prstDash val="solid"/>
                      <a:round/>
                      <a:headEnd type="none" w="med" len="med"/>
                      <a:tailEnd type="none" w="med" len="med"/>
                    </a:lnR>
                    <a:lnT w="9525" cap="flat" cmpd="sng" algn="ctr">
                      <a:solidFill>
                        <a:srgbClr val="9066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highlight>
                            <a:srgbClr val="C7CCBE"/>
                          </a:highlight>
                          <a:latin typeface="times new roman" panose="02020603050405020304" pitchFamily="18" charset="0"/>
                        </a:rPr>
                        <a:t>Modifier and Type</a:t>
                      </a:r>
                    </a:p>
                  </a:txBody>
                  <a:tcPr marL="78466" marR="78466" marT="78466" marB="78466">
                    <a:lnL w="9525" cap="flat" cmpd="sng" algn="ctr">
                      <a:solidFill>
                        <a:srgbClr val="906638"/>
                      </a:solidFill>
                      <a:prstDash val="solid"/>
                      <a:round/>
                      <a:headEnd type="none" w="med" len="med"/>
                      <a:tailEnd type="none" w="med" len="med"/>
                    </a:lnL>
                    <a:lnR w="9525" cap="flat" cmpd="sng" algn="ctr">
                      <a:solidFill>
                        <a:srgbClr val="906638"/>
                      </a:solidFill>
                      <a:prstDash val="solid"/>
                      <a:round/>
                      <a:headEnd type="none" w="med" len="med"/>
                      <a:tailEnd type="none" w="med" len="med"/>
                    </a:lnR>
                    <a:lnT w="9525" cap="flat" cmpd="sng" algn="ctr">
                      <a:solidFill>
                        <a:srgbClr val="9066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highlight>
                            <a:srgbClr val="C7CCBE"/>
                          </a:highlight>
                          <a:latin typeface="times new roman" panose="02020603050405020304" pitchFamily="18" charset="0"/>
                        </a:rPr>
                        <a:t>Method Description</a:t>
                      </a:r>
                    </a:p>
                  </a:txBody>
                  <a:tcPr marL="78466" marR="78466" marT="78466" marB="78466">
                    <a:lnL w="9525" cap="flat" cmpd="sng" algn="ctr">
                      <a:solidFill>
                        <a:srgbClr val="906638"/>
                      </a:solidFill>
                      <a:prstDash val="solid"/>
                      <a:round/>
                      <a:headEnd type="none" w="med" len="med"/>
                      <a:tailEnd type="none" w="med" len="med"/>
                    </a:lnL>
                    <a:lnR w="9525" cap="flat" cmpd="sng" algn="ctr">
                      <a:solidFill>
                        <a:srgbClr val="906638"/>
                      </a:solidFill>
                      <a:prstDash val="solid"/>
                      <a:round/>
                      <a:headEnd type="none" w="med" len="med"/>
                      <a:tailEnd type="none" w="med" len="med"/>
                    </a:lnR>
                    <a:lnT w="9525" cap="flat" cmpd="sng" algn="ctr">
                      <a:solidFill>
                        <a:srgbClr val="9066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139544490"/>
                  </a:ext>
                </a:extLst>
              </a:tr>
              <a:tr h="509247">
                <a:tc>
                  <a:txBody>
                    <a:bodyPr/>
                    <a:lstStyle/>
                    <a:p>
                      <a:pPr algn="just" fontAlgn="t"/>
                      <a:r>
                        <a:rPr lang="en-IN" sz="1200" u="none" strike="noStrike">
                          <a:solidFill>
                            <a:srgbClr val="008000"/>
                          </a:solidFill>
                          <a:effectLst/>
                          <a:latin typeface="inter-regular"/>
                          <a:hlinkClick r:id="rId3"/>
                        </a:rPr>
                        <a:t>empty()</a:t>
                      </a:r>
                      <a:endParaRPr lang="en-IN" sz="1200">
                        <a:solidFill>
                          <a:srgbClr val="333333"/>
                        </a:solidFill>
                        <a:effectLst/>
                        <a:latin typeface="inter-regular"/>
                      </a:endParaRP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boolean</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The method checks the stack is empty or not.</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64271165"/>
                  </a:ext>
                </a:extLst>
              </a:tr>
              <a:tr h="621853">
                <a:tc>
                  <a:txBody>
                    <a:bodyPr/>
                    <a:lstStyle/>
                    <a:p>
                      <a:pPr algn="just" fontAlgn="t"/>
                      <a:r>
                        <a:rPr lang="en-IN" sz="1200" u="none" strike="noStrike">
                          <a:solidFill>
                            <a:srgbClr val="008000"/>
                          </a:solidFill>
                          <a:effectLst/>
                          <a:latin typeface="inter-regular"/>
                          <a:hlinkClick r:id="rId4"/>
                        </a:rPr>
                        <a:t>push(E item)</a:t>
                      </a:r>
                      <a:endParaRPr lang="en-IN" sz="1200">
                        <a:solidFill>
                          <a:srgbClr val="333333"/>
                        </a:solidFill>
                        <a:effectLst/>
                        <a:latin typeface="inter-regular"/>
                      </a:endParaRP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dirty="0">
                          <a:solidFill>
                            <a:srgbClr val="333333"/>
                          </a:solidFill>
                          <a:effectLst/>
                          <a:latin typeface="inter-regular"/>
                        </a:rPr>
                        <a:t>E</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The method pushes (insert) an element onto the top of the stack.</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0488549"/>
                  </a:ext>
                </a:extLst>
              </a:tr>
              <a:tr h="971643">
                <a:tc>
                  <a:txBody>
                    <a:bodyPr/>
                    <a:lstStyle/>
                    <a:p>
                      <a:pPr algn="just" fontAlgn="t"/>
                      <a:r>
                        <a:rPr lang="en-IN" sz="1200" u="none" strike="noStrike">
                          <a:solidFill>
                            <a:srgbClr val="008000"/>
                          </a:solidFill>
                          <a:effectLst/>
                          <a:latin typeface="inter-regular"/>
                          <a:hlinkClick r:id="rId5"/>
                        </a:rPr>
                        <a:t>pop()</a:t>
                      </a:r>
                      <a:endParaRPr lang="en-IN" sz="1200">
                        <a:solidFill>
                          <a:srgbClr val="333333"/>
                        </a:solidFill>
                        <a:effectLst/>
                        <a:latin typeface="inter-regular"/>
                      </a:endParaRP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dirty="0">
                          <a:solidFill>
                            <a:srgbClr val="333333"/>
                          </a:solidFill>
                          <a:effectLst/>
                          <a:latin typeface="inter-regular"/>
                        </a:rPr>
                        <a:t>E</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The method removes an element from the top of the stack and returns the same element as the value of that function.</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53910586"/>
                  </a:ext>
                </a:extLst>
              </a:tr>
              <a:tr h="621853">
                <a:tc>
                  <a:txBody>
                    <a:bodyPr/>
                    <a:lstStyle/>
                    <a:p>
                      <a:pPr algn="just" fontAlgn="t"/>
                      <a:r>
                        <a:rPr lang="en-IN" sz="1200" u="none" strike="noStrike">
                          <a:solidFill>
                            <a:srgbClr val="008000"/>
                          </a:solidFill>
                          <a:effectLst/>
                          <a:latin typeface="inter-regular"/>
                          <a:hlinkClick r:id="rId6"/>
                        </a:rPr>
                        <a:t>peek()</a:t>
                      </a:r>
                      <a:endParaRPr lang="en-IN" sz="1200">
                        <a:solidFill>
                          <a:srgbClr val="333333"/>
                        </a:solidFill>
                        <a:effectLst/>
                        <a:latin typeface="inter-regular"/>
                      </a:endParaRP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E</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The method looks at the top element of the stack without removing it.</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78582365"/>
                  </a:ext>
                </a:extLst>
              </a:tr>
              <a:tr h="707238">
                <a:tc>
                  <a:txBody>
                    <a:bodyPr/>
                    <a:lstStyle/>
                    <a:p>
                      <a:pPr algn="just" fontAlgn="t"/>
                      <a:r>
                        <a:rPr lang="en-IN" sz="1200" u="none" strike="noStrike">
                          <a:solidFill>
                            <a:srgbClr val="008000"/>
                          </a:solidFill>
                          <a:effectLst/>
                          <a:latin typeface="inter-regular"/>
                          <a:hlinkClick r:id="rId7"/>
                        </a:rPr>
                        <a:t>search(Object o)</a:t>
                      </a:r>
                      <a:endParaRPr lang="en-IN" sz="1200">
                        <a:solidFill>
                          <a:srgbClr val="333333"/>
                        </a:solidFill>
                        <a:effectLst/>
                        <a:latin typeface="inter-regular"/>
                      </a:endParaRP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int</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The method searches the specified object and returns the position of the object.</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89355979"/>
                  </a:ext>
                </a:extLst>
              </a:tr>
            </a:tbl>
          </a:graphicData>
        </a:graphic>
      </p:graphicFrame>
      <p:sp>
        <p:nvSpPr>
          <p:cNvPr id="6" name="Rectangle 5">
            <a:extLst>
              <a:ext uri="{FF2B5EF4-FFF2-40B4-BE49-F238E27FC236}">
                <a16:creationId xmlns:a16="http://schemas.microsoft.com/office/drawing/2014/main" id="{3923CECA-EC57-FA84-B3B7-AFBD7C4A99D3}"/>
              </a:ext>
            </a:extLst>
          </p:cNvPr>
          <p:cNvSpPr>
            <a:spLocks noChangeArrowheads="1"/>
          </p:cNvSpPr>
          <p:nvPr/>
        </p:nvSpPr>
        <p:spPr bwMode="auto">
          <a:xfrm>
            <a:off x="764509" y="2021979"/>
            <a:ext cx="7484142"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inter-regular"/>
              </a:rPr>
              <a:t>We can perform push, pop, peek and search operation on the stack.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inter-regular"/>
              </a:rPr>
              <a:t>The Java Stack class provides mainly five methods to perform these operations.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inter-regular"/>
              </a:rPr>
              <a:t> Along with this, it also provides all the methods of the </a:t>
            </a:r>
            <a:r>
              <a:rPr kumimoji="0" lang="en-US" altLang="en-US" sz="1600" b="0" i="0" u="none" strike="noStrike" cap="none" normalizeH="0" baseline="0" dirty="0">
                <a:ln>
                  <a:noFill/>
                </a:ln>
                <a:solidFill>
                  <a:srgbClr val="008000"/>
                </a:solidFill>
                <a:effectLst/>
                <a:latin typeface="inter-regular"/>
                <a:hlinkClick r:id="rId8"/>
              </a:rPr>
              <a:t>Java Vector class</a:t>
            </a:r>
            <a:r>
              <a:rPr kumimoji="0" lang="en-US" altLang="en-US" sz="1600" b="0" i="0" u="none" strike="noStrike" cap="none" normalizeH="0" baseline="0" dirty="0">
                <a:ln>
                  <a:noFill/>
                </a:ln>
                <a:solidFill>
                  <a:srgbClr val="333333"/>
                </a:solidFill>
                <a:effectLst/>
                <a:latin typeface="inter-regular"/>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1232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43082-E2E5-8C34-19F3-6F970E7C0A6A}"/>
              </a:ext>
            </a:extLst>
          </p:cNvPr>
          <p:cNvSpPr txBox="1"/>
          <p:nvPr/>
        </p:nvSpPr>
        <p:spPr>
          <a:xfrm>
            <a:off x="3051594" y="755657"/>
            <a:ext cx="6103188" cy="6186309"/>
          </a:xfrm>
          <a:prstGeom prst="rect">
            <a:avLst/>
          </a:prstGeom>
          <a:noFill/>
        </p:spPr>
        <p:txBody>
          <a:bodyPr wrap="square">
            <a:spAutoFit/>
          </a:bodyPr>
          <a:lstStyle/>
          <a:p>
            <a:pPr algn="ctr"/>
            <a:r>
              <a:rPr lang="en-US" b="0" i="0" dirty="0">
                <a:solidFill>
                  <a:srgbClr val="000000"/>
                </a:solidFill>
                <a:effectLst/>
                <a:latin typeface="inter-regular"/>
              </a:rPr>
              <a:t>Example-1</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java.util.Stack</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StackEmptyMethodExample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//creating an instance of Stack class</a:t>
            </a:r>
            <a:r>
              <a:rPr lang="en-IN" b="0" i="0" dirty="0">
                <a:solidFill>
                  <a:srgbClr val="000000"/>
                </a:solidFill>
                <a:effectLst/>
                <a:latin typeface="inter-regular"/>
              </a:rPr>
              <a:t>  </a:t>
            </a:r>
          </a:p>
          <a:p>
            <a:pPr algn="just"/>
            <a:r>
              <a:rPr lang="en-IN" b="0" i="0" dirty="0">
                <a:solidFill>
                  <a:srgbClr val="000000"/>
                </a:solidFill>
                <a:effectLst/>
                <a:latin typeface="inter-regular"/>
              </a:rPr>
              <a:t>Stack&lt;Integer&gt; </a:t>
            </a:r>
            <a:r>
              <a:rPr lang="en-IN" b="0" i="0" dirty="0" err="1">
                <a:solidFill>
                  <a:srgbClr val="000000"/>
                </a:solidFill>
                <a:effectLst/>
                <a:latin typeface="inter-regular"/>
              </a:rPr>
              <a:t>stk</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Stack&lt;&gt;();  </a:t>
            </a:r>
          </a:p>
          <a:p>
            <a:pPr algn="just"/>
            <a:r>
              <a:rPr lang="en-IN" b="0" i="0" dirty="0">
                <a:solidFill>
                  <a:srgbClr val="008200"/>
                </a:solidFill>
                <a:effectLst/>
                <a:latin typeface="inter-regular"/>
              </a:rPr>
              <a:t>// checking stack is empty or not</a:t>
            </a:r>
            <a:r>
              <a:rPr lang="en-IN" b="0" i="0" dirty="0">
                <a:solidFill>
                  <a:srgbClr val="000000"/>
                </a:solidFill>
                <a:effectLst/>
                <a:latin typeface="inter-regular"/>
              </a:rPr>
              <a:t>  </a:t>
            </a:r>
          </a:p>
          <a:p>
            <a:pPr algn="just"/>
            <a:r>
              <a:rPr lang="en-IN" b="1" i="0" dirty="0" err="1">
                <a:solidFill>
                  <a:srgbClr val="006699"/>
                </a:solidFill>
                <a:effectLst/>
                <a:latin typeface="inter-regular"/>
              </a:rPr>
              <a:t>boolean</a:t>
            </a:r>
            <a:r>
              <a:rPr lang="en-IN" b="0" i="0" dirty="0">
                <a:solidFill>
                  <a:srgbClr val="000000"/>
                </a:solidFill>
                <a:effectLst/>
                <a:latin typeface="inter-regular"/>
              </a:rPr>
              <a:t> result = </a:t>
            </a:r>
            <a:r>
              <a:rPr lang="en-IN" b="0" i="0" dirty="0" err="1">
                <a:solidFill>
                  <a:srgbClr val="000000"/>
                </a:solidFill>
                <a:effectLst/>
                <a:latin typeface="inter-regular"/>
              </a:rPr>
              <a:t>stk.empty</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"Is the stack empty? "</a:t>
            </a:r>
            <a:r>
              <a:rPr lang="en-IN" b="0" i="0" dirty="0">
                <a:solidFill>
                  <a:srgbClr val="000000"/>
                </a:solidFill>
                <a:effectLst/>
                <a:latin typeface="inter-regular"/>
              </a:rPr>
              <a:t> + result);  </a:t>
            </a:r>
          </a:p>
          <a:p>
            <a:pPr algn="just"/>
            <a:r>
              <a:rPr lang="en-IN" b="0" i="0" dirty="0">
                <a:solidFill>
                  <a:srgbClr val="008200"/>
                </a:solidFill>
                <a:effectLst/>
                <a:latin typeface="inter-regular"/>
              </a:rPr>
              <a:t>// pushing elements into stack</a:t>
            </a:r>
            <a:r>
              <a:rPr lang="en-IN" b="0" i="0" dirty="0">
                <a:solidFill>
                  <a:srgbClr val="000000"/>
                </a:solidFill>
                <a:effectLst/>
                <a:latin typeface="inter-regular"/>
              </a:rPr>
              <a:t>  </a:t>
            </a:r>
          </a:p>
          <a:p>
            <a:pPr algn="just"/>
            <a:r>
              <a:rPr lang="en-IN" b="0" i="0" dirty="0" err="1">
                <a:solidFill>
                  <a:srgbClr val="000000"/>
                </a:solidFill>
                <a:effectLst/>
                <a:latin typeface="inter-regular"/>
              </a:rPr>
              <a:t>stk.push</a:t>
            </a:r>
            <a:r>
              <a:rPr lang="en-IN" b="0" i="0" dirty="0">
                <a:solidFill>
                  <a:srgbClr val="000000"/>
                </a:solidFill>
                <a:effectLst/>
                <a:latin typeface="inter-regular"/>
              </a:rPr>
              <a:t>(</a:t>
            </a:r>
            <a:r>
              <a:rPr lang="en-IN" b="0" i="0" dirty="0">
                <a:solidFill>
                  <a:srgbClr val="C00000"/>
                </a:solidFill>
                <a:effectLst/>
                <a:latin typeface="inter-regular"/>
              </a:rPr>
              <a:t>78</a:t>
            </a:r>
            <a:r>
              <a:rPr lang="en-IN" b="0" i="0" dirty="0">
                <a:solidFill>
                  <a:srgbClr val="000000"/>
                </a:solidFill>
                <a:effectLst/>
                <a:latin typeface="inter-regular"/>
              </a:rPr>
              <a:t>);  </a:t>
            </a:r>
          </a:p>
          <a:p>
            <a:pPr algn="just"/>
            <a:r>
              <a:rPr lang="en-IN" b="0" i="0" dirty="0" err="1">
                <a:solidFill>
                  <a:srgbClr val="000000"/>
                </a:solidFill>
                <a:effectLst/>
                <a:latin typeface="inter-regular"/>
              </a:rPr>
              <a:t>stk.push</a:t>
            </a:r>
            <a:r>
              <a:rPr lang="en-IN" b="0" i="0" dirty="0">
                <a:solidFill>
                  <a:srgbClr val="000000"/>
                </a:solidFill>
                <a:effectLst/>
                <a:latin typeface="inter-regular"/>
              </a:rPr>
              <a:t>(</a:t>
            </a:r>
            <a:r>
              <a:rPr lang="en-IN" b="0" i="0" dirty="0">
                <a:solidFill>
                  <a:srgbClr val="C00000"/>
                </a:solidFill>
                <a:effectLst/>
                <a:latin typeface="inter-regular"/>
              </a:rPr>
              <a:t>113</a:t>
            </a:r>
            <a:r>
              <a:rPr lang="en-IN" b="0" i="0" dirty="0">
                <a:solidFill>
                  <a:srgbClr val="000000"/>
                </a:solidFill>
                <a:effectLst/>
                <a:latin typeface="inter-regular"/>
              </a:rPr>
              <a:t>);  </a:t>
            </a:r>
          </a:p>
          <a:p>
            <a:pPr algn="just"/>
            <a:r>
              <a:rPr lang="en-IN" b="0" i="0" dirty="0" err="1">
                <a:solidFill>
                  <a:srgbClr val="000000"/>
                </a:solidFill>
                <a:effectLst/>
                <a:latin typeface="inter-regular"/>
              </a:rPr>
              <a:t>stk.push</a:t>
            </a:r>
            <a:r>
              <a:rPr lang="en-IN" b="0" i="0" dirty="0">
                <a:solidFill>
                  <a:srgbClr val="000000"/>
                </a:solidFill>
                <a:effectLst/>
                <a:latin typeface="inter-regular"/>
              </a:rPr>
              <a:t>(</a:t>
            </a:r>
            <a:r>
              <a:rPr lang="en-IN" b="0" i="0" dirty="0">
                <a:solidFill>
                  <a:srgbClr val="C00000"/>
                </a:solidFill>
                <a:effectLst/>
                <a:latin typeface="inter-regular"/>
              </a:rPr>
              <a:t>90</a:t>
            </a:r>
            <a:r>
              <a:rPr lang="en-IN" b="0" i="0" dirty="0">
                <a:solidFill>
                  <a:srgbClr val="000000"/>
                </a:solidFill>
                <a:effectLst/>
                <a:latin typeface="inter-regular"/>
              </a:rPr>
              <a:t>);  </a:t>
            </a:r>
          </a:p>
          <a:p>
            <a:pPr algn="just"/>
            <a:r>
              <a:rPr lang="en-IN" b="0" i="0" dirty="0" err="1">
                <a:solidFill>
                  <a:srgbClr val="000000"/>
                </a:solidFill>
                <a:effectLst/>
                <a:latin typeface="inter-regular"/>
              </a:rPr>
              <a:t>stk.push</a:t>
            </a:r>
            <a:r>
              <a:rPr lang="en-IN" b="0" i="0" dirty="0">
                <a:solidFill>
                  <a:srgbClr val="000000"/>
                </a:solidFill>
                <a:effectLst/>
                <a:latin typeface="inter-regular"/>
              </a:rPr>
              <a:t>(</a:t>
            </a:r>
            <a:r>
              <a:rPr lang="en-IN" b="0" i="0" dirty="0">
                <a:solidFill>
                  <a:srgbClr val="C00000"/>
                </a:solidFill>
                <a:effectLst/>
                <a:latin typeface="inter-regular"/>
              </a:rPr>
              <a:t>120</a:t>
            </a:r>
            <a:r>
              <a:rPr lang="en-IN" b="0" i="0" dirty="0">
                <a:solidFill>
                  <a:srgbClr val="000000"/>
                </a:solidFill>
                <a:effectLst/>
                <a:latin typeface="inter-regular"/>
              </a:rPr>
              <a:t>);  </a:t>
            </a:r>
          </a:p>
          <a:p>
            <a:pPr algn="just"/>
            <a:r>
              <a:rPr lang="en-IN" b="0" i="0" dirty="0">
                <a:solidFill>
                  <a:srgbClr val="008200"/>
                </a:solidFill>
                <a:effectLst/>
                <a:latin typeface="inter-regular"/>
              </a:rPr>
              <a:t>//prints elements of the stack</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"Elements in Stack: "</a:t>
            </a:r>
            <a:r>
              <a:rPr lang="en-IN" b="0" i="0" dirty="0">
                <a:solidFill>
                  <a:srgbClr val="000000"/>
                </a:solidFill>
                <a:effectLst/>
                <a:latin typeface="inter-regular"/>
              </a:rPr>
              <a:t> + </a:t>
            </a:r>
            <a:r>
              <a:rPr lang="en-IN" b="0" i="0" dirty="0" err="1">
                <a:solidFill>
                  <a:srgbClr val="000000"/>
                </a:solidFill>
                <a:effectLst/>
                <a:latin typeface="inter-regular"/>
              </a:rPr>
              <a:t>stk</a:t>
            </a:r>
            <a:r>
              <a:rPr lang="en-IN" b="0" i="0" dirty="0">
                <a:solidFill>
                  <a:srgbClr val="000000"/>
                </a:solidFill>
                <a:effectLst/>
                <a:latin typeface="inter-regular"/>
              </a:rPr>
              <a:t>);  </a:t>
            </a:r>
          </a:p>
          <a:p>
            <a:pPr algn="just"/>
            <a:r>
              <a:rPr lang="en-IN" b="0" i="0" dirty="0">
                <a:solidFill>
                  <a:srgbClr val="000000"/>
                </a:solidFill>
                <a:effectLst/>
                <a:latin typeface="inter-regular"/>
              </a:rPr>
              <a:t>result = </a:t>
            </a:r>
            <a:r>
              <a:rPr lang="en-IN" b="0" i="0" dirty="0" err="1">
                <a:solidFill>
                  <a:srgbClr val="000000"/>
                </a:solidFill>
                <a:effectLst/>
                <a:latin typeface="inter-regular"/>
              </a:rPr>
              <a:t>stk.empty</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"Is the stack empty? "</a:t>
            </a:r>
            <a:r>
              <a:rPr lang="en-IN" b="0" i="0" dirty="0">
                <a:solidFill>
                  <a:srgbClr val="000000"/>
                </a:solidFill>
                <a:effectLst/>
                <a:latin typeface="inter-regular"/>
              </a:rPr>
              <a:t> + result);  </a:t>
            </a:r>
          </a:p>
          <a:p>
            <a:pPr algn="just"/>
            <a:r>
              <a:rPr lang="en-IN" b="0" i="0" dirty="0">
                <a:solidFill>
                  <a:srgbClr val="000000"/>
                </a:solidFill>
                <a:effectLst/>
                <a:latin typeface="inter-regular"/>
              </a:rPr>
              <a:t>} }  </a:t>
            </a:r>
          </a:p>
          <a:p>
            <a:pPr algn="ctr"/>
            <a:endParaRPr lang="en-IN" b="0" i="0" dirty="0">
              <a:solidFill>
                <a:srgbClr val="000000"/>
              </a:solidFill>
              <a:effectLst/>
              <a:latin typeface="inter-regular"/>
            </a:endParaRPr>
          </a:p>
        </p:txBody>
      </p:sp>
    </p:spTree>
    <p:extLst>
      <p:ext uri="{BB962C8B-B14F-4D97-AF65-F5344CB8AC3E}">
        <p14:creationId xmlns:p14="http://schemas.microsoft.com/office/powerpoint/2010/main" val="1574704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43082-E2E5-8C34-19F3-6F970E7C0A6A}"/>
              </a:ext>
            </a:extLst>
          </p:cNvPr>
          <p:cNvSpPr txBox="1"/>
          <p:nvPr/>
        </p:nvSpPr>
        <p:spPr>
          <a:xfrm>
            <a:off x="3051594" y="755657"/>
            <a:ext cx="6103188" cy="6463308"/>
          </a:xfrm>
          <a:prstGeom prst="rect">
            <a:avLst/>
          </a:prstGeom>
          <a:noFill/>
        </p:spPr>
        <p:txBody>
          <a:bodyPr wrap="square">
            <a:spAutoFit/>
          </a:bodyPr>
          <a:lstStyle/>
          <a:p>
            <a:pPr algn="ctr"/>
            <a:r>
              <a:rPr lang="en-IN" b="1" i="0" dirty="0">
                <a:solidFill>
                  <a:srgbClr val="006699"/>
                </a:solidFill>
                <a:effectLst/>
                <a:latin typeface="inter-regular"/>
              </a:rPr>
              <a:t>Example-2 (Push and Pop)</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StackPushPopExample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//creating an object of Stack class</a:t>
            </a:r>
            <a:r>
              <a:rPr lang="en-IN" b="0" i="0" dirty="0">
                <a:solidFill>
                  <a:srgbClr val="000000"/>
                </a:solidFill>
                <a:effectLst/>
                <a:latin typeface="inter-regular"/>
              </a:rPr>
              <a:t>  </a:t>
            </a:r>
          </a:p>
          <a:p>
            <a:pPr algn="just"/>
            <a:r>
              <a:rPr lang="en-IN" b="0" i="0" dirty="0">
                <a:solidFill>
                  <a:srgbClr val="000000"/>
                </a:solidFill>
                <a:effectLst/>
                <a:latin typeface="inter-regular"/>
              </a:rPr>
              <a:t>Stack &lt;Integer&gt; </a:t>
            </a:r>
            <a:r>
              <a:rPr lang="en-IN" b="0" i="0" dirty="0" err="1">
                <a:solidFill>
                  <a:srgbClr val="000000"/>
                </a:solidFill>
                <a:effectLst/>
                <a:latin typeface="inter-regular"/>
              </a:rPr>
              <a:t>stk</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Stack&lt;&gt;();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"stack: "</a:t>
            </a:r>
            <a:r>
              <a:rPr lang="en-IN" b="0" i="0" dirty="0">
                <a:solidFill>
                  <a:srgbClr val="000000"/>
                </a:solidFill>
                <a:effectLst/>
                <a:latin typeface="inter-regular"/>
              </a:rPr>
              <a:t> + </a:t>
            </a:r>
            <a:r>
              <a:rPr lang="en-IN" b="0" i="0" dirty="0" err="1">
                <a:solidFill>
                  <a:srgbClr val="000000"/>
                </a:solidFill>
                <a:effectLst/>
                <a:latin typeface="inter-regular"/>
              </a:rPr>
              <a:t>stk</a:t>
            </a:r>
            <a:r>
              <a:rPr lang="en-IN" b="0" i="0" dirty="0">
                <a:solidFill>
                  <a:srgbClr val="000000"/>
                </a:solidFill>
                <a:effectLst/>
                <a:latin typeface="inter-regular"/>
              </a:rPr>
              <a:t>);  </a:t>
            </a:r>
          </a:p>
          <a:p>
            <a:pPr algn="just"/>
            <a:r>
              <a:rPr lang="en-IN" b="0" i="0" dirty="0">
                <a:solidFill>
                  <a:srgbClr val="008200"/>
                </a:solidFill>
                <a:effectLst/>
                <a:latin typeface="inter-regular"/>
              </a:rPr>
              <a:t>//pushing elements into the stack</a:t>
            </a:r>
            <a:r>
              <a:rPr lang="en-IN" b="0" i="0" dirty="0">
                <a:solidFill>
                  <a:srgbClr val="000000"/>
                </a:solidFill>
                <a:effectLst/>
                <a:latin typeface="inter-regular"/>
              </a:rPr>
              <a:t>  </a:t>
            </a:r>
          </a:p>
          <a:p>
            <a:pPr algn="just"/>
            <a:r>
              <a:rPr lang="en-IN" b="0" i="0" dirty="0" err="1">
                <a:solidFill>
                  <a:srgbClr val="000000"/>
                </a:solidFill>
                <a:effectLst/>
                <a:latin typeface="inter-regular"/>
              </a:rPr>
              <a:t>pushelmnt</a:t>
            </a:r>
            <a:r>
              <a:rPr lang="en-IN" b="0" i="0" dirty="0">
                <a:solidFill>
                  <a:srgbClr val="000000"/>
                </a:solidFill>
                <a:effectLst/>
                <a:latin typeface="inter-regular"/>
              </a:rPr>
              <a:t>(</a:t>
            </a:r>
            <a:r>
              <a:rPr lang="en-IN" b="0" i="0" dirty="0" err="1">
                <a:solidFill>
                  <a:srgbClr val="000000"/>
                </a:solidFill>
                <a:effectLst/>
                <a:latin typeface="inter-regular"/>
              </a:rPr>
              <a:t>stk</a:t>
            </a:r>
            <a:r>
              <a:rPr lang="en-IN" b="0" i="0" dirty="0">
                <a:solidFill>
                  <a:srgbClr val="000000"/>
                </a:solidFill>
                <a:effectLst/>
                <a:latin typeface="inter-regular"/>
              </a:rPr>
              <a:t>, </a:t>
            </a:r>
            <a:r>
              <a:rPr lang="en-IN" b="0" i="0" dirty="0">
                <a:solidFill>
                  <a:srgbClr val="C00000"/>
                </a:solidFill>
                <a:effectLst/>
                <a:latin typeface="inter-regular"/>
              </a:rPr>
              <a:t>20</a:t>
            </a:r>
            <a:r>
              <a:rPr lang="en-IN" b="0" i="0" dirty="0">
                <a:solidFill>
                  <a:srgbClr val="000000"/>
                </a:solidFill>
                <a:effectLst/>
                <a:latin typeface="inter-regular"/>
              </a:rPr>
              <a:t>);  </a:t>
            </a:r>
          </a:p>
          <a:p>
            <a:pPr algn="just"/>
            <a:r>
              <a:rPr lang="en-IN" b="0" i="0" dirty="0" err="1">
                <a:solidFill>
                  <a:srgbClr val="000000"/>
                </a:solidFill>
                <a:effectLst/>
                <a:latin typeface="inter-regular"/>
              </a:rPr>
              <a:t>pushelmnt</a:t>
            </a:r>
            <a:r>
              <a:rPr lang="en-IN" b="0" i="0" dirty="0">
                <a:solidFill>
                  <a:srgbClr val="000000"/>
                </a:solidFill>
                <a:effectLst/>
                <a:latin typeface="inter-regular"/>
              </a:rPr>
              <a:t>(</a:t>
            </a:r>
            <a:r>
              <a:rPr lang="en-IN" b="0" i="0" dirty="0" err="1">
                <a:solidFill>
                  <a:srgbClr val="000000"/>
                </a:solidFill>
                <a:effectLst/>
                <a:latin typeface="inter-regular"/>
              </a:rPr>
              <a:t>stk</a:t>
            </a:r>
            <a:r>
              <a:rPr lang="en-IN" b="0" i="0" dirty="0">
                <a:solidFill>
                  <a:srgbClr val="000000"/>
                </a:solidFill>
                <a:effectLst/>
                <a:latin typeface="inter-regular"/>
              </a:rPr>
              <a:t>, </a:t>
            </a:r>
            <a:r>
              <a:rPr lang="en-IN" b="0" i="0" dirty="0">
                <a:solidFill>
                  <a:srgbClr val="C00000"/>
                </a:solidFill>
                <a:effectLst/>
                <a:latin typeface="inter-regular"/>
              </a:rPr>
              <a:t>13</a:t>
            </a:r>
            <a:r>
              <a:rPr lang="en-IN" b="0" i="0" dirty="0">
                <a:solidFill>
                  <a:srgbClr val="000000"/>
                </a:solidFill>
                <a:effectLst/>
                <a:latin typeface="inter-regular"/>
              </a:rPr>
              <a:t>);  </a:t>
            </a:r>
          </a:p>
          <a:p>
            <a:pPr algn="just"/>
            <a:r>
              <a:rPr lang="en-IN" b="0" i="0" dirty="0" err="1">
                <a:solidFill>
                  <a:srgbClr val="000000"/>
                </a:solidFill>
                <a:effectLst/>
                <a:latin typeface="inter-regular"/>
              </a:rPr>
              <a:t>pushelmnt</a:t>
            </a:r>
            <a:r>
              <a:rPr lang="en-IN" b="0" i="0" dirty="0">
                <a:solidFill>
                  <a:srgbClr val="000000"/>
                </a:solidFill>
                <a:effectLst/>
                <a:latin typeface="inter-regular"/>
              </a:rPr>
              <a:t>(</a:t>
            </a:r>
            <a:r>
              <a:rPr lang="en-IN" b="0" i="0" dirty="0" err="1">
                <a:solidFill>
                  <a:srgbClr val="000000"/>
                </a:solidFill>
                <a:effectLst/>
                <a:latin typeface="inter-regular"/>
              </a:rPr>
              <a:t>stk</a:t>
            </a:r>
            <a:r>
              <a:rPr lang="en-IN" b="0" i="0" dirty="0">
                <a:solidFill>
                  <a:srgbClr val="000000"/>
                </a:solidFill>
                <a:effectLst/>
                <a:latin typeface="inter-regular"/>
              </a:rPr>
              <a:t>, </a:t>
            </a:r>
            <a:r>
              <a:rPr lang="en-IN" b="0" i="0" dirty="0">
                <a:solidFill>
                  <a:srgbClr val="C00000"/>
                </a:solidFill>
                <a:effectLst/>
                <a:latin typeface="inter-regular"/>
              </a:rPr>
              <a:t>89</a:t>
            </a:r>
            <a:r>
              <a:rPr lang="en-IN" b="0" i="0" dirty="0">
                <a:solidFill>
                  <a:srgbClr val="000000"/>
                </a:solidFill>
                <a:effectLst/>
                <a:latin typeface="inter-regular"/>
              </a:rPr>
              <a:t>);  </a:t>
            </a:r>
          </a:p>
          <a:p>
            <a:pPr algn="just"/>
            <a:r>
              <a:rPr lang="en-IN" b="0" i="0" dirty="0" err="1">
                <a:solidFill>
                  <a:srgbClr val="000000"/>
                </a:solidFill>
                <a:effectLst/>
                <a:latin typeface="inter-regular"/>
              </a:rPr>
              <a:t>pushelmnt</a:t>
            </a:r>
            <a:r>
              <a:rPr lang="en-IN" b="0" i="0" dirty="0">
                <a:solidFill>
                  <a:srgbClr val="000000"/>
                </a:solidFill>
                <a:effectLst/>
                <a:latin typeface="inter-regular"/>
              </a:rPr>
              <a:t>(</a:t>
            </a:r>
            <a:r>
              <a:rPr lang="en-IN" b="0" i="0" dirty="0" err="1">
                <a:solidFill>
                  <a:srgbClr val="000000"/>
                </a:solidFill>
                <a:effectLst/>
                <a:latin typeface="inter-regular"/>
              </a:rPr>
              <a:t>stk</a:t>
            </a:r>
            <a:r>
              <a:rPr lang="en-IN" b="0" i="0" dirty="0">
                <a:solidFill>
                  <a:srgbClr val="000000"/>
                </a:solidFill>
                <a:effectLst/>
                <a:latin typeface="inter-regular"/>
              </a:rPr>
              <a:t>, </a:t>
            </a:r>
            <a:r>
              <a:rPr lang="en-IN" b="0" i="0" dirty="0">
                <a:solidFill>
                  <a:srgbClr val="C00000"/>
                </a:solidFill>
                <a:effectLst/>
                <a:latin typeface="inter-regular"/>
              </a:rPr>
              <a:t>90</a:t>
            </a:r>
            <a:r>
              <a:rPr lang="en-IN" b="0" i="0" dirty="0">
                <a:solidFill>
                  <a:srgbClr val="000000"/>
                </a:solidFill>
                <a:effectLst/>
                <a:latin typeface="inter-regular"/>
              </a:rPr>
              <a:t>);  </a:t>
            </a:r>
          </a:p>
          <a:p>
            <a:pPr algn="just"/>
            <a:r>
              <a:rPr lang="en-IN" b="0" i="0" dirty="0" err="1">
                <a:solidFill>
                  <a:srgbClr val="000000"/>
                </a:solidFill>
                <a:effectLst/>
                <a:latin typeface="inter-regular"/>
              </a:rPr>
              <a:t>pushelmnt</a:t>
            </a:r>
            <a:r>
              <a:rPr lang="en-IN" b="0" i="0" dirty="0">
                <a:solidFill>
                  <a:srgbClr val="000000"/>
                </a:solidFill>
                <a:effectLst/>
                <a:latin typeface="inter-regular"/>
              </a:rPr>
              <a:t>(</a:t>
            </a:r>
            <a:r>
              <a:rPr lang="en-IN" b="0" i="0" dirty="0" err="1">
                <a:solidFill>
                  <a:srgbClr val="000000"/>
                </a:solidFill>
                <a:effectLst/>
                <a:latin typeface="inter-regular"/>
              </a:rPr>
              <a:t>stk</a:t>
            </a:r>
            <a:r>
              <a:rPr lang="en-IN" b="0" i="0" dirty="0">
                <a:solidFill>
                  <a:srgbClr val="000000"/>
                </a:solidFill>
                <a:effectLst/>
                <a:latin typeface="inter-regular"/>
              </a:rPr>
              <a:t>, </a:t>
            </a:r>
            <a:r>
              <a:rPr lang="en-IN" b="0" i="0" dirty="0">
                <a:solidFill>
                  <a:srgbClr val="C00000"/>
                </a:solidFill>
                <a:effectLst/>
                <a:latin typeface="inter-regular"/>
              </a:rPr>
              <a:t>11</a:t>
            </a:r>
            <a:r>
              <a:rPr lang="en-IN" b="0" i="0" dirty="0">
                <a:solidFill>
                  <a:srgbClr val="000000"/>
                </a:solidFill>
                <a:effectLst/>
                <a:latin typeface="inter-regular"/>
              </a:rPr>
              <a:t>);  </a:t>
            </a:r>
          </a:p>
          <a:p>
            <a:pPr algn="just"/>
            <a:r>
              <a:rPr lang="en-IN" b="0" i="0" dirty="0" err="1">
                <a:solidFill>
                  <a:srgbClr val="000000"/>
                </a:solidFill>
                <a:effectLst/>
                <a:latin typeface="inter-regular"/>
              </a:rPr>
              <a:t>pushelmnt</a:t>
            </a:r>
            <a:r>
              <a:rPr lang="en-IN" b="0" i="0" dirty="0">
                <a:solidFill>
                  <a:srgbClr val="000000"/>
                </a:solidFill>
                <a:effectLst/>
                <a:latin typeface="inter-regular"/>
              </a:rPr>
              <a:t>(</a:t>
            </a:r>
            <a:r>
              <a:rPr lang="en-IN" b="0" i="0" dirty="0" err="1">
                <a:solidFill>
                  <a:srgbClr val="000000"/>
                </a:solidFill>
                <a:effectLst/>
                <a:latin typeface="inter-regular"/>
              </a:rPr>
              <a:t>stk</a:t>
            </a:r>
            <a:r>
              <a:rPr lang="en-IN" b="0" i="0" dirty="0">
                <a:solidFill>
                  <a:srgbClr val="000000"/>
                </a:solidFill>
                <a:effectLst/>
                <a:latin typeface="inter-regular"/>
              </a:rPr>
              <a:t>, </a:t>
            </a:r>
            <a:r>
              <a:rPr lang="en-IN" b="0" i="0" dirty="0">
                <a:solidFill>
                  <a:srgbClr val="C00000"/>
                </a:solidFill>
                <a:effectLst/>
                <a:latin typeface="inter-regular"/>
              </a:rPr>
              <a:t>45</a:t>
            </a:r>
            <a:r>
              <a:rPr lang="en-IN" b="0" i="0" dirty="0">
                <a:solidFill>
                  <a:srgbClr val="000000"/>
                </a:solidFill>
                <a:effectLst/>
                <a:latin typeface="inter-regular"/>
              </a:rPr>
              <a:t>);  </a:t>
            </a:r>
          </a:p>
          <a:p>
            <a:pPr algn="just"/>
            <a:r>
              <a:rPr lang="en-IN" b="0" i="0" dirty="0" err="1">
                <a:solidFill>
                  <a:srgbClr val="000000"/>
                </a:solidFill>
                <a:effectLst/>
                <a:latin typeface="inter-regular"/>
              </a:rPr>
              <a:t>pushelmnt</a:t>
            </a:r>
            <a:r>
              <a:rPr lang="en-IN" b="0" i="0" dirty="0">
                <a:solidFill>
                  <a:srgbClr val="000000"/>
                </a:solidFill>
                <a:effectLst/>
                <a:latin typeface="inter-regular"/>
              </a:rPr>
              <a:t>(</a:t>
            </a:r>
            <a:r>
              <a:rPr lang="en-IN" b="0" i="0" dirty="0" err="1">
                <a:solidFill>
                  <a:srgbClr val="000000"/>
                </a:solidFill>
                <a:effectLst/>
                <a:latin typeface="inter-regular"/>
              </a:rPr>
              <a:t>stk</a:t>
            </a:r>
            <a:r>
              <a:rPr lang="en-IN" b="0" i="0" dirty="0">
                <a:solidFill>
                  <a:srgbClr val="000000"/>
                </a:solidFill>
                <a:effectLst/>
                <a:latin typeface="inter-regular"/>
              </a:rPr>
              <a:t>, </a:t>
            </a:r>
            <a:r>
              <a:rPr lang="en-IN" b="0" i="0" dirty="0">
                <a:solidFill>
                  <a:srgbClr val="C00000"/>
                </a:solidFill>
                <a:effectLst/>
                <a:latin typeface="inter-regular"/>
              </a:rPr>
              <a:t>18</a:t>
            </a:r>
            <a:r>
              <a:rPr lang="en-IN" b="0" i="0" dirty="0">
                <a:solidFill>
                  <a:srgbClr val="000000"/>
                </a:solidFill>
                <a:effectLst/>
                <a:latin typeface="inter-regular"/>
              </a:rPr>
              <a:t>);  </a:t>
            </a:r>
          </a:p>
          <a:p>
            <a:pPr algn="just"/>
            <a:r>
              <a:rPr lang="en-IN" b="0" i="0" dirty="0">
                <a:solidFill>
                  <a:srgbClr val="008200"/>
                </a:solidFill>
                <a:effectLst/>
                <a:latin typeface="inter-regular"/>
              </a:rPr>
              <a:t>//popping elements from the stack</a:t>
            </a:r>
            <a:r>
              <a:rPr lang="en-IN" b="0" i="0" dirty="0">
                <a:solidFill>
                  <a:srgbClr val="000000"/>
                </a:solidFill>
                <a:effectLst/>
                <a:latin typeface="inter-regular"/>
              </a:rPr>
              <a:t>  </a:t>
            </a:r>
          </a:p>
          <a:p>
            <a:pPr algn="just"/>
            <a:r>
              <a:rPr lang="en-IN" b="0" i="0" dirty="0" err="1">
                <a:solidFill>
                  <a:srgbClr val="000000"/>
                </a:solidFill>
                <a:effectLst/>
                <a:latin typeface="inter-regular"/>
              </a:rPr>
              <a:t>popelmnt</a:t>
            </a:r>
            <a:r>
              <a:rPr lang="en-IN" b="0" i="0" dirty="0">
                <a:solidFill>
                  <a:srgbClr val="000000"/>
                </a:solidFill>
                <a:effectLst/>
                <a:latin typeface="inter-regular"/>
              </a:rPr>
              <a:t>(</a:t>
            </a:r>
            <a:r>
              <a:rPr lang="en-IN" b="0" i="0" dirty="0" err="1">
                <a:solidFill>
                  <a:srgbClr val="000000"/>
                </a:solidFill>
                <a:effectLst/>
                <a:latin typeface="inter-regular"/>
              </a:rPr>
              <a:t>stk</a:t>
            </a:r>
            <a:r>
              <a:rPr lang="en-IN" b="0" i="0" dirty="0">
                <a:solidFill>
                  <a:srgbClr val="000000"/>
                </a:solidFill>
                <a:effectLst/>
                <a:latin typeface="inter-regular"/>
              </a:rPr>
              <a:t>);  </a:t>
            </a:r>
          </a:p>
          <a:p>
            <a:pPr algn="just"/>
            <a:r>
              <a:rPr lang="en-IN" b="0" i="0" dirty="0" err="1">
                <a:solidFill>
                  <a:srgbClr val="000000"/>
                </a:solidFill>
                <a:effectLst/>
                <a:latin typeface="inter-regular"/>
              </a:rPr>
              <a:t>popelmnt</a:t>
            </a:r>
            <a:r>
              <a:rPr lang="en-IN" b="0" i="0" dirty="0">
                <a:solidFill>
                  <a:srgbClr val="000000"/>
                </a:solidFill>
                <a:effectLst/>
                <a:latin typeface="inter-regular"/>
              </a:rPr>
              <a:t>(</a:t>
            </a:r>
            <a:r>
              <a:rPr lang="en-IN" b="0" i="0" dirty="0" err="1">
                <a:solidFill>
                  <a:srgbClr val="000000"/>
                </a:solidFill>
                <a:effectLst/>
                <a:latin typeface="inter-regular"/>
              </a:rPr>
              <a:t>stk</a:t>
            </a:r>
            <a:r>
              <a:rPr lang="en-IN" b="0" i="0" dirty="0">
                <a:solidFill>
                  <a:srgbClr val="000000"/>
                </a:solidFill>
                <a:effectLst/>
                <a:latin typeface="inter-regular"/>
              </a:rPr>
              <a:t>);  </a:t>
            </a:r>
          </a:p>
          <a:p>
            <a:pPr algn="just"/>
            <a:r>
              <a:rPr lang="en-IN" b="0" i="0" dirty="0">
                <a:solidFill>
                  <a:srgbClr val="008200"/>
                </a:solidFill>
                <a:effectLst/>
                <a:latin typeface="inter-regular"/>
              </a:rPr>
              <a:t>//throws exception if the stack is empty</a:t>
            </a:r>
            <a:r>
              <a:rPr lang="en-IN" b="0" i="0" dirty="0">
                <a:solidFill>
                  <a:srgbClr val="000000"/>
                </a:solidFill>
                <a:effectLst/>
                <a:latin typeface="inter-regular"/>
              </a:rPr>
              <a:t>  </a:t>
            </a:r>
          </a:p>
          <a:p>
            <a:br>
              <a:rPr lang="en-IN" dirty="0"/>
            </a:br>
            <a:endParaRPr lang="en-IN" b="0" i="0" dirty="0">
              <a:solidFill>
                <a:srgbClr val="000000"/>
              </a:solidFill>
              <a:effectLst/>
              <a:latin typeface="inter-regular"/>
            </a:endParaRPr>
          </a:p>
        </p:txBody>
      </p:sp>
    </p:spTree>
    <p:extLst>
      <p:ext uri="{BB962C8B-B14F-4D97-AF65-F5344CB8AC3E}">
        <p14:creationId xmlns:p14="http://schemas.microsoft.com/office/powerpoint/2010/main" val="2947144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43082-E2E5-8C34-19F3-6F970E7C0A6A}"/>
              </a:ext>
            </a:extLst>
          </p:cNvPr>
          <p:cNvSpPr txBox="1"/>
          <p:nvPr/>
        </p:nvSpPr>
        <p:spPr>
          <a:xfrm>
            <a:off x="3051594" y="755657"/>
            <a:ext cx="6103188" cy="5909310"/>
          </a:xfrm>
          <a:prstGeom prst="rect">
            <a:avLst/>
          </a:prstGeom>
          <a:noFill/>
        </p:spPr>
        <p:txBody>
          <a:bodyPr wrap="square">
            <a:spAutoFit/>
          </a:bodyPr>
          <a:lstStyle/>
          <a:p>
            <a:pPr algn="just"/>
            <a:r>
              <a:rPr lang="en-IN" b="1" i="0" dirty="0">
                <a:solidFill>
                  <a:srgbClr val="006699"/>
                </a:solidFill>
                <a:effectLst/>
                <a:latin typeface="inter-regular"/>
              </a:rPr>
              <a:t>try</a:t>
            </a:r>
            <a:r>
              <a:rPr lang="en-IN" b="0" i="0" dirty="0">
                <a:solidFill>
                  <a:srgbClr val="000000"/>
                </a:solidFill>
                <a:effectLst/>
                <a:latin typeface="inter-regular"/>
              </a:rPr>
              <a:t>   {  </a:t>
            </a:r>
          </a:p>
          <a:p>
            <a:pPr algn="just"/>
            <a:r>
              <a:rPr lang="en-IN" b="0" i="0" dirty="0" err="1">
                <a:solidFill>
                  <a:srgbClr val="000000"/>
                </a:solidFill>
                <a:effectLst/>
                <a:latin typeface="inter-regular"/>
              </a:rPr>
              <a:t>popelmnt</a:t>
            </a:r>
            <a:r>
              <a:rPr lang="en-IN" b="0" i="0" dirty="0">
                <a:solidFill>
                  <a:srgbClr val="000000"/>
                </a:solidFill>
                <a:effectLst/>
                <a:latin typeface="inter-regular"/>
              </a:rPr>
              <a:t>(</a:t>
            </a:r>
            <a:r>
              <a:rPr lang="en-IN" b="0" i="0" dirty="0" err="1">
                <a:solidFill>
                  <a:srgbClr val="000000"/>
                </a:solidFill>
                <a:effectLst/>
                <a:latin typeface="inter-regular"/>
              </a:rPr>
              <a:t>stk</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catch</a:t>
            </a:r>
            <a:r>
              <a:rPr lang="en-IN" b="0" i="0" dirty="0">
                <a:solidFill>
                  <a:srgbClr val="000000"/>
                </a:solidFill>
                <a:effectLst/>
                <a:latin typeface="inter-regular"/>
              </a:rPr>
              <a:t> (</a:t>
            </a:r>
            <a:r>
              <a:rPr lang="en-IN" b="0" i="0" dirty="0" err="1">
                <a:solidFill>
                  <a:srgbClr val="000000"/>
                </a:solidFill>
                <a:effectLst/>
                <a:latin typeface="inter-regular"/>
              </a:rPr>
              <a:t>EmptyStackException</a:t>
            </a:r>
            <a:r>
              <a:rPr lang="en-IN" b="0" i="0" dirty="0">
                <a:solidFill>
                  <a:srgbClr val="000000"/>
                </a:solidFill>
                <a:effectLst/>
                <a:latin typeface="inter-regular"/>
              </a:rPr>
              <a:t> e)   {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"empty stack"</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8200"/>
                </a:solidFill>
                <a:effectLst/>
                <a:latin typeface="inter-regular"/>
              </a:rPr>
              <a:t>//performing push operation</a:t>
            </a:r>
            <a:r>
              <a:rPr lang="en-IN" b="0" i="0" dirty="0">
                <a:solidFill>
                  <a:srgbClr val="000000"/>
                </a:solidFill>
                <a:effectLst/>
                <a:latin typeface="inter-regular"/>
              </a:rPr>
              <a:t>  </a:t>
            </a:r>
          </a:p>
          <a:p>
            <a:pPr algn="just"/>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pushelmnt</a:t>
            </a:r>
            <a:r>
              <a:rPr lang="en-IN" b="0" i="0" dirty="0">
                <a:solidFill>
                  <a:srgbClr val="000000"/>
                </a:solidFill>
                <a:effectLst/>
                <a:latin typeface="inter-regular"/>
              </a:rPr>
              <a:t>(Stack </a:t>
            </a:r>
            <a:r>
              <a:rPr lang="en-IN" b="0" i="0" dirty="0" err="1">
                <a:solidFill>
                  <a:srgbClr val="000000"/>
                </a:solidFill>
                <a:effectLst/>
                <a:latin typeface="inter-regular"/>
              </a:rPr>
              <a:t>stk</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x) {  </a:t>
            </a:r>
          </a:p>
          <a:p>
            <a:pPr algn="just"/>
            <a:r>
              <a:rPr lang="en-IN" b="0" i="0" dirty="0">
                <a:solidFill>
                  <a:srgbClr val="008200"/>
                </a:solidFill>
                <a:effectLst/>
                <a:latin typeface="inter-regular"/>
              </a:rPr>
              <a:t>//invoking push() method    </a:t>
            </a:r>
            <a:r>
              <a:rPr lang="en-IN" b="0" i="0" dirty="0">
                <a:solidFill>
                  <a:srgbClr val="000000"/>
                </a:solidFill>
                <a:effectLst/>
                <a:latin typeface="inter-regular"/>
              </a:rPr>
              <a:t>  </a:t>
            </a:r>
          </a:p>
          <a:p>
            <a:pPr algn="just"/>
            <a:r>
              <a:rPr lang="en-IN" b="0" i="0" dirty="0" err="1">
                <a:solidFill>
                  <a:srgbClr val="000000"/>
                </a:solidFill>
                <a:effectLst/>
                <a:latin typeface="inter-regular"/>
              </a:rPr>
              <a:t>stk.push</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Integer(x));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"push -&gt; "</a:t>
            </a:r>
            <a:r>
              <a:rPr lang="en-IN" b="0" i="0" dirty="0">
                <a:solidFill>
                  <a:srgbClr val="000000"/>
                </a:solidFill>
                <a:effectLst/>
                <a:latin typeface="inter-regular"/>
              </a:rPr>
              <a:t> + x);  </a:t>
            </a:r>
          </a:p>
          <a:p>
            <a:pPr algn="just"/>
            <a:r>
              <a:rPr lang="en-IN" b="0" i="0" dirty="0">
                <a:solidFill>
                  <a:srgbClr val="008200"/>
                </a:solidFill>
                <a:effectLst/>
                <a:latin typeface="inter-regular"/>
              </a:rPr>
              <a:t>//prints modified stack</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"stack: "</a:t>
            </a:r>
            <a:r>
              <a:rPr lang="en-IN" b="0" i="0" dirty="0">
                <a:solidFill>
                  <a:srgbClr val="000000"/>
                </a:solidFill>
                <a:effectLst/>
                <a:latin typeface="inter-regular"/>
              </a:rPr>
              <a:t> + </a:t>
            </a:r>
            <a:r>
              <a:rPr lang="en-IN" b="0" i="0" dirty="0" err="1">
                <a:solidFill>
                  <a:srgbClr val="000000"/>
                </a:solidFill>
                <a:effectLst/>
                <a:latin typeface="inter-regular"/>
              </a:rPr>
              <a:t>stk</a:t>
            </a:r>
            <a:r>
              <a:rPr lang="en-IN" b="0" i="0" dirty="0">
                <a:solidFill>
                  <a:srgbClr val="000000"/>
                </a:solidFill>
                <a:effectLst/>
                <a:latin typeface="inter-regular"/>
              </a:rPr>
              <a:t>);  }  </a:t>
            </a:r>
          </a:p>
          <a:p>
            <a:pPr algn="just"/>
            <a:r>
              <a:rPr lang="en-IN" b="0" i="0" dirty="0">
                <a:solidFill>
                  <a:srgbClr val="008200"/>
                </a:solidFill>
                <a:effectLst/>
                <a:latin typeface="inter-regular"/>
              </a:rPr>
              <a:t>//performing pop operation</a:t>
            </a:r>
            <a:r>
              <a:rPr lang="en-IN" b="0" i="0" dirty="0">
                <a:solidFill>
                  <a:srgbClr val="000000"/>
                </a:solidFill>
                <a:effectLst/>
                <a:latin typeface="inter-regular"/>
              </a:rPr>
              <a:t>  </a:t>
            </a:r>
          </a:p>
          <a:p>
            <a:pPr algn="just"/>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popelmnt</a:t>
            </a:r>
            <a:r>
              <a:rPr lang="en-IN" b="0" i="0" dirty="0">
                <a:solidFill>
                  <a:srgbClr val="000000"/>
                </a:solidFill>
                <a:effectLst/>
                <a:latin typeface="inter-regular"/>
              </a:rPr>
              <a:t>(Stack </a:t>
            </a:r>
            <a:r>
              <a:rPr lang="en-IN" b="0" i="0" dirty="0" err="1">
                <a:solidFill>
                  <a:srgbClr val="000000"/>
                </a:solidFill>
                <a:effectLst/>
                <a:latin typeface="inter-regular"/>
              </a:rPr>
              <a:t>stk</a:t>
            </a:r>
            <a:r>
              <a:rPr lang="en-IN" b="0" i="0" dirty="0">
                <a:solidFill>
                  <a:srgbClr val="000000"/>
                </a:solidFill>
                <a:effectLst/>
                <a:latin typeface="inter-regular"/>
              </a:rPr>
              <a:t>)   {  </a:t>
            </a:r>
          </a:p>
          <a:p>
            <a:pPr algn="just"/>
            <a:r>
              <a:rPr lang="en-IN" b="0" i="0" dirty="0" err="1">
                <a:solidFill>
                  <a:srgbClr val="000000"/>
                </a:solidFill>
                <a:effectLst/>
                <a:latin typeface="inter-regular"/>
              </a:rPr>
              <a:t>System.out.print</a:t>
            </a:r>
            <a:r>
              <a:rPr lang="en-IN" b="0" i="0" dirty="0">
                <a:solidFill>
                  <a:srgbClr val="000000"/>
                </a:solidFill>
                <a:effectLst/>
                <a:latin typeface="inter-regular"/>
              </a:rPr>
              <a:t>(</a:t>
            </a:r>
            <a:r>
              <a:rPr lang="en-IN" b="0" i="0" dirty="0">
                <a:solidFill>
                  <a:srgbClr val="0000FF"/>
                </a:solidFill>
                <a:effectLst/>
                <a:latin typeface="inter-regular"/>
              </a:rPr>
              <a:t>"pop -&gt; "</a:t>
            </a:r>
            <a:r>
              <a:rPr lang="en-IN" b="0" i="0" dirty="0">
                <a:solidFill>
                  <a:srgbClr val="000000"/>
                </a:solidFill>
                <a:effectLst/>
                <a:latin typeface="inter-regular"/>
              </a:rPr>
              <a:t>);  </a:t>
            </a:r>
          </a:p>
          <a:p>
            <a:pPr algn="just"/>
            <a:r>
              <a:rPr lang="en-IN" b="0" i="0" dirty="0">
                <a:solidFill>
                  <a:srgbClr val="008200"/>
                </a:solidFill>
                <a:effectLst/>
                <a:latin typeface="inter-regular"/>
              </a:rPr>
              <a:t>//invoking pop() method </a:t>
            </a:r>
            <a:r>
              <a:rPr lang="en-IN" b="0" i="0" dirty="0">
                <a:solidFill>
                  <a:srgbClr val="000000"/>
                </a:solidFill>
                <a:effectLst/>
                <a:latin typeface="inter-regular"/>
              </a:rPr>
              <a:t>  </a:t>
            </a:r>
          </a:p>
          <a:p>
            <a:pPr algn="just"/>
            <a:r>
              <a:rPr lang="en-IN" b="0" i="0" dirty="0">
                <a:solidFill>
                  <a:srgbClr val="000000"/>
                </a:solidFill>
                <a:effectLst/>
                <a:latin typeface="inter-regular"/>
              </a:rPr>
              <a:t>Integer x = (Integer) </a:t>
            </a:r>
            <a:r>
              <a:rPr lang="en-IN" b="0" i="0" dirty="0" err="1">
                <a:solidFill>
                  <a:srgbClr val="000000"/>
                </a:solidFill>
                <a:effectLst/>
                <a:latin typeface="inter-regular"/>
              </a:rPr>
              <a:t>stk.pop</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(x);  </a:t>
            </a:r>
          </a:p>
          <a:p>
            <a:pPr algn="just"/>
            <a:r>
              <a:rPr lang="en-IN" b="0" i="0" dirty="0">
                <a:solidFill>
                  <a:srgbClr val="008200"/>
                </a:solidFill>
                <a:effectLst/>
                <a:latin typeface="inter-regular"/>
              </a:rPr>
              <a:t>//prints modified stack</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"stack: "</a:t>
            </a:r>
            <a:r>
              <a:rPr lang="en-IN" b="0" i="0" dirty="0">
                <a:solidFill>
                  <a:srgbClr val="000000"/>
                </a:solidFill>
                <a:effectLst/>
                <a:latin typeface="inter-regular"/>
              </a:rPr>
              <a:t> + </a:t>
            </a:r>
            <a:r>
              <a:rPr lang="en-IN" b="0" i="0" dirty="0" err="1">
                <a:solidFill>
                  <a:srgbClr val="000000"/>
                </a:solidFill>
                <a:effectLst/>
                <a:latin typeface="inter-regular"/>
              </a:rPr>
              <a:t>stk</a:t>
            </a:r>
            <a:r>
              <a:rPr lang="en-IN" b="0" i="0" dirty="0">
                <a:solidFill>
                  <a:srgbClr val="000000"/>
                </a:solidFill>
                <a:effectLst/>
                <a:latin typeface="inter-regular"/>
              </a:rPr>
              <a:t>);  }}  </a:t>
            </a:r>
          </a:p>
        </p:txBody>
      </p:sp>
    </p:spTree>
    <p:extLst>
      <p:ext uri="{BB962C8B-B14F-4D97-AF65-F5344CB8AC3E}">
        <p14:creationId xmlns:p14="http://schemas.microsoft.com/office/powerpoint/2010/main" val="148457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3152-AE24-9AED-D107-0712A8A3CC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2BB7CC-07AB-1FB3-F58E-5535873392F0}"/>
              </a:ext>
            </a:extLst>
          </p:cNvPr>
          <p:cNvSpPr>
            <a:spLocks noGrp="1"/>
          </p:cNvSpPr>
          <p:nvPr>
            <p:ph idx="1"/>
          </p:nvPr>
        </p:nvSpPr>
        <p:spPr/>
        <p:txBody>
          <a:bodyPr/>
          <a:lstStyle/>
          <a:p>
            <a:endParaRPr lang="en-IN"/>
          </a:p>
        </p:txBody>
      </p:sp>
      <p:pic>
        <p:nvPicPr>
          <p:cNvPr id="1026" name="Picture 2" descr="Java Collections— Oversimplified. On oversimplified view of Java… | by  Saurav Samantray | Medium">
            <a:extLst>
              <a:ext uri="{FF2B5EF4-FFF2-40B4-BE49-F238E27FC236}">
                <a16:creationId xmlns:a16="http://schemas.microsoft.com/office/drawing/2014/main" id="{9A0E3A07-F7ED-FBF7-3347-D312CCD3B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06" y="0"/>
            <a:ext cx="1074144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96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43082-E2E5-8C34-19F3-6F970E7C0A6A}"/>
              </a:ext>
            </a:extLst>
          </p:cNvPr>
          <p:cNvSpPr txBox="1"/>
          <p:nvPr/>
        </p:nvSpPr>
        <p:spPr>
          <a:xfrm>
            <a:off x="3051594" y="746132"/>
            <a:ext cx="6103188" cy="6463308"/>
          </a:xfrm>
          <a:prstGeom prst="rect">
            <a:avLst/>
          </a:prstGeom>
          <a:noFill/>
        </p:spPr>
        <p:txBody>
          <a:bodyPr wrap="square">
            <a:spAutoFit/>
          </a:bodyPr>
          <a:lstStyle/>
          <a:p>
            <a:pPr algn="ctr"/>
            <a:r>
              <a:rPr lang="en-IN" b="1" i="0" dirty="0">
                <a:solidFill>
                  <a:srgbClr val="006699"/>
                </a:solidFill>
                <a:effectLst/>
                <a:latin typeface="inter-regular"/>
              </a:rPr>
              <a:t>Stack Iteration</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java.util.Iterator</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java.util.Stack</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StackIterationExample1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 (String[]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//creating an object of Stack class</a:t>
            </a:r>
            <a:r>
              <a:rPr lang="en-IN" b="0" i="0" dirty="0">
                <a:solidFill>
                  <a:srgbClr val="000000"/>
                </a:solidFill>
                <a:effectLst/>
                <a:latin typeface="inter-regular"/>
              </a:rPr>
              <a:t>  </a:t>
            </a:r>
          </a:p>
          <a:p>
            <a:pPr algn="just"/>
            <a:r>
              <a:rPr lang="en-IN" b="0" i="0" dirty="0">
                <a:solidFill>
                  <a:srgbClr val="000000"/>
                </a:solidFill>
                <a:effectLst/>
                <a:latin typeface="inter-regular"/>
              </a:rPr>
              <a:t>Stack </a:t>
            </a:r>
            <a:r>
              <a:rPr lang="en-IN" b="0" i="0" dirty="0" err="1">
                <a:solidFill>
                  <a:srgbClr val="000000"/>
                </a:solidFill>
                <a:effectLst/>
                <a:latin typeface="inter-regular"/>
              </a:rPr>
              <a:t>stk</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Stack();  </a:t>
            </a:r>
          </a:p>
          <a:p>
            <a:pPr algn="just"/>
            <a:r>
              <a:rPr lang="en-IN" b="0" i="0" dirty="0">
                <a:solidFill>
                  <a:srgbClr val="008200"/>
                </a:solidFill>
                <a:effectLst/>
                <a:latin typeface="inter-regular"/>
              </a:rPr>
              <a:t>//pushing elements into stack</a:t>
            </a:r>
            <a:r>
              <a:rPr lang="en-IN" b="0" i="0" dirty="0">
                <a:solidFill>
                  <a:srgbClr val="000000"/>
                </a:solidFill>
                <a:effectLst/>
                <a:latin typeface="inter-regular"/>
              </a:rPr>
              <a:t>  </a:t>
            </a:r>
          </a:p>
          <a:p>
            <a:pPr algn="just"/>
            <a:r>
              <a:rPr lang="en-IN" b="0" i="0" dirty="0" err="1">
                <a:solidFill>
                  <a:srgbClr val="000000"/>
                </a:solidFill>
                <a:effectLst/>
                <a:latin typeface="inter-regular"/>
              </a:rPr>
              <a:t>stk.push</a:t>
            </a:r>
            <a:r>
              <a:rPr lang="en-IN" b="0" i="0" dirty="0">
                <a:solidFill>
                  <a:srgbClr val="000000"/>
                </a:solidFill>
                <a:effectLst/>
                <a:latin typeface="inter-regular"/>
              </a:rPr>
              <a:t>(</a:t>
            </a:r>
            <a:r>
              <a:rPr lang="en-IN" b="0" i="0" dirty="0">
                <a:solidFill>
                  <a:srgbClr val="0000FF"/>
                </a:solidFill>
                <a:effectLst/>
                <a:latin typeface="inter-regular"/>
              </a:rPr>
              <a:t>"BMW"</a:t>
            </a:r>
            <a:r>
              <a:rPr lang="en-IN" b="0" i="0" dirty="0">
                <a:solidFill>
                  <a:srgbClr val="000000"/>
                </a:solidFill>
                <a:effectLst/>
                <a:latin typeface="inter-regular"/>
              </a:rPr>
              <a:t>);  </a:t>
            </a:r>
          </a:p>
          <a:p>
            <a:pPr algn="just"/>
            <a:r>
              <a:rPr lang="en-IN" b="0" i="0" dirty="0" err="1">
                <a:solidFill>
                  <a:srgbClr val="000000"/>
                </a:solidFill>
                <a:effectLst/>
                <a:latin typeface="inter-regular"/>
              </a:rPr>
              <a:t>stk.push</a:t>
            </a:r>
            <a:r>
              <a:rPr lang="en-IN" b="0" i="0" dirty="0">
                <a:solidFill>
                  <a:srgbClr val="000000"/>
                </a:solidFill>
                <a:effectLst/>
                <a:latin typeface="inter-regular"/>
              </a:rPr>
              <a:t>(</a:t>
            </a:r>
            <a:r>
              <a:rPr lang="en-IN" b="0" i="0" dirty="0">
                <a:solidFill>
                  <a:srgbClr val="0000FF"/>
                </a:solidFill>
                <a:effectLst/>
                <a:latin typeface="inter-regular"/>
              </a:rPr>
              <a:t>"Audi"</a:t>
            </a:r>
            <a:r>
              <a:rPr lang="en-IN" b="0" i="0" dirty="0">
                <a:solidFill>
                  <a:srgbClr val="000000"/>
                </a:solidFill>
                <a:effectLst/>
                <a:latin typeface="inter-regular"/>
              </a:rPr>
              <a:t>);  </a:t>
            </a:r>
          </a:p>
          <a:p>
            <a:pPr algn="just"/>
            <a:r>
              <a:rPr lang="en-IN" b="0" i="0" dirty="0" err="1">
                <a:solidFill>
                  <a:srgbClr val="000000"/>
                </a:solidFill>
                <a:effectLst/>
                <a:latin typeface="inter-regular"/>
              </a:rPr>
              <a:t>stk.push</a:t>
            </a:r>
            <a:r>
              <a:rPr lang="en-IN" b="0" i="0" dirty="0">
                <a:solidFill>
                  <a:srgbClr val="000000"/>
                </a:solidFill>
                <a:effectLst/>
                <a:latin typeface="inter-regular"/>
              </a:rPr>
              <a:t>(</a:t>
            </a:r>
            <a:r>
              <a:rPr lang="en-IN" b="0" i="0" dirty="0">
                <a:solidFill>
                  <a:srgbClr val="0000FF"/>
                </a:solidFill>
                <a:effectLst/>
                <a:latin typeface="inter-regular"/>
              </a:rPr>
              <a:t>"Ferrari"</a:t>
            </a:r>
            <a:r>
              <a:rPr lang="en-IN" b="0" i="0" dirty="0">
                <a:solidFill>
                  <a:srgbClr val="000000"/>
                </a:solidFill>
                <a:effectLst/>
                <a:latin typeface="inter-regular"/>
              </a:rPr>
              <a:t>);  </a:t>
            </a:r>
          </a:p>
          <a:p>
            <a:pPr algn="just"/>
            <a:r>
              <a:rPr lang="en-IN" b="0" i="0" dirty="0" err="1">
                <a:solidFill>
                  <a:srgbClr val="000000"/>
                </a:solidFill>
                <a:effectLst/>
                <a:latin typeface="inter-regular"/>
              </a:rPr>
              <a:t>stk.push</a:t>
            </a:r>
            <a:r>
              <a:rPr lang="en-IN" b="0" i="0" dirty="0">
                <a:solidFill>
                  <a:srgbClr val="000000"/>
                </a:solidFill>
                <a:effectLst/>
                <a:latin typeface="inter-regular"/>
              </a:rPr>
              <a:t>(</a:t>
            </a:r>
            <a:r>
              <a:rPr lang="en-IN" b="0" i="0" dirty="0">
                <a:solidFill>
                  <a:srgbClr val="0000FF"/>
                </a:solidFill>
                <a:effectLst/>
                <a:latin typeface="inter-regular"/>
              </a:rPr>
              <a:t>"Bugatti"</a:t>
            </a:r>
            <a:r>
              <a:rPr lang="en-IN" b="0" i="0" dirty="0">
                <a:solidFill>
                  <a:srgbClr val="000000"/>
                </a:solidFill>
                <a:effectLst/>
                <a:latin typeface="inter-regular"/>
              </a:rPr>
              <a:t>);  </a:t>
            </a:r>
          </a:p>
          <a:p>
            <a:pPr algn="just"/>
            <a:r>
              <a:rPr lang="en-IN" b="0" i="0" dirty="0" err="1">
                <a:solidFill>
                  <a:srgbClr val="000000"/>
                </a:solidFill>
                <a:effectLst/>
                <a:latin typeface="inter-regular"/>
              </a:rPr>
              <a:t>stk.push</a:t>
            </a:r>
            <a:r>
              <a:rPr lang="en-IN" b="0" i="0" dirty="0">
                <a:solidFill>
                  <a:srgbClr val="000000"/>
                </a:solidFill>
                <a:effectLst/>
                <a:latin typeface="inter-regular"/>
              </a:rPr>
              <a:t>(</a:t>
            </a:r>
            <a:r>
              <a:rPr lang="en-IN" b="0" i="0" dirty="0">
                <a:solidFill>
                  <a:srgbClr val="0000FF"/>
                </a:solidFill>
                <a:effectLst/>
                <a:latin typeface="inter-regular"/>
              </a:rPr>
              <a:t>"Jaguar"</a:t>
            </a:r>
            <a:r>
              <a:rPr lang="en-IN" b="0" i="0" dirty="0">
                <a:solidFill>
                  <a:srgbClr val="000000"/>
                </a:solidFill>
                <a:effectLst/>
                <a:latin typeface="inter-regular"/>
              </a:rPr>
              <a:t>);  </a:t>
            </a:r>
          </a:p>
          <a:p>
            <a:pPr algn="just"/>
            <a:r>
              <a:rPr lang="en-IN" b="0" i="0" dirty="0">
                <a:solidFill>
                  <a:srgbClr val="008200"/>
                </a:solidFill>
                <a:effectLst/>
                <a:latin typeface="inter-regular"/>
              </a:rPr>
              <a:t>//iteration over the stack</a:t>
            </a:r>
            <a:r>
              <a:rPr lang="en-IN" b="0" i="0" dirty="0">
                <a:solidFill>
                  <a:srgbClr val="000000"/>
                </a:solidFill>
                <a:effectLst/>
                <a:latin typeface="inter-regular"/>
              </a:rPr>
              <a:t>  </a:t>
            </a:r>
          </a:p>
          <a:p>
            <a:pPr algn="just"/>
            <a:r>
              <a:rPr lang="en-IN" b="0" i="0" dirty="0">
                <a:solidFill>
                  <a:srgbClr val="000000"/>
                </a:solidFill>
                <a:effectLst/>
                <a:latin typeface="inter-regular"/>
              </a:rPr>
              <a:t>Iterator </a:t>
            </a:r>
            <a:r>
              <a:rPr lang="en-IN" b="0" i="0" dirty="0" err="1">
                <a:solidFill>
                  <a:srgbClr val="000000"/>
                </a:solidFill>
                <a:effectLst/>
                <a:latin typeface="inter-regular"/>
              </a:rPr>
              <a:t>iterator</a:t>
            </a:r>
            <a:r>
              <a:rPr lang="en-IN" b="0" i="0" dirty="0">
                <a:solidFill>
                  <a:srgbClr val="000000"/>
                </a:solidFill>
                <a:effectLst/>
                <a:latin typeface="inter-regular"/>
              </a:rPr>
              <a:t> = </a:t>
            </a:r>
            <a:r>
              <a:rPr lang="en-IN" b="0" i="0" dirty="0" err="1">
                <a:solidFill>
                  <a:srgbClr val="000000"/>
                </a:solidFill>
                <a:effectLst/>
                <a:latin typeface="inter-regular"/>
              </a:rPr>
              <a:t>stk.iterator</a:t>
            </a:r>
            <a:r>
              <a:rPr lang="en-IN" b="0" i="0" dirty="0">
                <a:solidFill>
                  <a:srgbClr val="000000"/>
                </a:solidFill>
                <a:effectLst/>
                <a:latin typeface="inter-regular"/>
              </a:rPr>
              <a:t>();  </a:t>
            </a:r>
          </a:p>
          <a:p>
            <a:pPr algn="just"/>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iterator.hasNext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Object values = </a:t>
            </a:r>
            <a:r>
              <a:rPr lang="en-IN" b="0" i="0" dirty="0" err="1">
                <a:solidFill>
                  <a:srgbClr val="000000"/>
                </a:solidFill>
                <a:effectLst/>
                <a:latin typeface="inter-regular"/>
              </a:rPr>
              <a:t>iterator.next</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(values);   </a:t>
            </a:r>
          </a:p>
          <a:p>
            <a:pPr algn="just"/>
            <a:r>
              <a:rPr lang="en-IN" b="0" i="0" dirty="0">
                <a:solidFill>
                  <a:srgbClr val="000000"/>
                </a:solidFill>
                <a:effectLst/>
                <a:latin typeface="inter-regular"/>
              </a:rPr>
              <a:t>}     }}  </a:t>
            </a:r>
          </a:p>
          <a:p>
            <a:pPr algn="ctr"/>
            <a:endParaRPr lang="en-IN" b="1" i="0" dirty="0">
              <a:solidFill>
                <a:srgbClr val="006699"/>
              </a:solidFill>
              <a:effectLst/>
              <a:latin typeface="inter-regular"/>
            </a:endParaRPr>
          </a:p>
        </p:txBody>
      </p:sp>
    </p:spTree>
    <p:extLst>
      <p:ext uri="{BB962C8B-B14F-4D97-AF65-F5344CB8AC3E}">
        <p14:creationId xmlns:p14="http://schemas.microsoft.com/office/powerpoint/2010/main" val="1504774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297772" y="107502"/>
            <a:ext cx="8596668" cy="6086264"/>
          </a:xfrm>
        </p:spPr>
        <p:txBody>
          <a:bodyPr>
            <a:normAutofit/>
          </a:bodyPr>
          <a:lstStyle/>
          <a:p>
            <a:pPr marL="0" indent="0">
              <a:buNone/>
            </a:pPr>
            <a:r>
              <a:rPr lang="en-US" dirty="0">
                <a:highlight>
                  <a:srgbClr val="808000"/>
                </a:highlight>
              </a:rPr>
              <a:t>Sorting:</a:t>
            </a:r>
          </a:p>
          <a:p>
            <a:pPr marL="0" indent="0">
              <a:buNone/>
            </a:pPr>
            <a:r>
              <a:rPr lang="en-US" dirty="0"/>
              <a:t>Comparable(I) is used for default natural sorting order.</a:t>
            </a:r>
          </a:p>
          <a:p>
            <a:pPr marL="0" indent="0">
              <a:buNone/>
            </a:pPr>
            <a:endParaRPr lang="en-US" dirty="0"/>
          </a:p>
          <a:p>
            <a:pPr marL="0" indent="0">
              <a:buNone/>
            </a:pPr>
            <a:r>
              <a:rPr lang="en-US" dirty="0"/>
              <a:t>Comparator(I) is used for Customized sorting order.</a:t>
            </a:r>
          </a:p>
          <a:p>
            <a:pPr marL="0" indent="0">
              <a:buNone/>
            </a:pPr>
            <a:r>
              <a:rPr lang="en-US" dirty="0">
                <a:highlight>
                  <a:srgbClr val="808000"/>
                </a:highlight>
              </a:rPr>
              <a:t>Comparator: </a:t>
            </a:r>
            <a:r>
              <a:rPr lang="en-US" dirty="0"/>
              <a:t>Comparator interface contains on method given below</a:t>
            </a:r>
          </a:p>
          <a:p>
            <a:pPr marL="0" indent="0">
              <a:buNone/>
            </a:pPr>
            <a:r>
              <a:rPr lang="en-US" dirty="0"/>
              <a:t>Compare(Object obj1,Object obj2)</a:t>
            </a:r>
          </a:p>
          <a:p>
            <a:pPr marL="0" indent="0">
              <a:buNone/>
            </a:pPr>
            <a:r>
              <a:rPr lang="en-US" dirty="0"/>
              <a:t>Returns –</a:t>
            </a:r>
            <a:r>
              <a:rPr lang="en-US" dirty="0" err="1"/>
              <a:t>ve</a:t>
            </a:r>
            <a:r>
              <a:rPr lang="en-US" dirty="0"/>
              <a:t> value </a:t>
            </a:r>
            <a:r>
              <a:rPr lang="en-US" dirty="0" err="1"/>
              <a:t>iff</a:t>
            </a:r>
            <a:r>
              <a:rPr lang="en-US" dirty="0"/>
              <a:t> obj1 has to come before obj2</a:t>
            </a:r>
          </a:p>
          <a:p>
            <a:pPr marL="0" indent="0">
              <a:buNone/>
            </a:pPr>
            <a:r>
              <a:rPr lang="en-US" dirty="0"/>
              <a:t>Returns +</a:t>
            </a:r>
            <a:r>
              <a:rPr lang="en-US" dirty="0" err="1"/>
              <a:t>ve</a:t>
            </a:r>
            <a:r>
              <a:rPr lang="en-US" dirty="0"/>
              <a:t> value </a:t>
            </a:r>
            <a:r>
              <a:rPr lang="en-US" dirty="0" err="1"/>
              <a:t>iff</a:t>
            </a:r>
            <a:r>
              <a:rPr lang="en-US" dirty="0"/>
              <a:t> obj1 has to come after obj2.</a:t>
            </a:r>
          </a:p>
          <a:p>
            <a:pPr marL="0" indent="0">
              <a:buNone/>
            </a:pPr>
            <a:r>
              <a:rPr lang="en-US" dirty="0"/>
              <a:t>Returns 0 </a:t>
            </a:r>
            <a:r>
              <a:rPr lang="en-US" dirty="0" err="1"/>
              <a:t>iff</a:t>
            </a:r>
            <a:r>
              <a:rPr lang="en-US" dirty="0"/>
              <a:t> obj1 and obj2 are equal.</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07650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9"/>
            <a:ext cx="8596668" cy="6086264"/>
          </a:xfrm>
        </p:spPr>
        <p:txBody>
          <a:bodyPr>
            <a:normAutofit fontScale="47500" lnSpcReduction="20000"/>
          </a:bodyPr>
          <a:lstStyle/>
          <a:p>
            <a:pPr marL="0" indent="0">
              <a:buNone/>
            </a:pPr>
            <a:r>
              <a:rPr lang="en-US" dirty="0">
                <a:highlight>
                  <a:srgbClr val="808000"/>
                </a:highlight>
              </a:rPr>
              <a:t>Sorting Without Comparator:</a:t>
            </a:r>
          </a:p>
          <a:p>
            <a:pPr marL="0" indent="0">
              <a:buNone/>
            </a:pPr>
            <a:r>
              <a:rPr lang="en-US" dirty="0"/>
              <a:t>import </a:t>
            </a:r>
            <a:r>
              <a:rPr lang="en-US" dirty="0" err="1"/>
              <a:t>java.util</a:t>
            </a:r>
            <a:r>
              <a:rPr lang="en-US" dirty="0"/>
              <a:t>.*;</a:t>
            </a:r>
          </a:p>
          <a:p>
            <a:pPr marL="0" indent="0">
              <a:buNone/>
            </a:pPr>
            <a:r>
              <a:rPr lang="en-US" dirty="0"/>
              <a:t>class </a:t>
            </a:r>
            <a:r>
              <a:rPr lang="en-US" dirty="0" err="1"/>
              <a:t>MyComparator</a:t>
            </a:r>
            <a:r>
              <a:rPr lang="en-US" dirty="0"/>
              <a:t>{</a:t>
            </a:r>
          </a:p>
          <a:p>
            <a:pPr marL="0" indent="0">
              <a:buNone/>
            </a:pPr>
            <a:r>
              <a:rPr lang="en-US" dirty="0"/>
              <a:t>public static void main(String[] </a:t>
            </a:r>
            <a:r>
              <a:rPr lang="en-US" dirty="0" err="1"/>
              <a:t>args</a:t>
            </a:r>
            <a:r>
              <a:rPr lang="en-US" dirty="0"/>
              <a:t>){</a:t>
            </a:r>
          </a:p>
          <a:p>
            <a:pPr marL="0" indent="0">
              <a:buNone/>
            </a:pPr>
            <a:r>
              <a:rPr lang="en-US" dirty="0" err="1"/>
              <a:t>ArrayList</a:t>
            </a:r>
            <a:r>
              <a:rPr lang="en-US" dirty="0"/>
              <a:t>&lt;Integer&gt; l=new </a:t>
            </a:r>
            <a:r>
              <a:rPr lang="en-US" dirty="0" err="1"/>
              <a:t>ArrayList</a:t>
            </a:r>
            <a:r>
              <a:rPr lang="en-US" dirty="0"/>
              <a:t>&lt;Integer&gt;();</a:t>
            </a:r>
          </a:p>
          <a:p>
            <a:pPr marL="0" indent="0">
              <a:buNone/>
            </a:pPr>
            <a:r>
              <a:rPr lang="en-US" dirty="0" err="1"/>
              <a:t>l.add</a:t>
            </a:r>
            <a:r>
              <a:rPr lang="en-US" dirty="0"/>
              <a:t>(20); </a:t>
            </a:r>
            <a:r>
              <a:rPr lang="en-US" dirty="0" err="1"/>
              <a:t>l.add</a:t>
            </a:r>
            <a:r>
              <a:rPr lang="en-US" dirty="0"/>
              <a:t>(10); </a:t>
            </a:r>
            <a:r>
              <a:rPr lang="en-US" dirty="0" err="1"/>
              <a:t>l.add</a:t>
            </a:r>
            <a:r>
              <a:rPr lang="en-US" dirty="0"/>
              <a:t>(25); </a:t>
            </a:r>
            <a:r>
              <a:rPr lang="en-US" dirty="0" err="1"/>
              <a:t>l.add</a:t>
            </a:r>
            <a:r>
              <a:rPr lang="en-US" dirty="0"/>
              <a:t>(5); </a:t>
            </a:r>
            <a:r>
              <a:rPr lang="en-US" dirty="0" err="1"/>
              <a:t>l.add</a:t>
            </a:r>
            <a:r>
              <a:rPr lang="en-US" dirty="0"/>
              <a:t>(30); </a:t>
            </a:r>
            <a:r>
              <a:rPr lang="en-US" dirty="0" err="1"/>
              <a:t>l.add</a:t>
            </a:r>
            <a:r>
              <a:rPr lang="en-US" dirty="0"/>
              <a:t>(0); </a:t>
            </a:r>
            <a:r>
              <a:rPr lang="en-US" dirty="0" err="1"/>
              <a:t>l.add</a:t>
            </a:r>
            <a:r>
              <a:rPr lang="en-US" dirty="0"/>
              <a:t>(15);</a:t>
            </a:r>
          </a:p>
          <a:p>
            <a:pPr marL="0" indent="0">
              <a:buNone/>
            </a:pPr>
            <a:r>
              <a:rPr lang="en-US" dirty="0" err="1"/>
              <a:t>System.out.println</a:t>
            </a:r>
            <a:r>
              <a:rPr lang="en-US" dirty="0"/>
              <a:t>(l);</a:t>
            </a:r>
          </a:p>
          <a:p>
            <a:pPr marL="0" indent="0">
              <a:buNone/>
            </a:pPr>
            <a:r>
              <a:rPr lang="en-US" dirty="0" err="1"/>
              <a:t>Collections.sort</a:t>
            </a:r>
            <a:r>
              <a:rPr lang="en-US" dirty="0"/>
              <a:t>(l);</a:t>
            </a:r>
          </a:p>
          <a:p>
            <a:pPr marL="0" indent="0">
              <a:buNone/>
            </a:pPr>
            <a:r>
              <a:rPr lang="en-US" dirty="0" err="1"/>
              <a:t>System.out.println</a:t>
            </a:r>
            <a:r>
              <a:rPr lang="en-US" dirty="0"/>
              <a:t>(l);</a:t>
            </a:r>
          </a:p>
          <a:p>
            <a:pPr marL="0" indent="0">
              <a:buNone/>
            </a:pPr>
            <a:r>
              <a:rPr lang="en-US" dirty="0"/>
              <a:t>}}</a:t>
            </a:r>
          </a:p>
          <a:p>
            <a:pPr marL="0" indent="0">
              <a:buNone/>
            </a:pPr>
            <a:r>
              <a:rPr lang="en-US" dirty="0"/>
              <a:t>EXAMPLE-2</a:t>
            </a:r>
          </a:p>
          <a:p>
            <a:pPr marL="0" indent="0">
              <a:buNone/>
            </a:pPr>
            <a:r>
              <a:rPr lang="en-US" dirty="0"/>
              <a:t>import </a:t>
            </a:r>
            <a:r>
              <a:rPr lang="en-US" dirty="0" err="1"/>
              <a:t>java.util</a:t>
            </a:r>
            <a:r>
              <a:rPr lang="en-US" dirty="0"/>
              <a:t>.*;  </a:t>
            </a:r>
          </a:p>
          <a:p>
            <a:pPr marL="0" indent="0">
              <a:buNone/>
            </a:pPr>
            <a:r>
              <a:rPr lang="en-US" dirty="0"/>
              <a:t>import java.io.*;  </a:t>
            </a:r>
          </a:p>
          <a:p>
            <a:pPr marL="0" indent="0">
              <a:buNone/>
            </a:pPr>
            <a:r>
              <a:rPr lang="en-US" dirty="0"/>
              <a:t>class Student implements Comparable</a:t>
            </a:r>
          </a:p>
          <a:p>
            <a:pPr marL="0" indent="0">
              <a:buNone/>
            </a:pPr>
            <a:r>
              <a:rPr lang="en-US" dirty="0"/>
              <a:t>    {  </a:t>
            </a:r>
          </a:p>
          <a:p>
            <a:pPr marL="0" indent="0">
              <a:buNone/>
            </a:pPr>
            <a:r>
              <a:rPr lang="en-US" dirty="0"/>
              <a:t>        int </a:t>
            </a:r>
            <a:r>
              <a:rPr lang="en-US" dirty="0" err="1"/>
              <a:t>rollno</a:t>
            </a:r>
            <a:r>
              <a:rPr lang="en-US" dirty="0"/>
              <a:t>;  </a:t>
            </a:r>
          </a:p>
          <a:p>
            <a:pPr marL="0" indent="0">
              <a:buNone/>
            </a:pPr>
            <a:r>
              <a:rPr lang="en-US" dirty="0"/>
              <a:t>        String name;  </a:t>
            </a:r>
          </a:p>
          <a:p>
            <a:pPr marL="0" indent="0">
              <a:buNone/>
            </a:pPr>
            <a:r>
              <a:rPr lang="en-US" dirty="0"/>
              <a:t>        int age;</a:t>
            </a:r>
          </a:p>
          <a:p>
            <a:pPr marL="0" indent="0">
              <a:buNone/>
            </a:pPr>
            <a:r>
              <a:rPr lang="en-US" dirty="0"/>
              <a:t>        </a:t>
            </a:r>
          </a:p>
          <a:p>
            <a:pPr marL="0" indent="0">
              <a:buNone/>
            </a:pPr>
            <a:r>
              <a:rPr lang="en-US" dirty="0"/>
              <a:t>        Student(int </a:t>
            </a:r>
            <a:r>
              <a:rPr lang="en-US" dirty="0" err="1"/>
              <a:t>rollno,String</a:t>
            </a:r>
            <a:r>
              <a:rPr lang="en-US" dirty="0"/>
              <a:t> </a:t>
            </a:r>
            <a:r>
              <a:rPr lang="en-US" dirty="0" err="1"/>
              <a:t>name,int</a:t>
            </a:r>
            <a:r>
              <a:rPr lang="en-US" dirty="0"/>
              <a:t> age)</a:t>
            </a:r>
          </a:p>
          <a:p>
            <a:pPr marL="0" indent="0">
              <a:buNone/>
            </a:pPr>
            <a:r>
              <a:rPr lang="en-US" dirty="0"/>
              <a:t>        {  </a:t>
            </a:r>
          </a:p>
          <a:p>
            <a:pPr marL="0" indent="0">
              <a:buNone/>
            </a:pPr>
            <a:r>
              <a:rPr lang="en-US" dirty="0"/>
              <a:t>        </a:t>
            </a:r>
            <a:r>
              <a:rPr lang="en-US" dirty="0" err="1"/>
              <a:t>this.rollno</a:t>
            </a:r>
            <a:r>
              <a:rPr lang="en-US" dirty="0"/>
              <a:t>=</a:t>
            </a:r>
            <a:r>
              <a:rPr lang="en-US" dirty="0" err="1"/>
              <a:t>rollno</a:t>
            </a:r>
            <a:r>
              <a:rPr lang="en-US" dirty="0"/>
              <a:t>;  </a:t>
            </a:r>
          </a:p>
          <a:p>
            <a:pPr marL="0" indent="0">
              <a:buNone/>
            </a:pPr>
            <a:r>
              <a:rPr lang="en-US" dirty="0"/>
              <a:t>        this.name=name;  </a:t>
            </a:r>
          </a:p>
          <a:p>
            <a:pPr marL="0" indent="0">
              <a:buNone/>
            </a:pPr>
            <a:r>
              <a:rPr lang="en-US" dirty="0"/>
              <a:t>        </a:t>
            </a:r>
            <a:r>
              <a:rPr lang="en-US" dirty="0" err="1"/>
              <a:t>this.age</a:t>
            </a:r>
            <a:r>
              <a:rPr lang="en-US" dirty="0"/>
              <a:t>=age;  </a:t>
            </a:r>
          </a:p>
          <a:p>
            <a:pPr marL="0" indent="0">
              <a:buNone/>
            </a:pPr>
            <a:r>
              <a:rPr lang="en-US" dirty="0"/>
              <a:t>        } </a:t>
            </a:r>
          </a:p>
          <a:p>
            <a:pPr marL="0" indent="0">
              <a:buNone/>
            </a:pPr>
            <a:endParaRPr lang="en-IN" dirty="0"/>
          </a:p>
        </p:txBody>
      </p:sp>
    </p:spTree>
    <p:extLst>
      <p:ext uri="{BB962C8B-B14F-4D97-AF65-F5344CB8AC3E}">
        <p14:creationId xmlns:p14="http://schemas.microsoft.com/office/powerpoint/2010/main" val="2013146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9"/>
            <a:ext cx="8596668" cy="6086264"/>
          </a:xfrm>
        </p:spPr>
        <p:txBody>
          <a:bodyPr>
            <a:normAutofit fontScale="62500" lnSpcReduction="20000"/>
          </a:bodyPr>
          <a:lstStyle/>
          <a:p>
            <a:pPr marL="0" indent="0">
              <a:buNone/>
            </a:pPr>
            <a:r>
              <a:rPr lang="en-IN" dirty="0"/>
              <a:t> public int </a:t>
            </a:r>
            <a:r>
              <a:rPr lang="en-IN" dirty="0" err="1"/>
              <a:t>compareTo</a:t>
            </a:r>
            <a:r>
              <a:rPr lang="en-IN" dirty="0"/>
              <a:t>(Student </a:t>
            </a:r>
            <a:r>
              <a:rPr lang="en-IN" dirty="0" err="1"/>
              <a:t>st</a:t>
            </a:r>
            <a:r>
              <a:rPr lang="en-IN" dirty="0"/>
              <a:t>){  </a:t>
            </a:r>
          </a:p>
          <a:p>
            <a:pPr marL="0" indent="0">
              <a:buNone/>
            </a:pPr>
            <a:r>
              <a:rPr lang="en-IN" dirty="0"/>
              <a:t>        if(age==</a:t>
            </a:r>
            <a:r>
              <a:rPr lang="en-IN" dirty="0" err="1"/>
              <a:t>st.age</a:t>
            </a:r>
            <a:r>
              <a:rPr lang="en-IN" dirty="0"/>
              <a:t>)  </a:t>
            </a:r>
          </a:p>
          <a:p>
            <a:pPr marL="0" indent="0">
              <a:buNone/>
            </a:pPr>
            <a:r>
              <a:rPr lang="en-IN" dirty="0"/>
              <a:t>            return 0;  </a:t>
            </a:r>
          </a:p>
          <a:p>
            <a:pPr marL="0" indent="0">
              <a:buNone/>
            </a:pPr>
            <a:r>
              <a:rPr lang="en-IN" dirty="0"/>
              <a:t>        else if(age&gt;</a:t>
            </a:r>
            <a:r>
              <a:rPr lang="en-IN" dirty="0" err="1"/>
              <a:t>st.age</a:t>
            </a:r>
            <a:r>
              <a:rPr lang="en-IN" dirty="0"/>
              <a:t>)  </a:t>
            </a:r>
          </a:p>
          <a:p>
            <a:pPr marL="0" indent="0">
              <a:buNone/>
            </a:pPr>
            <a:r>
              <a:rPr lang="en-IN" dirty="0"/>
              <a:t>            return 1;  </a:t>
            </a:r>
          </a:p>
          <a:p>
            <a:pPr marL="0" indent="0">
              <a:buNone/>
            </a:pPr>
            <a:r>
              <a:rPr lang="en-IN" dirty="0"/>
              <a:t>        else  </a:t>
            </a:r>
          </a:p>
          <a:p>
            <a:pPr marL="0" indent="0">
              <a:buNone/>
            </a:pPr>
            <a:r>
              <a:rPr lang="en-IN" dirty="0"/>
              <a:t>            return -1;  </a:t>
            </a:r>
          </a:p>
          <a:p>
            <a:pPr marL="0" indent="0">
              <a:buNone/>
            </a:pPr>
            <a:r>
              <a:rPr lang="en-IN" dirty="0"/>
              <a:t>}  </a:t>
            </a:r>
          </a:p>
          <a:p>
            <a:pPr marL="0" indent="0">
              <a:buNone/>
            </a:pPr>
            <a:r>
              <a:rPr lang="en-IN" dirty="0"/>
              <a:t>}  </a:t>
            </a:r>
          </a:p>
          <a:p>
            <a:pPr marL="0" indent="0">
              <a:buNone/>
            </a:pPr>
            <a:r>
              <a:rPr lang="en-IN" dirty="0"/>
              <a:t>class Main{</a:t>
            </a:r>
          </a:p>
          <a:p>
            <a:pPr marL="0" indent="0">
              <a:buNone/>
            </a:pPr>
            <a:r>
              <a:rPr lang="en-IN" dirty="0"/>
              <a:t>public static void main(String </a:t>
            </a:r>
            <a:r>
              <a:rPr lang="en-IN" dirty="0" err="1"/>
              <a:t>args</a:t>
            </a:r>
            <a:r>
              <a:rPr lang="en-IN" dirty="0"/>
              <a:t>[]){  </a:t>
            </a:r>
          </a:p>
          <a:p>
            <a:pPr marL="0" indent="0">
              <a:buNone/>
            </a:pPr>
            <a:r>
              <a:rPr lang="en-IN" dirty="0" err="1"/>
              <a:t>ArrayList</a:t>
            </a:r>
            <a:r>
              <a:rPr lang="en-IN" dirty="0"/>
              <a:t> al=new </a:t>
            </a:r>
            <a:r>
              <a:rPr lang="en-IN" dirty="0" err="1"/>
              <a:t>ArrayList</a:t>
            </a:r>
            <a:r>
              <a:rPr lang="en-IN" dirty="0"/>
              <a:t>();  </a:t>
            </a:r>
          </a:p>
          <a:p>
            <a:pPr marL="0" indent="0">
              <a:buNone/>
            </a:pPr>
            <a:r>
              <a:rPr lang="en-IN" dirty="0" err="1"/>
              <a:t>al.add</a:t>
            </a:r>
            <a:r>
              <a:rPr lang="en-IN" dirty="0"/>
              <a:t>(new Student(256,"Atul",56));  </a:t>
            </a:r>
          </a:p>
          <a:p>
            <a:pPr marL="0" indent="0">
              <a:buNone/>
            </a:pPr>
            <a:r>
              <a:rPr lang="en-IN" dirty="0" err="1"/>
              <a:t>al.add</a:t>
            </a:r>
            <a:r>
              <a:rPr lang="en-IN" dirty="0"/>
              <a:t>(new Student(289,"Aquib",34));  </a:t>
            </a:r>
          </a:p>
          <a:p>
            <a:pPr marL="0" indent="0">
              <a:buNone/>
            </a:pPr>
            <a:r>
              <a:rPr lang="en-IN" dirty="0" err="1"/>
              <a:t>al.add</a:t>
            </a:r>
            <a:r>
              <a:rPr lang="en-IN" dirty="0"/>
              <a:t>(new Student(198,"Jaya",61));  </a:t>
            </a:r>
          </a:p>
          <a:p>
            <a:pPr marL="0" indent="0">
              <a:buNone/>
            </a:pPr>
            <a:r>
              <a:rPr lang="en-IN" dirty="0"/>
              <a:t>  </a:t>
            </a:r>
          </a:p>
          <a:p>
            <a:pPr marL="0" indent="0">
              <a:buNone/>
            </a:pPr>
            <a:r>
              <a:rPr lang="en-IN" dirty="0" err="1"/>
              <a:t>Collections.sort</a:t>
            </a:r>
            <a:r>
              <a:rPr lang="en-IN" dirty="0"/>
              <a:t>(al);  </a:t>
            </a:r>
          </a:p>
          <a:p>
            <a:pPr marL="0" indent="0">
              <a:buNone/>
            </a:pPr>
            <a:r>
              <a:rPr lang="en-IN" dirty="0"/>
              <a:t>for(Student </a:t>
            </a:r>
            <a:r>
              <a:rPr lang="en-IN" dirty="0" err="1"/>
              <a:t>st:al</a:t>
            </a:r>
            <a:r>
              <a:rPr lang="en-IN" dirty="0"/>
              <a:t>){  </a:t>
            </a:r>
          </a:p>
          <a:p>
            <a:pPr marL="0" indent="0">
              <a:buNone/>
            </a:pPr>
            <a:r>
              <a:rPr lang="en-IN" dirty="0" err="1"/>
              <a:t>System.out.println</a:t>
            </a:r>
            <a:r>
              <a:rPr lang="en-IN" dirty="0"/>
              <a:t>(</a:t>
            </a:r>
            <a:r>
              <a:rPr lang="en-IN" dirty="0" err="1"/>
              <a:t>st.rollno</a:t>
            </a:r>
            <a:r>
              <a:rPr lang="en-IN" dirty="0"/>
              <a:t>+" "+st.name+" "+</a:t>
            </a:r>
            <a:r>
              <a:rPr lang="en-IN" dirty="0" err="1"/>
              <a:t>st.age</a:t>
            </a:r>
            <a:r>
              <a:rPr lang="en-IN" dirty="0"/>
              <a:t>);  </a:t>
            </a:r>
          </a:p>
          <a:p>
            <a:pPr marL="0" indent="0">
              <a:buNone/>
            </a:pPr>
            <a:r>
              <a:rPr lang="en-IN" dirty="0"/>
              <a:t>}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870583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9"/>
            <a:ext cx="8596668" cy="6086264"/>
          </a:xfrm>
        </p:spPr>
        <p:txBody>
          <a:bodyPr>
            <a:normAutofit fontScale="77500" lnSpcReduction="20000"/>
          </a:bodyPr>
          <a:lstStyle/>
          <a:p>
            <a:pPr marL="0" indent="0">
              <a:buNone/>
            </a:pPr>
            <a:r>
              <a:rPr lang="en-US" dirty="0">
                <a:highlight>
                  <a:srgbClr val="808000"/>
                </a:highlight>
              </a:rPr>
              <a:t>Sorting With Comparator:</a:t>
            </a:r>
          </a:p>
          <a:p>
            <a:pPr marL="0" indent="0">
              <a:buNone/>
            </a:pPr>
            <a:r>
              <a:rPr lang="en-US" dirty="0"/>
              <a:t>import </a:t>
            </a:r>
            <a:r>
              <a:rPr lang="en-US" dirty="0" err="1"/>
              <a:t>java.util</a:t>
            </a:r>
            <a:r>
              <a:rPr lang="en-US" dirty="0"/>
              <a:t>.*;</a:t>
            </a:r>
          </a:p>
          <a:p>
            <a:pPr marL="0" indent="0">
              <a:buNone/>
            </a:pPr>
            <a:r>
              <a:rPr lang="en-US" dirty="0"/>
              <a:t>class </a:t>
            </a:r>
            <a:r>
              <a:rPr lang="en-US" dirty="0" err="1"/>
              <a:t>MyComparator</a:t>
            </a:r>
            <a:r>
              <a:rPr lang="en-US" dirty="0"/>
              <a:t> implements Comparator&lt;Integer&gt;{</a:t>
            </a:r>
          </a:p>
          <a:p>
            <a:pPr marL="0" indent="0">
              <a:buNone/>
            </a:pPr>
            <a:r>
              <a:rPr lang="en-US" dirty="0"/>
              <a:t>public int compare(Integer I1,Integer I2){</a:t>
            </a:r>
          </a:p>
          <a:p>
            <a:pPr marL="0" indent="0">
              <a:buNone/>
            </a:pPr>
            <a:r>
              <a:rPr lang="en-US" dirty="0"/>
              <a:t>if(I1&lt;I2){</a:t>
            </a:r>
          </a:p>
          <a:p>
            <a:pPr marL="0" indent="0">
              <a:buNone/>
            </a:pPr>
            <a:r>
              <a:rPr lang="en-US" dirty="0"/>
              <a:t>return -1;}</a:t>
            </a:r>
          </a:p>
          <a:p>
            <a:pPr marL="0" indent="0">
              <a:buNone/>
            </a:pPr>
            <a:r>
              <a:rPr lang="en-US" dirty="0"/>
              <a:t>else if (I1&gt;I2){</a:t>
            </a:r>
          </a:p>
          <a:p>
            <a:pPr marL="0" indent="0">
              <a:buNone/>
            </a:pPr>
            <a:r>
              <a:rPr lang="en-US" dirty="0"/>
              <a:t>return 1;}</a:t>
            </a:r>
          </a:p>
          <a:p>
            <a:pPr marL="0" indent="0">
              <a:buNone/>
            </a:pPr>
            <a:r>
              <a:rPr lang="en-US" dirty="0"/>
              <a:t>else</a:t>
            </a:r>
          </a:p>
          <a:p>
            <a:pPr marL="0" indent="0">
              <a:buNone/>
            </a:pPr>
            <a:r>
              <a:rPr lang="en-US" dirty="0"/>
              <a:t>{</a:t>
            </a:r>
          </a:p>
          <a:p>
            <a:pPr marL="0" indent="0">
              <a:buNone/>
            </a:pPr>
            <a:r>
              <a:rPr lang="en-US" dirty="0"/>
              <a:t>return 0;}</a:t>
            </a:r>
          </a:p>
          <a:p>
            <a:pPr marL="0" indent="0">
              <a:buNone/>
            </a:pPr>
            <a:r>
              <a:rPr lang="en-US" dirty="0"/>
              <a:t>}}</a:t>
            </a:r>
          </a:p>
          <a:p>
            <a:pPr marL="0" indent="0">
              <a:buNone/>
            </a:pPr>
            <a:r>
              <a:rPr lang="en-US" dirty="0"/>
              <a:t>class Test{</a:t>
            </a:r>
          </a:p>
          <a:p>
            <a:pPr marL="0" indent="0">
              <a:buNone/>
            </a:pPr>
            <a:r>
              <a:rPr lang="en-US" dirty="0"/>
              <a:t>public static void main(String[] </a:t>
            </a:r>
            <a:r>
              <a:rPr lang="en-US" dirty="0" err="1"/>
              <a:t>args</a:t>
            </a:r>
            <a:r>
              <a:rPr lang="en-US" dirty="0"/>
              <a:t>){</a:t>
            </a:r>
          </a:p>
          <a:p>
            <a:pPr marL="0" indent="0">
              <a:buNone/>
            </a:pPr>
            <a:r>
              <a:rPr lang="en-US" dirty="0" err="1"/>
              <a:t>ArrayList</a:t>
            </a:r>
            <a:r>
              <a:rPr lang="en-US" dirty="0"/>
              <a:t>&lt;Integer&gt; l=new </a:t>
            </a:r>
            <a:r>
              <a:rPr lang="en-US" dirty="0" err="1"/>
              <a:t>ArrayList</a:t>
            </a:r>
            <a:r>
              <a:rPr lang="en-US" dirty="0"/>
              <a:t>&lt;Integer&gt;();</a:t>
            </a:r>
          </a:p>
          <a:p>
            <a:pPr marL="0" indent="0">
              <a:buNone/>
            </a:pPr>
            <a:r>
              <a:rPr lang="en-US" dirty="0" err="1"/>
              <a:t>l.add</a:t>
            </a:r>
            <a:r>
              <a:rPr lang="en-US" dirty="0"/>
              <a:t>(20); </a:t>
            </a:r>
            <a:r>
              <a:rPr lang="en-US" dirty="0" err="1"/>
              <a:t>l.add</a:t>
            </a:r>
            <a:r>
              <a:rPr lang="en-US" dirty="0"/>
              <a:t>(10); </a:t>
            </a:r>
            <a:r>
              <a:rPr lang="en-US" dirty="0" err="1"/>
              <a:t>l.add</a:t>
            </a:r>
            <a:r>
              <a:rPr lang="en-US" dirty="0"/>
              <a:t>(25); </a:t>
            </a:r>
            <a:r>
              <a:rPr lang="en-US" dirty="0" err="1"/>
              <a:t>l.add</a:t>
            </a:r>
            <a:r>
              <a:rPr lang="en-US" dirty="0"/>
              <a:t>(5); </a:t>
            </a:r>
            <a:r>
              <a:rPr lang="en-US" dirty="0" err="1"/>
              <a:t>l.add</a:t>
            </a:r>
            <a:r>
              <a:rPr lang="en-US" dirty="0"/>
              <a:t>(30); </a:t>
            </a:r>
            <a:r>
              <a:rPr lang="en-US" dirty="0" err="1"/>
              <a:t>l.add</a:t>
            </a:r>
            <a:r>
              <a:rPr lang="en-US" dirty="0"/>
              <a:t>(0); </a:t>
            </a:r>
            <a:r>
              <a:rPr lang="en-US" dirty="0" err="1"/>
              <a:t>l.add</a:t>
            </a:r>
            <a:r>
              <a:rPr lang="en-US" dirty="0"/>
              <a:t>(15);</a:t>
            </a:r>
          </a:p>
          <a:p>
            <a:pPr marL="0" indent="0">
              <a:buNone/>
            </a:pPr>
            <a:r>
              <a:rPr lang="en-US" dirty="0" err="1"/>
              <a:t>System.out.println</a:t>
            </a:r>
            <a:r>
              <a:rPr lang="en-US" dirty="0"/>
              <a:t>(l);</a:t>
            </a:r>
          </a:p>
          <a:p>
            <a:pPr marL="0" indent="0">
              <a:buNone/>
            </a:pPr>
            <a:r>
              <a:rPr lang="en-US" dirty="0" err="1"/>
              <a:t>Collections.sort</a:t>
            </a:r>
            <a:r>
              <a:rPr lang="en-US" dirty="0"/>
              <a:t>(</a:t>
            </a:r>
            <a:r>
              <a:rPr lang="en-US" dirty="0" err="1"/>
              <a:t>l,new</a:t>
            </a:r>
            <a:r>
              <a:rPr lang="en-US" dirty="0"/>
              <a:t> </a:t>
            </a:r>
            <a:r>
              <a:rPr lang="en-US" dirty="0" err="1"/>
              <a:t>MyComparator</a:t>
            </a:r>
            <a:r>
              <a:rPr lang="en-US" dirty="0"/>
              <a:t>());</a:t>
            </a:r>
          </a:p>
          <a:p>
            <a:pPr marL="0" indent="0">
              <a:buNone/>
            </a:pPr>
            <a:r>
              <a:rPr lang="en-US" dirty="0" err="1"/>
              <a:t>System.out.println</a:t>
            </a:r>
            <a:r>
              <a:rPr lang="en-US" dirty="0"/>
              <a:t>(l);</a:t>
            </a:r>
          </a:p>
          <a:p>
            <a:pPr marL="0" indent="0">
              <a:buNone/>
            </a:pPr>
            <a:r>
              <a:rPr lang="en-US" dirty="0"/>
              <a:t>}}</a:t>
            </a:r>
          </a:p>
          <a:p>
            <a:pPr marL="0" indent="0">
              <a:buNone/>
            </a:pPr>
            <a:endParaRPr lang="en-IN" dirty="0"/>
          </a:p>
        </p:txBody>
      </p:sp>
    </p:spTree>
    <p:extLst>
      <p:ext uri="{BB962C8B-B14F-4D97-AF65-F5344CB8AC3E}">
        <p14:creationId xmlns:p14="http://schemas.microsoft.com/office/powerpoint/2010/main" val="1986099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9"/>
            <a:ext cx="8596668" cy="6086264"/>
          </a:xfrm>
        </p:spPr>
        <p:txBody>
          <a:bodyPr>
            <a:normAutofit fontScale="85000" lnSpcReduction="20000"/>
          </a:bodyPr>
          <a:lstStyle/>
          <a:p>
            <a:pPr marL="0" indent="0">
              <a:buNone/>
            </a:pPr>
            <a:r>
              <a:rPr lang="en-US" dirty="0">
                <a:highlight>
                  <a:srgbClr val="808000"/>
                </a:highlight>
              </a:rPr>
              <a:t>Example-2</a:t>
            </a:r>
          </a:p>
          <a:p>
            <a:pPr marL="0" indent="0">
              <a:buNone/>
            </a:pPr>
            <a:r>
              <a:rPr lang="en-IN" dirty="0"/>
              <a:t>import java.io.*;</a:t>
            </a:r>
          </a:p>
          <a:p>
            <a:pPr marL="0" indent="0">
              <a:buNone/>
            </a:pPr>
            <a:r>
              <a:rPr lang="en-IN" dirty="0"/>
              <a:t>import </a:t>
            </a:r>
            <a:r>
              <a:rPr lang="en-IN" dirty="0" err="1"/>
              <a:t>java.lang</a:t>
            </a:r>
            <a:r>
              <a:rPr lang="en-IN" dirty="0"/>
              <a:t>.*;</a:t>
            </a:r>
          </a:p>
          <a:p>
            <a:pPr marL="0" indent="0">
              <a:buNone/>
            </a:pPr>
            <a:r>
              <a:rPr lang="en-IN" dirty="0"/>
              <a:t>import </a:t>
            </a:r>
            <a:r>
              <a:rPr lang="en-IN" dirty="0" err="1"/>
              <a:t>java.util</a:t>
            </a:r>
            <a:r>
              <a:rPr lang="en-IN" dirty="0"/>
              <a:t>.*;</a:t>
            </a:r>
          </a:p>
          <a:p>
            <a:pPr marL="0" indent="0">
              <a:buNone/>
            </a:pPr>
            <a:r>
              <a:rPr lang="en-IN" dirty="0"/>
              <a:t>class Student {</a:t>
            </a:r>
          </a:p>
          <a:p>
            <a:pPr marL="0" indent="0">
              <a:buNone/>
            </a:pPr>
            <a:r>
              <a:rPr lang="en-IN" dirty="0"/>
              <a:t>    int </a:t>
            </a:r>
            <a:r>
              <a:rPr lang="en-IN" dirty="0" err="1"/>
              <a:t>rollno</a:t>
            </a:r>
            <a:r>
              <a:rPr lang="en-IN" dirty="0"/>
              <a:t>;</a:t>
            </a:r>
          </a:p>
          <a:p>
            <a:pPr marL="0" indent="0">
              <a:buNone/>
            </a:pPr>
            <a:r>
              <a:rPr lang="en-IN" dirty="0"/>
              <a:t>    String name, address;</a:t>
            </a:r>
          </a:p>
          <a:p>
            <a:pPr marL="0" indent="0">
              <a:buNone/>
            </a:pPr>
            <a:r>
              <a:rPr lang="en-IN" dirty="0"/>
              <a:t>    public Student(int </a:t>
            </a:r>
            <a:r>
              <a:rPr lang="en-IN" dirty="0" err="1"/>
              <a:t>rollno</a:t>
            </a:r>
            <a:r>
              <a:rPr lang="en-IN" dirty="0"/>
              <a:t>, String name, String address)</a:t>
            </a:r>
          </a:p>
          <a:p>
            <a:pPr marL="0" indent="0">
              <a:buNone/>
            </a:pPr>
            <a:r>
              <a:rPr lang="en-IN" dirty="0"/>
              <a:t>    {</a:t>
            </a:r>
          </a:p>
          <a:p>
            <a:pPr marL="0" indent="0">
              <a:buNone/>
            </a:pPr>
            <a:r>
              <a:rPr lang="en-IN" dirty="0"/>
              <a:t>        </a:t>
            </a:r>
            <a:r>
              <a:rPr lang="en-IN" dirty="0" err="1"/>
              <a:t>this.rollno</a:t>
            </a:r>
            <a:r>
              <a:rPr lang="en-IN" dirty="0"/>
              <a:t> = </a:t>
            </a:r>
            <a:r>
              <a:rPr lang="en-IN" dirty="0" err="1"/>
              <a:t>rollno</a:t>
            </a:r>
            <a:r>
              <a:rPr lang="en-IN" dirty="0"/>
              <a:t>;</a:t>
            </a:r>
          </a:p>
          <a:p>
            <a:pPr marL="0" indent="0">
              <a:buNone/>
            </a:pPr>
            <a:r>
              <a:rPr lang="en-IN" dirty="0"/>
              <a:t>        this.name = name;</a:t>
            </a:r>
          </a:p>
          <a:p>
            <a:pPr marL="0" indent="0">
              <a:buNone/>
            </a:pPr>
            <a:r>
              <a:rPr lang="en-IN" dirty="0"/>
              <a:t>        </a:t>
            </a:r>
            <a:r>
              <a:rPr lang="en-IN" dirty="0" err="1"/>
              <a:t>this.address</a:t>
            </a:r>
            <a:r>
              <a:rPr lang="en-IN" dirty="0"/>
              <a:t> = address;</a:t>
            </a:r>
          </a:p>
          <a:p>
            <a:pPr marL="0" indent="0">
              <a:buNone/>
            </a:pPr>
            <a:r>
              <a:rPr lang="en-IN" dirty="0"/>
              <a:t>    }    </a:t>
            </a:r>
          </a:p>
          <a:p>
            <a:pPr marL="0" indent="0">
              <a:buNone/>
            </a:pPr>
            <a:r>
              <a:rPr lang="en-IN" dirty="0"/>
              <a:t>    public String </a:t>
            </a:r>
            <a:r>
              <a:rPr lang="en-IN" dirty="0" err="1"/>
              <a:t>toString</a:t>
            </a:r>
            <a:r>
              <a:rPr lang="en-IN" dirty="0"/>
              <a:t>()</a:t>
            </a:r>
          </a:p>
          <a:p>
            <a:pPr marL="0" indent="0">
              <a:buNone/>
            </a:pPr>
            <a:r>
              <a:rPr lang="en-IN" dirty="0"/>
              <a:t>    {</a:t>
            </a:r>
          </a:p>
          <a:p>
            <a:pPr marL="0" indent="0">
              <a:buNone/>
            </a:pPr>
            <a:r>
              <a:rPr lang="en-IN" dirty="0"/>
              <a:t>        return </a:t>
            </a:r>
            <a:r>
              <a:rPr lang="en-IN" dirty="0" err="1"/>
              <a:t>this.rollno</a:t>
            </a:r>
            <a:r>
              <a:rPr lang="en-IN" dirty="0"/>
              <a:t> + " " + this.name + " "</a:t>
            </a:r>
          </a:p>
          <a:p>
            <a:pPr marL="0" indent="0">
              <a:buNone/>
            </a:pPr>
            <a:r>
              <a:rPr lang="en-IN" dirty="0"/>
              <a:t>            + </a:t>
            </a:r>
            <a:r>
              <a:rPr lang="en-IN" dirty="0" err="1"/>
              <a:t>this.address</a:t>
            </a:r>
            <a:r>
              <a:rPr lang="en-IN" dirty="0"/>
              <a:t>;</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567675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9"/>
            <a:ext cx="8596668" cy="6086264"/>
          </a:xfrm>
        </p:spPr>
        <p:txBody>
          <a:bodyPr>
            <a:normAutofit fontScale="70000" lnSpcReduction="20000"/>
          </a:bodyPr>
          <a:lstStyle/>
          <a:p>
            <a:pPr marL="0" indent="0">
              <a:buNone/>
            </a:pPr>
            <a:endParaRPr lang="en-IN" dirty="0"/>
          </a:p>
          <a:p>
            <a:pPr marL="0" indent="0">
              <a:buNone/>
            </a:pPr>
            <a:r>
              <a:rPr lang="en-IN" dirty="0"/>
              <a:t>class </a:t>
            </a:r>
            <a:r>
              <a:rPr lang="en-IN" dirty="0" err="1"/>
              <a:t>Sortbyroll</a:t>
            </a:r>
            <a:r>
              <a:rPr lang="en-IN" dirty="0"/>
              <a:t> implements Comparator {</a:t>
            </a:r>
          </a:p>
          <a:p>
            <a:pPr marL="0" indent="0">
              <a:buNone/>
            </a:pPr>
            <a:endParaRPr lang="en-IN" dirty="0"/>
          </a:p>
          <a:p>
            <a:pPr marL="0" indent="0">
              <a:buNone/>
            </a:pPr>
            <a:r>
              <a:rPr lang="en-IN" dirty="0"/>
              <a:t>    </a:t>
            </a:r>
          </a:p>
          <a:p>
            <a:pPr marL="0" indent="0">
              <a:buNone/>
            </a:pPr>
            <a:r>
              <a:rPr lang="en-IN" dirty="0"/>
              <a:t>    public int compare(Student a, Student b)</a:t>
            </a:r>
          </a:p>
          <a:p>
            <a:pPr marL="0" indent="0">
              <a:buNone/>
            </a:pPr>
            <a:r>
              <a:rPr lang="en-IN" dirty="0"/>
              <a:t>    {</a:t>
            </a:r>
          </a:p>
          <a:p>
            <a:pPr marL="0" indent="0">
              <a:buNone/>
            </a:pPr>
            <a:endParaRPr lang="en-IN" dirty="0"/>
          </a:p>
          <a:p>
            <a:pPr marL="0" indent="0">
              <a:buNone/>
            </a:pPr>
            <a:r>
              <a:rPr lang="en-IN" dirty="0"/>
              <a:t>        return </a:t>
            </a:r>
            <a:r>
              <a:rPr lang="en-IN" dirty="0" err="1"/>
              <a:t>a.rollno</a:t>
            </a:r>
            <a:r>
              <a:rPr lang="en-IN" dirty="0"/>
              <a:t> - </a:t>
            </a:r>
            <a:r>
              <a:rPr lang="en-IN" dirty="0" err="1"/>
              <a:t>b.rollno</a:t>
            </a:r>
            <a:r>
              <a:rPr lang="en-IN" dirty="0"/>
              <a:t>;</a:t>
            </a:r>
          </a:p>
          <a:p>
            <a:pPr marL="0" indent="0">
              <a:buNone/>
            </a:pPr>
            <a:r>
              <a:rPr lang="en-IN" dirty="0"/>
              <a:t>    }</a:t>
            </a:r>
          </a:p>
          <a:p>
            <a:pPr marL="0" indent="0">
              <a:buNone/>
            </a:pPr>
            <a:r>
              <a:rPr lang="en-IN" dirty="0"/>
              <a:t>}</a:t>
            </a:r>
          </a:p>
          <a:p>
            <a:pPr marL="0" indent="0">
              <a:buNone/>
            </a:pPr>
            <a:endParaRPr lang="en-IN" dirty="0"/>
          </a:p>
          <a:p>
            <a:pPr marL="0" indent="0">
              <a:buNone/>
            </a:pPr>
            <a:endParaRPr lang="en-IN" dirty="0"/>
          </a:p>
          <a:p>
            <a:pPr marL="0" indent="0">
              <a:buNone/>
            </a:pPr>
            <a:r>
              <a:rPr lang="en-IN" dirty="0"/>
              <a:t>class </a:t>
            </a:r>
            <a:r>
              <a:rPr lang="en-IN" dirty="0" err="1"/>
              <a:t>Sortbyname</a:t>
            </a:r>
            <a:r>
              <a:rPr lang="en-IN" dirty="0"/>
              <a:t> implements Comparator {</a:t>
            </a:r>
          </a:p>
          <a:p>
            <a:pPr marL="0" indent="0">
              <a:buNone/>
            </a:pPr>
            <a:endParaRPr lang="en-IN" dirty="0"/>
          </a:p>
          <a:p>
            <a:pPr marL="0" indent="0">
              <a:buNone/>
            </a:pPr>
            <a:r>
              <a:rPr lang="en-IN" dirty="0"/>
              <a:t>    </a:t>
            </a:r>
          </a:p>
          <a:p>
            <a:pPr marL="0" indent="0">
              <a:buNone/>
            </a:pPr>
            <a:r>
              <a:rPr lang="en-IN" dirty="0"/>
              <a:t>    public int compare(Student a, Student b)</a:t>
            </a:r>
          </a:p>
          <a:p>
            <a:pPr marL="0" indent="0">
              <a:buNone/>
            </a:pPr>
            <a:r>
              <a:rPr lang="en-IN" dirty="0"/>
              <a:t>    {</a:t>
            </a:r>
          </a:p>
          <a:p>
            <a:pPr marL="0" indent="0">
              <a:buNone/>
            </a:pPr>
            <a:endParaRPr lang="en-IN" dirty="0"/>
          </a:p>
          <a:p>
            <a:pPr marL="0" indent="0">
              <a:buNone/>
            </a:pPr>
            <a:r>
              <a:rPr lang="en-IN" dirty="0"/>
              <a:t>        return </a:t>
            </a:r>
            <a:r>
              <a:rPr lang="en-IN" dirty="0" err="1"/>
              <a:t>a.name.compareTo</a:t>
            </a:r>
            <a:r>
              <a:rPr lang="en-IN" dirty="0"/>
              <a:t>(b.name);</a:t>
            </a:r>
          </a:p>
          <a:p>
            <a:pPr marL="0" indent="0">
              <a:buNone/>
            </a:pPr>
            <a:r>
              <a:rPr lang="en-IN" dirty="0"/>
              <a:t>    }</a:t>
            </a:r>
          </a:p>
          <a:p>
            <a:pPr marL="0" indent="0">
              <a:buNone/>
            </a:pPr>
            <a:r>
              <a:rPr lang="en-IN" dirty="0"/>
              <a: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77768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9"/>
            <a:ext cx="8596668" cy="6086264"/>
          </a:xfrm>
        </p:spPr>
        <p:txBody>
          <a:bodyPr>
            <a:normAutofit fontScale="55000" lnSpcReduction="20000"/>
          </a:bodyPr>
          <a:lstStyle/>
          <a:p>
            <a:pPr marL="0" indent="0">
              <a:buNone/>
            </a:pPr>
            <a:endParaRPr lang="en-IN" dirty="0"/>
          </a:p>
          <a:p>
            <a:pPr marL="0" indent="0">
              <a:buNone/>
            </a:pPr>
            <a:r>
              <a:rPr lang="en-IN" dirty="0"/>
              <a:t>class Main {</a:t>
            </a:r>
          </a:p>
          <a:p>
            <a:pPr marL="0" indent="0">
              <a:buNone/>
            </a:pPr>
            <a:endParaRPr lang="en-IN" dirty="0"/>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endParaRPr lang="en-IN" dirty="0"/>
          </a:p>
          <a:p>
            <a:pPr marL="0" indent="0">
              <a:buNone/>
            </a:pPr>
            <a:r>
              <a:rPr lang="en-IN" dirty="0"/>
              <a:t>        </a:t>
            </a:r>
            <a:r>
              <a:rPr lang="en-IN" dirty="0" err="1"/>
              <a:t>ArrayList</a:t>
            </a:r>
            <a:r>
              <a:rPr lang="en-IN" dirty="0"/>
              <a:t> </a:t>
            </a:r>
            <a:r>
              <a:rPr lang="en-IN" dirty="0" err="1"/>
              <a:t>ar</a:t>
            </a:r>
            <a:r>
              <a:rPr lang="en-IN" dirty="0"/>
              <a:t> = new </a:t>
            </a:r>
            <a:r>
              <a:rPr lang="en-IN" dirty="0" err="1"/>
              <a:t>ArrayList</a:t>
            </a:r>
            <a:r>
              <a:rPr lang="en-IN" dirty="0"/>
              <a:t>();</a:t>
            </a:r>
          </a:p>
          <a:p>
            <a:pPr marL="0" indent="0">
              <a:buNone/>
            </a:pPr>
            <a:r>
              <a:rPr lang="en-IN" dirty="0"/>
              <a:t>        </a:t>
            </a:r>
            <a:r>
              <a:rPr lang="en-IN" dirty="0" err="1"/>
              <a:t>ar.add</a:t>
            </a:r>
            <a:r>
              <a:rPr lang="en-IN" dirty="0"/>
              <a:t>(new Student(234, "Anshuman", "Lucknow"));</a:t>
            </a:r>
          </a:p>
          <a:p>
            <a:pPr marL="0" indent="0">
              <a:buNone/>
            </a:pPr>
            <a:r>
              <a:rPr lang="en-IN" dirty="0"/>
              <a:t>        </a:t>
            </a:r>
            <a:r>
              <a:rPr lang="en-IN" dirty="0" err="1"/>
              <a:t>ar.add</a:t>
            </a:r>
            <a:r>
              <a:rPr lang="en-IN" dirty="0"/>
              <a:t>(new Student(345, "Atul", "Noida"));</a:t>
            </a:r>
          </a:p>
          <a:p>
            <a:pPr marL="0" indent="0">
              <a:buNone/>
            </a:pPr>
            <a:r>
              <a:rPr lang="en-IN" dirty="0"/>
              <a:t>        </a:t>
            </a:r>
            <a:r>
              <a:rPr lang="en-IN" dirty="0" err="1"/>
              <a:t>ar.add</a:t>
            </a:r>
            <a:r>
              <a:rPr lang="en-IN" dirty="0"/>
              <a:t>(new Student(734, "</a:t>
            </a:r>
            <a:r>
              <a:rPr lang="en-IN" dirty="0" err="1"/>
              <a:t>Aquib</a:t>
            </a:r>
            <a:r>
              <a:rPr lang="en-IN" dirty="0"/>
              <a:t>", "</a:t>
            </a:r>
            <a:r>
              <a:rPr lang="en-IN" dirty="0" err="1"/>
              <a:t>Shilong</a:t>
            </a:r>
            <a:r>
              <a:rPr lang="en-IN" dirty="0"/>
              <a:t>"));</a:t>
            </a:r>
          </a:p>
          <a:p>
            <a:pPr marL="0" indent="0">
              <a:buNone/>
            </a:pPr>
            <a:r>
              <a:rPr lang="en-IN" dirty="0"/>
              <a:t>        </a:t>
            </a:r>
            <a:r>
              <a:rPr lang="en-IN" dirty="0" err="1"/>
              <a:t>ar.add</a:t>
            </a:r>
            <a:r>
              <a:rPr lang="en-IN" dirty="0"/>
              <a:t>(new Student(563, "Jaya", "Delhi"));</a:t>
            </a:r>
          </a:p>
          <a:p>
            <a:pPr marL="0" indent="0">
              <a:buNone/>
            </a:pPr>
            <a:r>
              <a:rPr lang="en-IN" dirty="0"/>
              <a:t>        </a:t>
            </a:r>
            <a:r>
              <a:rPr lang="en-IN" dirty="0" err="1"/>
              <a:t>System.out.println</a:t>
            </a:r>
            <a:r>
              <a:rPr lang="en-IN" dirty="0"/>
              <a:t>("Unsorted");</a:t>
            </a:r>
          </a:p>
          <a:p>
            <a:pPr marL="0" indent="0">
              <a:buNone/>
            </a:pPr>
            <a:r>
              <a:rPr lang="en-IN" dirty="0"/>
              <a:t>        for (int </a:t>
            </a:r>
            <a:r>
              <a:rPr lang="en-IN" dirty="0" err="1"/>
              <a:t>i</a:t>
            </a:r>
            <a:r>
              <a:rPr lang="en-IN" dirty="0"/>
              <a:t> = 0; </a:t>
            </a:r>
            <a:r>
              <a:rPr lang="en-IN" dirty="0" err="1"/>
              <a:t>i</a:t>
            </a:r>
            <a:r>
              <a:rPr lang="en-IN" dirty="0"/>
              <a:t> &lt; </a:t>
            </a:r>
            <a:r>
              <a:rPr lang="en-IN" dirty="0" err="1"/>
              <a:t>ar.size</a:t>
            </a:r>
            <a:r>
              <a:rPr lang="en-IN" dirty="0"/>
              <a:t>(); </a:t>
            </a:r>
            <a:r>
              <a:rPr lang="en-IN" dirty="0" err="1"/>
              <a:t>i</a:t>
            </a:r>
            <a:r>
              <a:rPr lang="en-IN" dirty="0"/>
              <a:t>++)</a:t>
            </a:r>
          </a:p>
          <a:p>
            <a:pPr marL="0" indent="0">
              <a:buNone/>
            </a:pPr>
            <a:r>
              <a:rPr lang="en-IN" dirty="0"/>
              <a:t>            </a:t>
            </a:r>
            <a:r>
              <a:rPr lang="en-IN" dirty="0" err="1"/>
              <a:t>System.out.println</a:t>
            </a:r>
            <a:r>
              <a:rPr lang="en-IN" dirty="0"/>
              <a:t>(</a:t>
            </a:r>
            <a:r>
              <a:rPr lang="en-IN" dirty="0" err="1"/>
              <a:t>ar.get</a:t>
            </a:r>
            <a:r>
              <a:rPr lang="en-IN" dirty="0"/>
              <a:t>(</a:t>
            </a:r>
            <a:r>
              <a:rPr lang="en-IN" dirty="0" err="1"/>
              <a:t>i</a:t>
            </a:r>
            <a:r>
              <a:rPr lang="en-IN" dirty="0"/>
              <a:t>));</a:t>
            </a:r>
          </a:p>
          <a:p>
            <a:pPr marL="0" indent="0">
              <a:buNone/>
            </a:pPr>
            <a:r>
              <a:rPr lang="en-IN" dirty="0"/>
              <a:t>        </a:t>
            </a:r>
            <a:r>
              <a:rPr lang="en-IN" dirty="0" err="1"/>
              <a:t>Collections.sort</a:t>
            </a:r>
            <a:r>
              <a:rPr lang="en-IN" dirty="0"/>
              <a:t>(</a:t>
            </a:r>
            <a:r>
              <a:rPr lang="en-IN" dirty="0" err="1"/>
              <a:t>ar</a:t>
            </a:r>
            <a:r>
              <a:rPr lang="en-IN" dirty="0"/>
              <a:t>, new </a:t>
            </a:r>
            <a:r>
              <a:rPr lang="en-IN" dirty="0" err="1"/>
              <a:t>Sortbyroll</a:t>
            </a:r>
            <a:r>
              <a:rPr lang="en-IN" dirty="0"/>
              <a:t>());</a:t>
            </a:r>
          </a:p>
          <a:p>
            <a:pPr marL="0" indent="0">
              <a:buNone/>
            </a:pPr>
            <a:r>
              <a:rPr lang="en-IN" dirty="0"/>
              <a:t>        </a:t>
            </a:r>
            <a:r>
              <a:rPr lang="en-IN" dirty="0" err="1"/>
              <a:t>System.out.println</a:t>
            </a:r>
            <a:r>
              <a:rPr lang="en-IN" dirty="0"/>
              <a:t>("\</a:t>
            </a:r>
            <a:r>
              <a:rPr lang="en-IN" dirty="0" err="1"/>
              <a:t>nSorted</a:t>
            </a:r>
            <a:r>
              <a:rPr lang="en-IN" dirty="0"/>
              <a:t> by </a:t>
            </a:r>
            <a:r>
              <a:rPr lang="en-IN" dirty="0" err="1"/>
              <a:t>rollno</a:t>
            </a:r>
            <a:r>
              <a:rPr lang="en-IN" dirty="0"/>
              <a:t>");</a:t>
            </a:r>
          </a:p>
          <a:p>
            <a:pPr marL="0" indent="0">
              <a:buNone/>
            </a:pPr>
            <a:r>
              <a:rPr lang="en-IN" dirty="0"/>
              <a:t>        for (int </a:t>
            </a:r>
            <a:r>
              <a:rPr lang="en-IN" dirty="0" err="1"/>
              <a:t>i</a:t>
            </a:r>
            <a:r>
              <a:rPr lang="en-IN" dirty="0"/>
              <a:t> = 0; </a:t>
            </a:r>
            <a:r>
              <a:rPr lang="en-IN" dirty="0" err="1"/>
              <a:t>i</a:t>
            </a:r>
            <a:r>
              <a:rPr lang="en-IN" dirty="0"/>
              <a:t> &lt; </a:t>
            </a:r>
            <a:r>
              <a:rPr lang="en-IN" dirty="0" err="1"/>
              <a:t>ar.size</a:t>
            </a:r>
            <a:r>
              <a:rPr lang="en-IN" dirty="0"/>
              <a:t>(); </a:t>
            </a:r>
            <a:r>
              <a:rPr lang="en-IN" dirty="0" err="1"/>
              <a:t>i</a:t>
            </a:r>
            <a:r>
              <a:rPr lang="en-IN" dirty="0"/>
              <a:t>++)</a:t>
            </a:r>
          </a:p>
          <a:p>
            <a:pPr marL="0" indent="0">
              <a:buNone/>
            </a:pPr>
            <a:r>
              <a:rPr lang="en-IN" dirty="0"/>
              <a:t>            </a:t>
            </a:r>
            <a:r>
              <a:rPr lang="en-IN" dirty="0" err="1"/>
              <a:t>System.out.println</a:t>
            </a:r>
            <a:r>
              <a:rPr lang="en-IN" dirty="0"/>
              <a:t>(</a:t>
            </a:r>
            <a:r>
              <a:rPr lang="en-IN" dirty="0" err="1"/>
              <a:t>ar.get</a:t>
            </a:r>
            <a:r>
              <a:rPr lang="en-IN" dirty="0"/>
              <a:t>(</a:t>
            </a:r>
            <a:r>
              <a:rPr lang="en-IN" dirty="0" err="1"/>
              <a:t>i</a:t>
            </a:r>
            <a:r>
              <a:rPr lang="en-IN" dirty="0"/>
              <a:t>));</a:t>
            </a:r>
          </a:p>
          <a:p>
            <a:pPr marL="0" indent="0">
              <a:buNone/>
            </a:pPr>
            <a:r>
              <a:rPr lang="en-IN" dirty="0"/>
              <a:t>        </a:t>
            </a:r>
            <a:r>
              <a:rPr lang="en-IN" dirty="0" err="1"/>
              <a:t>Collections.sort</a:t>
            </a:r>
            <a:r>
              <a:rPr lang="en-IN" dirty="0"/>
              <a:t>(</a:t>
            </a:r>
            <a:r>
              <a:rPr lang="en-IN" dirty="0" err="1"/>
              <a:t>ar</a:t>
            </a:r>
            <a:r>
              <a:rPr lang="en-IN" dirty="0"/>
              <a:t>, new </a:t>
            </a:r>
            <a:r>
              <a:rPr lang="en-IN" dirty="0" err="1"/>
              <a:t>Sortbyname</a:t>
            </a:r>
            <a:r>
              <a:rPr lang="en-IN" dirty="0"/>
              <a:t>());</a:t>
            </a:r>
          </a:p>
          <a:p>
            <a:pPr marL="0" indent="0">
              <a:buNone/>
            </a:pPr>
            <a:r>
              <a:rPr lang="en-IN" dirty="0"/>
              <a:t>        </a:t>
            </a:r>
            <a:r>
              <a:rPr lang="en-IN" dirty="0" err="1"/>
              <a:t>System.out.println</a:t>
            </a:r>
            <a:r>
              <a:rPr lang="en-IN" dirty="0"/>
              <a:t>("\</a:t>
            </a:r>
            <a:r>
              <a:rPr lang="en-IN" dirty="0" err="1"/>
              <a:t>nSorted</a:t>
            </a:r>
            <a:r>
              <a:rPr lang="en-IN" dirty="0"/>
              <a:t> by name");</a:t>
            </a:r>
          </a:p>
          <a:p>
            <a:pPr marL="0" indent="0">
              <a:buNone/>
            </a:pPr>
            <a:r>
              <a:rPr lang="en-IN" dirty="0"/>
              <a:t>        for (int </a:t>
            </a:r>
            <a:r>
              <a:rPr lang="en-IN" dirty="0" err="1"/>
              <a:t>i</a:t>
            </a:r>
            <a:r>
              <a:rPr lang="en-IN" dirty="0"/>
              <a:t> = 0; </a:t>
            </a:r>
            <a:r>
              <a:rPr lang="en-IN" dirty="0" err="1"/>
              <a:t>i</a:t>
            </a:r>
            <a:r>
              <a:rPr lang="en-IN" dirty="0"/>
              <a:t> &lt; </a:t>
            </a:r>
            <a:r>
              <a:rPr lang="en-IN" dirty="0" err="1"/>
              <a:t>ar.size</a:t>
            </a:r>
            <a:r>
              <a:rPr lang="en-IN" dirty="0"/>
              <a:t>(); </a:t>
            </a:r>
            <a:r>
              <a:rPr lang="en-IN" dirty="0" err="1"/>
              <a:t>i</a:t>
            </a:r>
            <a:r>
              <a:rPr lang="en-IN" dirty="0"/>
              <a:t>++)</a:t>
            </a:r>
          </a:p>
          <a:p>
            <a:pPr marL="0" indent="0">
              <a:buNone/>
            </a:pPr>
            <a:r>
              <a:rPr lang="en-IN" dirty="0"/>
              <a:t>            </a:t>
            </a:r>
            <a:r>
              <a:rPr lang="en-IN" dirty="0" err="1"/>
              <a:t>System.out.println</a:t>
            </a:r>
            <a:r>
              <a:rPr lang="en-IN" dirty="0"/>
              <a:t>(</a:t>
            </a:r>
            <a:r>
              <a:rPr lang="en-IN" dirty="0" err="1"/>
              <a:t>ar.get</a:t>
            </a:r>
            <a:r>
              <a:rPr lang="en-IN" dirty="0"/>
              <a:t>(</a:t>
            </a:r>
            <a:r>
              <a:rPr lang="en-IN" dirty="0" err="1"/>
              <a:t>i</a:t>
            </a:r>
            <a:r>
              <a:rPr lang="en-IN" dirty="0"/>
              <a:t>));</a:t>
            </a:r>
          </a:p>
          <a:p>
            <a:pPr marL="0" indent="0">
              <a:buNone/>
            </a:pPr>
            <a:r>
              <a:rPr lang="en-IN" dirty="0"/>
              <a:t>    }</a:t>
            </a:r>
          </a:p>
          <a:p>
            <a:pPr marL="0" indent="0">
              <a:buNone/>
            </a:pPr>
            <a:r>
              <a:rPr lang="en-IN" dirty="0"/>
              <a: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99340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9"/>
            <a:ext cx="8596668" cy="6086264"/>
          </a:xfrm>
        </p:spPr>
        <p:txBody>
          <a:bodyPr>
            <a:normAutofit/>
          </a:bodyPr>
          <a:lstStyle/>
          <a:p>
            <a:pPr algn="l"/>
            <a:r>
              <a:rPr lang="en-US" b="1" i="0" dirty="0">
                <a:solidFill>
                  <a:srgbClr val="000000"/>
                </a:solidFill>
                <a:effectLst/>
                <a:highlight>
                  <a:srgbClr val="FFFFFF"/>
                </a:highlight>
                <a:latin typeface="arial" panose="020B0604020202020204" pitchFamily="34" charset="0"/>
              </a:rPr>
              <a:t>Key differences between comparable vs comparator</a:t>
            </a:r>
          </a:p>
          <a:p>
            <a:pPr marL="0" indent="0" algn="l">
              <a:buNone/>
            </a:pPr>
            <a:r>
              <a:rPr lang="en-US" b="0" i="0">
                <a:solidFill>
                  <a:srgbClr val="445578"/>
                </a:solidFill>
                <a:effectLst/>
                <a:highlight>
                  <a:srgbClr val="FFFFFF"/>
                </a:highlight>
                <a:latin typeface="arial" panose="020B0604020202020204" pitchFamily="34" charset="0"/>
              </a:rPr>
              <a:t>Here </a:t>
            </a:r>
            <a:r>
              <a:rPr lang="en-US" b="0" i="0" dirty="0">
                <a:solidFill>
                  <a:srgbClr val="445578"/>
                </a:solidFill>
                <a:effectLst/>
                <a:highlight>
                  <a:srgbClr val="FFFFFF"/>
                </a:highlight>
                <a:latin typeface="arial" panose="020B0604020202020204" pitchFamily="34" charset="0"/>
              </a:rPr>
              <a:t>are some of the key differences between comparable vs comparator:</a:t>
            </a:r>
          </a:p>
          <a:p>
            <a:pPr algn="l">
              <a:buFont typeface="Arial" panose="020B0604020202020204" pitchFamily="34" charset="0"/>
              <a:buChar char="•"/>
            </a:pPr>
            <a:r>
              <a:rPr lang="en-US" b="0" i="0" dirty="0">
                <a:solidFill>
                  <a:srgbClr val="445578"/>
                </a:solidFill>
                <a:effectLst/>
                <a:highlight>
                  <a:srgbClr val="FFFFFF"/>
                </a:highlight>
                <a:latin typeface="arial" panose="020B0604020202020204" pitchFamily="34" charset="0"/>
              </a:rPr>
              <a:t>The comparable interface uses the </a:t>
            </a:r>
            <a:r>
              <a:rPr lang="en-US" b="0" i="0" dirty="0" err="1">
                <a:solidFill>
                  <a:srgbClr val="445578"/>
                </a:solidFill>
                <a:effectLst/>
                <a:highlight>
                  <a:srgbClr val="FFFFFF"/>
                </a:highlight>
                <a:latin typeface="arial" panose="020B0604020202020204" pitchFamily="34" charset="0"/>
              </a:rPr>
              <a:t>compareTo</a:t>
            </a:r>
            <a:r>
              <a:rPr lang="en-US" b="0" i="0" dirty="0">
                <a:solidFill>
                  <a:srgbClr val="445578"/>
                </a:solidFill>
                <a:effectLst/>
                <a:highlight>
                  <a:srgbClr val="FFFFFF"/>
                </a:highlight>
                <a:latin typeface="arial" panose="020B0604020202020204" pitchFamily="34" charset="0"/>
              </a:rPr>
              <a:t>() method to sort, whereas the comparator interface uses the compare() method.</a:t>
            </a:r>
          </a:p>
          <a:p>
            <a:pPr algn="l">
              <a:buFont typeface="Arial" panose="020B0604020202020204" pitchFamily="34" charset="0"/>
              <a:buChar char="•"/>
            </a:pPr>
            <a:r>
              <a:rPr lang="en-US" b="0" i="0" dirty="0">
                <a:solidFill>
                  <a:srgbClr val="445578"/>
                </a:solidFill>
                <a:effectLst/>
                <a:highlight>
                  <a:srgbClr val="FFFFFF"/>
                </a:highlight>
                <a:latin typeface="arial" panose="020B0604020202020204" pitchFamily="34" charset="0"/>
              </a:rPr>
              <a:t>A comparable interface can be found in </a:t>
            </a:r>
            <a:r>
              <a:rPr lang="en-US" b="0" i="0" dirty="0" err="1">
                <a:solidFill>
                  <a:srgbClr val="445578"/>
                </a:solidFill>
                <a:effectLst/>
                <a:highlight>
                  <a:srgbClr val="FFFFFF"/>
                </a:highlight>
                <a:latin typeface="arial" panose="020B0604020202020204" pitchFamily="34" charset="0"/>
              </a:rPr>
              <a:t>java.lang</a:t>
            </a:r>
            <a:r>
              <a:rPr lang="en-US" b="0" i="0" dirty="0">
                <a:solidFill>
                  <a:srgbClr val="445578"/>
                </a:solidFill>
                <a:effectLst/>
                <a:highlight>
                  <a:srgbClr val="FFFFFF"/>
                </a:highlight>
                <a:latin typeface="arial" panose="020B0604020202020204" pitchFamily="34" charset="0"/>
              </a:rPr>
              <a:t> package, whereas the comparator interface, can be found in </a:t>
            </a:r>
            <a:r>
              <a:rPr lang="en-US" b="0" i="0" dirty="0" err="1">
                <a:solidFill>
                  <a:srgbClr val="445578"/>
                </a:solidFill>
                <a:effectLst/>
                <a:highlight>
                  <a:srgbClr val="FFFFFF"/>
                </a:highlight>
                <a:latin typeface="arial" panose="020B0604020202020204" pitchFamily="34" charset="0"/>
              </a:rPr>
              <a:t>java.util</a:t>
            </a:r>
            <a:r>
              <a:rPr lang="en-US" b="0" i="0" dirty="0">
                <a:solidFill>
                  <a:srgbClr val="445578"/>
                </a:solidFill>
                <a:effectLst/>
                <a:highlight>
                  <a:srgbClr val="FFFFFF"/>
                </a:highlight>
                <a:latin typeface="arial" panose="020B0604020202020204" pitchFamily="34" charset="0"/>
              </a:rPr>
              <a:t> package.</a:t>
            </a:r>
          </a:p>
          <a:p>
            <a:pPr algn="l">
              <a:buFont typeface="Arial" panose="020B0604020202020204" pitchFamily="34" charset="0"/>
              <a:buChar char="•"/>
            </a:pPr>
            <a:r>
              <a:rPr lang="en-US" b="0" i="0" dirty="0">
                <a:solidFill>
                  <a:srgbClr val="445578"/>
                </a:solidFill>
                <a:effectLst/>
                <a:highlight>
                  <a:srgbClr val="FFFFFF"/>
                </a:highlight>
                <a:latin typeface="arial" panose="020B0604020202020204" pitchFamily="34" charset="0"/>
              </a:rPr>
              <a:t>A comparable interface modifies the actual or the original class. But, the comparator interface does not modify the actual or the original class.</a:t>
            </a:r>
          </a:p>
          <a:p>
            <a:pPr algn="l">
              <a:buFont typeface="Arial" panose="020B0604020202020204" pitchFamily="34" charset="0"/>
              <a:buChar char="•"/>
            </a:pPr>
            <a:r>
              <a:rPr lang="en-US" b="0" i="0" dirty="0">
                <a:solidFill>
                  <a:srgbClr val="445578"/>
                </a:solidFill>
                <a:effectLst/>
                <a:highlight>
                  <a:srgbClr val="FFFFFF"/>
                </a:highlight>
                <a:latin typeface="arial" panose="020B0604020202020204" pitchFamily="34" charset="0"/>
              </a:rPr>
              <a:t>The comparable interface sorts the data according to natural sorting order, whereas the comparator interface sorts the data according to customized sorting order.</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40576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477660"/>
            <a:ext cx="10465999" cy="6678751"/>
          </a:xfrm>
          <a:prstGeom prst="rect">
            <a:avLst/>
          </a:prstGeom>
          <a:noFill/>
        </p:spPr>
        <p:txBody>
          <a:bodyPr wrap="square">
            <a:spAutoFit/>
          </a:bodyPr>
          <a:lstStyle/>
          <a:p>
            <a:pPr algn="ctr"/>
            <a:r>
              <a:rPr lang="en-US" sz="3200" dirty="0">
                <a:highlight>
                  <a:srgbClr val="FFFF00"/>
                </a:highlight>
              </a:rPr>
              <a:t>Set</a:t>
            </a:r>
          </a:p>
          <a:p>
            <a:r>
              <a:rPr lang="en-US" b="0" i="0" dirty="0">
                <a:solidFill>
                  <a:srgbClr val="333333"/>
                </a:solidFill>
                <a:effectLst/>
                <a:highlight>
                  <a:srgbClr val="FFFFFF"/>
                </a:highlight>
                <a:latin typeface="inter-regular"/>
              </a:rPr>
              <a:t>An unordered collection or list in which duplicates are not allowed is referred to as a </a:t>
            </a:r>
            <a:r>
              <a:rPr lang="en-US" b="1" i="0" dirty="0">
                <a:solidFill>
                  <a:srgbClr val="333333"/>
                </a:solidFill>
                <a:effectLst/>
                <a:highlight>
                  <a:srgbClr val="FFFFFF"/>
                </a:highlight>
                <a:latin typeface="inter-bold"/>
              </a:rPr>
              <a:t>collection interface</a:t>
            </a:r>
            <a:r>
              <a:rPr lang="en-US" b="0" i="0" dirty="0">
                <a:solidFill>
                  <a:srgbClr val="333333"/>
                </a:solidFill>
                <a:effectLst/>
                <a:highlight>
                  <a:srgbClr val="FFFFFF"/>
                </a:highlight>
                <a:latin typeface="inter-regular"/>
              </a:rPr>
              <a:t>. The set interface is used to create the mathematical set. The set interface use collection interface's methods to avoid the insertion of the same elements. </a:t>
            </a:r>
            <a:r>
              <a:rPr lang="en-US" b="1" i="0" dirty="0" err="1">
                <a:solidFill>
                  <a:srgbClr val="333333"/>
                </a:solidFill>
                <a:effectLst/>
                <a:highlight>
                  <a:srgbClr val="FFFFFF"/>
                </a:highlight>
                <a:latin typeface="inter-bold"/>
              </a:rPr>
              <a:t>SortedSet</a:t>
            </a:r>
            <a:r>
              <a:rPr lang="en-US" b="0" i="0" dirty="0">
                <a:solidFill>
                  <a:srgbClr val="333333"/>
                </a:solidFill>
                <a:effectLst/>
                <a:highlight>
                  <a:srgbClr val="FFFFFF"/>
                </a:highlight>
                <a:latin typeface="inter-regular"/>
              </a:rPr>
              <a:t> and </a:t>
            </a:r>
            <a:r>
              <a:rPr lang="en-US" b="1" i="0" dirty="0" err="1">
                <a:solidFill>
                  <a:srgbClr val="333333"/>
                </a:solidFill>
                <a:effectLst/>
                <a:highlight>
                  <a:srgbClr val="FFFFFF"/>
                </a:highlight>
                <a:latin typeface="inter-bold"/>
              </a:rPr>
              <a:t>NavigableSet</a:t>
            </a:r>
            <a:r>
              <a:rPr lang="en-US" b="0" i="0" dirty="0">
                <a:solidFill>
                  <a:srgbClr val="333333"/>
                </a:solidFill>
                <a:effectLst/>
                <a:highlight>
                  <a:srgbClr val="FFFFFF"/>
                </a:highlight>
                <a:latin typeface="inter-regular"/>
              </a:rPr>
              <a:t> are two interfaces that extend the set implementation.</a:t>
            </a:r>
          </a:p>
          <a:p>
            <a:pPr algn="just"/>
            <a:r>
              <a:rPr lang="en-US" b="0" i="0" dirty="0">
                <a:solidFill>
                  <a:srgbClr val="333333"/>
                </a:solidFill>
                <a:effectLst/>
                <a:highlight>
                  <a:srgbClr val="FFFFFF"/>
                </a:highlight>
                <a:latin typeface="inter-regular"/>
              </a:rPr>
              <a:t>the </a:t>
            </a:r>
            <a:r>
              <a:rPr lang="en-US" b="1" i="0" dirty="0" err="1">
                <a:solidFill>
                  <a:srgbClr val="333333"/>
                </a:solidFill>
                <a:effectLst/>
                <a:highlight>
                  <a:srgbClr val="FFFFFF"/>
                </a:highlight>
                <a:latin typeface="inter-bold"/>
              </a:rPr>
              <a:t>NavigableSet</a:t>
            </a:r>
            <a:r>
              <a:rPr lang="en-US" b="0" i="0" dirty="0">
                <a:solidFill>
                  <a:srgbClr val="333333"/>
                </a:solidFill>
                <a:effectLst/>
                <a:highlight>
                  <a:srgbClr val="FFFFFF"/>
                </a:highlight>
                <a:latin typeface="inter-regular"/>
              </a:rPr>
              <a:t> and </a:t>
            </a:r>
            <a:r>
              <a:rPr lang="en-US" b="1" i="0" dirty="0" err="1">
                <a:solidFill>
                  <a:srgbClr val="333333"/>
                </a:solidFill>
                <a:effectLst/>
                <a:highlight>
                  <a:srgbClr val="FFFFFF"/>
                </a:highlight>
                <a:latin typeface="inter-bold"/>
              </a:rPr>
              <a:t>SortedSet</a:t>
            </a:r>
            <a:r>
              <a:rPr lang="en-US" b="0" i="0" dirty="0">
                <a:solidFill>
                  <a:srgbClr val="333333"/>
                </a:solidFill>
                <a:effectLst/>
                <a:highlight>
                  <a:srgbClr val="FFFFFF"/>
                </a:highlight>
                <a:latin typeface="inter-regular"/>
              </a:rPr>
              <a:t> are both the interfaces. The </a:t>
            </a:r>
            <a:r>
              <a:rPr lang="en-US" b="1" i="0" dirty="0" err="1">
                <a:solidFill>
                  <a:srgbClr val="333333"/>
                </a:solidFill>
                <a:effectLst/>
                <a:highlight>
                  <a:srgbClr val="FFFFFF"/>
                </a:highlight>
                <a:latin typeface="inter-bold"/>
              </a:rPr>
              <a:t>NavigableSet</a:t>
            </a:r>
            <a:r>
              <a:rPr lang="en-US" b="0" i="0" dirty="0">
                <a:solidFill>
                  <a:srgbClr val="333333"/>
                </a:solidFill>
                <a:effectLst/>
                <a:highlight>
                  <a:srgbClr val="FFFFFF"/>
                </a:highlight>
                <a:latin typeface="inter-regular"/>
              </a:rPr>
              <a:t> extends the </a:t>
            </a:r>
            <a:r>
              <a:rPr lang="en-US" b="0" i="0" dirty="0" err="1">
                <a:solidFill>
                  <a:srgbClr val="333333"/>
                </a:solidFill>
                <a:effectLst/>
                <a:highlight>
                  <a:srgbClr val="FFFFFF"/>
                </a:highlight>
                <a:latin typeface="inter-regular"/>
              </a:rPr>
              <a:t>SortedSet</a:t>
            </a:r>
            <a:r>
              <a:rPr lang="en-US" b="0" i="0" dirty="0">
                <a:solidFill>
                  <a:srgbClr val="333333"/>
                </a:solidFill>
                <a:effectLst/>
                <a:highlight>
                  <a:srgbClr val="FFFFFF"/>
                </a:highlight>
                <a:latin typeface="inter-regular"/>
              </a:rPr>
              <a:t>, so it will not retain the insertion order and store the data in a sorted way.</a:t>
            </a:r>
            <a:r>
              <a:rPr lang="en-IN" b="0" i="0" dirty="0">
                <a:solidFill>
                  <a:srgbClr val="610B4B"/>
                </a:solidFill>
                <a:effectLst/>
                <a:highlight>
                  <a:srgbClr val="FFFFFF"/>
                </a:highlight>
                <a:latin typeface="erdana"/>
              </a:rPr>
              <a:t> SetExample1.java</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setExample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 creating </a:t>
            </a:r>
            <a:r>
              <a:rPr lang="en-IN" b="0" i="0" dirty="0" err="1">
                <a:solidFill>
                  <a:srgbClr val="008200"/>
                </a:solidFill>
                <a:effectLst/>
                <a:latin typeface="inter-regular"/>
              </a:rPr>
              <a:t>LinkedHashSet</a:t>
            </a:r>
            <a:r>
              <a:rPr lang="en-IN" b="0" i="0" dirty="0">
                <a:solidFill>
                  <a:srgbClr val="008200"/>
                </a:solidFill>
                <a:effectLst/>
                <a:latin typeface="inter-regular"/>
              </a:rPr>
              <a:t> using the Set</a:t>
            </a:r>
            <a:r>
              <a:rPr lang="en-IN" b="0" i="0" dirty="0">
                <a:solidFill>
                  <a:srgbClr val="000000"/>
                </a:solidFill>
                <a:effectLst/>
                <a:latin typeface="inter-regular"/>
              </a:rPr>
              <a:t>  </a:t>
            </a:r>
          </a:p>
          <a:p>
            <a:pPr algn="just"/>
            <a:r>
              <a:rPr lang="en-IN" b="0" i="0" dirty="0">
                <a:solidFill>
                  <a:srgbClr val="000000"/>
                </a:solidFill>
                <a:effectLst/>
                <a:latin typeface="inter-regular"/>
              </a:rPr>
              <a:t>        Set&lt;String&gt; data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LinkedHashSet</a:t>
            </a:r>
            <a:r>
              <a:rPr lang="en-IN" b="0" i="0" dirty="0">
                <a:solidFill>
                  <a:srgbClr val="000000"/>
                </a:solidFill>
                <a:effectLst/>
                <a:latin typeface="inter-regular"/>
              </a:rPr>
              <a:t>&lt;String&gt;();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data.add</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JavaTpoint</a:t>
            </a:r>
            <a:r>
              <a:rPr lang="en-IN" b="0" i="0" dirty="0">
                <a:solidFill>
                  <a:srgbClr val="0000FF"/>
                </a:solidFill>
                <a:effectLst/>
                <a:latin typeface="inter-regular"/>
              </a:rPr>
              <a: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data.add</a:t>
            </a:r>
            <a:r>
              <a:rPr lang="en-IN" b="0" i="0" dirty="0">
                <a:solidFill>
                  <a:srgbClr val="000000"/>
                </a:solidFill>
                <a:effectLst/>
                <a:latin typeface="inter-regular"/>
              </a:rPr>
              <a:t>(</a:t>
            </a:r>
            <a:r>
              <a:rPr lang="en-IN" b="0" i="0" dirty="0">
                <a:solidFill>
                  <a:srgbClr val="0000FF"/>
                </a:solidFill>
                <a:effectLst/>
                <a:latin typeface="inter-regular"/>
              </a:rPr>
              <a:t>"Set"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data.add</a:t>
            </a:r>
            <a:r>
              <a:rPr lang="en-IN" b="0" i="0" dirty="0">
                <a:solidFill>
                  <a:srgbClr val="000000"/>
                </a:solidFill>
                <a:effectLst/>
                <a:latin typeface="inter-regular"/>
              </a:rPr>
              <a:t>(</a:t>
            </a:r>
            <a:r>
              <a:rPr lang="en-IN" b="0" i="0" dirty="0">
                <a:solidFill>
                  <a:srgbClr val="0000FF"/>
                </a:solidFill>
                <a:effectLst/>
                <a:latin typeface="inter-regular"/>
              </a:rPr>
              <a:t>"Example"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data.add</a:t>
            </a:r>
            <a:r>
              <a:rPr lang="en-IN" b="0" i="0" dirty="0">
                <a:solidFill>
                  <a:srgbClr val="000000"/>
                </a:solidFill>
                <a:effectLst/>
                <a:latin typeface="inter-regular"/>
              </a:rPr>
              <a:t>(</a:t>
            </a:r>
            <a:r>
              <a:rPr lang="en-IN" b="0" i="0" dirty="0">
                <a:solidFill>
                  <a:srgbClr val="0000FF"/>
                </a:solidFill>
                <a:effectLst/>
                <a:latin typeface="inter-regular"/>
              </a:rPr>
              <a:t>"Set"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(data);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41256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5393E-ECA7-7D98-7768-0C8068316F8A}"/>
              </a:ext>
            </a:extLst>
          </p:cNvPr>
          <p:cNvSpPr txBox="1"/>
          <p:nvPr/>
        </p:nvSpPr>
        <p:spPr>
          <a:xfrm>
            <a:off x="456210" y="430035"/>
            <a:ext cx="10465999" cy="369332"/>
          </a:xfrm>
          <a:prstGeom prst="rect">
            <a:avLst/>
          </a:prstGeom>
          <a:noFill/>
        </p:spPr>
        <p:txBody>
          <a:bodyPr wrap="square">
            <a:spAutoFit/>
          </a:bodyPr>
          <a:lstStyle/>
          <a:p>
            <a:endParaRPr lang="en-IN" dirty="0"/>
          </a:p>
        </p:txBody>
      </p:sp>
      <p:pic>
        <p:nvPicPr>
          <p:cNvPr id="2050" name="Picture 2" descr="Collection Framework | Programming Reference">
            <a:extLst>
              <a:ext uri="{FF2B5EF4-FFF2-40B4-BE49-F238E27FC236}">
                <a16:creationId xmlns:a16="http://schemas.microsoft.com/office/drawing/2014/main" id="{A8AA0A04-BA43-1177-2A7C-74CF93BF7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4" y="1"/>
            <a:ext cx="12105736" cy="60744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75BC3CB-4215-F48A-6379-7ADB13A10CDB}"/>
              </a:ext>
            </a:extLst>
          </p:cNvPr>
          <p:cNvSpPr/>
          <p:nvPr/>
        </p:nvSpPr>
        <p:spPr>
          <a:xfrm>
            <a:off x="0" y="5546785"/>
            <a:ext cx="12192000" cy="1388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5A15827-3741-C49F-0341-8F4052DB76B8}"/>
              </a:ext>
            </a:extLst>
          </p:cNvPr>
          <p:cNvPicPr>
            <a:picLocks noChangeAspect="1"/>
          </p:cNvPicPr>
          <p:nvPr/>
        </p:nvPicPr>
        <p:blipFill>
          <a:blip r:embed="rId3"/>
          <a:stretch>
            <a:fillRect/>
          </a:stretch>
        </p:blipFill>
        <p:spPr>
          <a:xfrm>
            <a:off x="0" y="-180846"/>
            <a:ext cx="12192000" cy="7116483"/>
          </a:xfrm>
          <a:prstGeom prst="rect">
            <a:avLst/>
          </a:prstGeom>
        </p:spPr>
      </p:pic>
    </p:spTree>
    <p:extLst>
      <p:ext uri="{BB962C8B-B14F-4D97-AF65-F5344CB8AC3E}">
        <p14:creationId xmlns:p14="http://schemas.microsoft.com/office/powerpoint/2010/main" val="3670059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477660"/>
            <a:ext cx="10465999" cy="6740307"/>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Operations on the Set Interface</a:t>
            </a:r>
          </a:p>
          <a:p>
            <a:pPr algn="just"/>
            <a:r>
              <a:rPr lang="en-US" b="0" i="0" dirty="0">
                <a:solidFill>
                  <a:srgbClr val="333333"/>
                </a:solidFill>
                <a:effectLst/>
                <a:highlight>
                  <a:srgbClr val="FFFFFF"/>
                </a:highlight>
                <a:latin typeface="inter-regular"/>
              </a:rPr>
              <a:t>On the Set, we can perform all the basic mathematical operations like intersection, union and difference.</a:t>
            </a:r>
          </a:p>
          <a:p>
            <a:pPr algn="just"/>
            <a:r>
              <a:rPr lang="en-US" b="0" i="0" dirty="0">
                <a:solidFill>
                  <a:srgbClr val="333333"/>
                </a:solidFill>
                <a:effectLst/>
                <a:highlight>
                  <a:srgbClr val="FFFFFF"/>
                </a:highlight>
                <a:latin typeface="inter-regular"/>
              </a:rPr>
              <a:t>Suppose, we have two sets, i.e., set1 = [22, 45, 33, 66, 55, 34, 77] and set2 = [33, 2, 83, 45, 3, 12, 55]. We can perform the following operation on the Set:</a:t>
            </a:r>
          </a:p>
          <a:p>
            <a:pPr algn="just">
              <a:buFont typeface="Arial" panose="020B0604020202020204" pitchFamily="34" charset="0"/>
              <a:buChar char="•"/>
            </a:pPr>
            <a:br>
              <a:rPr lang="en-US" dirty="0"/>
            </a:br>
            <a:r>
              <a:rPr lang="en-US" b="1" i="0" dirty="0">
                <a:solidFill>
                  <a:srgbClr val="000000"/>
                </a:solidFill>
                <a:effectLst/>
                <a:highlight>
                  <a:srgbClr val="FFFFFF"/>
                </a:highlight>
                <a:latin typeface="inter-bold"/>
              </a:rPr>
              <a:t>Intersection:</a:t>
            </a:r>
            <a:r>
              <a:rPr lang="en-US" b="0" i="0" dirty="0">
                <a:solidFill>
                  <a:srgbClr val="000000"/>
                </a:solidFill>
                <a:effectLst/>
                <a:highlight>
                  <a:srgbClr val="FFFFFF"/>
                </a:highlight>
                <a:latin typeface="inter-regular"/>
              </a:rPr>
              <a:t> The intersection operation returns all those elements which are present in both the set. The intersection of set1 and set2 will be [33, 45, 55].</a:t>
            </a:r>
          </a:p>
          <a:p>
            <a:pPr algn="just">
              <a:buFont typeface="Arial" panose="020B0604020202020204" pitchFamily="34" charset="0"/>
              <a:buChar char="•"/>
            </a:pPr>
            <a:r>
              <a:rPr lang="en-US" b="1" i="0" dirty="0">
                <a:solidFill>
                  <a:srgbClr val="000000"/>
                </a:solidFill>
                <a:effectLst/>
                <a:highlight>
                  <a:srgbClr val="FFFFFF"/>
                </a:highlight>
                <a:latin typeface="inter-bold"/>
              </a:rPr>
              <a:t>Union:</a:t>
            </a:r>
            <a:r>
              <a:rPr lang="en-US" b="0" i="0" dirty="0">
                <a:solidFill>
                  <a:srgbClr val="000000"/>
                </a:solidFill>
                <a:effectLst/>
                <a:highlight>
                  <a:srgbClr val="FFFFFF"/>
                </a:highlight>
                <a:latin typeface="inter-regular"/>
              </a:rPr>
              <a:t> The union operation returns all the elements of set1 and set2 in a single set, and that set can either be set1 or set2. The union of set1 and set2 will be [2, 3, 12, 22, 33, 34, 45, 55, 66, 77, 83].</a:t>
            </a:r>
          </a:p>
          <a:p>
            <a:pPr algn="just">
              <a:buFont typeface="Arial" panose="020B0604020202020204" pitchFamily="34" charset="0"/>
              <a:buChar char="•"/>
            </a:pPr>
            <a:r>
              <a:rPr lang="en-US" b="1" i="0" dirty="0">
                <a:solidFill>
                  <a:srgbClr val="000000"/>
                </a:solidFill>
                <a:effectLst/>
                <a:highlight>
                  <a:srgbClr val="FFFFFF"/>
                </a:highlight>
                <a:latin typeface="inter-bold"/>
              </a:rPr>
              <a:t>Difference:</a:t>
            </a:r>
            <a:r>
              <a:rPr lang="en-US" b="0" i="0" dirty="0">
                <a:solidFill>
                  <a:srgbClr val="000000"/>
                </a:solidFill>
                <a:effectLst/>
                <a:highlight>
                  <a:srgbClr val="FFFFFF"/>
                </a:highlight>
                <a:latin typeface="inter-regular"/>
              </a:rPr>
              <a:t> The difference operation deletes the values from the set which are present in another set. The difference of the set1 and set2 will be [66, 34, 22, 77].</a:t>
            </a:r>
          </a:p>
          <a:p>
            <a:pPr algn="just"/>
            <a:r>
              <a:rPr lang="en-US" b="0" i="0" dirty="0">
                <a:solidFill>
                  <a:srgbClr val="333333"/>
                </a:solidFill>
                <a:effectLst/>
                <a:highlight>
                  <a:srgbClr val="FFFFFF"/>
                </a:highlight>
                <a:latin typeface="inter-regular"/>
              </a:rPr>
              <a:t>In set, </a:t>
            </a:r>
            <a:r>
              <a:rPr lang="en-US" b="1" i="0" dirty="0" err="1">
                <a:solidFill>
                  <a:srgbClr val="333333"/>
                </a:solidFill>
                <a:effectLst/>
                <a:highlight>
                  <a:srgbClr val="FFFFFF"/>
                </a:highlight>
                <a:latin typeface="inter-bold"/>
              </a:rPr>
              <a:t>addAll</a:t>
            </a:r>
            <a:r>
              <a:rPr lang="en-US" b="1" i="0" dirty="0">
                <a:solidFill>
                  <a:srgbClr val="333333"/>
                </a:solidFill>
                <a:effectLst/>
                <a:highlight>
                  <a:srgbClr val="FFFFFF"/>
                </a:highlight>
                <a:latin typeface="inter-bold"/>
              </a:rPr>
              <a:t>()</a:t>
            </a:r>
            <a:r>
              <a:rPr lang="en-US" b="0" i="0" dirty="0">
                <a:solidFill>
                  <a:srgbClr val="333333"/>
                </a:solidFill>
                <a:effectLst/>
                <a:highlight>
                  <a:srgbClr val="FFFFFF"/>
                </a:highlight>
                <a:latin typeface="inter-regular"/>
              </a:rPr>
              <a:t> method is used to perform the union, </a:t>
            </a:r>
            <a:r>
              <a:rPr lang="en-US" b="1" i="0" dirty="0" err="1">
                <a:solidFill>
                  <a:srgbClr val="333333"/>
                </a:solidFill>
                <a:effectLst/>
                <a:highlight>
                  <a:srgbClr val="FFFFFF"/>
                </a:highlight>
                <a:latin typeface="inter-bold"/>
              </a:rPr>
              <a:t>retainAll</a:t>
            </a:r>
            <a:r>
              <a:rPr lang="en-US" b="1" i="0" dirty="0">
                <a:solidFill>
                  <a:srgbClr val="333333"/>
                </a:solidFill>
                <a:effectLst/>
                <a:highlight>
                  <a:srgbClr val="FFFFFF"/>
                </a:highlight>
                <a:latin typeface="inter-bold"/>
              </a:rPr>
              <a:t>()</a:t>
            </a:r>
            <a:r>
              <a:rPr lang="en-US" b="0" i="0" dirty="0">
                <a:solidFill>
                  <a:srgbClr val="333333"/>
                </a:solidFill>
                <a:effectLst/>
                <a:highlight>
                  <a:srgbClr val="FFFFFF"/>
                </a:highlight>
                <a:latin typeface="inter-regular"/>
              </a:rPr>
              <a:t> method is used to perform the intersection and </a:t>
            </a:r>
            <a:r>
              <a:rPr lang="en-US" b="1" i="0" dirty="0" err="1">
                <a:solidFill>
                  <a:srgbClr val="333333"/>
                </a:solidFill>
                <a:effectLst/>
                <a:highlight>
                  <a:srgbClr val="FFFFFF"/>
                </a:highlight>
                <a:latin typeface="inter-bold"/>
              </a:rPr>
              <a:t>removeAll</a:t>
            </a:r>
            <a:r>
              <a:rPr lang="en-US" b="1" i="0" dirty="0">
                <a:solidFill>
                  <a:srgbClr val="333333"/>
                </a:solidFill>
                <a:effectLst/>
                <a:highlight>
                  <a:srgbClr val="FFFFFF"/>
                </a:highlight>
                <a:latin typeface="inter-bold"/>
              </a:rPr>
              <a:t>()</a:t>
            </a:r>
            <a:r>
              <a:rPr lang="en-US" b="0" i="0" dirty="0">
                <a:solidFill>
                  <a:srgbClr val="333333"/>
                </a:solidFill>
                <a:effectLst/>
                <a:highlight>
                  <a:srgbClr val="FFFFFF"/>
                </a:highlight>
                <a:latin typeface="inter-regular"/>
              </a:rPr>
              <a:t> method is used to perform difference. </a:t>
            </a:r>
          </a:p>
          <a:p>
            <a:pPr algn="just"/>
            <a:r>
              <a:rPr lang="en-IN" b="0" i="0" dirty="0">
                <a:solidFill>
                  <a:srgbClr val="610B4B"/>
                </a:solidFill>
                <a:effectLst/>
                <a:highlight>
                  <a:srgbClr val="FFFFFF"/>
                </a:highlight>
                <a:latin typeface="erdana"/>
              </a:rPr>
              <a:t>SetExample2.java</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SetOperations</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Integer[] A = {</a:t>
            </a:r>
            <a:r>
              <a:rPr lang="en-IN" b="0" i="0" dirty="0">
                <a:solidFill>
                  <a:srgbClr val="C00000"/>
                </a:solidFill>
                <a:effectLst/>
                <a:latin typeface="inter-regular"/>
              </a:rPr>
              <a:t>22</a:t>
            </a:r>
            <a:r>
              <a:rPr lang="en-IN" b="0" i="0" dirty="0">
                <a:solidFill>
                  <a:srgbClr val="000000"/>
                </a:solidFill>
                <a:effectLst/>
                <a:latin typeface="inter-regular"/>
              </a:rPr>
              <a:t>, </a:t>
            </a:r>
            <a:r>
              <a:rPr lang="en-IN" b="0" i="0" dirty="0">
                <a:solidFill>
                  <a:srgbClr val="C00000"/>
                </a:solidFill>
                <a:effectLst/>
                <a:latin typeface="inter-regular"/>
              </a:rPr>
              <a:t>45</a:t>
            </a:r>
            <a:r>
              <a:rPr lang="en-IN" b="0" i="0" dirty="0">
                <a:solidFill>
                  <a:srgbClr val="000000"/>
                </a:solidFill>
                <a:effectLst/>
                <a:latin typeface="inter-regular"/>
              </a:rPr>
              <a:t>,</a:t>
            </a:r>
            <a:r>
              <a:rPr lang="en-IN" b="0" i="0" dirty="0">
                <a:solidFill>
                  <a:srgbClr val="C00000"/>
                </a:solidFill>
                <a:effectLst/>
                <a:latin typeface="inter-regular"/>
              </a:rPr>
              <a:t>33</a:t>
            </a:r>
            <a:r>
              <a:rPr lang="en-IN" b="0" i="0" dirty="0">
                <a:solidFill>
                  <a:srgbClr val="000000"/>
                </a:solidFill>
                <a:effectLst/>
                <a:latin typeface="inter-regular"/>
              </a:rPr>
              <a:t>, </a:t>
            </a:r>
            <a:r>
              <a:rPr lang="en-IN" b="0" i="0" dirty="0">
                <a:solidFill>
                  <a:srgbClr val="C00000"/>
                </a:solidFill>
                <a:effectLst/>
                <a:latin typeface="inter-regular"/>
              </a:rPr>
              <a:t>66</a:t>
            </a:r>
            <a:r>
              <a:rPr lang="en-IN" b="0" i="0" dirty="0">
                <a:solidFill>
                  <a:srgbClr val="000000"/>
                </a:solidFill>
                <a:effectLst/>
                <a:latin typeface="inter-regular"/>
              </a:rPr>
              <a:t>, </a:t>
            </a:r>
            <a:r>
              <a:rPr lang="en-IN" b="0" i="0" dirty="0">
                <a:solidFill>
                  <a:srgbClr val="C00000"/>
                </a:solidFill>
                <a:effectLst/>
                <a:latin typeface="inter-regular"/>
              </a:rPr>
              <a:t>55</a:t>
            </a:r>
            <a:r>
              <a:rPr lang="en-IN" b="0" i="0" dirty="0">
                <a:solidFill>
                  <a:srgbClr val="000000"/>
                </a:solidFill>
                <a:effectLst/>
                <a:latin typeface="inter-regular"/>
              </a:rPr>
              <a:t>, </a:t>
            </a:r>
            <a:r>
              <a:rPr lang="en-IN" b="0" i="0" dirty="0">
                <a:solidFill>
                  <a:srgbClr val="C00000"/>
                </a:solidFill>
                <a:effectLst/>
                <a:latin typeface="inter-regular"/>
              </a:rPr>
              <a:t>34</a:t>
            </a:r>
            <a:r>
              <a:rPr lang="en-IN" b="0" i="0" dirty="0">
                <a:solidFill>
                  <a:srgbClr val="000000"/>
                </a:solidFill>
                <a:effectLst/>
                <a:latin typeface="inter-regular"/>
              </a:rPr>
              <a:t>, </a:t>
            </a:r>
            <a:r>
              <a:rPr lang="en-IN" b="0" i="0" dirty="0">
                <a:solidFill>
                  <a:srgbClr val="C00000"/>
                </a:solidFill>
                <a:effectLst/>
                <a:latin typeface="inter-regular"/>
              </a:rPr>
              <a:t>77</a:t>
            </a:r>
            <a:r>
              <a:rPr lang="en-IN" b="0" i="0" dirty="0">
                <a:solidFill>
                  <a:srgbClr val="000000"/>
                </a:solidFill>
                <a:effectLst/>
                <a:latin typeface="inter-regular"/>
              </a:rPr>
              <a:t>};  </a:t>
            </a:r>
          </a:p>
          <a:p>
            <a:pPr algn="just"/>
            <a:r>
              <a:rPr lang="en-IN" b="0" i="0" dirty="0">
                <a:solidFill>
                  <a:srgbClr val="000000"/>
                </a:solidFill>
                <a:effectLst/>
                <a:latin typeface="inter-regular"/>
              </a:rPr>
              <a:t>        Integer[] B = {</a:t>
            </a:r>
            <a:r>
              <a:rPr lang="en-IN" b="0" i="0" dirty="0">
                <a:solidFill>
                  <a:srgbClr val="C00000"/>
                </a:solidFill>
                <a:effectLst/>
                <a:latin typeface="inter-regular"/>
              </a:rPr>
              <a:t>33</a:t>
            </a:r>
            <a:r>
              <a:rPr lang="en-IN" b="0" i="0" dirty="0">
                <a:solidFill>
                  <a:srgbClr val="000000"/>
                </a:solidFill>
                <a:effectLst/>
                <a:latin typeface="inter-regular"/>
              </a:rPr>
              <a:t>, </a:t>
            </a:r>
            <a:r>
              <a:rPr lang="en-IN" b="0" i="0" dirty="0">
                <a:solidFill>
                  <a:srgbClr val="C00000"/>
                </a:solidFill>
                <a:effectLst/>
                <a:latin typeface="inter-regular"/>
              </a:rPr>
              <a:t>2</a:t>
            </a:r>
            <a:r>
              <a:rPr lang="en-IN" b="0" i="0" dirty="0">
                <a:solidFill>
                  <a:srgbClr val="000000"/>
                </a:solidFill>
                <a:effectLst/>
                <a:latin typeface="inter-regular"/>
              </a:rPr>
              <a:t>, </a:t>
            </a:r>
            <a:r>
              <a:rPr lang="en-IN" b="0" i="0" dirty="0">
                <a:solidFill>
                  <a:srgbClr val="C00000"/>
                </a:solidFill>
                <a:effectLst/>
                <a:latin typeface="inter-regular"/>
              </a:rPr>
              <a:t>83</a:t>
            </a:r>
            <a:r>
              <a:rPr lang="en-IN" b="0" i="0" dirty="0">
                <a:solidFill>
                  <a:srgbClr val="000000"/>
                </a:solidFill>
                <a:effectLst/>
                <a:latin typeface="inter-regular"/>
              </a:rPr>
              <a:t>, </a:t>
            </a:r>
            <a:r>
              <a:rPr lang="en-IN" b="0" i="0" dirty="0">
                <a:solidFill>
                  <a:srgbClr val="C00000"/>
                </a:solidFill>
                <a:effectLst/>
                <a:latin typeface="inter-regular"/>
              </a:rPr>
              <a:t>45</a:t>
            </a:r>
            <a:r>
              <a:rPr lang="en-IN" b="0" i="0" dirty="0">
                <a:solidFill>
                  <a:srgbClr val="000000"/>
                </a:solidFill>
                <a:effectLst/>
                <a:latin typeface="inter-regular"/>
              </a:rPr>
              <a:t>, </a:t>
            </a:r>
            <a:r>
              <a:rPr lang="en-IN" b="0" i="0" dirty="0">
                <a:solidFill>
                  <a:srgbClr val="C00000"/>
                </a:solidFill>
                <a:effectLst/>
                <a:latin typeface="inter-regular"/>
              </a:rPr>
              <a:t>3</a:t>
            </a:r>
            <a:r>
              <a:rPr lang="en-IN" b="0" i="0" dirty="0">
                <a:solidFill>
                  <a:srgbClr val="000000"/>
                </a:solidFill>
                <a:effectLst/>
                <a:latin typeface="inter-regular"/>
              </a:rPr>
              <a:t>, </a:t>
            </a:r>
            <a:r>
              <a:rPr lang="en-IN" b="0" i="0" dirty="0">
                <a:solidFill>
                  <a:srgbClr val="C00000"/>
                </a:solidFill>
                <a:effectLst/>
                <a:latin typeface="inter-regular"/>
              </a:rPr>
              <a:t>12</a:t>
            </a:r>
            <a:r>
              <a:rPr lang="en-IN" b="0" i="0" dirty="0">
                <a:solidFill>
                  <a:srgbClr val="000000"/>
                </a:solidFill>
                <a:effectLst/>
                <a:latin typeface="inter-regular"/>
              </a:rPr>
              <a:t>, </a:t>
            </a:r>
            <a:r>
              <a:rPr lang="en-IN" b="0" i="0" dirty="0">
                <a:solidFill>
                  <a:srgbClr val="C00000"/>
                </a:solidFill>
                <a:effectLst/>
                <a:latin typeface="inter-regular"/>
              </a:rPr>
              <a:t>55</a:t>
            </a:r>
            <a:r>
              <a:rPr lang="en-IN" b="0" i="0" dirty="0">
                <a:solidFill>
                  <a:srgbClr val="000000"/>
                </a:solidFill>
                <a:effectLst/>
                <a:latin typeface="inter-regular"/>
              </a:rPr>
              <a:t>};  </a:t>
            </a:r>
          </a:p>
          <a:p>
            <a:pPr algn="just"/>
            <a:r>
              <a:rPr lang="en-IN" b="0" i="0" dirty="0">
                <a:solidFill>
                  <a:srgbClr val="000000"/>
                </a:solidFill>
                <a:effectLst/>
                <a:latin typeface="inter-regular"/>
              </a:rPr>
              <a:t>        Set&lt;Integer&gt; set1 = </a:t>
            </a:r>
            <a:r>
              <a:rPr lang="en-IN" b="1" i="0" dirty="0">
                <a:solidFill>
                  <a:srgbClr val="006699"/>
                </a:solidFill>
                <a:effectLst/>
                <a:latin typeface="inter-regular"/>
              </a:rPr>
              <a:t>new</a:t>
            </a:r>
            <a:r>
              <a:rPr lang="en-IN" b="0" i="0" dirty="0">
                <a:solidFill>
                  <a:srgbClr val="000000"/>
                </a:solidFill>
                <a:effectLst/>
                <a:latin typeface="inter-regular"/>
              </a:rPr>
              <a:t> HashSet&lt;Integer&gt;();    </a:t>
            </a:r>
          </a:p>
          <a:p>
            <a:pPr algn="just"/>
            <a:r>
              <a:rPr lang="en-IN" b="0" i="0" dirty="0">
                <a:solidFill>
                  <a:srgbClr val="000000"/>
                </a:solidFill>
                <a:effectLst/>
                <a:latin typeface="inter-regular"/>
              </a:rPr>
              <a:t>        set1.addAll(</a:t>
            </a:r>
            <a:r>
              <a:rPr lang="en-IN" b="0" i="0" dirty="0" err="1">
                <a:solidFill>
                  <a:srgbClr val="000000"/>
                </a:solidFill>
                <a:effectLst/>
                <a:latin typeface="inter-regular"/>
              </a:rPr>
              <a:t>Arrays.asList</a:t>
            </a:r>
            <a:r>
              <a:rPr lang="en-IN" b="0" i="0" dirty="0">
                <a:solidFill>
                  <a:srgbClr val="000000"/>
                </a:solidFill>
                <a:effectLst/>
                <a:latin typeface="inter-regular"/>
              </a:rPr>
              <a:t>(A));    </a:t>
            </a:r>
          </a:p>
          <a:p>
            <a:pPr algn="just"/>
            <a:r>
              <a:rPr lang="en-IN" b="0" i="0" dirty="0">
                <a:solidFill>
                  <a:srgbClr val="000000"/>
                </a:solidFill>
                <a:effectLst/>
                <a:latin typeface="inter-regular"/>
              </a:rPr>
              <a:t>        Set&lt;Integer&gt; set2 = </a:t>
            </a:r>
            <a:r>
              <a:rPr lang="en-IN" b="1" i="0" dirty="0">
                <a:solidFill>
                  <a:srgbClr val="006699"/>
                </a:solidFill>
                <a:effectLst/>
                <a:latin typeface="inter-regular"/>
              </a:rPr>
              <a:t>new</a:t>
            </a:r>
            <a:r>
              <a:rPr lang="en-IN" b="0" i="0" dirty="0">
                <a:solidFill>
                  <a:srgbClr val="000000"/>
                </a:solidFill>
                <a:effectLst/>
                <a:latin typeface="inter-regular"/>
              </a:rPr>
              <a:t> HashSet&lt;Integer&gt;();    </a:t>
            </a:r>
          </a:p>
          <a:p>
            <a:pPr algn="just"/>
            <a:r>
              <a:rPr lang="en-IN" b="0" i="0" dirty="0">
                <a:solidFill>
                  <a:srgbClr val="000000"/>
                </a:solidFill>
                <a:effectLst/>
                <a:latin typeface="inter-regular"/>
              </a:rPr>
              <a:t>        set2.addAll(</a:t>
            </a:r>
            <a:r>
              <a:rPr lang="en-IN" b="0" i="0" dirty="0" err="1">
                <a:solidFill>
                  <a:srgbClr val="000000"/>
                </a:solidFill>
                <a:effectLst/>
                <a:latin typeface="inter-regular"/>
              </a:rPr>
              <a:t>Arrays.asList</a:t>
            </a:r>
            <a:r>
              <a:rPr lang="en-IN" b="0" i="0" dirty="0">
                <a:solidFill>
                  <a:srgbClr val="000000"/>
                </a:solidFill>
                <a:effectLst/>
                <a:latin typeface="inter-regular"/>
              </a:rPr>
              <a:t>(B));</a:t>
            </a:r>
          </a:p>
          <a:p>
            <a:pPr algn="just"/>
            <a:endParaRPr lang="en-IN" dirty="0"/>
          </a:p>
        </p:txBody>
      </p:sp>
    </p:spTree>
    <p:extLst>
      <p:ext uri="{BB962C8B-B14F-4D97-AF65-F5344CB8AC3E}">
        <p14:creationId xmlns:p14="http://schemas.microsoft.com/office/powerpoint/2010/main" val="2929115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477660"/>
            <a:ext cx="10465999" cy="5355312"/>
          </a:xfrm>
          <a:prstGeom prst="rect">
            <a:avLst/>
          </a:prstGeom>
          <a:noFill/>
        </p:spPr>
        <p:txBody>
          <a:bodyPr wrap="square">
            <a:spAutoFit/>
          </a:bodyPr>
          <a:lstStyle/>
          <a:p>
            <a:pPr algn="just"/>
            <a:r>
              <a:rPr lang="en-US" b="0" i="0" dirty="0">
                <a:solidFill>
                  <a:srgbClr val="008200"/>
                </a:solidFill>
                <a:effectLst/>
                <a:latin typeface="inter-regular"/>
              </a:rPr>
              <a:t>// Finding Union of set1 and set2 </a:t>
            </a:r>
            <a:r>
              <a:rPr lang="en-US" b="0" i="0" dirty="0">
                <a:solidFill>
                  <a:srgbClr val="000000"/>
                </a:solidFill>
                <a:effectLst/>
                <a:latin typeface="inter-regular"/>
              </a:rPr>
              <a:t>  </a:t>
            </a:r>
          </a:p>
          <a:p>
            <a:pPr algn="just"/>
            <a:r>
              <a:rPr lang="en-US" b="0" i="0" dirty="0">
                <a:solidFill>
                  <a:srgbClr val="000000"/>
                </a:solidFill>
                <a:effectLst/>
                <a:latin typeface="inter-regular"/>
              </a:rPr>
              <a:t>        Set&lt;Integer&gt; </a:t>
            </a:r>
            <a:r>
              <a:rPr lang="en-US" b="0" i="0" dirty="0" err="1">
                <a:solidFill>
                  <a:srgbClr val="000000"/>
                </a:solidFill>
                <a:effectLst/>
                <a:latin typeface="inter-regular"/>
              </a:rPr>
              <a:t>union_data</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HashSet&lt;Integer&gt;(set1);    </a:t>
            </a:r>
          </a:p>
          <a:p>
            <a:pPr algn="just"/>
            <a:r>
              <a:rPr lang="en-US" b="0" i="0" dirty="0">
                <a:solidFill>
                  <a:srgbClr val="000000"/>
                </a:solidFill>
                <a:effectLst/>
                <a:latin typeface="inter-regular"/>
              </a:rPr>
              <a:t>        </a:t>
            </a:r>
            <a:r>
              <a:rPr lang="en-US" b="0" i="0" dirty="0" err="1">
                <a:solidFill>
                  <a:srgbClr val="000000"/>
                </a:solidFill>
                <a:effectLst/>
                <a:latin typeface="inter-regular"/>
              </a:rPr>
              <a:t>union_data.addAll</a:t>
            </a:r>
            <a:r>
              <a:rPr lang="en-US" b="0" i="0" dirty="0">
                <a:solidFill>
                  <a:srgbClr val="000000"/>
                </a:solidFill>
                <a:effectLst/>
                <a:latin typeface="inter-regular"/>
              </a:rPr>
              <a:t>(set2);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a:t>
            </a:r>
            <a:r>
              <a:rPr lang="en-US" b="0" i="0" dirty="0">
                <a:solidFill>
                  <a:srgbClr val="000000"/>
                </a:solidFill>
                <a:effectLst/>
                <a:latin typeface="inter-regular"/>
              </a:rPr>
              <a:t>(</a:t>
            </a:r>
            <a:r>
              <a:rPr lang="en-US" b="0" i="0" dirty="0">
                <a:solidFill>
                  <a:srgbClr val="0000FF"/>
                </a:solidFill>
                <a:effectLst/>
                <a:latin typeface="inter-regular"/>
              </a:rPr>
              <a:t>"Union of set1 and set2 is:"</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union_data</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 Finding Intersection of set1 and set2  </a:t>
            </a:r>
            <a:r>
              <a:rPr lang="en-US" b="0" i="0" dirty="0">
                <a:solidFill>
                  <a:srgbClr val="000000"/>
                </a:solidFill>
                <a:effectLst/>
                <a:latin typeface="inter-regular"/>
              </a:rPr>
              <a:t>  </a:t>
            </a:r>
          </a:p>
          <a:p>
            <a:pPr algn="just"/>
            <a:r>
              <a:rPr lang="en-US" b="0" i="0" dirty="0">
                <a:solidFill>
                  <a:srgbClr val="000000"/>
                </a:solidFill>
                <a:effectLst/>
                <a:latin typeface="inter-regular"/>
              </a:rPr>
              <a:t>        Set&lt;Integer&gt; </a:t>
            </a:r>
            <a:r>
              <a:rPr lang="en-US" b="0" i="0" dirty="0" err="1">
                <a:solidFill>
                  <a:srgbClr val="000000"/>
                </a:solidFill>
                <a:effectLst/>
                <a:latin typeface="inter-regular"/>
              </a:rPr>
              <a:t>intersection_data</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HashSet&lt;Integer&gt;(set1);    </a:t>
            </a:r>
          </a:p>
          <a:p>
            <a:pPr algn="just"/>
            <a:r>
              <a:rPr lang="en-US" b="0" i="0" dirty="0">
                <a:solidFill>
                  <a:srgbClr val="000000"/>
                </a:solidFill>
                <a:effectLst/>
                <a:latin typeface="inter-regular"/>
              </a:rPr>
              <a:t>        </a:t>
            </a:r>
            <a:r>
              <a:rPr lang="en-US" b="0" i="0" dirty="0" err="1">
                <a:solidFill>
                  <a:srgbClr val="000000"/>
                </a:solidFill>
                <a:effectLst/>
                <a:latin typeface="inter-regular"/>
              </a:rPr>
              <a:t>intersection_data.retainAll</a:t>
            </a:r>
            <a:r>
              <a:rPr lang="en-US" b="0" i="0" dirty="0">
                <a:solidFill>
                  <a:srgbClr val="000000"/>
                </a:solidFill>
                <a:effectLst/>
                <a:latin typeface="inter-regular"/>
              </a:rPr>
              <a:t>(set2);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a:t>
            </a:r>
            <a:r>
              <a:rPr lang="en-US" b="0" i="0" dirty="0">
                <a:solidFill>
                  <a:srgbClr val="000000"/>
                </a:solidFill>
                <a:effectLst/>
                <a:latin typeface="inter-regular"/>
              </a:rPr>
              <a:t>(</a:t>
            </a:r>
            <a:r>
              <a:rPr lang="en-US" b="0" i="0" dirty="0">
                <a:solidFill>
                  <a:srgbClr val="0000FF"/>
                </a:solidFill>
                <a:effectLst/>
                <a:latin typeface="inter-regular"/>
              </a:rPr>
              <a:t>"Intersection of set1 and set2 is:"</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intersection_data</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 Finding Difference of set1 and set2  </a:t>
            </a:r>
            <a:r>
              <a:rPr lang="en-US" b="0" i="0" dirty="0">
                <a:solidFill>
                  <a:srgbClr val="000000"/>
                </a:solidFill>
                <a:effectLst/>
                <a:latin typeface="inter-regular"/>
              </a:rPr>
              <a:t>  </a:t>
            </a:r>
          </a:p>
          <a:p>
            <a:pPr algn="just"/>
            <a:r>
              <a:rPr lang="en-US" b="0" i="0" dirty="0">
                <a:solidFill>
                  <a:srgbClr val="000000"/>
                </a:solidFill>
                <a:effectLst/>
                <a:latin typeface="inter-regular"/>
              </a:rPr>
              <a:t>        Set&lt;Integer&gt; </a:t>
            </a:r>
            <a:r>
              <a:rPr lang="en-US" b="0" i="0" dirty="0" err="1">
                <a:solidFill>
                  <a:srgbClr val="000000"/>
                </a:solidFill>
                <a:effectLst/>
                <a:latin typeface="inter-regular"/>
              </a:rPr>
              <a:t>difference_data</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HashSet&lt;Integer&gt;(set1);    </a:t>
            </a:r>
          </a:p>
          <a:p>
            <a:pPr algn="just"/>
            <a:r>
              <a:rPr lang="en-US" b="0" i="0" dirty="0">
                <a:solidFill>
                  <a:srgbClr val="000000"/>
                </a:solidFill>
                <a:effectLst/>
                <a:latin typeface="inter-regular"/>
              </a:rPr>
              <a:t>        </a:t>
            </a:r>
            <a:r>
              <a:rPr lang="en-US" b="0" i="0" dirty="0" err="1">
                <a:solidFill>
                  <a:srgbClr val="000000"/>
                </a:solidFill>
                <a:effectLst/>
                <a:latin typeface="inter-regular"/>
              </a:rPr>
              <a:t>difference_data.removeAll</a:t>
            </a:r>
            <a:r>
              <a:rPr lang="en-US" b="0" i="0" dirty="0">
                <a:solidFill>
                  <a:srgbClr val="000000"/>
                </a:solidFill>
                <a:effectLst/>
                <a:latin typeface="inter-regular"/>
              </a:rPr>
              <a:t>(set2);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a:t>
            </a:r>
            <a:r>
              <a:rPr lang="en-US" b="0" i="0" dirty="0">
                <a:solidFill>
                  <a:srgbClr val="000000"/>
                </a:solidFill>
                <a:effectLst/>
                <a:latin typeface="inter-regular"/>
              </a:rPr>
              <a:t>(</a:t>
            </a:r>
            <a:r>
              <a:rPr lang="en-US" b="0" i="0" dirty="0">
                <a:solidFill>
                  <a:srgbClr val="0000FF"/>
                </a:solidFill>
                <a:effectLst/>
                <a:latin typeface="inter-regular"/>
              </a:rPr>
              <a:t>"Difference of set1 and set2 is:"</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err="1">
                <a:solidFill>
                  <a:srgbClr val="000000"/>
                </a:solidFill>
                <a:effectLst/>
                <a:latin typeface="inter-regular"/>
              </a:rPr>
              <a:t>difference_data</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endParaRPr lang="en-IN" dirty="0"/>
          </a:p>
        </p:txBody>
      </p:sp>
    </p:spTree>
    <p:extLst>
      <p:ext uri="{BB962C8B-B14F-4D97-AF65-F5344CB8AC3E}">
        <p14:creationId xmlns:p14="http://schemas.microsoft.com/office/powerpoint/2010/main" val="7471112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477660"/>
            <a:ext cx="10465999" cy="6186309"/>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Set Methods</a:t>
            </a:r>
          </a:p>
          <a:p>
            <a:pPr algn="just"/>
            <a:r>
              <a:rPr lang="en-US" b="0" i="0" dirty="0">
                <a:solidFill>
                  <a:srgbClr val="333333"/>
                </a:solidFill>
                <a:effectLst/>
                <a:highlight>
                  <a:srgbClr val="FFFFFF"/>
                </a:highlight>
                <a:latin typeface="inter-regular"/>
              </a:rPr>
              <a:t>There are several methods available in the set interface which we can use to perform a certain operation on our sets. These methods are as follows:</a:t>
            </a:r>
          </a:p>
          <a:p>
            <a:pPr algn="just"/>
            <a:r>
              <a:rPr lang="en-US" b="0" i="0" dirty="0">
                <a:solidFill>
                  <a:srgbClr val="610B4B"/>
                </a:solidFill>
                <a:effectLst/>
                <a:highlight>
                  <a:srgbClr val="FFFFFF"/>
                </a:highlight>
                <a:latin typeface="erdana"/>
              </a:rPr>
              <a:t>1) add()</a:t>
            </a:r>
          </a:p>
          <a:p>
            <a:pPr algn="just"/>
            <a:r>
              <a:rPr lang="en-US" b="0" i="0" dirty="0">
                <a:solidFill>
                  <a:srgbClr val="333333"/>
                </a:solidFill>
                <a:effectLst/>
                <a:highlight>
                  <a:srgbClr val="FFFFFF"/>
                </a:highlight>
                <a:latin typeface="inter-regular"/>
              </a:rPr>
              <a:t>The add() method insert a new value to the set. The method returns true and false depending on the presence of the insertion element. It returns false if the element is already present in the set and returns true if it is not present in the set.</a:t>
            </a:r>
          </a:p>
          <a:p>
            <a:pPr algn="just"/>
            <a:r>
              <a:rPr lang="en-US" b="1" i="0" dirty="0">
                <a:solidFill>
                  <a:srgbClr val="333333"/>
                </a:solidFill>
                <a:effectLst/>
                <a:highlight>
                  <a:srgbClr val="FFFFFF"/>
                </a:highlight>
                <a:latin typeface="inter-bold"/>
              </a:rPr>
              <a:t>Syntax:</a:t>
            </a:r>
            <a:endParaRPr lang="en-US" b="0" i="0" dirty="0">
              <a:solidFill>
                <a:srgbClr val="333333"/>
              </a:solidFill>
              <a:effectLst/>
              <a:highlight>
                <a:srgbClr val="FFFFFF"/>
              </a:highlight>
              <a:latin typeface="inter-regular"/>
            </a:endParaRPr>
          </a:p>
          <a:p>
            <a:pPr algn="just"/>
            <a:r>
              <a:rPr lang="en-US" b="1" i="0" dirty="0" err="1">
                <a:solidFill>
                  <a:srgbClr val="006699"/>
                </a:solidFill>
                <a:effectLst/>
                <a:latin typeface="inter-regular"/>
              </a:rPr>
              <a:t>boolean</a:t>
            </a:r>
            <a:r>
              <a:rPr lang="en-US" b="0" i="0" dirty="0">
                <a:solidFill>
                  <a:srgbClr val="000000"/>
                </a:solidFill>
                <a:effectLst/>
                <a:latin typeface="inter-regular"/>
              </a:rPr>
              <a:t> add(type element).  </a:t>
            </a:r>
          </a:p>
          <a:p>
            <a:pPr algn="just"/>
            <a:r>
              <a:rPr lang="en-US" b="1" i="0" dirty="0">
                <a:solidFill>
                  <a:srgbClr val="333333"/>
                </a:solidFill>
                <a:effectLst/>
                <a:highlight>
                  <a:srgbClr val="FFFFFF"/>
                </a:highlight>
                <a:latin typeface="inter-bold"/>
              </a:rPr>
              <a:t>SetExample3.java</a:t>
            </a:r>
            <a:endParaRPr lang="en-US" b="0" i="0" dirty="0">
              <a:solidFill>
                <a:srgbClr val="333333"/>
              </a:solidFill>
              <a:effectLst/>
              <a:highlight>
                <a:srgbClr val="FFFFFF"/>
              </a:highlight>
              <a:latin typeface="inter-regular"/>
            </a:endParaRPr>
          </a:p>
          <a:p>
            <a:pPr algn="just"/>
            <a:r>
              <a:rPr lang="en-US" b="1" i="0" dirty="0">
                <a:solidFill>
                  <a:srgbClr val="006699"/>
                </a:solidFill>
                <a:effectLst/>
                <a:latin typeface="inter-regular"/>
              </a:rPr>
              <a:t>import</a:t>
            </a:r>
            <a:r>
              <a:rPr lang="en-US" b="0" i="0" dirty="0">
                <a:solidFill>
                  <a:srgbClr val="000000"/>
                </a:solidFill>
                <a:effectLst/>
                <a:latin typeface="inter-regular"/>
              </a:rPr>
              <a:t> java.io.*;   </a:t>
            </a:r>
          </a:p>
          <a:p>
            <a:pPr algn="just"/>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java.util</a:t>
            </a:r>
            <a:r>
              <a:rPr lang="en-US" b="0" i="0" dirty="0">
                <a:solidFill>
                  <a:srgbClr val="000000"/>
                </a:solidFill>
                <a:effectLst/>
                <a:latin typeface="inter-regular"/>
              </a:rPr>
              <a:t>.*;   </a:t>
            </a:r>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addMethod</a:t>
            </a:r>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   </a:t>
            </a:r>
          </a:p>
          <a:p>
            <a:pPr algn="just"/>
            <a:r>
              <a:rPr lang="en-US" b="0" i="0" dirty="0">
                <a:solidFill>
                  <a:srgbClr val="000000"/>
                </a:solidFill>
                <a:effectLst/>
                <a:latin typeface="inter-regular"/>
              </a:rPr>
              <a:t>        Set&lt;Integer&gt; data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LinkedHashSet</a:t>
            </a:r>
            <a:r>
              <a:rPr lang="en-US" b="0" i="0" dirty="0">
                <a:solidFill>
                  <a:srgbClr val="000000"/>
                </a:solidFill>
                <a:effectLst/>
                <a:latin typeface="inter-regular"/>
              </a:rPr>
              <a:t>&lt;Integer&gt;();   </a:t>
            </a:r>
          </a:p>
          <a:p>
            <a:pPr algn="just"/>
            <a:r>
              <a:rPr lang="en-US" b="0" i="0" dirty="0">
                <a:solidFill>
                  <a:srgbClr val="000000"/>
                </a:solidFill>
                <a:effectLst/>
                <a:latin typeface="inter-regular"/>
              </a:rPr>
              <a:t>        </a:t>
            </a:r>
            <a:r>
              <a:rPr lang="en-US" b="0" i="0" dirty="0" err="1">
                <a:solidFill>
                  <a:srgbClr val="000000"/>
                </a:solidFill>
                <a:effectLst/>
                <a:latin typeface="inter-regular"/>
              </a:rPr>
              <a:t>data.add</a:t>
            </a:r>
            <a:r>
              <a:rPr lang="en-US" b="0" i="0" dirty="0">
                <a:solidFill>
                  <a:srgbClr val="000000"/>
                </a:solidFill>
                <a:effectLst/>
                <a:latin typeface="inter-regular"/>
              </a:rPr>
              <a:t>(</a:t>
            </a:r>
            <a:r>
              <a:rPr lang="en-US" b="0" i="0" dirty="0">
                <a:solidFill>
                  <a:srgbClr val="C00000"/>
                </a:solidFill>
                <a:effectLst/>
                <a:latin typeface="inter-regular"/>
              </a:rPr>
              <a:t>31</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data.add</a:t>
            </a:r>
            <a:r>
              <a:rPr lang="en-US" b="0" i="0" dirty="0">
                <a:solidFill>
                  <a:srgbClr val="000000"/>
                </a:solidFill>
                <a:effectLst/>
                <a:latin typeface="inter-regular"/>
              </a:rPr>
              <a:t>(</a:t>
            </a:r>
            <a:r>
              <a:rPr lang="en-US" b="0" i="0" dirty="0">
                <a:solidFill>
                  <a:srgbClr val="C00000"/>
                </a:solidFill>
                <a:effectLst/>
                <a:latin typeface="inter-regular"/>
              </a:rPr>
              <a:t>21</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data.add</a:t>
            </a:r>
            <a:r>
              <a:rPr lang="en-US" b="0" i="0" dirty="0">
                <a:solidFill>
                  <a:srgbClr val="000000"/>
                </a:solidFill>
                <a:effectLst/>
                <a:latin typeface="inter-regular"/>
              </a:rPr>
              <a:t>(</a:t>
            </a:r>
            <a:r>
              <a:rPr lang="en-US" b="0" i="0" dirty="0">
                <a:solidFill>
                  <a:srgbClr val="C00000"/>
                </a:solidFill>
                <a:effectLst/>
                <a:latin typeface="inter-regular"/>
              </a:rPr>
              <a:t>41</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data.add</a:t>
            </a:r>
            <a:r>
              <a:rPr lang="en-US" b="0" i="0" dirty="0">
                <a:solidFill>
                  <a:srgbClr val="000000"/>
                </a:solidFill>
                <a:effectLst/>
                <a:latin typeface="inter-regular"/>
              </a:rPr>
              <a:t>(</a:t>
            </a:r>
            <a:r>
              <a:rPr lang="en-US" b="0" i="0" dirty="0">
                <a:solidFill>
                  <a:srgbClr val="C00000"/>
                </a:solidFill>
                <a:effectLst/>
                <a:latin typeface="inter-regular"/>
              </a:rPr>
              <a:t>11</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data.add</a:t>
            </a:r>
            <a:r>
              <a:rPr lang="en-US" b="0" i="0" dirty="0">
                <a:solidFill>
                  <a:srgbClr val="000000"/>
                </a:solidFill>
                <a:effectLst/>
                <a:latin typeface="inter-regular"/>
              </a:rPr>
              <a:t>(</a:t>
            </a:r>
            <a:r>
              <a:rPr lang="en-US" b="0" i="0" dirty="0">
                <a:solidFill>
                  <a:srgbClr val="C00000"/>
                </a:solidFill>
                <a:effectLst/>
                <a:latin typeface="inter-regular"/>
              </a:rPr>
              <a:t>61</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data.add</a:t>
            </a:r>
            <a:r>
              <a:rPr lang="en-US" b="0" i="0" dirty="0">
                <a:solidFill>
                  <a:srgbClr val="000000"/>
                </a:solidFill>
                <a:effectLst/>
                <a:latin typeface="inter-regular"/>
              </a:rPr>
              <a:t>(</a:t>
            </a:r>
            <a:r>
              <a:rPr lang="en-US" b="0" i="0" dirty="0">
                <a:solidFill>
                  <a:srgbClr val="C00000"/>
                </a:solidFill>
                <a:effectLst/>
                <a:latin typeface="inter-regular"/>
              </a:rPr>
              <a:t>51</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"data: "</a:t>
            </a:r>
            <a:r>
              <a:rPr lang="en-US" b="0" i="0" dirty="0">
                <a:solidFill>
                  <a:srgbClr val="000000"/>
                </a:solidFill>
                <a:effectLst/>
                <a:latin typeface="inter-regular"/>
              </a:rPr>
              <a:t> + data);       }}  </a:t>
            </a:r>
          </a:p>
        </p:txBody>
      </p:sp>
    </p:spTree>
    <p:extLst>
      <p:ext uri="{BB962C8B-B14F-4D97-AF65-F5344CB8AC3E}">
        <p14:creationId xmlns:p14="http://schemas.microsoft.com/office/powerpoint/2010/main" val="17950298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477660"/>
            <a:ext cx="10465999" cy="6186309"/>
          </a:xfrm>
          <a:prstGeom prst="rect">
            <a:avLst/>
          </a:prstGeom>
          <a:noFill/>
        </p:spPr>
        <p:txBody>
          <a:bodyPr wrap="square">
            <a:spAutoFit/>
          </a:bodyPr>
          <a:lstStyle/>
          <a:p>
            <a:r>
              <a:rPr lang="en-US" b="0" dirty="0">
                <a:solidFill>
                  <a:srgbClr val="610B4B"/>
                </a:solidFill>
                <a:effectLst/>
                <a:latin typeface="erdana"/>
              </a:rPr>
              <a:t>2) </a:t>
            </a:r>
            <a:r>
              <a:rPr lang="en-US" b="0" dirty="0" err="1">
                <a:solidFill>
                  <a:srgbClr val="610B4B"/>
                </a:solidFill>
                <a:effectLst/>
                <a:latin typeface="erdana"/>
              </a:rPr>
              <a:t>addAll</a:t>
            </a:r>
            <a:r>
              <a:rPr lang="en-US" b="0" dirty="0">
                <a:solidFill>
                  <a:srgbClr val="610B4B"/>
                </a:solidFill>
                <a:effectLst/>
                <a:latin typeface="erdana"/>
              </a:rPr>
              <a:t>()</a:t>
            </a:r>
          </a:p>
          <a:p>
            <a:pPr algn="just"/>
            <a:r>
              <a:rPr lang="en-US" b="0" i="0" dirty="0">
                <a:solidFill>
                  <a:srgbClr val="333333"/>
                </a:solidFill>
                <a:effectLst/>
                <a:highlight>
                  <a:srgbClr val="FFFFFF"/>
                </a:highlight>
                <a:latin typeface="inter-regular"/>
              </a:rPr>
              <a:t>The </a:t>
            </a:r>
            <a:r>
              <a:rPr lang="en-US" b="0" i="0" dirty="0" err="1">
                <a:solidFill>
                  <a:srgbClr val="333333"/>
                </a:solidFill>
                <a:effectLst/>
                <a:highlight>
                  <a:srgbClr val="FFFFFF"/>
                </a:highlight>
                <a:latin typeface="inter-regular"/>
              </a:rPr>
              <a:t>addAll</a:t>
            </a:r>
            <a:r>
              <a:rPr lang="en-US" b="0" i="0" dirty="0">
                <a:solidFill>
                  <a:srgbClr val="333333"/>
                </a:solidFill>
                <a:effectLst/>
                <a:highlight>
                  <a:srgbClr val="FFFFFF"/>
                </a:highlight>
                <a:latin typeface="inter-regular"/>
              </a:rPr>
              <a:t>() method appends all the elements of the specified collection to the set.</a:t>
            </a:r>
            <a:br>
              <a:rPr lang="en-US" dirty="0"/>
            </a:br>
            <a:r>
              <a:rPr lang="en-IN" b="1" i="0" dirty="0">
                <a:solidFill>
                  <a:srgbClr val="333333"/>
                </a:solidFill>
                <a:effectLst/>
                <a:highlight>
                  <a:srgbClr val="FFFFFF"/>
                </a:highlight>
                <a:latin typeface="inter-bold"/>
              </a:rPr>
              <a:t>Syntax:</a:t>
            </a:r>
            <a:endParaRPr lang="en-IN" b="0" i="0" dirty="0">
              <a:solidFill>
                <a:srgbClr val="333333"/>
              </a:solidFill>
              <a:effectLst/>
              <a:highlight>
                <a:srgbClr val="FFFFFF"/>
              </a:highlight>
              <a:latin typeface="inter-regular"/>
            </a:endParaRPr>
          </a:p>
          <a:p>
            <a:pPr algn="just"/>
            <a:r>
              <a:rPr lang="en-IN" b="1" i="0" dirty="0" err="1">
                <a:solidFill>
                  <a:srgbClr val="006699"/>
                </a:solidFill>
                <a:effectLst/>
                <a:latin typeface="inter-regular"/>
              </a:rPr>
              <a:t>boolean</a:t>
            </a:r>
            <a:r>
              <a:rPr lang="en-IN" b="0" i="0" dirty="0">
                <a:solidFill>
                  <a:srgbClr val="000000"/>
                </a:solidFill>
                <a:effectLst/>
                <a:latin typeface="inter-regular"/>
              </a:rPr>
              <a:t> </a:t>
            </a:r>
            <a:r>
              <a:rPr lang="en-IN" b="0" i="0" dirty="0" err="1">
                <a:solidFill>
                  <a:srgbClr val="000000"/>
                </a:solidFill>
                <a:effectLst/>
                <a:latin typeface="inter-regular"/>
              </a:rPr>
              <a:t>addAll</a:t>
            </a:r>
            <a:r>
              <a:rPr lang="en-IN" b="0" i="0" dirty="0">
                <a:solidFill>
                  <a:srgbClr val="000000"/>
                </a:solidFill>
                <a:effectLst/>
                <a:latin typeface="inter-regular"/>
              </a:rPr>
              <a:t>(Collection data)  </a:t>
            </a:r>
          </a:p>
          <a:p>
            <a:pPr algn="just"/>
            <a:r>
              <a:rPr lang="en-IN" b="1" i="0" dirty="0">
                <a:solidFill>
                  <a:srgbClr val="333333"/>
                </a:solidFill>
                <a:effectLst/>
                <a:highlight>
                  <a:srgbClr val="FFFFFF"/>
                </a:highlight>
                <a:latin typeface="inter-bold"/>
              </a:rPr>
              <a:t>SetExample4.java</a:t>
            </a:r>
            <a:endParaRPr lang="en-IN" b="0" i="0" dirty="0">
              <a:solidFill>
                <a:srgbClr val="333333"/>
              </a:solidFill>
              <a:effectLst/>
              <a:highlight>
                <a:srgbClr val="FFFFFF"/>
              </a:highlight>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java.io.*;   </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addAllMethod</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Set&lt;Integer&gt; data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LinkedHashSet</a:t>
            </a:r>
            <a:r>
              <a:rPr lang="en-IN" b="0" i="0" dirty="0">
                <a:solidFill>
                  <a:srgbClr val="000000"/>
                </a:solidFill>
                <a:effectLst/>
                <a:latin typeface="inter-regular"/>
              </a:rPr>
              <a:t>&lt;Integer&gt;();   </a:t>
            </a:r>
          </a:p>
          <a:p>
            <a:pPr algn="just"/>
            <a:r>
              <a:rPr lang="en-IN" b="0" i="0" dirty="0">
                <a:solidFill>
                  <a:srgbClr val="000000"/>
                </a:solidFill>
                <a:effectLst/>
                <a:latin typeface="inter-regular"/>
              </a:rPr>
              <a:t>        </a:t>
            </a:r>
            <a:r>
              <a:rPr lang="en-IN" b="0" i="0" dirty="0" err="1">
                <a:solidFill>
                  <a:srgbClr val="000000"/>
                </a:solidFill>
                <a:effectLst/>
                <a:latin typeface="inter-regular"/>
              </a:rPr>
              <a:t>data.add</a:t>
            </a:r>
            <a:r>
              <a:rPr lang="en-IN" b="0" i="0" dirty="0">
                <a:solidFill>
                  <a:srgbClr val="000000"/>
                </a:solidFill>
                <a:effectLst/>
                <a:latin typeface="inter-regular"/>
              </a:rPr>
              <a:t>(</a:t>
            </a:r>
            <a:r>
              <a:rPr lang="en-IN" b="0" i="0" dirty="0">
                <a:solidFill>
                  <a:srgbClr val="C00000"/>
                </a:solidFill>
                <a:effectLst/>
                <a:latin typeface="inter-regular"/>
              </a:rPr>
              <a:t>31</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data.add</a:t>
            </a:r>
            <a:r>
              <a:rPr lang="en-IN" b="0" i="0" dirty="0">
                <a:solidFill>
                  <a:srgbClr val="000000"/>
                </a:solidFill>
                <a:effectLst/>
                <a:latin typeface="inter-regular"/>
              </a:rPr>
              <a:t>(</a:t>
            </a:r>
            <a:r>
              <a:rPr lang="en-IN" b="0" i="0" dirty="0">
                <a:solidFill>
                  <a:srgbClr val="C00000"/>
                </a:solidFill>
                <a:effectLst/>
                <a:latin typeface="inter-regular"/>
              </a:rPr>
              <a:t>21</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data.add</a:t>
            </a:r>
            <a:r>
              <a:rPr lang="en-IN" b="0" i="0" dirty="0">
                <a:solidFill>
                  <a:srgbClr val="000000"/>
                </a:solidFill>
                <a:effectLst/>
                <a:latin typeface="inter-regular"/>
              </a:rPr>
              <a:t>(</a:t>
            </a:r>
            <a:r>
              <a:rPr lang="en-IN" b="0" i="0" dirty="0">
                <a:solidFill>
                  <a:srgbClr val="C00000"/>
                </a:solidFill>
                <a:effectLst/>
                <a:latin typeface="inter-regular"/>
              </a:rPr>
              <a:t>41</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"Set: "</a:t>
            </a:r>
            <a:r>
              <a:rPr lang="en-IN" b="0" i="0" dirty="0">
                <a:solidFill>
                  <a:srgbClr val="000000"/>
                </a:solidFill>
                <a:effectLst/>
                <a:latin typeface="inter-regular"/>
              </a:rPr>
              <a:t> + data);  </a:t>
            </a:r>
          </a:p>
          <a:p>
            <a:pPr algn="just"/>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&lt;Integer&gt; </a:t>
            </a:r>
            <a:r>
              <a:rPr lang="en-IN" b="0" i="0" dirty="0" err="1">
                <a:solidFill>
                  <a:srgbClr val="000000"/>
                </a:solidFill>
                <a:effectLst/>
                <a:latin typeface="inter-regular"/>
              </a:rPr>
              <a:t>newData</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ArrayList</a:t>
            </a:r>
            <a:r>
              <a:rPr lang="en-IN" b="0" i="0" dirty="0">
                <a:solidFill>
                  <a:srgbClr val="000000"/>
                </a:solidFill>
                <a:effectLst/>
                <a:latin typeface="inter-regular"/>
              </a:rPr>
              <a:t>&lt;Integer&gt;();   </a:t>
            </a:r>
          </a:p>
          <a:p>
            <a:pPr algn="just"/>
            <a:r>
              <a:rPr lang="en-IN" b="0" i="0" dirty="0">
                <a:solidFill>
                  <a:srgbClr val="000000"/>
                </a:solidFill>
                <a:effectLst/>
                <a:latin typeface="inter-regular"/>
              </a:rPr>
              <a:t>        </a:t>
            </a:r>
            <a:r>
              <a:rPr lang="en-IN" b="0" i="0" dirty="0" err="1">
                <a:solidFill>
                  <a:srgbClr val="000000"/>
                </a:solidFill>
                <a:effectLst/>
                <a:latin typeface="inter-regular"/>
              </a:rPr>
              <a:t>newData.add</a:t>
            </a:r>
            <a:r>
              <a:rPr lang="en-IN" b="0" i="0" dirty="0">
                <a:solidFill>
                  <a:srgbClr val="000000"/>
                </a:solidFill>
                <a:effectLst/>
                <a:latin typeface="inter-regular"/>
              </a:rPr>
              <a:t>(</a:t>
            </a:r>
            <a:r>
              <a:rPr lang="en-IN" b="0" i="0" dirty="0">
                <a:solidFill>
                  <a:srgbClr val="C00000"/>
                </a:solidFill>
                <a:effectLst/>
                <a:latin typeface="inter-regular"/>
              </a:rPr>
              <a:t>91</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newData.add</a:t>
            </a:r>
            <a:r>
              <a:rPr lang="en-IN" b="0" i="0" dirty="0">
                <a:solidFill>
                  <a:srgbClr val="000000"/>
                </a:solidFill>
                <a:effectLst/>
                <a:latin typeface="inter-regular"/>
              </a:rPr>
              <a:t>(</a:t>
            </a:r>
            <a:r>
              <a:rPr lang="en-IN" b="0" i="0" dirty="0">
                <a:solidFill>
                  <a:srgbClr val="C00000"/>
                </a:solidFill>
                <a:effectLst/>
                <a:latin typeface="inter-regular"/>
              </a:rPr>
              <a:t>71</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newData.add</a:t>
            </a:r>
            <a:r>
              <a:rPr lang="en-IN" b="0" i="0" dirty="0">
                <a:solidFill>
                  <a:srgbClr val="000000"/>
                </a:solidFill>
                <a:effectLst/>
                <a:latin typeface="inter-regular"/>
              </a:rPr>
              <a:t>(</a:t>
            </a:r>
            <a:r>
              <a:rPr lang="en-IN" b="0" i="0" dirty="0">
                <a:solidFill>
                  <a:srgbClr val="C00000"/>
                </a:solidFill>
                <a:effectLst/>
                <a:latin typeface="inter-regular"/>
              </a:rPr>
              <a:t>81</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data.addAll</a:t>
            </a:r>
            <a:r>
              <a:rPr lang="en-IN" b="0" i="0" dirty="0">
                <a:solidFill>
                  <a:srgbClr val="000000"/>
                </a:solidFill>
                <a:effectLst/>
                <a:latin typeface="inter-regular"/>
              </a:rPr>
              <a:t>(</a:t>
            </a:r>
            <a:r>
              <a:rPr lang="en-IN" b="0" i="0" dirty="0" err="1">
                <a:solidFill>
                  <a:srgbClr val="000000"/>
                </a:solidFill>
                <a:effectLst/>
                <a:latin typeface="inter-regular"/>
              </a:rPr>
              <a:t>newData</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"Set: "</a:t>
            </a:r>
            <a:r>
              <a:rPr lang="en-IN" b="0" i="0" dirty="0">
                <a:solidFill>
                  <a:srgbClr val="000000"/>
                </a:solidFill>
                <a:effectLst/>
                <a:latin typeface="inter-regular"/>
              </a:rPr>
              <a:t> + data);        }   }  </a:t>
            </a:r>
          </a:p>
          <a:p>
            <a:endParaRPr lang="en-US" b="0" i="0" dirty="0">
              <a:solidFill>
                <a:srgbClr val="000000"/>
              </a:solidFill>
              <a:effectLst/>
              <a:latin typeface="inter-regular"/>
            </a:endParaRPr>
          </a:p>
        </p:txBody>
      </p:sp>
    </p:spTree>
    <p:extLst>
      <p:ext uri="{BB962C8B-B14F-4D97-AF65-F5344CB8AC3E}">
        <p14:creationId xmlns:p14="http://schemas.microsoft.com/office/powerpoint/2010/main" val="20799533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5393E-ECA7-7D98-7768-0C8068316F8A}"/>
              </a:ext>
            </a:extLst>
          </p:cNvPr>
          <p:cNvSpPr txBox="1"/>
          <p:nvPr/>
        </p:nvSpPr>
        <p:spPr>
          <a:xfrm>
            <a:off x="489548" y="477660"/>
            <a:ext cx="10465999" cy="923330"/>
          </a:xfrm>
          <a:prstGeom prst="rect">
            <a:avLst/>
          </a:prstGeom>
          <a:noFill/>
        </p:spPr>
        <p:txBody>
          <a:bodyPr wrap="square">
            <a:spAutoFit/>
          </a:bodyPr>
          <a:lstStyle/>
          <a:p>
            <a:pPr algn="ctr"/>
            <a:r>
              <a:rPr lang="en-US" b="0" i="0" dirty="0">
                <a:solidFill>
                  <a:srgbClr val="000000"/>
                </a:solidFill>
                <a:effectLst/>
                <a:latin typeface="inter-regular"/>
              </a:rPr>
              <a:t>HashSet:</a:t>
            </a:r>
          </a:p>
          <a:p>
            <a:r>
              <a:rPr lang="en-US" b="0" i="0" dirty="0">
                <a:solidFill>
                  <a:srgbClr val="333333"/>
                </a:solidFill>
                <a:effectLst/>
                <a:highlight>
                  <a:srgbClr val="FFFFFF"/>
                </a:highlight>
                <a:latin typeface="inter-regular"/>
              </a:rPr>
              <a:t>Java HashSet class is used to create a collection that uses a hash table for storage. It inherits the </a:t>
            </a:r>
            <a:r>
              <a:rPr lang="en-US" b="0" i="0" dirty="0" err="1">
                <a:solidFill>
                  <a:srgbClr val="333333"/>
                </a:solidFill>
                <a:effectLst/>
                <a:highlight>
                  <a:srgbClr val="FFFFFF"/>
                </a:highlight>
                <a:latin typeface="inter-regular"/>
              </a:rPr>
              <a:t>AbstractSet</a:t>
            </a:r>
            <a:r>
              <a:rPr lang="en-US" b="0" i="0" dirty="0">
                <a:solidFill>
                  <a:srgbClr val="333333"/>
                </a:solidFill>
                <a:effectLst/>
                <a:highlight>
                  <a:srgbClr val="FFFFFF"/>
                </a:highlight>
                <a:latin typeface="inter-regular"/>
              </a:rPr>
              <a:t> class and implements Set interface.</a:t>
            </a:r>
            <a:endParaRPr lang="en-US" b="0" i="0" dirty="0">
              <a:solidFill>
                <a:srgbClr val="000000"/>
              </a:solidFill>
              <a:effectLst/>
              <a:latin typeface="inter-regular"/>
            </a:endParaRPr>
          </a:p>
        </p:txBody>
      </p:sp>
      <p:pic>
        <p:nvPicPr>
          <p:cNvPr id="1028" name="Picture 4" descr="Java HashSet class hierarchy">
            <a:extLst>
              <a:ext uri="{FF2B5EF4-FFF2-40B4-BE49-F238E27FC236}">
                <a16:creationId xmlns:a16="http://schemas.microsoft.com/office/drawing/2014/main" id="{A2115697-3DBE-EEE7-D38B-8B099F376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8475" y="587406"/>
            <a:ext cx="1533525" cy="3457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F45238D-C810-218F-DF46-132068A4127B}"/>
              </a:ext>
            </a:extLst>
          </p:cNvPr>
          <p:cNvSpPr txBox="1"/>
          <p:nvPr/>
        </p:nvSpPr>
        <p:spPr>
          <a:xfrm>
            <a:off x="489548" y="1302589"/>
            <a:ext cx="8665234" cy="2862322"/>
          </a:xfrm>
          <a:prstGeom prst="rect">
            <a:avLst/>
          </a:prstGeom>
          <a:noFill/>
        </p:spPr>
        <p:txBody>
          <a:bodyPr wrap="square">
            <a:spAutoFit/>
          </a:bodyPr>
          <a:lstStyle/>
          <a:p>
            <a:pPr algn="just">
              <a:buFont typeface="Arial" panose="020B0604020202020204" pitchFamily="34" charset="0"/>
              <a:buChar char="•"/>
            </a:pPr>
            <a:r>
              <a:rPr lang="en-US" b="0" i="0" dirty="0">
                <a:solidFill>
                  <a:srgbClr val="000000"/>
                </a:solidFill>
                <a:effectLst/>
                <a:highlight>
                  <a:srgbClr val="FFFFFF"/>
                </a:highlight>
                <a:latin typeface="inter-regular"/>
              </a:rPr>
              <a:t>HashSet stores the elements by using a mechanism called </a:t>
            </a:r>
            <a:r>
              <a:rPr lang="en-US" b="1" i="0" dirty="0">
                <a:solidFill>
                  <a:srgbClr val="000000"/>
                </a:solidFill>
                <a:effectLst/>
                <a:highlight>
                  <a:srgbClr val="FFFFFF"/>
                </a:highlight>
                <a:latin typeface="inter-bold"/>
              </a:rPr>
              <a:t>hashing.</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HashSet contains unique elements only.</a:t>
            </a:r>
          </a:p>
          <a:p>
            <a:pPr algn="just">
              <a:buFont typeface="Arial" panose="020B0604020202020204" pitchFamily="34" charset="0"/>
              <a:buChar char="•"/>
            </a:pPr>
            <a:r>
              <a:rPr lang="en-US" b="0" i="0" dirty="0">
                <a:solidFill>
                  <a:srgbClr val="000000"/>
                </a:solidFill>
                <a:effectLst/>
                <a:highlight>
                  <a:srgbClr val="FFFFFF"/>
                </a:highlight>
                <a:latin typeface="inter-regular"/>
              </a:rPr>
              <a:t>HashSet allows null value.</a:t>
            </a:r>
          </a:p>
          <a:p>
            <a:pPr algn="just">
              <a:buFont typeface="Arial" panose="020B0604020202020204" pitchFamily="34" charset="0"/>
              <a:buChar char="•"/>
            </a:pPr>
            <a:r>
              <a:rPr lang="en-US" b="0" i="0" dirty="0">
                <a:solidFill>
                  <a:srgbClr val="000000"/>
                </a:solidFill>
                <a:effectLst/>
                <a:highlight>
                  <a:srgbClr val="FFFFFF"/>
                </a:highlight>
                <a:latin typeface="inter-regular"/>
              </a:rPr>
              <a:t>HashSet class is non synchronized.</a:t>
            </a:r>
          </a:p>
          <a:p>
            <a:pPr algn="just">
              <a:buFont typeface="Arial" panose="020B0604020202020204" pitchFamily="34" charset="0"/>
              <a:buChar char="•"/>
            </a:pPr>
            <a:r>
              <a:rPr lang="en-US" b="0" i="0" dirty="0">
                <a:solidFill>
                  <a:srgbClr val="000000"/>
                </a:solidFill>
                <a:effectLst/>
                <a:highlight>
                  <a:srgbClr val="FFFFFF"/>
                </a:highlight>
                <a:latin typeface="inter-regular"/>
              </a:rPr>
              <a:t>HashSet doesn't maintain the insertion order. Here, elements are inserted on the basis of their </a:t>
            </a:r>
            <a:r>
              <a:rPr lang="en-US" b="0" i="0" dirty="0" err="1">
                <a:solidFill>
                  <a:srgbClr val="000000"/>
                </a:solidFill>
                <a:effectLst/>
                <a:highlight>
                  <a:srgbClr val="FFFFFF"/>
                </a:highlight>
                <a:latin typeface="inter-regular"/>
              </a:rPr>
              <a:t>hashcode</a:t>
            </a:r>
            <a:r>
              <a:rPr lang="en-US" b="0" i="0" dirty="0">
                <a:solidFill>
                  <a:srgbClr val="000000"/>
                </a:solidFill>
                <a:effectLst/>
                <a:highlight>
                  <a:srgbClr val="FFFFFF"/>
                </a:highlight>
                <a:latin typeface="inter-regular"/>
              </a:rPr>
              <a:t>.</a:t>
            </a:r>
          </a:p>
          <a:p>
            <a:pPr algn="just">
              <a:buFont typeface="Arial" panose="020B0604020202020204" pitchFamily="34" charset="0"/>
              <a:buChar char="•"/>
            </a:pPr>
            <a:r>
              <a:rPr lang="en-US" b="0" i="0" dirty="0">
                <a:solidFill>
                  <a:srgbClr val="000000"/>
                </a:solidFill>
                <a:effectLst/>
                <a:highlight>
                  <a:srgbClr val="FFFFFF"/>
                </a:highlight>
                <a:latin typeface="inter-regular"/>
              </a:rPr>
              <a:t>HashSet is the best approach for search operations.</a:t>
            </a:r>
          </a:p>
          <a:p>
            <a:pPr algn="just">
              <a:buFont typeface="Arial" panose="020B0604020202020204" pitchFamily="34" charset="0"/>
              <a:buChar char="•"/>
            </a:pPr>
            <a:r>
              <a:rPr lang="en-US" b="0" i="0" dirty="0">
                <a:solidFill>
                  <a:srgbClr val="000000"/>
                </a:solidFill>
                <a:effectLst/>
                <a:highlight>
                  <a:srgbClr val="FFFFFF"/>
                </a:highlight>
                <a:latin typeface="inter-regular"/>
              </a:rPr>
              <a:t>The initial default capacity of HashSet is 16, and the load factor is 0.75.</a:t>
            </a:r>
          </a:p>
          <a:p>
            <a:br>
              <a:rPr lang="en-US" dirty="0"/>
            </a:br>
            <a:endParaRPr lang="en-IN" dirty="0"/>
          </a:p>
        </p:txBody>
      </p:sp>
      <p:graphicFrame>
        <p:nvGraphicFramePr>
          <p:cNvPr id="6" name="Table 5">
            <a:extLst>
              <a:ext uri="{FF2B5EF4-FFF2-40B4-BE49-F238E27FC236}">
                <a16:creationId xmlns:a16="http://schemas.microsoft.com/office/drawing/2014/main" id="{3431716E-1B25-50DC-13A1-018D13E69859}"/>
              </a:ext>
            </a:extLst>
          </p:cNvPr>
          <p:cNvGraphicFramePr>
            <a:graphicFrameLocks noGrp="1"/>
          </p:cNvGraphicFramePr>
          <p:nvPr/>
        </p:nvGraphicFramePr>
        <p:xfrm>
          <a:off x="2183907" y="3609003"/>
          <a:ext cx="8474568" cy="3176068"/>
        </p:xfrm>
        <a:graphic>
          <a:graphicData uri="http://schemas.openxmlformats.org/drawingml/2006/table">
            <a:tbl>
              <a:tblPr/>
              <a:tblGrid>
                <a:gridCol w="2824856">
                  <a:extLst>
                    <a:ext uri="{9D8B030D-6E8A-4147-A177-3AD203B41FA5}">
                      <a16:colId xmlns:a16="http://schemas.microsoft.com/office/drawing/2014/main" val="3595127679"/>
                    </a:ext>
                  </a:extLst>
                </a:gridCol>
                <a:gridCol w="2824856">
                  <a:extLst>
                    <a:ext uri="{9D8B030D-6E8A-4147-A177-3AD203B41FA5}">
                      <a16:colId xmlns:a16="http://schemas.microsoft.com/office/drawing/2014/main" val="2932134882"/>
                    </a:ext>
                  </a:extLst>
                </a:gridCol>
                <a:gridCol w="2824856">
                  <a:extLst>
                    <a:ext uri="{9D8B030D-6E8A-4147-A177-3AD203B41FA5}">
                      <a16:colId xmlns:a16="http://schemas.microsoft.com/office/drawing/2014/main" val="3913749956"/>
                    </a:ext>
                  </a:extLst>
                </a:gridCol>
              </a:tblGrid>
              <a:tr h="352060">
                <a:tc>
                  <a:txBody>
                    <a:bodyPr/>
                    <a:lstStyle/>
                    <a:p>
                      <a:pPr algn="l" fontAlgn="t"/>
                      <a:r>
                        <a:rPr lang="en-IN" sz="1300" dirty="0">
                          <a:solidFill>
                            <a:srgbClr val="000000"/>
                          </a:solidFill>
                          <a:effectLst/>
                          <a:highlight>
                            <a:srgbClr val="C7CCBE"/>
                          </a:highlight>
                          <a:latin typeface="times new roman" panose="02020603050405020304" pitchFamily="18" charset="0"/>
                        </a:rPr>
                        <a:t>SN</a:t>
                      </a:r>
                    </a:p>
                  </a:txBody>
                  <a:tcPr marL="84871" marR="84871" marT="84871" marB="84871">
                    <a:lnL w="9525" cap="flat" cmpd="sng" algn="ctr">
                      <a:solidFill>
                        <a:srgbClr val="60E85B"/>
                      </a:solidFill>
                      <a:prstDash val="solid"/>
                      <a:round/>
                      <a:headEnd type="none" w="med" len="med"/>
                      <a:tailEnd type="none" w="med" len="med"/>
                    </a:lnL>
                    <a:lnR w="9525" cap="flat" cmpd="sng" algn="ctr">
                      <a:solidFill>
                        <a:srgbClr val="60E85B"/>
                      </a:solidFill>
                      <a:prstDash val="solid"/>
                      <a:round/>
                      <a:headEnd type="none" w="med" len="med"/>
                      <a:tailEnd type="none" w="med" len="med"/>
                    </a:lnR>
                    <a:lnT w="9525" cap="flat" cmpd="sng" algn="ctr">
                      <a:solidFill>
                        <a:srgbClr val="60E85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dirty="0">
                          <a:solidFill>
                            <a:srgbClr val="000000"/>
                          </a:solidFill>
                          <a:effectLst/>
                          <a:highlight>
                            <a:srgbClr val="C7CCBE"/>
                          </a:highlight>
                          <a:latin typeface="times new roman" panose="02020603050405020304" pitchFamily="18" charset="0"/>
                        </a:rPr>
                        <a:t>Constructor</a:t>
                      </a:r>
                    </a:p>
                  </a:txBody>
                  <a:tcPr marL="84871" marR="84871" marT="84871" marB="84871">
                    <a:lnL w="9525" cap="flat" cmpd="sng" algn="ctr">
                      <a:solidFill>
                        <a:srgbClr val="60E85B"/>
                      </a:solidFill>
                      <a:prstDash val="solid"/>
                      <a:round/>
                      <a:headEnd type="none" w="med" len="med"/>
                      <a:tailEnd type="none" w="med" len="med"/>
                    </a:lnL>
                    <a:lnR w="9525" cap="flat" cmpd="sng" algn="ctr">
                      <a:solidFill>
                        <a:srgbClr val="60E85B"/>
                      </a:solidFill>
                      <a:prstDash val="solid"/>
                      <a:round/>
                      <a:headEnd type="none" w="med" len="med"/>
                      <a:tailEnd type="none" w="med" len="med"/>
                    </a:lnR>
                    <a:lnT w="9525" cap="flat" cmpd="sng" algn="ctr">
                      <a:solidFill>
                        <a:srgbClr val="60E85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highlight>
                            <a:srgbClr val="C7CCBE"/>
                          </a:highlight>
                          <a:latin typeface="times new roman" panose="02020603050405020304" pitchFamily="18" charset="0"/>
                        </a:rPr>
                        <a:t>Description</a:t>
                      </a:r>
                    </a:p>
                  </a:txBody>
                  <a:tcPr marL="84871" marR="84871" marT="84871" marB="84871">
                    <a:lnL w="9525" cap="flat" cmpd="sng" algn="ctr">
                      <a:solidFill>
                        <a:srgbClr val="60E85B"/>
                      </a:solidFill>
                      <a:prstDash val="solid"/>
                      <a:round/>
                      <a:headEnd type="none" w="med" len="med"/>
                      <a:tailEnd type="none" w="med" len="med"/>
                    </a:lnL>
                    <a:lnR w="9525" cap="flat" cmpd="sng" algn="ctr">
                      <a:solidFill>
                        <a:srgbClr val="60E85B"/>
                      </a:solidFill>
                      <a:prstDash val="solid"/>
                      <a:round/>
                      <a:headEnd type="none" w="med" len="med"/>
                      <a:tailEnd type="none" w="med" len="med"/>
                    </a:lnR>
                    <a:lnT w="9525" cap="flat" cmpd="sng" algn="ctr">
                      <a:solidFill>
                        <a:srgbClr val="60E85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17559085"/>
                  </a:ext>
                </a:extLst>
              </a:tr>
              <a:tr h="487520">
                <a:tc>
                  <a:txBody>
                    <a:bodyPr/>
                    <a:lstStyle/>
                    <a:p>
                      <a:pPr algn="just" fontAlgn="t"/>
                      <a:r>
                        <a:rPr lang="en-IN" sz="1300" dirty="0">
                          <a:solidFill>
                            <a:srgbClr val="333333"/>
                          </a:solidFill>
                          <a:effectLst/>
                          <a:latin typeface="inter-regular"/>
                        </a:rPr>
                        <a:t>1)</a:t>
                      </a:r>
                    </a:p>
                  </a:txBody>
                  <a:tcPr marL="56581" marR="56581" marT="56581" marB="565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HashSet()</a:t>
                      </a:r>
                    </a:p>
                  </a:txBody>
                  <a:tcPr marL="56581" marR="56581" marT="56581" marB="565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construct a default HashSet.</a:t>
                      </a:r>
                    </a:p>
                  </a:txBody>
                  <a:tcPr marL="56581" marR="56581" marT="56581" marB="565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36925184"/>
                  </a:ext>
                </a:extLst>
              </a:tr>
              <a:tr h="1056348">
                <a:tc>
                  <a:txBody>
                    <a:bodyPr/>
                    <a:lstStyle/>
                    <a:p>
                      <a:pPr algn="just" fontAlgn="t"/>
                      <a:r>
                        <a:rPr lang="en-IN" sz="1300">
                          <a:solidFill>
                            <a:srgbClr val="333333"/>
                          </a:solidFill>
                          <a:effectLst/>
                          <a:latin typeface="inter-regular"/>
                        </a:rPr>
                        <a:t>2)</a:t>
                      </a:r>
                    </a:p>
                  </a:txBody>
                  <a:tcPr marL="56581" marR="56581" marT="56581" marB="565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dirty="0">
                          <a:solidFill>
                            <a:srgbClr val="333333"/>
                          </a:solidFill>
                          <a:effectLst/>
                          <a:latin typeface="inter-regular"/>
                        </a:rPr>
                        <a:t>HashSet(int capacity)</a:t>
                      </a:r>
                    </a:p>
                  </a:txBody>
                  <a:tcPr marL="56581" marR="56581" marT="56581" marB="565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initialize the capacity of the hash set to the given integer value capacity. The capacity grows automatically as elements are added to the HashSet.</a:t>
                      </a:r>
                    </a:p>
                  </a:txBody>
                  <a:tcPr marL="56581" marR="56581" marT="56581" marB="565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189037"/>
                  </a:ext>
                </a:extLst>
              </a:tr>
              <a:tr h="677129">
                <a:tc>
                  <a:txBody>
                    <a:bodyPr/>
                    <a:lstStyle/>
                    <a:p>
                      <a:pPr algn="just" fontAlgn="t"/>
                      <a:r>
                        <a:rPr lang="en-IN" sz="1300">
                          <a:solidFill>
                            <a:srgbClr val="333333"/>
                          </a:solidFill>
                          <a:effectLst/>
                          <a:latin typeface="inter-regular"/>
                        </a:rPr>
                        <a:t>3)</a:t>
                      </a:r>
                    </a:p>
                  </a:txBody>
                  <a:tcPr marL="56581" marR="56581" marT="56581" marB="565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effectLst/>
                          <a:latin typeface="inter-regular"/>
                        </a:rPr>
                        <a:t>HashSet(int capacity, float </a:t>
                      </a:r>
                      <a:r>
                        <a:rPr lang="en-US" sz="1300" dirty="0" err="1">
                          <a:solidFill>
                            <a:srgbClr val="333333"/>
                          </a:solidFill>
                          <a:effectLst/>
                          <a:latin typeface="inter-regular"/>
                        </a:rPr>
                        <a:t>loadFactor</a:t>
                      </a:r>
                      <a:r>
                        <a:rPr lang="en-US" sz="1300" dirty="0">
                          <a:solidFill>
                            <a:srgbClr val="333333"/>
                          </a:solidFill>
                          <a:effectLst/>
                          <a:latin typeface="inter-regular"/>
                        </a:rPr>
                        <a:t>)</a:t>
                      </a:r>
                    </a:p>
                  </a:txBody>
                  <a:tcPr marL="56581" marR="56581" marT="56581" marB="565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initialize the capacity of the hash set to the given integer value capacity and the specified load factor.</a:t>
                      </a:r>
                    </a:p>
                  </a:txBody>
                  <a:tcPr marL="56581" marR="56581" marT="56581" marB="565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42749999"/>
                  </a:ext>
                </a:extLst>
              </a:tr>
              <a:tr h="487520">
                <a:tc>
                  <a:txBody>
                    <a:bodyPr/>
                    <a:lstStyle/>
                    <a:p>
                      <a:pPr algn="just" fontAlgn="t"/>
                      <a:r>
                        <a:rPr lang="en-IN" sz="1300" dirty="0">
                          <a:solidFill>
                            <a:srgbClr val="333333"/>
                          </a:solidFill>
                          <a:effectLst/>
                          <a:latin typeface="inter-regular"/>
                        </a:rPr>
                        <a:t>4)</a:t>
                      </a:r>
                    </a:p>
                  </a:txBody>
                  <a:tcPr marL="56581" marR="56581" marT="56581" marB="565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HashSet(Collection&lt;? extends E&gt; c)</a:t>
                      </a:r>
                    </a:p>
                  </a:txBody>
                  <a:tcPr marL="56581" marR="56581" marT="56581" marB="565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initialize the hash set by using the elements of the collection c.</a:t>
                      </a:r>
                    </a:p>
                  </a:txBody>
                  <a:tcPr marL="56581" marR="56581" marT="56581" marB="565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09821520"/>
                  </a:ext>
                </a:extLst>
              </a:tr>
            </a:tbl>
          </a:graphicData>
        </a:graphic>
      </p:graphicFrame>
      <p:sp>
        <p:nvSpPr>
          <p:cNvPr id="7" name="Rectangle 5">
            <a:extLst>
              <a:ext uri="{FF2B5EF4-FFF2-40B4-BE49-F238E27FC236}">
                <a16:creationId xmlns:a16="http://schemas.microsoft.com/office/drawing/2014/main" id="{99A31F58-F7D8-5971-48A6-6A035A9740AC}"/>
              </a:ext>
            </a:extLst>
          </p:cNvPr>
          <p:cNvSpPr>
            <a:spLocks noChangeArrowheads="1"/>
          </p:cNvSpPr>
          <p:nvPr/>
        </p:nvSpPr>
        <p:spPr bwMode="auto">
          <a:xfrm>
            <a:off x="648812" y="3633997"/>
            <a:ext cx="1286520"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610B4B"/>
                </a:solidFill>
                <a:effectLst/>
                <a:latin typeface="erdana"/>
              </a:rPr>
              <a:t>Constructors of Java HashSet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0947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1047565" y="781986"/>
            <a:ext cx="8100873" cy="5078313"/>
          </a:xfrm>
          <a:prstGeom prst="rect">
            <a:avLst/>
          </a:prstGeom>
          <a:noFill/>
        </p:spPr>
        <p:txBody>
          <a:bodyPr wrap="square">
            <a:spAutoFit/>
          </a:bodyPr>
          <a:lstStyle/>
          <a:p>
            <a:pPr algn="ctr"/>
            <a:r>
              <a:rPr lang="en-IN" b="1" i="0" dirty="0">
                <a:solidFill>
                  <a:srgbClr val="006699"/>
                </a:solidFill>
                <a:effectLst/>
                <a:latin typeface="inter-regular"/>
              </a:rPr>
              <a:t>Example-1</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HashSet1{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//Creating HashSet and adding elements</a:t>
            </a:r>
            <a:r>
              <a:rPr lang="en-IN" b="0" i="0" dirty="0">
                <a:solidFill>
                  <a:srgbClr val="000000"/>
                </a:solidFill>
                <a:effectLst/>
                <a:latin typeface="inter-regular"/>
              </a:rPr>
              <a:t>  </a:t>
            </a:r>
          </a:p>
          <a:p>
            <a:pPr algn="just"/>
            <a:r>
              <a:rPr lang="en-IN" b="0" i="0" dirty="0">
                <a:solidFill>
                  <a:srgbClr val="000000"/>
                </a:solidFill>
                <a:effectLst/>
                <a:latin typeface="inter-regular"/>
              </a:rPr>
              <a:t>    HashSet&lt;String&gt; set=</a:t>
            </a:r>
            <a:r>
              <a:rPr lang="en-IN" b="1" i="0" dirty="0">
                <a:solidFill>
                  <a:srgbClr val="006699"/>
                </a:solidFill>
                <a:effectLst/>
                <a:latin typeface="inter-regular"/>
              </a:rPr>
              <a:t>new</a:t>
            </a:r>
            <a:r>
              <a:rPr lang="en-IN" b="0" i="0" dirty="0">
                <a:solidFill>
                  <a:srgbClr val="000000"/>
                </a:solidFill>
                <a:effectLst/>
                <a:latin typeface="inter-regular"/>
              </a:rPr>
              <a:t> HashSet();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"One"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"Two"</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"Three"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"Four"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"Five"</a:t>
            </a:r>
            <a:r>
              <a:rPr lang="en-IN" b="0" i="0" dirty="0">
                <a:solidFill>
                  <a:srgbClr val="000000"/>
                </a:solidFill>
                <a:effectLst/>
                <a:latin typeface="inter-regular"/>
              </a:rPr>
              <a:t>);  </a:t>
            </a:r>
          </a:p>
          <a:p>
            <a:pPr algn="just"/>
            <a:r>
              <a:rPr lang="en-IN" b="0" i="0" dirty="0">
                <a:solidFill>
                  <a:srgbClr val="000000"/>
                </a:solidFill>
                <a:effectLst/>
                <a:latin typeface="inter-regular"/>
              </a:rPr>
              <a:t>           Iterator&lt;String&gt;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err="1">
                <a:solidFill>
                  <a:srgbClr val="000000"/>
                </a:solidFill>
                <a:effectLst/>
                <a:latin typeface="inter-regular"/>
              </a:rPr>
              <a:t>set.iterator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i.hasNext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i.next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5901279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1047565" y="781986"/>
            <a:ext cx="8100873" cy="5078313"/>
          </a:xfrm>
          <a:prstGeom prst="rect">
            <a:avLst/>
          </a:prstGeom>
          <a:noFill/>
        </p:spPr>
        <p:txBody>
          <a:bodyPr wrap="square">
            <a:spAutoFit/>
          </a:bodyPr>
          <a:lstStyle/>
          <a:p>
            <a:pPr algn="ctr"/>
            <a:r>
              <a:rPr lang="en-IN" b="1" i="0" dirty="0">
                <a:solidFill>
                  <a:srgbClr val="006699"/>
                </a:solidFill>
                <a:effectLst/>
                <a:latin typeface="inter-regular"/>
              </a:rPr>
              <a:t>Example-2</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HashSet2{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//Creating HashSet and adding elements</a:t>
            </a:r>
            <a:r>
              <a:rPr lang="en-IN" b="0" i="0" dirty="0">
                <a:solidFill>
                  <a:srgbClr val="000000"/>
                </a:solidFill>
                <a:effectLst/>
                <a:latin typeface="inter-regular"/>
              </a:rPr>
              <a:t>  </a:t>
            </a:r>
          </a:p>
          <a:p>
            <a:pPr algn="just"/>
            <a:r>
              <a:rPr lang="en-IN" b="0" i="0" dirty="0">
                <a:solidFill>
                  <a:srgbClr val="000000"/>
                </a:solidFill>
                <a:effectLst/>
                <a:latin typeface="inter-regular"/>
              </a:rPr>
              <a:t>  HashSet&lt;String&gt; set=</a:t>
            </a:r>
            <a:r>
              <a:rPr lang="en-IN" b="1" i="0" dirty="0">
                <a:solidFill>
                  <a:srgbClr val="006699"/>
                </a:solidFill>
                <a:effectLst/>
                <a:latin typeface="inter-regular"/>
              </a:rPr>
              <a:t>new</a:t>
            </a:r>
            <a:r>
              <a:rPr lang="en-IN" b="0" i="0" dirty="0">
                <a:solidFill>
                  <a:srgbClr val="000000"/>
                </a:solidFill>
                <a:effectLst/>
                <a:latin typeface="inter-regular"/>
              </a:rPr>
              <a:t> HashSet&lt;String&gt;();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//Traversing elements</a:t>
            </a:r>
            <a:r>
              <a:rPr lang="en-IN" b="0" i="0" dirty="0">
                <a:solidFill>
                  <a:srgbClr val="000000"/>
                </a:solidFill>
                <a:effectLst/>
                <a:latin typeface="inter-regular"/>
              </a:rPr>
              <a:t>  </a:t>
            </a:r>
          </a:p>
          <a:p>
            <a:pPr algn="just"/>
            <a:r>
              <a:rPr lang="en-IN" b="0" i="0" dirty="0">
                <a:solidFill>
                  <a:srgbClr val="000000"/>
                </a:solidFill>
                <a:effectLst/>
                <a:latin typeface="inter-regular"/>
              </a:rPr>
              <a:t>  Iterator&lt;String&gt;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set.iterator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Tree>
    <p:extLst>
      <p:ext uri="{BB962C8B-B14F-4D97-AF65-F5344CB8AC3E}">
        <p14:creationId xmlns:p14="http://schemas.microsoft.com/office/powerpoint/2010/main" val="385352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1047565" y="781986"/>
            <a:ext cx="8100873" cy="5078313"/>
          </a:xfrm>
          <a:prstGeom prst="rect">
            <a:avLst/>
          </a:prstGeom>
          <a:noFill/>
        </p:spPr>
        <p:txBody>
          <a:bodyPr wrap="square">
            <a:spAutoFit/>
          </a:bodyPr>
          <a:lstStyle/>
          <a:p>
            <a:pPr algn="ctr"/>
            <a:r>
              <a:rPr lang="en-IN" b="1" i="0" dirty="0">
                <a:solidFill>
                  <a:srgbClr val="006699"/>
                </a:solidFill>
                <a:effectLst/>
                <a:latin typeface="inter-regular"/>
              </a:rPr>
              <a:t>Example-</a:t>
            </a:r>
            <a:r>
              <a:rPr lang="en-IN" b="1" dirty="0">
                <a:solidFill>
                  <a:srgbClr val="006699"/>
                </a:solidFill>
                <a:latin typeface="inter-regular"/>
              </a:rPr>
              <a:t>3</a:t>
            </a:r>
            <a:endParaRPr lang="en-IN" b="1" i="0" dirty="0">
              <a:solidFill>
                <a:srgbClr val="006699"/>
              </a:solidFill>
              <a:effectLst/>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Book {  </a:t>
            </a:r>
          </a:p>
          <a:p>
            <a:pPr algn="just"/>
            <a:r>
              <a:rPr lang="en-IN" b="1" i="0" dirty="0">
                <a:solidFill>
                  <a:srgbClr val="006699"/>
                </a:solidFill>
                <a:effectLst/>
                <a:latin typeface="inter-regular"/>
              </a:rPr>
              <a:t>int</a:t>
            </a:r>
            <a:r>
              <a:rPr lang="en-IN" b="0" i="0" dirty="0">
                <a:solidFill>
                  <a:srgbClr val="000000"/>
                </a:solidFill>
                <a:effectLst/>
                <a:latin typeface="inter-regular"/>
              </a:rPr>
              <a:t> id;  </a:t>
            </a:r>
          </a:p>
          <a:p>
            <a:pPr algn="just"/>
            <a:r>
              <a:rPr lang="en-IN" b="0" i="0" dirty="0">
                <a:solidFill>
                  <a:srgbClr val="000000"/>
                </a:solidFill>
                <a:effectLst/>
                <a:latin typeface="inter-regular"/>
              </a:rPr>
              <a:t>String </a:t>
            </a:r>
            <a:r>
              <a:rPr lang="en-IN" b="0" i="0" dirty="0" err="1">
                <a:solidFill>
                  <a:srgbClr val="000000"/>
                </a:solidFill>
                <a:effectLst/>
                <a:latin typeface="inter-regular"/>
              </a:rPr>
              <a:t>name,author,publisher</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quantity;  </a:t>
            </a:r>
          </a:p>
          <a:p>
            <a:pPr algn="just"/>
            <a:r>
              <a:rPr lang="en-IN" b="1" i="0" dirty="0">
                <a:solidFill>
                  <a:srgbClr val="006699"/>
                </a:solidFill>
                <a:effectLst/>
                <a:latin typeface="inter-regular"/>
              </a:rPr>
              <a:t>public</a:t>
            </a:r>
            <a:r>
              <a:rPr lang="en-IN" b="0" i="0" dirty="0">
                <a:solidFill>
                  <a:srgbClr val="000000"/>
                </a:solidFill>
                <a:effectLst/>
                <a:latin typeface="inter-regular"/>
              </a:rPr>
              <a:t> Book(</a:t>
            </a:r>
            <a:r>
              <a:rPr lang="en-IN" b="1" i="0" dirty="0">
                <a:solidFill>
                  <a:srgbClr val="006699"/>
                </a:solidFill>
                <a:effectLst/>
                <a:latin typeface="inter-regular"/>
              </a:rPr>
              <a:t>int</a:t>
            </a:r>
            <a:r>
              <a:rPr lang="en-IN" b="0" i="0" dirty="0">
                <a:solidFill>
                  <a:srgbClr val="000000"/>
                </a:solidFill>
                <a:effectLst/>
                <a:latin typeface="inter-regular"/>
              </a:rPr>
              <a:t> id, String name, String author, String publisher, </a:t>
            </a:r>
            <a:r>
              <a:rPr lang="en-IN" b="1" i="0" dirty="0">
                <a:solidFill>
                  <a:srgbClr val="006699"/>
                </a:solidFill>
                <a:effectLst/>
                <a:latin typeface="inter-regular"/>
              </a:rPr>
              <a:t>int</a:t>
            </a:r>
            <a:r>
              <a:rPr lang="en-IN" b="0" i="0" dirty="0">
                <a:solidFill>
                  <a:srgbClr val="000000"/>
                </a:solidFill>
                <a:effectLst/>
                <a:latin typeface="inter-regular"/>
              </a:rPr>
              <a:t> quantity) {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.id = id;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.name = name;  </a:t>
            </a:r>
          </a:p>
          <a:p>
            <a:pPr algn="just"/>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.author</a:t>
            </a:r>
            <a:r>
              <a:rPr lang="en-IN" b="0" i="0" dirty="0">
                <a:solidFill>
                  <a:srgbClr val="000000"/>
                </a:solidFill>
                <a:effectLst/>
                <a:latin typeface="inter-regular"/>
              </a:rPr>
              <a:t> = author;  </a:t>
            </a:r>
          </a:p>
          <a:p>
            <a:pPr algn="just"/>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.publisher</a:t>
            </a:r>
            <a:r>
              <a:rPr lang="en-IN" b="0" i="0" dirty="0">
                <a:solidFill>
                  <a:srgbClr val="000000"/>
                </a:solidFill>
                <a:effectLst/>
                <a:latin typeface="inter-regular"/>
              </a:rPr>
              <a:t> = publisher;  </a:t>
            </a:r>
          </a:p>
          <a:p>
            <a:pPr algn="just"/>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.quantity</a:t>
            </a:r>
            <a:r>
              <a:rPr lang="en-IN" b="0" i="0" dirty="0">
                <a:solidFill>
                  <a:srgbClr val="000000"/>
                </a:solidFill>
                <a:effectLst/>
                <a:latin typeface="inter-regular"/>
              </a:rPr>
              <a:t> = quantity;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HashSetExample</a:t>
            </a:r>
            <a:r>
              <a:rPr lang="en-IN" b="0" i="0" dirty="0">
                <a:solidFill>
                  <a:srgbClr val="000000"/>
                </a:solidFill>
                <a:effectLst/>
                <a:latin typeface="inter-regular"/>
              </a:rPr>
              <a:t> {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HashSet&lt;Book&gt; set=</a:t>
            </a:r>
            <a:r>
              <a:rPr lang="en-IN" b="1" i="0" dirty="0">
                <a:solidFill>
                  <a:srgbClr val="006699"/>
                </a:solidFill>
                <a:effectLst/>
                <a:latin typeface="inter-regular"/>
              </a:rPr>
              <a:t>new</a:t>
            </a:r>
            <a:r>
              <a:rPr lang="en-IN" b="0" i="0" dirty="0">
                <a:solidFill>
                  <a:srgbClr val="000000"/>
                </a:solidFill>
                <a:effectLst/>
                <a:latin typeface="inter-regular"/>
              </a:rPr>
              <a:t> HashSet&lt;Book&gt;();  </a:t>
            </a:r>
          </a:p>
          <a:p>
            <a:pPr algn="just"/>
            <a:endParaRPr lang="en-IN" b="0" i="0" dirty="0">
              <a:solidFill>
                <a:srgbClr val="000000"/>
              </a:solidFill>
              <a:effectLst/>
              <a:latin typeface="inter-regular"/>
            </a:endParaRPr>
          </a:p>
        </p:txBody>
      </p:sp>
    </p:spTree>
    <p:extLst>
      <p:ext uri="{BB962C8B-B14F-4D97-AF65-F5344CB8AC3E}">
        <p14:creationId xmlns:p14="http://schemas.microsoft.com/office/powerpoint/2010/main" val="22448324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969928" y="592205"/>
            <a:ext cx="8100873" cy="5632311"/>
          </a:xfrm>
          <a:prstGeom prst="rect">
            <a:avLst/>
          </a:prstGeom>
          <a:noFill/>
        </p:spPr>
        <p:txBody>
          <a:bodyPr wrap="square">
            <a:spAutoFit/>
          </a:bodyPr>
          <a:lstStyle/>
          <a:p>
            <a:pPr algn="ctr"/>
            <a:r>
              <a:rPr lang="en-IN" b="1" i="0" dirty="0">
                <a:solidFill>
                  <a:srgbClr val="006699"/>
                </a:solidFill>
                <a:effectLst/>
                <a:latin typeface="inter-regular"/>
              </a:rPr>
              <a:t>Example-</a:t>
            </a:r>
            <a:r>
              <a:rPr lang="en-IN" b="1" dirty="0">
                <a:solidFill>
                  <a:srgbClr val="006699"/>
                </a:solidFill>
                <a:latin typeface="inter-regular"/>
              </a:rPr>
              <a:t>3(Continue…)</a:t>
            </a:r>
          </a:p>
          <a:p>
            <a:pPr algn="just"/>
            <a:endParaRPr lang="en-IN" b="0" i="0" dirty="0">
              <a:solidFill>
                <a:srgbClr val="008200"/>
              </a:solidFill>
              <a:effectLst/>
              <a:latin typeface="inter-regular"/>
            </a:endParaRPr>
          </a:p>
          <a:p>
            <a:pPr algn="just"/>
            <a:r>
              <a:rPr lang="en-IN" b="0" i="0" dirty="0">
                <a:solidFill>
                  <a:srgbClr val="008200"/>
                </a:solidFill>
                <a:effectLst/>
                <a:latin typeface="inter-regular"/>
              </a:rPr>
              <a:t>//Creating Books</a:t>
            </a:r>
            <a:r>
              <a:rPr lang="en-IN" b="0" i="0" dirty="0">
                <a:solidFill>
                  <a:srgbClr val="000000"/>
                </a:solidFill>
                <a:effectLst/>
                <a:latin typeface="inter-regular"/>
              </a:rPr>
              <a:t>  </a:t>
            </a:r>
          </a:p>
          <a:p>
            <a:pPr algn="just"/>
            <a:r>
              <a:rPr lang="en-IN" b="0" i="0" dirty="0">
                <a:solidFill>
                  <a:srgbClr val="000000"/>
                </a:solidFill>
                <a:effectLst/>
                <a:latin typeface="inter-regular"/>
              </a:rPr>
              <a:t>    Book b1=</a:t>
            </a:r>
            <a:r>
              <a:rPr lang="en-IN" b="1" i="0" dirty="0">
                <a:solidFill>
                  <a:srgbClr val="006699"/>
                </a:solidFill>
                <a:effectLst/>
                <a:latin typeface="inter-regular"/>
              </a:rPr>
              <a:t>new</a:t>
            </a:r>
            <a:r>
              <a:rPr lang="en-IN" b="0" i="0" dirty="0">
                <a:solidFill>
                  <a:srgbClr val="000000"/>
                </a:solidFill>
                <a:effectLst/>
                <a:latin typeface="inter-regular"/>
              </a:rPr>
              <a:t> Book(</a:t>
            </a:r>
            <a:r>
              <a:rPr lang="en-IN" b="0" i="0" dirty="0">
                <a:solidFill>
                  <a:srgbClr val="C00000"/>
                </a:solidFill>
                <a:effectLst/>
                <a:latin typeface="inter-regular"/>
              </a:rPr>
              <a:t>101</a:t>
            </a:r>
            <a:r>
              <a:rPr lang="en-IN" b="0" i="0" dirty="0">
                <a:solidFill>
                  <a:srgbClr val="000000"/>
                </a:solidFill>
                <a:effectLst/>
                <a:latin typeface="inter-regular"/>
              </a:rPr>
              <a:t>,</a:t>
            </a:r>
            <a:r>
              <a:rPr lang="en-IN" b="0" i="0" dirty="0">
                <a:solidFill>
                  <a:srgbClr val="0000FF"/>
                </a:solidFill>
                <a:effectLst/>
                <a:latin typeface="inter-regular"/>
              </a:rPr>
              <a:t>"Let us </a:t>
            </a:r>
            <a:r>
              <a:rPr lang="en-IN" b="0" i="0" dirty="0" err="1">
                <a:solidFill>
                  <a:srgbClr val="0000FF"/>
                </a:solidFill>
                <a:effectLst/>
                <a:latin typeface="inter-regular"/>
              </a:rPr>
              <a:t>C"</a:t>
            </a:r>
            <a:r>
              <a:rPr lang="en-IN" b="0" i="0" dirty="0" err="1">
                <a:solidFill>
                  <a:srgbClr val="000000"/>
                </a:solidFill>
                <a:effectLst/>
                <a:latin typeface="inter-regular"/>
              </a:rPr>
              <a:t>,</a:t>
            </a:r>
            <a:r>
              <a:rPr lang="en-IN" b="0" i="0" dirty="0" err="1">
                <a:solidFill>
                  <a:srgbClr val="0000FF"/>
                </a:solidFill>
                <a:effectLst/>
                <a:latin typeface="inter-regular"/>
              </a:rPr>
              <a:t>"Yashwant</a:t>
            </a:r>
            <a:r>
              <a:rPr lang="en-IN" b="0" i="0" dirty="0">
                <a:solidFill>
                  <a:srgbClr val="0000FF"/>
                </a:solidFill>
                <a:effectLst/>
                <a:latin typeface="inter-regular"/>
              </a:rPr>
              <a:t> Kanetkar"</a:t>
            </a:r>
            <a:r>
              <a:rPr lang="en-IN" b="0" i="0" dirty="0">
                <a:solidFill>
                  <a:srgbClr val="000000"/>
                </a:solidFill>
                <a:effectLst/>
                <a:latin typeface="inter-regular"/>
              </a:rPr>
              <a:t>,</a:t>
            </a:r>
            <a:r>
              <a:rPr lang="en-IN" b="0" i="0" dirty="0">
                <a:solidFill>
                  <a:srgbClr val="0000FF"/>
                </a:solidFill>
                <a:effectLst/>
                <a:latin typeface="inter-regular"/>
              </a:rPr>
              <a:t>"BPB"</a:t>
            </a:r>
            <a:r>
              <a:rPr lang="en-IN" b="0" i="0" dirty="0">
                <a:solidFill>
                  <a:srgbClr val="000000"/>
                </a:solidFill>
                <a:effectLst/>
                <a:latin typeface="inter-regular"/>
              </a:rPr>
              <a:t>,</a:t>
            </a:r>
            <a:r>
              <a:rPr lang="en-IN" b="0" i="0" dirty="0">
                <a:solidFill>
                  <a:srgbClr val="C00000"/>
                </a:solidFill>
                <a:effectLst/>
                <a:latin typeface="inter-regular"/>
              </a:rPr>
              <a:t>8</a:t>
            </a:r>
            <a:r>
              <a:rPr lang="en-IN" b="0" i="0" dirty="0">
                <a:solidFill>
                  <a:srgbClr val="000000"/>
                </a:solidFill>
                <a:effectLst/>
                <a:latin typeface="inter-regular"/>
              </a:rPr>
              <a:t>);  </a:t>
            </a:r>
          </a:p>
          <a:p>
            <a:pPr algn="just"/>
            <a:r>
              <a:rPr lang="en-IN" b="0" i="0" dirty="0">
                <a:solidFill>
                  <a:srgbClr val="000000"/>
                </a:solidFill>
                <a:effectLst/>
                <a:latin typeface="inter-regular"/>
              </a:rPr>
              <a:t>    Book b2=</a:t>
            </a:r>
            <a:r>
              <a:rPr lang="en-IN" b="1" i="0" dirty="0">
                <a:solidFill>
                  <a:srgbClr val="006699"/>
                </a:solidFill>
                <a:effectLst/>
                <a:latin typeface="inter-regular"/>
              </a:rPr>
              <a:t>new</a:t>
            </a:r>
            <a:r>
              <a:rPr lang="en-IN" b="0" i="0" dirty="0">
                <a:solidFill>
                  <a:srgbClr val="000000"/>
                </a:solidFill>
                <a:effectLst/>
                <a:latin typeface="inter-regular"/>
              </a:rPr>
              <a:t> Book(</a:t>
            </a:r>
            <a:r>
              <a:rPr lang="en-IN" b="0" i="0" dirty="0">
                <a:solidFill>
                  <a:srgbClr val="C00000"/>
                </a:solidFill>
                <a:effectLst/>
                <a:latin typeface="inter-regular"/>
              </a:rPr>
              <a:t>102</a:t>
            </a:r>
            <a:r>
              <a:rPr lang="en-IN" b="0" i="0" dirty="0">
                <a:solidFill>
                  <a:srgbClr val="000000"/>
                </a:solidFill>
                <a:effectLst/>
                <a:latin typeface="inter-regular"/>
              </a:rPr>
              <a:t>,</a:t>
            </a:r>
            <a:r>
              <a:rPr lang="en-IN" b="0" i="0" dirty="0">
                <a:solidFill>
                  <a:srgbClr val="0000FF"/>
                </a:solidFill>
                <a:effectLst/>
                <a:latin typeface="inter-regular"/>
              </a:rPr>
              <a:t>"Data Communications &amp; Networking"</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Forouzan</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a:solidFill>
                  <a:srgbClr val="0000FF"/>
                </a:solidFill>
                <a:effectLst/>
                <a:latin typeface="inter-regular"/>
              </a:rPr>
              <a:t>"Mc Graw Hill"</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  </a:t>
            </a:r>
          </a:p>
          <a:p>
            <a:pPr algn="just"/>
            <a:r>
              <a:rPr lang="en-IN" b="0" i="0" dirty="0">
                <a:solidFill>
                  <a:srgbClr val="000000"/>
                </a:solidFill>
                <a:effectLst/>
                <a:latin typeface="inter-regular"/>
              </a:rPr>
              <a:t>    Book b3=</a:t>
            </a:r>
            <a:r>
              <a:rPr lang="en-IN" b="1" i="0" dirty="0">
                <a:solidFill>
                  <a:srgbClr val="006699"/>
                </a:solidFill>
                <a:effectLst/>
                <a:latin typeface="inter-regular"/>
              </a:rPr>
              <a:t>new</a:t>
            </a:r>
            <a:r>
              <a:rPr lang="en-IN" b="0" i="0" dirty="0">
                <a:solidFill>
                  <a:srgbClr val="000000"/>
                </a:solidFill>
                <a:effectLst/>
                <a:latin typeface="inter-regular"/>
              </a:rPr>
              <a:t> Book(</a:t>
            </a:r>
            <a:r>
              <a:rPr lang="en-IN" b="0" i="0" dirty="0">
                <a:solidFill>
                  <a:srgbClr val="C00000"/>
                </a:solidFill>
                <a:effectLst/>
                <a:latin typeface="inter-regular"/>
              </a:rPr>
              <a:t>103</a:t>
            </a:r>
            <a:r>
              <a:rPr lang="en-IN" b="0" i="0" dirty="0">
                <a:solidFill>
                  <a:srgbClr val="000000"/>
                </a:solidFill>
                <a:effectLst/>
                <a:latin typeface="inter-regular"/>
              </a:rPr>
              <a:t>,</a:t>
            </a:r>
            <a:r>
              <a:rPr lang="en-IN" b="0" i="0" dirty="0">
                <a:solidFill>
                  <a:srgbClr val="0000FF"/>
                </a:solidFill>
                <a:effectLst/>
                <a:latin typeface="inter-regular"/>
              </a:rPr>
              <a:t>"Operating System"</a:t>
            </a:r>
            <a:r>
              <a:rPr lang="en-IN" b="0" i="0" dirty="0">
                <a:solidFill>
                  <a:srgbClr val="000000"/>
                </a:solidFill>
                <a:effectLst/>
                <a:latin typeface="inter-regular"/>
              </a:rPr>
              <a:t>,</a:t>
            </a:r>
            <a:r>
              <a:rPr lang="en-IN" b="0" i="0" dirty="0">
                <a:solidFill>
                  <a:srgbClr val="0000FF"/>
                </a:solidFill>
                <a:effectLst/>
                <a:latin typeface="inter-regular"/>
              </a:rPr>
              <a:t>"Galvin"</a:t>
            </a:r>
            <a:r>
              <a:rPr lang="en-IN" b="0" i="0" dirty="0">
                <a:solidFill>
                  <a:srgbClr val="000000"/>
                </a:solidFill>
                <a:effectLst/>
                <a:latin typeface="inter-regular"/>
              </a:rPr>
              <a:t>,</a:t>
            </a:r>
            <a:r>
              <a:rPr lang="en-IN" b="0" i="0" dirty="0">
                <a:solidFill>
                  <a:srgbClr val="0000FF"/>
                </a:solidFill>
                <a:effectLst/>
                <a:latin typeface="inter-regular"/>
              </a:rPr>
              <a:t>"Wiley"</a:t>
            </a:r>
            <a:r>
              <a:rPr lang="en-IN" b="0" i="0" dirty="0">
                <a:solidFill>
                  <a:srgbClr val="000000"/>
                </a:solidFill>
                <a:effectLst/>
                <a:latin typeface="inter-regular"/>
              </a:rPr>
              <a:t>,</a:t>
            </a:r>
            <a:r>
              <a:rPr lang="en-IN" b="0" i="0" dirty="0">
                <a:solidFill>
                  <a:srgbClr val="C00000"/>
                </a:solidFill>
                <a:effectLst/>
                <a:latin typeface="inter-regular"/>
              </a:rPr>
              <a:t>6</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//Adding Books to HashSet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(b1);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(b2);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(b3);  </a:t>
            </a:r>
          </a:p>
          <a:p>
            <a:pPr algn="just"/>
            <a:r>
              <a:rPr lang="en-IN" b="0" i="0" dirty="0">
                <a:solidFill>
                  <a:srgbClr val="000000"/>
                </a:solidFill>
                <a:effectLst/>
                <a:latin typeface="inter-regular"/>
              </a:rPr>
              <a:t>    </a:t>
            </a:r>
            <a:r>
              <a:rPr lang="en-IN" b="0" i="0" dirty="0">
                <a:solidFill>
                  <a:srgbClr val="008200"/>
                </a:solidFill>
                <a:effectLst/>
                <a:latin typeface="inter-regular"/>
              </a:rPr>
              <a:t>//Traversing HashSet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(Book b:set){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(b.id+</a:t>
            </a:r>
            <a:r>
              <a:rPr lang="en-IN" b="0" i="0" dirty="0">
                <a:solidFill>
                  <a:srgbClr val="0000FF"/>
                </a:solidFill>
                <a:effectLst/>
                <a:latin typeface="inter-regular"/>
              </a:rPr>
              <a:t>" "</a:t>
            </a:r>
            <a:r>
              <a:rPr lang="en-IN" b="0" i="0" dirty="0">
                <a:solidFill>
                  <a:srgbClr val="000000"/>
                </a:solidFill>
                <a:effectLst/>
                <a:latin typeface="inter-regular"/>
              </a:rPr>
              <a:t>+b.name+</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b.author</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b.publisher</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b.quantity</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ctr"/>
            <a:endParaRPr lang="en-IN" b="1" i="0" dirty="0">
              <a:solidFill>
                <a:srgbClr val="006699"/>
              </a:solidFill>
              <a:effectLst/>
              <a:latin typeface="inter-regular"/>
            </a:endParaRPr>
          </a:p>
          <a:p>
            <a:pPr algn="just"/>
            <a:endParaRPr lang="en-IN" b="0" i="0" dirty="0">
              <a:solidFill>
                <a:srgbClr val="000000"/>
              </a:solidFill>
              <a:effectLst/>
              <a:latin typeface="inter-regular"/>
            </a:endParaRPr>
          </a:p>
        </p:txBody>
      </p:sp>
    </p:spTree>
    <p:extLst>
      <p:ext uri="{BB962C8B-B14F-4D97-AF65-F5344CB8AC3E}">
        <p14:creationId xmlns:p14="http://schemas.microsoft.com/office/powerpoint/2010/main" val="825049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969928" y="592205"/>
            <a:ext cx="8100873" cy="646331"/>
          </a:xfrm>
          <a:prstGeom prst="rect">
            <a:avLst/>
          </a:prstGeom>
          <a:noFill/>
        </p:spPr>
        <p:txBody>
          <a:bodyPr wrap="square">
            <a:spAutoFit/>
          </a:bodyPr>
          <a:lstStyle/>
          <a:p>
            <a:pPr algn="ctr"/>
            <a:endParaRPr lang="en-IN" b="1" i="0" dirty="0">
              <a:solidFill>
                <a:srgbClr val="006699"/>
              </a:solidFill>
              <a:effectLst/>
              <a:latin typeface="inter-regular"/>
            </a:endParaRPr>
          </a:p>
          <a:p>
            <a:pPr algn="just"/>
            <a:endParaRPr lang="en-IN" b="0" i="0" dirty="0">
              <a:solidFill>
                <a:srgbClr val="000000"/>
              </a:solidFill>
              <a:effectLst/>
              <a:latin typeface="inter-regular"/>
            </a:endParaRPr>
          </a:p>
        </p:txBody>
      </p:sp>
      <p:sp>
        <p:nvSpPr>
          <p:cNvPr id="4" name="TextBox 3">
            <a:extLst>
              <a:ext uri="{FF2B5EF4-FFF2-40B4-BE49-F238E27FC236}">
                <a16:creationId xmlns:a16="http://schemas.microsoft.com/office/drawing/2014/main" id="{C01EE0BC-A766-8F71-A5AD-59D9E3481AB9}"/>
              </a:ext>
            </a:extLst>
          </p:cNvPr>
          <p:cNvSpPr txBox="1"/>
          <p:nvPr/>
        </p:nvSpPr>
        <p:spPr>
          <a:xfrm>
            <a:off x="2879065" y="222873"/>
            <a:ext cx="6103188" cy="369332"/>
          </a:xfrm>
          <a:prstGeom prst="rect">
            <a:avLst/>
          </a:prstGeom>
          <a:noFill/>
        </p:spPr>
        <p:txBody>
          <a:bodyPr wrap="square">
            <a:spAutoFit/>
          </a:bodyPr>
          <a:lstStyle/>
          <a:p>
            <a:pPr algn="ctr"/>
            <a:r>
              <a:rPr lang="en-IN" b="0" i="0" dirty="0">
                <a:solidFill>
                  <a:srgbClr val="610B38"/>
                </a:solidFill>
                <a:effectLst/>
                <a:highlight>
                  <a:srgbClr val="FFFFFF"/>
                </a:highlight>
                <a:latin typeface="erdana"/>
              </a:rPr>
              <a:t> </a:t>
            </a:r>
            <a:r>
              <a:rPr lang="en-IN" b="0" i="0" dirty="0" err="1">
                <a:solidFill>
                  <a:srgbClr val="610B38"/>
                </a:solidFill>
                <a:effectLst/>
                <a:highlight>
                  <a:srgbClr val="FFFFFF"/>
                </a:highlight>
                <a:latin typeface="erdana"/>
              </a:rPr>
              <a:t>LinkedHashSet</a:t>
            </a:r>
            <a:r>
              <a:rPr lang="en-IN" b="0" i="0" dirty="0">
                <a:solidFill>
                  <a:srgbClr val="610B38"/>
                </a:solidFill>
                <a:effectLst/>
                <a:highlight>
                  <a:srgbClr val="FFFFFF"/>
                </a:highlight>
                <a:latin typeface="erdana"/>
              </a:rPr>
              <a:t> Class</a:t>
            </a:r>
          </a:p>
        </p:txBody>
      </p:sp>
      <p:sp>
        <p:nvSpPr>
          <p:cNvPr id="6" name="TextBox 5">
            <a:extLst>
              <a:ext uri="{FF2B5EF4-FFF2-40B4-BE49-F238E27FC236}">
                <a16:creationId xmlns:a16="http://schemas.microsoft.com/office/drawing/2014/main" id="{F9F57959-1D84-9800-D038-0BA09D2A5E43}"/>
              </a:ext>
            </a:extLst>
          </p:cNvPr>
          <p:cNvSpPr txBox="1"/>
          <p:nvPr/>
        </p:nvSpPr>
        <p:spPr>
          <a:xfrm>
            <a:off x="843231" y="776871"/>
            <a:ext cx="10655779" cy="2031325"/>
          </a:xfrm>
          <a:prstGeom prst="rect">
            <a:avLst/>
          </a:prstGeom>
          <a:noFill/>
        </p:spPr>
        <p:txBody>
          <a:bodyPr wrap="square">
            <a:spAutoFit/>
          </a:bodyPr>
          <a:lstStyle/>
          <a:p>
            <a:r>
              <a:rPr lang="en-US" b="0" i="0" dirty="0">
                <a:solidFill>
                  <a:srgbClr val="333333"/>
                </a:solidFill>
                <a:effectLst/>
                <a:highlight>
                  <a:srgbClr val="FFFFFF"/>
                </a:highlight>
                <a:latin typeface="inter-regular"/>
              </a:rPr>
              <a:t>Java </a:t>
            </a:r>
            <a:r>
              <a:rPr lang="en-US" b="0" i="0" dirty="0" err="1">
                <a:solidFill>
                  <a:srgbClr val="333333"/>
                </a:solidFill>
                <a:effectLst/>
                <a:highlight>
                  <a:srgbClr val="FFFFFF"/>
                </a:highlight>
                <a:latin typeface="inter-regular"/>
              </a:rPr>
              <a:t>LinkedHashSet</a:t>
            </a:r>
            <a:r>
              <a:rPr lang="en-US" b="0" i="0" dirty="0">
                <a:solidFill>
                  <a:srgbClr val="333333"/>
                </a:solidFill>
                <a:effectLst/>
                <a:highlight>
                  <a:srgbClr val="FFFFFF"/>
                </a:highlight>
                <a:latin typeface="inter-regular"/>
              </a:rPr>
              <a:t> class is a </a:t>
            </a:r>
            <a:r>
              <a:rPr lang="en-US" b="0" i="0" dirty="0" err="1">
                <a:solidFill>
                  <a:srgbClr val="333333"/>
                </a:solidFill>
                <a:effectLst/>
                <a:highlight>
                  <a:srgbClr val="FFFFFF"/>
                </a:highlight>
                <a:latin typeface="inter-regular"/>
              </a:rPr>
              <a:t>Hashtable</a:t>
            </a:r>
            <a:r>
              <a:rPr lang="en-US" b="0" i="0" dirty="0">
                <a:solidFill>
                  <a:srgbClr val="333333"/>
                </a:solidFill>
                <a:effectLst/>
                <a:highlight>
                  <a:srgbClr val="FFFFFF"/>
                </a:highlight>
                <a:latin typeface="inter-regular"/>
              </a:rPr>
              <a:t> and Linked list implementation of the Set interface. It inherits the HashSet class and implements the Set interface.</a:t>
            </a:r>
          </a:p>
          <a:p>
            <a:pPr algn="just">
              <a:buFont typeface="Arial" panose="020B0604020202020204" pitchFamily="34" charset="0"/>
              <a:buChar char="•"/>
            </a:pPr>
            <a:r>
              <a:rPr lang="en-IN" b="0" i="0" dirty="0">
                <a:solidFill>
                  <a:srgbClr val="000000"/>
                </a:solidFill>
                <a:effectLst/>
                <a:highlight>
                  <a:srgbClr val="FFFFFF"/>
                </a:highlight>
                <a:latin typeface="inter-regular"/>
              </a:rPr>
              <a:t>Java </a:t>
            </a:r>
            <a:r>
              <a:rPr lang="en-IN" b="0" i="0" dirty="0" err="1">
                <a:solidFill>
                  <a:srgbClr val="000000"/>
                </a:solidFill>
                <a:effectLst/>
                <a:highlight>
                  <a:srgbClr val="FFFFFF"/>
                </a:highlight>
                <a:latin typeface="inter-regular"/>
              </a:rPr>
              <a:t>LinkedHashSet</a:t>
            </a:r>
            <a:r>
              <a:rPr lang="en-IN" b="0" i="0" dirty="0">
                <a:solidFill>
                  <a:srgbClr val="000000"/>
                </a:solidFill>
                <a:effectLst/>
                <a:highlight>
                  <a:srgbClr val="FFFFFF"/>
                </a:highlight>
                <a:latin typeface="inter-regular"/>
              </a:rPr>
              <a:t> class contains unique elements only like HashSet.</a:t>
            </a:r>
          </a:p>
          <a:p>
            <a:pPr algn="just">
              <a:buFont typeface="Arial" panose="020B0604020202020204" pitchFamily="34" charset="0"/>
              <a:buChar char="•"/>
            </a:pPr>
            <a:r>
              <a:rPr lang="en-IN" b="0" i="0" dirty="0">
                <a:solidFill>
                  <a:srgbClr val="000000"/>
                </a:solidFill>
                <a:effectLst/>
                <a:highlight>
                  <a:srgbClr val="FFFFFF"/>
                </a:highlight>
                <a:latin typeface="inter-regular"/>
              </a:rPr>
              <a:t>Java </a:t>
            </a:r>
            <a:r>
              <a:rPr lang="en-IN" b="0" i="0" dirty="0" err="1">
                <a:solidFill>
                  <a:srgbClr val="000000"/>
                </a:solidFill>
                <a:effectLst/>
                <a:highlight>
                  <a:srgbClr val="FFFFFF"/>
                </a:highlight>
                <a:latin typeface="inter-regular"/>
              </a:rPr>
              <a:t>LinkedHashSet</a:t>
            </a:r>
            <a:r>
              <a:rPr lang="en-IN" b="0" i="0" dirty="0">
                <a:solidFill>
                  <a:srgbClr val="000000"/>
                </a:solidFill>
                <a:effectLst/>
                <a:highlight>
                  <a:srgbClr val="FFFFFF"/>
                </a:highlight>
                <a:latin typeface="inter-regular"/>
              </a:rPr>
              <a:t> class provides all optional set operations and permits null elements.</a:t>
            </a:r>
          </a:p>
          <a:p>
            <a:pPr algn="just">
              <a:buFont typeface="Arial" panose="020B0604020202020204" pitchFamily="34" charset="0"/>
              <a:buChar char="•"/>
            </a:pPr>
            <a:r>
              <a:rPr lang="en-IN" b="0" i="0" dirty="0">
                <a:solidFill>
                  <a:srgbClr val="000000"/>
                </a:solidFill>
                <a:effectLst/>
                <a:highlight>
                  <a:srgbClr val="FFFFFF"/>
                </a:highlight>
                <a:latin typeface="inter-regular"/>
              </a:rPr>
              <a:t>Java </a:t>
            </a:r>
            <a:r>
              <a:rPr lang="en-IN" b="0" i="0" dirty="0" err="1">
                <a:solidFill>
                  <a:srgbClr val="000000"/>
                </a:solidFill>
                <a:effectLst/>
                <a:highlight>
                  <a:srgbClr val="FFFFFF"/>
                </a:highlight>
                <a:latin typeface="inter-regular"/>
              </a:rPr>
              <a:t>LinkedHashSet</a:t>
            </a:r>
            <a:r>
              <a:rPr lang="en-IN" b="0" i="0" dirty="0">
                <a:solidFill>
                  <a:srgbClr val="000000"/>
                </a:solidFill>
                <a:effectLst/>
                <a:highlight>
                  <a:srgbClr val="FFFFFF"/>
                </a:highlight>
                <a:latin typeface="inter-regular"/>
              </a:rPr>
              <a:t> class is non-synchronized.</a:t>
            </a:r>
          </a:p>
          <a:p>
            <a:pPr algn="just">
              <a:buFont typeface="Arial" panose="020B0604020202020204" pitchFamily="34" charset="0"/>
              <a:buChar char="•"/>
            </a:pPr>
            <a:r>
              <a:rPr lang="en-IN" b="0" i="0" dirty="0">
                <a:solidFill>
                  <a:srgbClr val="000000"/>
                </a:solidFill>
                <a:effectLst/>
                <a:highlight>
                  <a:srgbClr val="FFFFFF"/>
                </a:highlight>
                <a:latin typeface="inter-regular"/>
              </a:rPr>
              <a:t>Java </a:t>
            </a:r>
            <a:r>
              <a:rPr lang="en-IN" b="0" i="0" dirty="0" err="1">
                <a:solidFill>
                  <a:srgbClr val="000000"/>
                </a:solidFill>
                <a:effectLst/>
                <a:highlight>
                  <a:srgbClr val="FFFFFF"/>
                </a:highlight>
                <a:latin typeface="inter-regular"/>
              </a:rPr>
              <a:t>LinkedHashSet</a:t>
            </a:r>
            <a:r>
              <a:rPr lang="en-IN" b="0" i="0" dirty="0">
                <a:solidFill>
                  <a:srgbClr val="000000"/>
                </a:solidFill>
                <a:effectLst/>
                <a:highlight>
                  <a:srgbClr val="FFFFFF"/>
                </a:highlight>
                <a:latin typeface="inter-regular"/>
              </a:rPr>
              <a:t> class maintains insertion order.</a:t>
            </a:r>
          </a:p>
          <a:p>
            <a:endParaRPr lang="en-IN" dirty="0"/>
          </a:p>
        </p:txBody>
      </p:sp>
      <p:pic>
        <p:nvPicPr>
          <p:cNvPr id="2050" name="Picture 2" descr="Java HashSet class hierarchy">
            <a:extLst>
              <a:ext uri="{FF2B5EF4-FFF2-40B4-BE49-F238E27FC236}">
                <a16:creationId xmlns:a16="http://schemas.microsoft.com/office/drawing/2014/main" id="{8DA01C03-B437-20BB-0F5F-59BC66FD0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0235" y="1861554"/>
            <a:ext cx="1628775" cy="42195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D1AA8E8-4933-860C-1236-F218DA0C39EF}"/>
              </a:ext>
            </a:extLst>
          </p:cNvPr>
          <p:cNvSpPr txBox="1"/>
          <p:nvPr/>
        </p:nvSpPr>
        <p:spPr>
          <a:xfrm>
            <a:off x="1968770" y="2690336"/>
            <a:ext cx="6103188" cy="369332"/>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Constructors of Java </a:t>
            </a:r>
            <a:r>
              <a:rPr lang="en-US" b="0" i="0" dirty="0" err="1">
                <a:solidFill>
                  <a:srgbClr val="610B4B"/>
                </a:solidFill>
                <a:effectLst/>
                <a:highlight>
                  <a:srgbClr val="FFFFFF"/>
                </a:highlight>
                <a:latin typeface="erdana"/>
              </a:rPr>
              <a:t>LinkedHashSet</a:t>
            </a:r>
            <a:r>
              <a:rPr lang="en-US" b="0" i="0" dirty="0">
                <a:solidFill>
                  <a:srgbClr val="610B4B"/>
                </a:solidFill>
                <a:effectLst/>
                <a:highlight>
                  <a:srgbClr val="FFFFFF"/>
                </a:highlight>
                <a:latin typeface="erdana"/>
              </a:rPr>
              <a:t> Class</a:t>
            </a:r>
          </a:p>
        </p:txBody>
      </p:sp>
      <p:graphicFrame>
        <p:nvGraphicFramePr>
          <p:cNvPr id="13" name="Table 12">
            <a:extLst>
              <a:ext uri="{FF2B5EF4-FFF2-40B4-BE49-F238E27FC236}">
                <a16:creationId xmlns:a16="http://schemas.microsoft.com/office/drawing/2014/main" id="{B584BA33-BD26-538E-5836-BB61973B4DB4}"/>
              </a:ext>
            </a:extLst>
          </p:cNvPr>
          <p:cNvGraphicFramePr>
            <a:graphicFrameLocks noGrp="1"/>
          </p:cNvGraphicFramePr>
          <p:nvPr/>
        </p:nvGraphicFramePr>
        <p:xfrm>
          <a:off x="692990" y="3151623"/>
          <a:ext cx="8596312" cy="3114172"/>
        </p:xfrm>
        <a:graphic>
          <a:graphicData uri="http://schemas.openxmlformats.org/drawingml/2006/table">
            <a:tbl>
              <a:tblPr/>
              <a:tblGrid>
                <a:gridCol w="4298156">
                  <a:extLst>
                    <a:ext uri="{9D8B030D-6E8A-4147-A177-3AD203B41FA5}">
                      <a16:colId xmlns:a16="http://schemas.microsoft.com/office/drawing/2014/main" val="1978603079"/>
                    </a:ext>
                  </a:extLst>
                </a:gridCol>
                <a:gridCol w="4298156">
                  <a:extLst>
                    <a:ext uri="{9D8B030D-6E8A-4147-A177-3AD203B41FA5}">
                      <a16:colId xmlns:a16="http://schemas.microsoft.com/office/drawing/2014/main" val="1355025921"/>
                    </a:ext>
                  </a:extLst>
                </a:gridCol>
              </a:tblGrid>
              <a:tr h="469470">
                <a:tc>
                  <a:txBody>
                    <a:bodyPr/>
                    <a:lstStyle/>
                    <a:p>
                      <a:pPr algn="l" fontAlgn="t"/>
                      <a:r>
                        <a:rPr lang="en-IN" sz="1700">
                          <a:solidFill>
                            <a:srgbClr val="000000"/>
                          </a:solidFill>
                          <a:effectLst/>
                          <a:highlight>
                            <a:srgbClr val="C7CCBE"/>
                          </a:highlight>
                          <a:latin typeface="times new roman" panose="02020603050405020304" pitchFamily="18" charset="0"/>
                        </a:rPr>
                        <a:t>Constructor</a:t>
                      </a:r>
                    </a:p>
                  </a:txBody>
                  <a:tcPr marL="106698" marR="106698" marT="106698" marB="106698">
                    <a:lnL w="9525" cap="flat" cmpd="sng" algn="ctr">
                      <a:solidFill>
                        <a:srgbClr val="A05864"/>
                      </a:solidFill>
                      <a:prstDash val="solid"/>
                      <a:round/>
                      <a:headEnd type="none" w="med" len="med"/>
                      <a:tailEnd type="none" w="med" len="med"/>
                    </a:lnL>
                    <a:lnR w="9525" cap="flat" cmpd="sng" algn="ctr">
                      <a:solidFill>
                        <a:srgbClr val="A05864"/>
                      </a:solidFill>
                      <a:prstDash val="solid"/>
                      <a:round/>
                      <a:headEnd type="none" w="med" len="med"/>
                      <a:tailEnd type="none" w="med" len="med"/>
                    </a:lnR>
                    <a:lnT w="9525" cap="flat" cmpd="sng" algn="ctr">
                      <a:solidFill>
                        <a:srgbClr val="A0586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highlight>
                            <a:srgbClr val="C7CCBE"/>
                          </a:highlight>
                          <a:latin typeface="times new roman" panose="02020603050405020304" pitchFamily="18" charset="0"/>
                        </a:rPr>
                        <a:t>Description</a:t>
                      </a:r>
                    </a:p>
                  </a:txBody>
                  <a:tcPr marL="106698" marR="106698" marT="106698" marB="106698">
                    <a:lnL w="9525" cap="flat" cmpd="sng" algn="ctr">
                      <a:solidFill>
                        <a:srgbClr val="A05864"/>
                      </a:solidFill>
                      <a:prstDash val="solid"/>
                      <a:round/>
                      <a:headEnd type="none" w="med" len="med"/>
                      <a:tailEnd type="none" w="med" len="med"/>
                    </a:lnL>
                    <a:lnR w="9525" cap="flat" cmpd="sng" algn="ctr">
                      <a:solidFill>
                        <a:srgbClr val="A05864"/>
                      </a:solidFill>
                      <a:prstDash val="solid"/>
                      <a:round/>
                      <a:headEnd type="none" w="med" len="med"/>
                      <a:tailEnd type="none" w="med" len="med"/>
                    </a:lnR>
                    <a:lnT w="9525" cap="flat" cmpd="sng" algn="ctr">
                      <a:solidFill>
                        <a:srgbClr val="A0586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07904179"/>
                  </a:ext>
                </a:extLst>
              </a:tr>
              <a:tr h="398338">
                <a:tc>
                  <a:txBody>
                    <a:bodyPr/>
                    <a:lstStyle/>
                    <a:p>
                      <a:pPr algn="just" fontAlgn="t"/>
                      <a:r>
                        <a:rPr lang="en-IN" sz="1700">
                          <a:solidFill>
                            <a:srgbClr val="333333"/>
                          </a:solidFill>
                          <a:effectLst/>
                          <a:latin typeface="inter-regular"/>
                        </a:rPr>
                        <a:t>HashSet()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construct a default HashSet.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65999738"/>
                  </a:ext>
                </a:extLst>
              </a:tr>
              <a:tr h="654412">
                <a:tc>
                  <a:txBody>
                    <a:bodyPr/>
                    <a:lstStyle/>
                    <a:p>
                      <a:pPr algn="just" fontAlgn="t"/>
                      <a:r>
                        <a:rPr lang="en-IN" sz="1700" dirty="0">
                          <a:solidFill>
                            <a:srgbClr val="333333"/>
                          </a:solidFill>
                          <a:effectLst/>
                          <a:latin typeface="inter-regular"/>
                        </a:rPr>
                        <a:t>HashSet(Collection c)</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It is used to initialize the hash set by using the elements of the collection c.</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89557842"/>
                  </a:ext>
                </a:extLst>
              </a:tr>
              <a:tr h="654412">
                <a:tc>
                  <a:txBody>
                    <a:bodyPr/>
                    <a:lstStyle/>
                    <a:p>
                      <a:pPr algn="just" fontAlgn="t"/>
                      <a:r>
                        <a:rPr lang="en-IN" sz="1700">
                          <a:solidFill>
                            <a:srgbClr val="333333"/>
                          </a:solidFill>
                          <a:effectLst/>
                          <a:latin typeface="inter-regular"/>
                        </a:rPr>
                        <a:t>LinkedHashSet(int capacity)</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initialize the capacity of the linked hash set to the given integer value capacity.</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35509773"/>
                  </a:ext>
                </a:extLst>
              </a:tr>
              <a:tr h="910487">
                <a:tc>
                  <a:txBody>
                    <a:bodyPr/>
                    <a:lstStyle/>
                    <a:p>
                      <a:pPr algn="just" fontAlgn="t"/>
                      <a:r>
                        <a:rPr lang="en-US" sz="1700">
                          <a:solidFill>
                            <a:srgbClr val="333333"/>
                          </a:solidFill>
                          <a:effectLst/>
                          <a:latin typeface="inter-regular"/>
                        </a:rPr>
                        <a:t>LinkedHashSet(int capacity, float fillRatio)</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effectLst/>
                          <a:latin typeface="inter-regular"/>
                        </a:rPr>
                        <a:t>It is used to initialize both the capacity and the fill ratio (also called load capacity) of the hash set from its argument.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62122840"/>
                  </a:ext>
                </a:extLst>
              </a:tr>
            </a:tbl>
          </a:graphicData>
        </a:graphic>
      </p:graphicFrame>
    </p:spTree>
    <p:extLst>
      <p:ext uri="{BB962C8B-B14F-4D97-AF65-F5344CB8AC3E}">
        <p14:creationId xmlns:p14="http://schemas.microsoft.com/office/powerpoint/2010/main" val="1288315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9"/>
            <a:ext cx="8596668" cy="6086264"/>
          </a:xfrm>
        </p:spPr>
        <p:txBody>
          <a:bodyPr/>
          <a:lstStyle/>
          <a:p>
            <a:pPr marL="0" indent="0">
              <a:buNone/>
            </a:pPr>
            <a:r>
              <a:rPr lang="en-US" dirty="0"/>
              <a:t>Collection(I):When we want to represent a group of individual object as a single </a:t>
            </a:r>
          </a:p>
          <a:p>
            <a:pPr marL="0" indent="0">
              <a:buNone/>
            </a:pPr>
            <a:r>
              <a:rPr lang="en-US" dirty="0"/>
              <a:t>Entity then we should go for collection.</a:t>
            </a:r>
          </a:p>
          <a:p>
            <a:pPr marL="0" indent="0">
              <a:buNone/>
            </a:pPr>
            <a:r>
              <a:rPr lang="en-US" dirty="0"/>
              <a:t>List(I): If in the group of individual objects duplicates are allowed and insertion order must be </a:t>
            </a:r>
            <a:r>
              <a:rPr lang="en-US" dirty="0" err="1"/>
              <a:t>preseved</a:t>
            </a:r>
            <a:r>
              <a:rPr lang="en-US" dirty="0"/>
              <a:t>. Then we should go for list interface.</a:t>
            </a:r>
          </a:p>
          <a:p>
            <a:pPr marL="0" indent="0">
              <a:buNone/>
            </a:pPr>
            <a:r>
              <a:rPr lang="en-US" dirty="0"/>
              <a:t>Implementation classes for List interface is </a:t>
            </a:r>
            <a:r>
              <a:rPr lang="en-US" dirty="0" err="1"/>
              <a:t>ArrayList</a:t>
            </a:r>
            <a:r>
              <a:rPr lang="en-US" dirty="0"/>
              <a:t>, </a:t>
            </a:r>
            <a:r>
              <a:rPr lang="en-US" dirty="0" err="1"/>
              <a:t>LinkedList,Vector</a:t>
            </a:r>
            <a:r>
              <a:rPr lang="en-US" dirty="0"/>
              <a:t> and Stack.</a:t>
            </a:r>
          </a:p>
          <a:p>
            <a:pPr marL="0" indent="0">
              <a:buNone/>
            </a:pPr>
            <a:r>
              <a:rPr lang="en-US" dirty="0"/>
              <a:t>Set(I): If in the group of individual objects duplicates are not allowed. Insertion order is not preserved then we should go for Set interface.</a:t>
            </a:r>
          </a:p>
          <a:p>
            <a:pPr marL="0" indent="0">
              <a:buNone/>
            </a:pPr>
            <a:r>
              <a:rPr lang="en-US" dirty="0"/>
              <a:t>Implementation classes for Set(I) is HashSet, </a:t>
            </a:r>
            <a:r>
              <a:rPr lang="en-US" dirty="0" err="1"/>
              <a:t>LinkedHashSet</a:t>
            </a:r>
            <a:endParaRPr lang="en-US" dirty="0"/>
          </a:p>
          <a:p>
            <a:pPr marL="0" indent="0">
              <a:buNone/>
            </a:pPr>
            <a:r>
              <a:rPr lang="en-US" dirty="0" err="1"/>
              <a:t>SortedSet</a:t>
            </a:r>
            <a:r>
              <a:rPr lang="en-US" dirty="0"/>
              <a:t>(I):If we do not want duplicates but sorting order is required.</a:t>
            </a:r>
          </a:p>
          <a:p>
            <a:pPr marL="0" indent="0">
              <a:buNone/>
            </a:pPr>
            <a:r>
              <a:rPr lang="en-US" dirty="0" err="1"/>
              <a:t>NavigableSet</a:t>
            </a:r>
            <a:r>
              <a:rPr lang="en-US" dirty="0"/>
              <a:t>(I): Navigation support (Which is previous or next element) if we want </a:t>
            </a:r>
            <a:r>
              <a:rPr lang="en-US" dirty="0" err="1"/>
              <a:t>yhen</a:t>
            </a:r>
            <a:r>
              <a:rPr lang="en-US" dirty="0"/>
              <a:t> we should go for </a:t>
            </a:r>
            <a:r>
              <a:rPr lang="en-US" dirty="0" err="1"/>
              <a:t>NavigableSet</a:t>
            </a:r>
            <a:r>
              <a:rPr lang="en-US" dirty="0"/>
              <a:t> interface.</a:t>
            </a:r>
          </a:p>
          <a:p>
            <a:pPr marL="0" indent="0">
              <a:buNone/>
            </a:pPr>
            <a:r>
              <a:rPr lang="en-US" dirty="0"/>
              <a:t>Implementation class for </a:t>
            </a:r>
            <a:r>
              <a:rPr lang="en-US" dirty="0" err="1"/>
              <a:t>NAvigableSet</a:t>
            </a:r>
            <a:r>
              <a:rPr lang="en-US" dirty="0"/>
              <a:t> is </a:t>
            </a:r>
            <a:r>
              <a:rPr lang="en-US" dirty="0" err="1"/>
              <a:t>TreeSet</a:t>
            </a:r>
            <a:endParaRPr lang="en-US" dirty="0"/>
          </a:p>
          <a:p>
            <a:pPr marL="0" indent="0">
              <a:buNone/>
            </a:pPr>
            <a:r>
              <a:rPr lang="en-US" dirty="0"/>
              <a:t>Queue(I): Before processing if you want to represent group of individual object as a single entity then you should go for queue. For example if you want to store all mobile numbers before sending SMS.</a:t>
            </a:r>
          </a:p>
          <a:p>
            <a:pPr marL="0" indent="0">
              <a:buNone/>
            </a:pPr>
            <a:endParaRPr lang="en-IN" dirty="0"/>
          </a:p>
        </p:txBody>
      </p:sp>
    </p:spTree>
    <p:extLst>
      <p:ext uri="{BB962C8B-B14F-4D97-AF65-F5344CB8AC3E}">
        <p14:creationId xmlns:p14="http://schemas.microsoft.com/office/powerpoint/2010/main" val="2414302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969928" y="592205"/>
            <a:ext cx="8100873" cy="5632311"/>
          </a:xfrm>
          <a:prstGeom prst="rect">
            <a:avLst/>
          </a:prstGeom>
          <a:noFill/>
        </p:spPr>
        <p:txBody>
          <a:bodyPr wrap="square">
            <a:spAutoFit/>
          </a:bodyPr>
          <a:lstStyle/>
          <a:p>
            <a:pPr algn="ctr"/>
            <a:r>
              <a:rPr lang="en-IN" b="1" i="0" dirty="0">
                <a:solidFill>
                  <a:srgbClr val="006699"/>
                </a:solidFill>
                <a:effectLst/>
                <a:latin typeface="inter-regular"/>
              </a:rPr>
              <a:t>Example-1</a:t>
            </a:r>
          </a:p>
          <a:p>
            <a:pPr algn="ctr"/>
            <a:endParaRPr lang="en-IN" b="0" i="0" dirty="0">
              <a:solidFill>
                <a:srgbClr val="008200"/>
              </a:solidFill>
              <a:effectLst/>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LinkedHashSet1{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//Creating HashSet and adding elements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LinkedHashSet</a:t>
            </a:r>
            <a:r>
              <a:rPr lang="en-IN" b="0" i="0" dirty="0">
                <a:solidFill>
                  <a:srgbClr val="000000"/>
                </a:solidFill>
                <a:effectLst/>
                <a:latin typeface="inter-regular"/>
              </a:rPr>
              <a:t>&lt;String&gt; set=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LinkedHashSet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"One"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"Two"</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"Three"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"Four"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"Five"</a:t>
            </a:r>
            <a:r>
              <a:rPr lang="en-IN" b="0" i="0" dirty="0">
                <a:solidFill>
                  <a:srgbClr val="000000"/>
                </a:solidFill>
                <a:effectLst/>
                <a:latin typeface="inter-regular"/>
              </a:rPr>
              <a:t>);  </a:t>
            </a:r>
          </a:p>
          <a:p>
            <a:pPr algn="just"/>
            <a:r>
              <a:rPr lang="en-IN" b="0" i="0" dirty="0">
                <a:solidFill>
                  <a:srgbClr val="000000"/>
                </a:solidFill>
                <a:effectLst/>
                <a:latin typeface="inter-regular"/>
              </a:rPr>
              <a:t>               Iterator&lt;String&gt;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err="1">
                <a:solidFill>
                  <a:srgbClr val="000000"/>
                </a:solidFill>
                <a:effectLst/>
                <a:latin typeface="inter-regular"/>
              </a:rPr>
              <a:t>set.iterator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i.hasNext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i.next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Tree>
    <p:extLst>
      <p:ext uri="{BB962C8B-B14F-4D97-AF65-F5344CB8AC3E}">
        <p14:creationId xmlns:p14="http://schemas.microsoft.com/office/powerpoint/2010/main" val="7963557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969928" y="592205"/>
            <a:ext cx="8100873" cy="4801314"/>
          </a:xfrm>
          <a:prstGeom prst="rect">
            <a:avLst/>
          </a:prstGeom>
          <a:noFill/>
        </p:spPr>
        <p:txBody>
          <a:bodyPr wrap="square">
            <a:spAutoFit/>
          </a:bodyPr>
          <a:lstStyle/>
          <a:p>
            <a:pPr algn="ctr"/>
            <a:r>
              <a:rPr lang="en-IN" b="1" i="0" dirty="0">
                <a:solidFill>
                  <a:srgbClr val="006699"/>
                </a:solidFill>
                <a:effectLst/>
                <a:latin typeface="inter-regular"/>
              </a:rPr>
              <a:t>Example-2</a:t>
            </a:r>
          </a:p>
          <a:p>
            <a:pPr algn="ctr"/>
            <a:endParaRPr lang="en-IN" b="0" i="0" dirty="0">
              <a:solidFill>
                <a:srgbClr val="008200"/>
              </a:solidFill>
              <a:effectLst/>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LinkedHashSet2{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LinkedHashSet</a:t>
            </a:r>
            <a:r>
              <a:rPr lang="en-IN" b="0" i="0" dirty="0">
                <a:solidFill>
                  <a:srgbClr val="000000"/>
                </a:solidFill>
                <a:effectLst/>
                <a:latin typeface="inter-regular"/>
              </a:rPr>
              <a:t>&lt;String&gt; al=</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LinkedHashSet</a:t>
            </a:r>
            <a:r>
              <a:rPr lang="en-IN" b="0" i="0" dirty="0">
                <a:solidFill>
                  <a:srgbClr val="000000"/>
                </a:solidFill>
                <a:effectLst/>
                <a:latin typeface="inter-regular"/>
              </a:rPr>
              <a:t>&lt;String&gt;();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algn="just"/>
            <a:r>
              <a:rPr lang="en-IN" b="0" i="0" dirty="0">
                <a:solidFill>
                  <a:srgbClr val="000000"/>
                </a:solidFill>
                <a:effectLst/>
                <a:latin typeface="inter-regular"/>
              </a:rPr>
              <a:t>  Iterator&lt;String&gt;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al.iterator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Tree>
    <p:extLst>
      <p:ext uri="{BB962C8B-B14F-4D97-AF65-F5344CB8AC3E}">
        <p14:creationId xmlns:p14="http://schemas.microsoft.com/office/powerpoint/2010/main" val="27043272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969928" y="592205"/>
            <a:ext cx="8100873" cy="5632311"/>
          </a:xfrm>
          <a:prstGeom prst="rect">
            <a:avLst/>
          </a:prstGeom>
          <a:noFill/>
        </p:spPr>
        <p:txBody>
          <a:bodyPr wrap="square">
            <a:spAutoFit/>
          </a:bodyPr>
          <a:lstStyle/>
          <a:p>
            <a:pPr algn="ctr"/>
            <a:r>
              <a:rPr lang="en-IN" b="1" i="0" dirty="0">
                <a:solidFill>
                  <a:srgbClr val="006699"/>
                </a:solidFill>
                <a:effectLst/>
                <a:latin typeface="inter-regular"/>
              </a:rPr>
              <a:t>Example-3</a:t>
            </a:r>
          </a:p>
          <a:p>
            <a:pPr algn="ctr"/>
            <a:endParaRPr lang="en-IN" b="0" i="0" dirty="0">
              <a:solidFill>
                <a:srgbClr val="008200"/>
              </a:solidFill>
              <a:effectLst/>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Book {  </a:t>
            </a:r>
          </a:p>
          <a:p>
            <a:pPr algn="just"/>
            <a:r>
              <a:rPr lang="en-IN" b="1" i="0" dirty="0">
                <a:solidFill>
                  <a:srgbClr val="006699"/>
                </a:solidFill>
                <a:effectLst/>
                <a:latin typeface="inter-regular"/>
              </a:rPr>
              <a:t>int</a:t>
            </a:r>
            <a:r>
              <a:rPr lang="en-IN" b="0" i="0" dirty="0">
                <a:solidFill>
                  <a:srgbClr val="000000"/>
                </a:solidFill>
                <a:effectLst/>
                <a:latin typeface="inter-regular"/>
              </a:rPr>
              <a:t> id;  </a:t>
            </a:r>
          </a:p>
          <a:p>
            <a:pPr algn="just"/>
            <a:r>
              <a:rPr lang="en-IN" b="0" i="0" dirty="0">
                <a:solidFill>
                  <a:srgbClr val="000000"/>
                </a:solidFill>
                <a:effectLst/>
                <a:latin typeface="inter-regular"/>
              </a:rPr>
              <a:t>String </a:t>
            </a:r>
            <a:r>
              <a:rPr lang="en-IN" b="0" i="0" dirty="0" err="1">
                <a:solidFill>
                  <a:srgbClr val="000000"/>
                </a:solidFill>
                <a:effectLst/>
                <a:latin typeface="inter-regular"/>
              </a:rPr>
              <a:t>name,author,publisher</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quantity;  </a:t>
            </a:r>
          </a:p>
          <a:p>
            <a:pPr algn="just"/>
            <a:r>
              <a:rPr lang="en-IN" b="1" i="0" dirty="0">
                <a:solidFill>
                  <a:srgbClr val="006699"/>
                </a:solidFill>
                <a:effectLst/>
                <a:latin typeface="inter-regular"/>
              </a:rPr>
              <a:t>public</a:t>
            </a:r>
            <a:r>
              <a:rPr lang="en-IN" b="0" i="0" dirty="0">
                <a:solidFill>
                  <a:srgbClr val="000000"/>
                </a:solidFill>
                <a:effectLst/>
                <a:latin typeface="inter-regular"/>
              </a:rPr>
              <a:t> Book(</a:t>
            </a:r>
            <a:r>
              <a:rPr lang="en-IN" b="1" i="0" dirty="0">
                <a:solidFill>
                  <a:srgbClr val="006699"/>
                </a:solidFill>
                <a:effectLst/>
                <a:latin typeface="inter-regular"/>
              </a:rPr>
              <a:t>int</a:t>
            </a:r>
            <a:r>
              <a:rPr lang="en-IN" b="0" i="0" dirty="0">
                <a:solidFill>
                  <a:srgbClr val="000000"/>
                </a:solidFill>
                <a:effectLst/>
                <a:latin typeface="inter-regular"/>
              </a:rPr>
              <a:t> id, String name, String author, String publisher, </a:t>
            </a:r>
            <a:r>
              <a:rPr lang="en-IN" b="1" i="0" dirty="0">
                <a:solidFill>
                  <a:srgbClr val="006699"/>
                </a:solidFill>
                <a:effectLst/>
                <a:latin typeface="inter-regular"/>
              </a:rPr>
              <a:t>int</a:t>
            </a:r>
            <a:r>
              <a:rPr lang="en-IN" b="0" i="0" dirty="0">
                <a:solidFill>
                  <a:srgbClr val="000000"/>
                </a:solidFill>
                <a:effectLst/>
                <a:latin typeface="inter-regular"/>
              </a:rPr>
              <a:t> quantity) {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.id = id;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.name = name;  </a:t>
            </a:r>
          </a:p>
          <a:p>
            <a:pPr algn="just"/>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.author</a:t>
            </a:r>
            <a:r>
              <a:rPr lang="en-IN" b="0" i="0" dirty="0">
                <a:solidFill>
                  <a:srgbClr val="000000"/>
                </a:solidFill>
                <a:effectLst/>
                <a:latin typeface="inter-regular"/>
              </a:rPr>
              <a:t> = author;  </a:t>
            </a:r>
          </a:p>
          <a:p>
            <a:pPr algn="just"/>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.publisher</a:t>
            </a:r>
            <a:r>
              <a:rPr lang="en-IN" b="0" i="0" dirty="0">
                <a:solidFill>
                  <a:srgbClr val="000000"/>
                </a:solidFill>
                <a:effectLst/>
                <a:latin typeface="inter-regular"/>
              </a:rPr>
              <a:t> = publisher;  </a:t>
            </a:r>
          </a:p>
          <a:p>
            <a:pPr algn="just"/>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.quantity</a:t>
            </a:r>
            <a:r>
              <a:rPr lang="en-IN" b="0" i="0" dirty="0">
                <a:solidFill>
                  <a:srgbClr val="000000"/>
                </a:solidFill>
                <a:effectLst/>
                <a:latin typeface="inter-regular"/>
              </a:rPr>
              <a:t> = quantity;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LinkedHashSetExample</a:t>
            </a:r>
            <a:r>
              <a:rPr lang="en-IN" b="0" i="0" dirty="0">
                <a:solidFill>
                  <a:srgbClr val="000000"/>
                </a:solidFill>
                <a:effectLst/>
                <a:latin typeface="inter-regular"/>
              </a:rPr>
              <a:t> {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LinkedHashSet</a:t>
            </a:r>
            <a:r>
              <a:rPr lang="en-IN" b="0" i="0" dirty="0">
                <a:solidFill>
                  <a:srgbClr val="000000"/>
                </a:solidFill>
                <a:effectLst/>
                <a:latin typeface="inter-regular"/>
              </a:rPr>
              <a:t>&lt;Book&gt; </a:t>
            </a:r>
            <a:r>
              <a:rPr lang="en-IN" b="0" i="0" dirty="0" err="1">
                <a:solidFill>
                  <a:srgbClr val="000000"/>
                </a:solidFill>
                <a:effectLst/>
                <a:latin typeface="inter-regular"/>
              </a:rPr>
              <a:t>hs</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LinkedHashSet</a:t>
            </a:r>
            <a:r>
              <a:rPr lang="en-IN" b="0" i="0" dirty="0">
                <a:solidFill>
                  <a:srgbClr val="000000"/>
                </a:solidFill>
                <a:effectLst/>
                <a:latin typeface="inter-regular"/>
              </a:rPr>
              <a:t>&lt;Book&gt;();  </a:t>
            </a:r>
          </a:p>
          <a:p>
            <a:pPr algn="just"/>
            <a:r>
              <a:rPr lang="en-IN" b="0" i="0" dirty="0">
                <a:solidFill>
                  <a:srgbClr val="000000"/>
                </a:solidFill>
                <a:effectLst/>
                <a:latin typeface="inter-regular"/>
              </a:rPr>
              <a:t>    </a:t>
            </a:r>
            <a:r>
              <a:rPr lang="en-IN" b="0" i="0" dirty="0">
                <a:solidFill>
                  <a:srgbClr val="008200"/>
                </a:solidFill>
                <a:effectLst/>
                <a:latin typeface="inter-regular"/>
              </a:rPr>
              <a:t>//Creating Books</a:t>
            </a:r>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Tree>
    <p:extLst>
      <p:ext uri="{BB962C8B-B14F-4D97-AF65-F5344CB8AC3E}">
        <p14:creationId xmlns:p14="http://schemas.microsoft.com/office/powerpoint/2010/main" val="1331866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969928" y="592205"/>
            <a:ext cx="8100873" cy="5078313"/>
          </a:xfrm>
          <a:prstGeom prst="rect">
            <a:avLst/>
          </a:prstGeom>
          <a:noFill/>
        </p:spPr>
        <p:txBody>
          <a:bodyPr wrap="square">
            <a:spAutoFit/>
          </a:bodyPr>
          <a:lstStyle/>
          <a:p>
            <a:pPr algn="ctr"/>
            <a:r>
              <a:rPr lang="en-IN" b="1" i="0" dirty="0">
                <a:solidFill>
                  <a:srgbClr val="006699"/>
                </a:solidFill>
                <a:effectLst/>
                <a:latin typeface="inter-regular"/>
              </a:rPr>
              <a:t>Example-3</a:t>
            </a:r>
          </a:p>
          <a:p>
            <a:pPr algn="ctr"/>
            <a:endParaRPr lang="en-IN" b="0" i="0" dirty="0">
              <a:solidFill>
                <a:srgbClr val="008200"/>
              </a:solidFill>
              <a:effectLst/>
              <a:latin typeface="inter-regular"/>
            </a:endParaRPr>
          </a:p>
          <a:p>
            <a:pPr algn="just"/>
            <a:r>
              <a:rPr lang="en-IN" b="0" i="0" dirty="0">
                <a:solidFill>
                  <a:srgbClr val="000000"/>
                </a:solidFill>
                <a:effectLst/>
                <a:latin typeface="inter-regular"/>
              </a:rPr>
              <a:t> Book b1=</a:t>
            </a:r>
            <a:r>
              <a:rPr lang="en-IN" b="1" i="0" dirty="0">
                <a:solidFill>
                  <a:srgbClr val="006699"/>
                </a:solidFill>
                <a:effectLst/>
                <a:latin typeface="inter-regular"/>
              </a:rPr>
              <a:t>new</a:t>
            </a:r>
            <a:r>
              <a:rPr lang="en-IN" b="0" i="0" dirty="0">
                <a:solidFill>
                  <a:srgbClr val="000000"/>
                </a:solidFill>
                <a:effectLst/>
                <a:latin typeface="inter-regular"/>
              </a:rPr>
              <a:t> Book(</a:t>
            </a:r>
            <a:r>
              <a:rPr lang="en-IN" b="0" i="0" dirty="0">
                <a:solidFill>
                  <a:srgbClr val="C00000"/>
                </a:solidFill>
                <a:effectLst/>
                <a:latin typeface="inter-regular"/>
              </a:rPr>
              <a:t>101</a:t>
            </a:r>
            <a:r>
              <a:rPr lang="en-IN" b="0" i="0" dirty="0">
                <a:solidFill>
                  <a:srgbClr val="000000"/>
                </a:solidFill>
                <a:effectLst/>
                <a:latin typeface="inter-regular"/>
              </a:rPr>
              <a:t>,</a:t>
            </a:r>
            <a:r>
              <a:rPr lang="en-IN" b="0" i="0" dirty="0">
                <a:solidFill>
                  <a:srgbClr val="0000FF"/>
                </a:solidFill>
                <a:effectLst/>
                <a:latin typeface="inter-regular"/>
              </a:rPr>
              <a:t>"Let us </a:t>
            </a:r>
            <a:r>
              <a:rPr lang="en-IN" b="0" i="0" dirty="0" err="1">
                <a:solidFill>
                  <a:srgbClr val="0000FF"/>
                </a:solidFill>
                <a:effectLst/>
                <a:latin typeface="inter-regular"/>
              </a:rPr>
              <a:t>C"</a:t>
            </a:r>
            <a:r>
              <a:rPr lang="en-IN" b="0" i="0" dirty="0" err="1">
                <a:solidFill>
                  <a:srgbClr val="000000"/>
                </a:solidFill>
                <a:effectLst/>
                <a:latin typeface="inter-regular"/>
              </a:rPr>
              <a:t>,</a:t>
            </a:r>
            <a:r>
              <a:rPr lang="en-IN" b="0" i="0" dirty="0" err="1">
                <a:solidFill>
                  <a:srgbClr val="0000FF"/>
                </a:solidFill>
                <a:effectLst/>
                <a:latin typeface="inter-regular"/>
              </a:rPr>
              <a:t>"Yashwant</a:t>
            </a:r>
            <a:r>
              <a:rPr lang="en-IN" b="0" i="0" dirty="0">
                <a:solidFill>
                  <a:srgbClr val="0000FF"/>
                </a:solidFill>
                <a:effectLst/>
                <a:latin typeface="inter-regular"/>
              </a:rPr>
              <a:t> Kanetkar"</a:t>
            </a:r>
            <a:r>
              <a:rPr lang="en-IN" b="0" i="0" dirty="0">
                <a:solidFill>
                  <a:srgbClr val="000000"/>
                </a:solidFill>
                <a:effectLst/>
                <a:latin typeface="inter-regular"/>
              </a:rPr>
              <a:t>,</a:t>
            </a:r>
            <a:r>
              <a:rPr lang="en-IN" b="0" i="0" dirty="0">
                <a:solidFill>
                  <a:srgbClr val="0000FF"/>
                </a:solidFill>
                <a:effectLst/>
                <a:latin typeface="inter-regular"/>
              </a:rPr>
              <a:t>"BPB"</a:t>
            </a:r>
            <a:r>
              <a:rPr lang="en-IN" b="0" i="0" dirty="0">
                <a:solidFill>
                  <a:srgbClr val="000000"/>
                </a:solidFill>
                <a:effectLst/>
                <a:latin typeface="inter-regular"/>
              </a:rPr>
              <a:t>,</a:t>
            </a:r>
            <a:r>
              <a:rPr lang="en-IN" b="0" i="0" dirty="0">
                <a:solidFill>
                  <a:srgbClr val="C00000"/>
                </a:solidFill>
                <a:effectLst/>
                <a:latin typeface="inter-regular"/>
              </a:rPr>
              <a:t>8</a:t>
            </a:r>
            <a:r>
              <a:rPr lang="en-IN" b="0" i="0" dirty="0">
                <a:solidFill>
                  <a:srgbClr val="000000"/>
                </a:solidFill>
                <a:effectLst/>
                <a:latin typeface="inter-regular"/>
              </a:rPr>
              <a:t>);  </a:t>
            </a:r>
          </a:p>
          <a:p>
            <a:pPr algn="just"/>
            <a:r>
              <a:rPr lang="en-IN" b="0" i="0" dirty="0">
                <a:solidFill>
                  <a:srgbClr val="000000"/>
                </a:solidFill>
                <a:effectLst/>
                <a:latin typeface="inter-regular"/>
              </a:rPr>
              <a:t>    Book b2=</a:t>
            </a:r>
            <a:r>
              <a:rPr lang="en-IN" b="1" i="0" dirty="0">
                <a:solidFill>
                  <a:srgbClr val="006699"/>
                </a:solidFill>
                <a:effectLst/>
                <a:latin typeface="inter-regular"/>
              </a:rPr>
              <a:t>new</a:t>
            </a:r>
            <a:r>
              <a:rPr lang="en-IN" b="0" i="0" dirty="0">
                <a:solidFill>
                  <a:srgbClr val="000000"/>
                </a:solidFill>
                <a:effectLst/>
                <a:latin typeface="inter-regular"/>
              </a:rPr>
              <a:t> Book(</a:t>
            </a:r>
            <a:r>
              <a:rPr lang="en-IN" b="0" i="0" dirty="0">
                <a:solidFill>
                  <a:srgbClr val="C00000"/>
                </a:solidFill>
                <a:effectLst/>
                <a:latin typeface="inter-regular"/>
              </a:rPr>
              <a:t>102</a:t>
            </a:r>
            <a:r>
              <a:rPr lang="en-IN" b="0" i="0" dirty="0">
                <a:solidFill>
                  <a:srgbClr val="000000"/>
                </a:solidFill>
                <a:effectLst/>
                <a:latin typeface="inter-regular"/>
              </a:rPr>
              <a:t>,</a:t>
            </a:r>
            <a:r>
              <a:rPr lang="en-IN" b="0" i="0" dirty="0">
                <a:solidFill>
                  <a:srgbClr val="0000FF"/>
                </a:solidFill>
                <a:effectLst/>
                <a:latin typeface="inter-regular"/>
              </a:rPr>
              <a:t>"Data Communications &amp; Networking"</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Forouzan</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a:solidFill>
                  <a:srgbClr val="0000FF"/>
                </a:solidFill>
                <a:effectLst/>
                <a:latin typeface="inter-regular"/>
              </a:rPr>
              <a:t>"Mc Graw Hill"</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  </a:t>
            </a:r>
          </a:p>
          <a:p>
            <a:pPr algn="just"/>
            <a:r>
              <a:rPr lang="en-IN" b="0" i="0" dirty="0">
                <a:solidFill>
                  <a:srgbClr val="000000"/>
                </a:solidFill>
                <a:effectLst/>
                <a:latin typeface="inter-regular"/>
              </a:rPr>
              <a:t>    Book b3=</a:t>
            </a:r>
            <a:r>
              <a:rPr lang="en-IN" b="1" i="0" dirty="0">
                <a:solidFill>
                  <a:srgbClr val="006699"/>
                </a:solidFill>
                <a:effectLst/>
                <a:latin typeface="inter-regular"/>
              </a:rPr>
              <a:t>new</a:t>
            </a:r>
            <a:r>
              <a:rPr lang="en-IN" b="0" i="0" dirty="0">
                <a:solidFill>
                  <a:srgbClr val="000000"/>
                </a:solidFill>
                <a:effectLst/>
                <a:latin typeface="inter-regular"/>
              </a:rPr>
              <a:t> Book(</a:t>
            </a:r>
            <a:r>
              <a:rPr lang="en-IN" b="0" i="0" dirty="0">
                <a:solidFill>
                  <a:srgbClr val="C00000"/>
                </a:solidFill>
                <a:effectLst/>
                <a:latin typeface="inter-regular"/>
              </a:rPr>
              <a:t>103</a:t>
            </a:r>
            <a:r>
              <a:rPr lang="en-IN" b="0" i="0" dirty="0">
                <a:solidFill>
                  <a:srgbClr val="000000"/>
                </a:solidFill>
                <a:effectLst/>
                <a:latin typeface="inter-regular"/>
              </a:rPr>
              <a:t>,</a:t>
            </a:r>
            <a:r>
              <a:rPr lang="en-IN" b="0" i="0" dirty="0">
                <a:solidFill>
                  <a:srgbClr val="0000FF"/>
                </a:solidFill>
                <a:effectLst/>
                <a:latin typeface="inter-regular"/>
              </a:rPr>
              <a:t>"Operating System"</a:t>
            </a:r>
            <a:r>
              <a:rPr lang="en-IN" b="0" i="0" dirty="0">
                <a:solidFill>
                  <a:srgbClr val="000000"/>
                </a:solidFill>
                <a:effectLst/>
                <a:latin typeface="inter-regular"/>
              </a:rPr>
              <a:t>,</a:t>
            </a:r>
            <a:r>
              <a:rPr lang="en-IN" b="0" i="0" dirty="0">
                <a:solidFill>
                  <a:srgbClr val="0000FF"/>
                </a:solidFill>
                <a:effectLst/>
                <a:latin typeface="inter-regular"/>
              </a:rPr>
              <a:t>"Galvin"</a:t>
            </a:r>
            <a:r>
              <a:rPr lang="en-IN" b="0" i="0" dirty="0">
                <a:solidFill>
                  <a:srgbClr val="000000"/>
                </a:solidFill>
                <a:effectLst/>
                <a:latin typeface="inter-regular"/>
              </a:rPr>
              <a:t>,</a:t>
            </a:r>
            <a:r>
              <a:rPr lang="en-IN" b="0" i="0" dirty="0">
                <a:solidFill>
                  <a:srgbClr val="0000FF"/>
                </a:solidFill>
                <a:effectLst/>
                <a:latin typeface="inter-regular"/>
              </a:rPr>
              <a:t>"Wiley"</a:t>
            </a:r>
            <a:r>
              <a:rPr lang="en-IN" b="0" i="0" dirty="0">
                <a:solidFill>
                  <a:srgbClr val="000000"/>
                </a:solidFill>
                <a:effectLst/>
                <a:latin typeface="inter-regular"/>
              </a:rPr>
              <a:t>,</a:t>
            </a:r>
            <a:r>
              <a:rPr lang="en-IN" b="0" i="0" dirty="0">
                <a:solidFill>
                  <a:srgbClr val="C00000"/>
                </a:solidFill>
                <a:effectLst/>
                <a:latin typeface="inter-regular"/>
              </a:rPr>
              <a:t>6</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//Adding Books to hash table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hs.add</a:t>
            </a:r>
            <a:r>
              <a:rPr lang="en-IN" b="0" i="0" dirty="0">
                <a:solidFill>
                  <a:srgbClr val="000000"/>
                </a:solidFill>
                <a:effectLst/>
                <a:latin typeface="inter-regular"/>
              </a:rPr>
              <a:t>(b1);  </a:t>
            </a:r>
          </a:p>
          <a:p>
            <a:pPr algn="just"/>
            <a:r>
              <a:rPr lang="en-IN" b="0" i="0" dirty="0">
                <a:solidFill>
                  <a:srgbClr val="000000"/>
                </a:solidFill>
                <a:effectLst/>
                <a:latin typeface="inter-regular"/>
              </a:rPr>
              <a:t>    </a:t>
            </a:r>
            <a:r>
              <a:rPr lang="en-IN" b="0" i="0" dirty="0" err="1">
                <a:solidFill>
                  <a:srgbClr val="000000"/>
                </a:solidFill>
                <a:effectLst/>
                <a:latin typeface="inter-regular"/>
              </a:rPr>
              <a:t>hs.add</a:t>
            </a:r>
            <a:r>
              <a:rPr lang="en-IN" b="0" i="0" dirty="0">
                <a:solidFill>
                  <a:srgbClr val="000000"/>
                </a:solidFill>
                <a:effectLst/>
                <a:latin typeface="inter-regular"/>
              </a:rPr>
              <a:t>(b2);  </a:t>
            </a:r>
          </a:p>
          <a:p>
            <a:pPr algn="just"/>
            <a:r>
              <a:rPr lang="en-IN" b="0" i="0" dirty="0">
                <a:solidFill>
                  <a:srgbClr val="000000"/>
                </a:solidFill>
                <a:effectLst/>
                <a:latin typeface="inter-regular"/>
              </a:rPr>
              <a:t>    </a:t>
            </a:r>
            <a:r>
              <a:rPr lang="en-IN" b="0" i="0" dirty="0" err="1">
                <a:solidFill>
                  <a:srgbClr val="000000"/>
                </a:solidFill>
                <a:effectLst/>
                <a:latin typeface="inter-regular"/>
              </a:rPr>
              <a:t>hs.add</a:t>
            </a:r>
            <a:r>
              <a:rPr lang="en-IN" b="0" i="0" dirty="0">
                <a:solidFill>
                  <a:srgbClr val="000000"/>
                </a:solidFill>
                <a:effectLst/>
                <a:latin typeface="inter-regular"/>
              </a:rPr>
              <a:t>(b3);  </a:t>
            </a:r>
          </a:p>
          <a:p>
            <a:pPr algn="just"/>
            <a:r>
              <a:rPr lang="en-IN" b="0" i="0" dirty="0">
                <a:solidFill>
                  <a:srgbClr val="000000"/>
                </a:solidFill>
                <a:effectLst/>
                <a:latin typeface="inter-regular"/>
              </a:rPr>
              <a:t>    </a:t>
            </a:r>
            <a:r>
              <a:rPr lang="en-IN" b="0" i="0" dirty="0">
                <a:solidFill>
                  <a:srgbClr val="008200"/>
                </a:solidFill>
                <a:effectLst/>
                <a:latin typeface="inter-regular"/>
              </a:rPr>
              <a:t>//Traversing hash table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(Book b:hs){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(b.id+</a:t>
            </a:r>
            <a:r>
              <a:rPr lang="en-IN" b="0" i="0" dirty="0">
                <a:solidFill>
                  <a:srgbClr val="0000FF"/>
                </a:solidFill>
                <a:effectLst/>
                <a:latin typeface="inter-regular"/>
              </a:rPr>
              <a:t>" "</a:t>
            </a:r>
            <a:r>
              <a:rPr lang="en-IN" b="0" i="0" dirty="0">
                <a:solidFill>
                  <a:srgbClr val="000000"/>
                </a:solidFill>
                <a:effectLst/>
                <a:latin typeface="inter-regular"/>
              </a:rPr>
              <a:t>+b.name+</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b.author</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b.publisher</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b.quantity</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Tree>
    <p:extLst>
      <p:ext uri="{BB962C8B-B14F-4D97-AF65-F5344CB8AC3E}">
        <p14:creationId xmlns:p14="http://schemas.microsoft.com/office/powerpoint/2010/main" val="3319677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969928" y="592205"/>
            <a:ext cx="8100873" cy="6740307"/>
          </a:xfrm>
          <a:prstGeom prst="rect">
            <a:avLst/>
          </a:prstGeom>
          <a:noFill/>
        </p:spPr>
        <p:txBody>
          <a:bodyPr wrap="square">
            <a:spAutoFit/>
          </a:bodyPr>
          <a:lstStyle/>
          <a:p>
            <a:pPr algn="ctr"/>
            <a:r>
              <a:rPr lang="en-IN" b="1" dirty="0" err="1">
                <a:solidFill>
                  <a:srgbClr val="006699"/>
                </a:solidFill>
                <a:latin typeface="inter-regular"/>
              </a:rPr>
              <a:t>TreeSet</a:t>
            </a:r>
            <a:endParaRPr lang="en-IN" b="1" dirty="0">
              <a:solidFill>
                <a:srgbClr val="006699"/>
              </a:solidFill>
              <a:latin typeface="inter-regular"/>
            </a:endParaRPr>
          </a:p>
          <a:p>
            <a:pPr algn="just"/>
            <a:r>
              <a:rPr lang="en-US" b="0" i="0" dirty="0">
                <a:solidFill>
                  <a:srgbClr val="333333"/>
                </a:solidFill>
                <a:effectLst/>
                <a:highlight>
                  <a:srgbClr val="FFFFFF"/>
                </a:highlight>
                <a:latin typeface="inter-regular"/>
              </a:rPr>
              <a:t>Java </a:t>
            </a:r>
            <a:r>
              <a:rPr lang="en-US" b="0" i="0" dirty="0" err="1">
                <a:solidFill>
                  <a:srgbClr val="333333"/>
                </a:solidFill>
                <a:effectLst/>
                <a:highlight>
                  <a:srgbClr val="FFFFFF"/>
                </a:highlight>
                <a:latin typeface="inter-regular"/>
              </a:rPr>
              <a:t>TreeSet</a:t>
            </a:r>
            <a:r>
              <a:rPr lang="en-US" b="0" i="0" dirty="0">
                <a:solidFill>
                  <a:srgbClr val="333333"/>
                </a:solidFill>
                <a:effectLst/>
                <a:highlight>
                  <a:srgbClr val="FFFFFF"/>
                </a:highlight>
                <a:latin typeface="inter-regular"/>
              </a:rPr>
              <a:t> class implements the Set interface that uses a tree for storage. It inherits </a:t>
            </a:r>
            <a:r>
              <a:rPr lang="en-US" b="0" i="0" dirty="0" err="1">
                <a:solidFill>
                  <a:srgbClr val="333333"/>
                </a:solidFill>
                <a:effectLst/>
                <a:highlight>
                  <a:srgbClr val="FFFFFF"/>
                </a:highlight>
                <a:latin typeface="inter-regular"/>
              </a:rPr>
              <a:t>AbstractSet</a:t>
            </a:r>
            <a:r>
              <a:rPr lang="en-US" b="0" i="0" dirty="0">
                <a:solidFill>
                  <a:srgbClr val="333333"/>
                </a:solidFill>
                <a:effectLst/>
                <a:highlight>
                  <a:srgbClr val="FFFFFF"/>
                </a:highlight>
                <a:latin typeface="inter-regular"/>
              </a:rPr>
              <a:t> class and implements the </a:t>
            </a:r>
            <a:r>
              <a:rPr lang="en-US" b="0" i="0" dirty="0" err="1">
                <a:solidFill>
                  <a:srgbClr val="333333"/>
                </a:solidFill>
                <a:effectLst/>
                <a:highlight>
                  <a:srgbClr val="FFFFFF"/>
                </a:highlight>
                <a:latin typeface="inter-regular"/>
              </a:rPr>
              <a:t>NavigableSet</a:t>
            </a:r>
            <a:r>
              <a:rPr lang="en-US" b="0" i="0" dirty="0">
                <a:solidFill>
                  <a:srgbClr val="333333"/>
                </a:solidFill>
                <a:effectLst/>
                <a:highlight>
                  <a:srgbClr val="FFFFFF"/>
                </a:highlight>
                <a:latin typeface="inter-regular"/>
              </a:rPr>
              <a:t> interface. The objects of the </a:t>
            </a:r>
            <a:r>
              <a:rPr lang="en-US" b="0" i="0" dirty="0" err="1">
                <a:solidFill>
                  <a:srgbClr val="333333"/>
                </a:solidFill>
                <a:effectLst/>
                <a:highlight>
                  <a:srgbClr val="FFFFFF"/>
                </a:highlight>
                <a:latin typeface="inter-regular"/>
              </a:rPr>
              <a:t>TreeSet</a:t>
            </a:r>
            <a:r>
              <a:rPr lang="en-US" b="0" i="0" dirty="0">
                <a:solidFill>
                  <a:srgbClr val="333333"/>
                </a:solidFill>
                <a:effectLst/>
                <a:highlight>
                  <a:srgbClr val="FFFFFF"/>
                </a:highlight>
                <a:latin typeface="inter-regular"/>
              </a:rPr>
              <a:t> class are stored in ascending order.</a:t>
            </a:r>
          </a:p>
          <a:p>
            <a:pPr algn="just"/>
            <a:r>
              <a:rPr lang="en-US" b="0" i="0" dirty="0">
                <a:solidFill>
                  <a:srgbClr val="333333"/>
                </a:solidFill>
                <a:effectLst/>
                <a:highlight>
                  <a:srgbClr val="FFFFFF"/>
                </a:highlight>
                <a:latin typeface="inter-regular"/>
              </a:rPr>
              <a:t>The important points about the Java </a:t>
            </a:r>
            <a:r>
              <a:rPr lang="en-US" b="0" i="0" dirty="0" err="1">
                <a:solidFill>
                  <a:srgbClr val="333333"/>
                </a:solidFill>
                <a:effectLst/>
                <a:highlight>
                  <a:srgbClr val="FFFFFF"/>
                </a:highlight>
                <a:latin typeface="inter-regular"/>
              </a:rPr>
              <a:t>TreeSet</a:t>
            </a:r>
            <a:r>
              <a:rPr lang="en-US" b="0" i="0" dirty="0">
                <a:solidFill>
                  <a:srgbClr val="333333"/>
                </a:solidFill>
                <a:effectLst/>
                <a:highlight>
                  <a:srgbClr val="FFFFFF"/>
                </a:highlight>
                <a:latin typeface="inter-regular"/>
              </a:rPr>
              <a:t> class are:</a:t>
            </a:r>
          </a:p>
          <a:p>
            <a:pPr algn="just">
              <a:buFont typeface="Arial" panose="020B0604020202020204" pitchFamily="34" charset="0"/>
              <a:buChar char="•"/>
            </a:pPr>
            <a:r>
              <a:rPr lang="en-IN" b="0" i="0" dirty="0">
                <a:solidFill>
                  <a:srgbClr val="000000"/>
                </a:solidFill>
                <a:effectLst/>
                <a:highlight>
                  <a:srgbClr val="FFFFFF"/>
                </a:highlight>
                <a:latin typeface="inter-regular"/>
              </a:rPr>
              <a:t>Java </a:t>
            </a:r>
            <a:r>
              <a:rPr lang="en-IN" b="0" i="0" dirty="0" err="1">
                <a:solidFill>
                  <a:srgbClr val="000000"/>
                </a:solidFill>
                <a:effectLst/>
                <a:highlight>
                  <a:srgbClr val="FFFFFF"/>
                </a:highlight>
                <a:latin typeface="inter-regular"/>
              </a:rPr>
              <a:t>TreeSet</a:t>
            </a:r>
            <a:r>
              <a:rPr lang="en-IN" b="0" i="0" dirty="0">
                <a:solidFill>
                  <a:srgbClr val="000000"/>
                </a:solidFill>
                <a:effectLst/>
                <a:highlight>
                  <a:srgbClr val="FFFFFF"/>
                </a:highlight>
                <a:latin typeface="inter-regular"/>
              </a:rPr>
              <a:t> class contains unique elements only like HashSet.</a:t>
            </a:r>
          </a:p>
          <a:p>
            <a:pPr algn="just">
              <a:buFont typeface="Arial" panose="020B0604020202020204" pitchFamily="34" charset="0"/>
              <a:buChar char="•"/>
            </a:pPr>
            <a:r>
              <a:rPr lang="en-IN" b="0" i="0" dirty="0">
                <a:solidFill>
                  <a:srgbClr val="000000"/>
                </a:solidFill>
                <a:effectLst/>
                <a:highlight>
                  <a:srgbClr val="FFFFFF"/>
                </a:highlight>
                <a:latin typeface="inter-regular"/>
              </a:rPr>
              <a:t>Java </a:t>
            </a:r>
            <a:r>
              <a:rPr lang="en-IN" b="0" i="0" dirty="0" err="1">
                <a:solidFill>
                  <a:srgbClr val="000000"/>
                </a:solidFill>
                <a:effectLst/>
                <a:highlight>
                  <a:srgbClr val="FFFFFF"/>
                </a:highlight>
                <a:latin typeface="inter-regular"/>
              </a:rPr>
              <a:t>TreeSet</a:t>
            </a:r>
            <a:r>
              <a:rPr lang="en-IN" b="0" i="0" dirty="0">
                <a:solidFill>
                  <a:srgbClr val="000000"/>
                </a:solidFill>
                <a:effectLst/>
                <a:highlight>
                  <a:srgbClr val="FFFFFF"/>
                </a:highlight>
                <a:latin typeface="inter-regular"/>
              </a:rPr>
              <a:t> class access and retrieval times are quiet fast.</a:t>
            </a:r>
          </a:p>
          <a:p>
            <a:pPr algn="just">
              <a:buFont typeface="Arial" panose="020B0604020202020204" pitchFamily="34" charset="0"/>
              <a:buChar char="•"/>
            </a:pPr>
            <a:r>
              <a:rPr lang="en-IN" b="0" i="0" dirty="0">
                <a:solidFill>
                  <a:srgbClr val="000000"/>
                </a:solidFill>
                <a:effectLst/>
                <a:highlight>
                  <a:srgbClr val="FFFFFF"/>
                </a:highlight>
                <a:latin typeface="inter-regular"/>
              </a:rPr>
              <a:t>Java </a:t>
            </a:r>
            <a:r>
              <a:rPr lang="en-IN" b="0" i="0" dirty="0" err="1">
                <a:solidFill>
                  <a:srgbClr val="000000"/>
                </a:solidFill>
                <a:effectLst/>
                <a:highlight>
                  <a:srgbClr val="FFFFFF"/>
                </a:highlight>
                <a:latin typeface="inter-regular"/>
              </a:rPr>
              <a:t>TreeSet</a:t>
            </a:r>
            <a:r>
              <a:rPr lang="en-IN" b="0" i="0" dirty="0">
                <a:solidFill>
                  <a:srgbClr val="000000"/>
                </a:solidFill>
                <a:effectLst/>
                <a:highlight>
                  <a:srgbClr val="FFFFFF"/>
                </a:highlight>
                <a:latin typeface="inter-regular"/>
              </a:rPr>
              <a:t> class doesn't allow null element.</a:t>
            </a:r>
          </a:p>
          <a:p>
            <a:pPr algn="just">
              <a:buFont typeface="Arial" panose="020B0604020202020204" pitchFamily="34" charset="0"/>
              <a:buChar char="•"/>
            </a:pPr>
            <a:r>
              <a:rPr lang="en-IN" b="0" i="0" dirty="0">
                <a:solidFill>
                  <a:srgbClr val="000000"/>
                </a:solidFill>
                <a:effectLst/>
                <a:highlight>
                  <a:srgbClr val="FFFFFF"/>
                </a:highlight>
                <a:latin typeface="inter-regular"/>
              </a:rPr>
              <a:t>Java </a:t>
            </a:r>
            <a:r>
              <a:rPr lang="en-IN" b="0" i="0" dirty="0" err="1">
                <a:solidFill>
                  <a:srgbClr val="000000"/>
                </a:solidFill>
                <a:effectLst/>
                <a:highlight>
                  <a:srgbClr val="FFFFFF"/>
                </a:highlight>
                <a:latin typeface="inter-regular"/>
              </a:rPr>
              <a:t>TreeSet</a:t>
            </a:r>
            <a:r>
              <a:rPr lang="en-IN" b="0" i="0" dirty="0">
                <a:solidFill>
                  <a:srgbClr val="000000"/>
                </a:solidFill>
                <a:effectLst/>
                <a:highlight>
                  <a:srgbClr val="FFFFFF"/>
                </a:highlight>
                <a:latin typeface="inter-regular"/>
              </a:rPr>
              <a:t> class is non synchronized.</a:t>
            </a:r>
          </a:p>
          <a:p>
            <a:pPr algn="just">
              <a:buFont typeface="Arial" panose="020B0604020202020204" pitchFamily="34" charset="0"/>
              <a:buChar char="•"/>
            </a:pPr>
            <a:r>
              <a:rPr lang="en-IN" b="0" i="0" dirty="0">
                <a:solidFill>
                  <a:srgbClr val="000000"/>
                </a:solidFill>
                <a:effectLst/>
                <a:highlight>
                  <a:srgbClr val="FFFFFF"/>
                </a:highlight>
                <a:latin typeface="inter-regular"/>
              </a:rPr>
              <a:t>Java </a:t>
            </a:r>
            <a:r>
              <a:rPr lang="en-IN" b="0" i="0" dirty="0" err="1">
                <a:solidFill>
                  <a:srgbClr val="000000"/>
                </a:solidFill>
                <a:effectLst/>
                <a:highlight>
                  <a:srgbClr val="FFFFFF"/>
                </a:highlight>
                <a:latin typeface="inter-regular"/>
              </a:rPr>
              <a:t>TreeSet</a:t>
            </a:r>
            <a:r>
              <a:rPr lang="en-IN" b="0" i="0" dirty="0">
                <a:solidFill>
                  <a:srgbClr val="000000"/>
                </a:solidFill>
                <a:effectLst/>
                <a:highlight>
                  <a:srgbClr val="FFFFFF"/>
                </a:highlight>
                <a:latin typeface="inter-regular"/>
              </a:rPr>
              <a:t> class maintains ascending order.</a:t>
            </a:r>
          </a:p>
          <a:p>
            <a:pPr algn="just">
              <a:buFont typeface="Arial" panose="020B0604020202020204" pitchFamily="34" charset="0"/>
              <a:buChar char="•"/>
            </a:pPr>
            <a:r>
              <a:rPr lang="en-US" b="0" i="0" dirty="0">
                <a:solidFill>
                  <a:srgbClr val="000000"/>
                </a:solidFill>
                <a:effectLst/>
                <a:highlight>
                  <a:srgbClr val="FFFFFF"/>
                </a:highlight>
                <a:latin typeface="inter-regular"/>
              </a:rPr>
              <a:t>The </a:t>
            </a:r>
            <a:r>
              <a:rPr lang="en-US" b="0" i="0" dirty="0" err="1">
                <a:solidFill>
                  <a:srgbClr val="000000"/>
                </a:solidFill>
                <a:effectLst/>
                <a:highlight>
                  <a:srgbClr val="FFFFFF"/>
                </a:highlight>
                <a:latin typeface="inter-regular"/>
              </a:rPr>
              <a:t>TreeSet</a:t>
            </a:r>
            <a:r>
              <a:rPr lang="en-US" b="0" i="0" dirty="0">
                <a:solidFill>
                  <a:srgbClr val="000000"/>
                </a:solidFill>
                <a:effectLst/>
                <a:highlight>
                  <a:srgbClr val="FFFFFF"/>
                </a:highlight>
                <a:latin typeface="inter-regular"/>
              </a:rPr>
              <a:t> can only allow those generic types that are comparable. </a:t>
            </a:r>
          </a:p>
          <a:p>
            <a:pPr algn="just">
              <a:buFont typeface="Arial" panose="020B0604020202020204" pitchFamily="34" charset="0"/>
              <a:buChar char="•"/>
            </a:pPr>
            <a:endParaRPr lang="en-US" b="0" i="0" dirty="0">
              <a:solidFill>
                <a:srgbClr val="000000"/>
              </a:solidFill>
              <a:effectLst/>
              <a:highlight>
                <a:srgbClr val="FFFFFF"/>
              </a:highlight>
              <a:latin typeface="inter-regular"/>
            </a:endParaRPr>
          </a:p>
          <a:p>
            <a:pPr algn="just"/>
            <a:r>
              <a:rPr lang="en-US" b="0" i="0" dirty="0">
                <a:solidFill>
                  <a:srgbClr val="610B4B"/>
                </a:solidFill>
                <a:effectLst/>
                <a:highlight>
                  <a:srgbClr val="FFFFFF"/>
                </a:highlight>
                <a:latin typeface="erdana"/>
              </a:rPr>
              <a:t>Internal Working of The </a:t>
            </a:r>
            <a:r>
              <a:rPr lang="en-US" b="0" i="0" dirty="0" err="1">
                <a:solidFill>
                  <a:srgbClr val="610B4B"/>
                </a:solidFill>
                <a:effectLst/>
                <a:highlight>
                  <a:srgbClr val="FFFFFF"/>
                </a:highlight>
                <a:latin typeface="erdana"/>
              </a:rPr>
              <a:t>TreeSet</a:t>
            </a:r>
            <a:r>
              <a:rPr lang="en-US" b="0" i="0" dirty="0">
                <a:solidFill>
                  <a:srgbClr val="610B4B"/>
                </a:solidFill>
                <a:effectLst/>
                <a:highlight>
                  <a:srgbClr val="FFFFFF"/>
                </a:highlight>
                <a:latin typeface="erdana"/>
              </a:rPr>
              <a:t> Class</a:t>
            </a:r>
          </a:p>
          <a:p>
            <a:pPr algn="just"/>
            <a:endParaRPr lang="en-US" b="0" i="0" dirty="0">
              <a:solidFill>
                <a:srgbClr val="000000"/>
              </a:solidFill>
              <a:effectLst/>
              <a:highlight>
                <a:srgbClr val="FFFFFF"/>
              </a:highlight>
              <a:latin typeface="inter-regular"/>
            </a:endParaRPr>
          </a:p>
          <a:p>
            <a:pPr algn="just"/>
            <a:r>
              <a:rPr lang="en-US" b="0" i="0" dirty="0" err="1">
                <a:solidFill>
                  <a:srgbClr val="333333"/>
                </a:solidFill>
                <a:effectLst/>
                <a:highlight>
                  <a:srgbClr val="FFFFFF"/>
                </a:highlight>
                <a:latin typeface="inter-regular"/>
              </a:rPr>
              <a:t>TreeSet</a:t>
            </a:r>
            <a:r>
              <a:rPr lang="en-US" b="0" i="0" dirty="0">
                <a:solidFill>
                  <a:srgbClr val="333333"/>
                </a:solidFill>
                <a:effectLst/>
                <a:highlight>
                  <a:srgbClr val="FFFFFF"/>
                </a:highlight>
                <a:latin typeface="inter-regular"/>
              </a:rPr>
              <a:t> is being implemented using a binary search tree, which is self-balancing just like a Red-Black Tree. Therefore, operations such as a search, remove, and add consume O(log(N)) time. The reason behind this is there in the self-balancing tree. It is there to ensure that the tree height never exceeds O(log(N)) for all of the mentioned operations. Therefore, it is one of the efficient data structures in order to keep the large data that is sorted and also to do operations on it.</a:t>
            </a:r>
            <a:endParaRPr lang="en-US" b="0" i="0" dirty="0">
              <a:solidFill>
                <a:srgbClr val="000000"/>
              </a:solidFill>
              <a:effectLst/>
              <a:highlight>
                <a:srgbClr val="FFFFFF"/>
              </a:highlight>
              <a:latin typeface="inter-regular"/>
            </a:endParaRPr>
          </a:p>
          <a:p>
            <a:pPr algn="ctr"/>
            <a:endParaRPr lang="en-IN" b="1" i="0" dirty="0">
              <a:solidFill>
                <a:srgbClr val="006699"/>
              </a:solidFill>
              <a:effectLst/>
              <a:latin typeface="inter-regular"/>
            </a:endParaRPr>
          </a:p>
          <a:p>
            <a:pPr algn="ctr"/>
            <a:endParaRPr lang="en-IN" b="1" i="0" dirty="0">
              <a:solidFill>
                <a:srgbClr val="006699"/>
              </a:solidFill>
              <a:effectLst/>
              <a:latin typeface="inter-regular"/>
            </a:endParaRPr>
          </a:p>
          <a:p>
            <a:pPr algn="ctr"/>
            <a:endParaRPr lang="en-IN" b="0" i="0" dirty="0">
              <a:solidFill>
                <a:srgbClr val="008200"/>
              </a:solidFill>
              <a:effectLst/>
              <a:latin typeface="inter-regular"/>
            </a:endParaRPr>
          </a:p>
          <a:p>
            <a:pPr algn="just"/>
            <a:endParaRPr lang="en-IN" b="0" i="0" dirty="0">
              <a:solidFill>
                <a:srgbClr val="000000"/>
              </a:solidFill>
              <a:effectLst/>
              <a:latin typeface="inter-regular"/>
            </a:endParaRPr>
          </a:p>
        </p:txBody>
      </p:sp>
    </p:spTree>
    <p:extLst>
      <p:ext uri="{BB962C8B-B14F-4D97-AF65-F5344CB8AC3E}">
        <p14:creationId xmlns:p14="http://schemas.microsoft.com/office/powerpoint/2010/main" val="5415859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reeSet class hierarchy">
            <a:extLst>
              <a:ext uri="{FF2B5EF4-FFF2-40B4-BE49-F238E27FC236}">
                <a16:creationId xmlns:a16="http://schemas.microsoft.com/office/drawing/2014/main" id="{FA4F9490-7E56-84B0-A886-F29E6F187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8475" y="439320"/>
            <a:ext cx="1533525" cy="3139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F17911-1FD2-16D7-50E0-DF124791EEEC}"/>
              </a:ext>
            </a:extLst>
          </p:cNvPr>
          <p:cNvSpPr txBox="1"/>
          <p:nvPr/>
        </p:nvSpPr>
        <p:spPr>
          <a:xfrm>
            <a:off x="690112" y="143138"/>
            <a:ext cx="6124754" cy="923330"/>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Synchronization of The </a:t>
            </a:r>
            <a:r>
              <a:rPr lang="en-US" b="0" i="0" dirty="0" err="1">
                <a:solidFill>
                  <a:srgbClr val="610B4B"/>
                </a:solidFill>
                <a:effectLst/>
                <a:highlight>
                  <a:srgbClr val="FFFFFF"/>
                </a:highlight>
                <a:latin typeface="erdana"/>
              </a:rPr>
              <a:t>TreeSet</a:t>
            </a:r>
            <a:r>
              <a:rPr lang="en-US" b="0" i="0" dirty="0">
                <a:solidFill>
                  <a:srgbClr val="610B4B"/>
                </a:solidFill>
                <a:effectLst/>
                <a:highlight>
                  <a:srgbClr val="FFFFFF"/>
                </a:highlight>
                <a:latin typeface="erdana"/>
              </a:rPr>
              <a:t> Class</a:t>
            </a:r>
          </a:p>
          <a:p>
            <a:pPr algn="just"/>
            <a:endParaRPr lang="en-US" dirty="0">
              <a:solidFill>
                <a:srgbClr val="610B4B"/>
              </a:solidFill>
              <a:highlight>
                <a:srgbClr val="FFFFFF"/>
              </a:highlight>
              <a:latin typeface="erdana"/>
            </a:endParaRPr>
          </a:p>
          <a:p>
            <a:pPr algn="just"/>
            <a:endParaRPr lang="en-US" b="0" i="0" dirty="0">
              <a:solidFill>
                <a:srgbClr val="610B4B"/>
              </a:solidFill>
              <a:effectLst/>
              <a:highlight>
                <a:srgbClr val="FFFFFF"/>
              </a:highlight>
              <a:latin typeface="erdana"/>
            </a:endParaRPr>
          </a:p>
        </p:txBody>
      </p:sp>
      <p:sp>
        <p:nvSpPr>
          <p:cNvPr id="10" name="TextBox 9">
            <a:extLst>
              <a:ext uri="{FF2B5EF4-FFF2-40B4-BE49-F238E27FC236}">
                <a16:creationId xmlns:a16="http://schemas.microsoft.com/office/drawing/2014/main" id="{C994EC1A-D451-F15D-050D-3DAF3F6599F4}"/>
              </a:ext>
            </a:extLst>
          </p:cNvPr>
          <p:cNvSpPr txBox="1"/>
          <p:nvPr/>
        </p:nvSpPr>
        <p:spPr>
          <a:xfrm>
            <a:off x="690111" y="604803"/>
            <a:ext cx="9092243" cy="2585323"/>
          </a:xfrm>
          <a:prstGeom prst="rect">
            <a:avLst/>
          </a:prstGeom>
          <a:noFill/>
        </p:spPr>
        <p:txBody>
          <a:bodyPr wrap="square">
            <a:spAutoFit/>
          </a:bodyPr>
          <a:lstStyle/>
          <a:p>
            <a:r>
              <a:rPr lang="en-US" b="0" i="0" dirty="0">
                <a:solidFill>
                  <a:srgbClr val="333333"/>
                </a:solidFill>
                <a:effectLst/>
                <a:highlight>
                  <a:srgbClr val="FFFFFF"/>
                </a:highlight>
                <a:latin typeface="inter-regular"/>
              </a:rPr>
              <a:t>As already mentioned above, the </a:t>
            </a:r>
            <a:r>
              <a:rPr lang="en-US" b="0" i="0" dirty="0" err="1">
                <a:solidFill>
                  <a:srgbClr val="333333"/>
                </a:solidFill>
                <a:effectLst/>
                <a:highlight>
                  <a:srgbClr val="FFFFFF"/>
                </a:highlight>
                <a:latin typeface="inter-regular"/>
              </a:rPr>
              <a:t>TreeSet</a:t>
            </a:r>
            <a:r>
              <a:rPr lang="en-US" b="0" i="0" dirty="0">
                <a:solidFill>
                  <a:srgbClr val="333333"/>
                </a:solidFill>
                <a:effectLst/>
                <a:highlight>
                  <a:srgbClr val="FFFFFF"/>
                </a:highlight>
                <a:latin typeface="inter-regular"/>
              </a:rPr>
              <a:t> class is not synchronized. It means if more than one thread concurrently accesses a tree set, and one of the accessing threads modify it, then the synchronization must be done manually. It is usually done by doing some object synchronization that encapsulates the set. However, in the case where no such object is found, then the set must be wrapped with the help of the </a:t>
            </a:r>
            <a:r>
              <a:rPr lang="en-US" b="0" i="0" dirty="0" err="1">
                <a:solidFill>
                  <a:srgbClr val="333333"/>
                </a:solidFill>
                <a:effectLst/>
                <a:highlight>
                  <a:srgbClr val="FFFFFF"/>
                </a:highlight>
                <a:latin typeface="inter-regular"/>
              </a:rPr>
              <a:t>Collections.synchronizedSet</a:t>
            </a:r>
            <a:r>
              <a:rPr lang="en-US" b="0" i="0" dirty="0">
                <a:solidFill>
                  <a:srgbClr val="333333"/>
                </a:solidFill>
                <a:effectLst/>
                <a:highlight>
                  <a:srgbClr val="FFFFFF"/>
                </a:highlight>
                <a:latin typeface="inter-regular"/>
              </a:rPr>
              <a:t>() method. It is advised to use the method during creation time in order to avoid the unsynchronized access of the set. The following code snippet shows the same.</a:t>
            </a:r>
          </a:p>
          <a:p>
            <a:pPr algn="just"/>
            <a:r>
              <a:rPr lang="en-IN" b="0" i="0" dirty="0" err="1">
                <a:solidFill>
                  <a:srgbClr val="000000"/>
                </a:solidFill>
                <a:effectLst/>
                <a:latin typeface="inter-regular"/>
              </a:rPr>
              <a:t>TreeSet</a:t>
            </a:r>
            <a:r>
              <a:rPr lang="en-IN" b="0" i="0" dirty="0">
                <a:solidFill>
                  <a:srgbClr val="000000"/>
                </a:solidFill>
                <a:effectLst/>
                <a:latin typeface="inter-regular"/>
              </a:rPr>
              <a:t> </a:t>
            </a:r>
            <a:r>
              <a:rPr lang="en-IN" b="0" i="0" dirty="0" err="1">
                <a:solidFill>
                  <a:srgbClr val="000000"/>
                </a:solidFill>
                <a:effectLst/>
                <a:latin typeface="inter-regular"/>
              </a:rPr>
              <a:t>treeSet</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TreeSet</a:t>
            </a:r>
            <a:r>
              <a:rPr lang="en-IN" b="0" i="0" dirty="0">
                <a:solidFill>
                  <a:srgbClr val="000000"/>
                </a:solidFill>
                <a:effectLst/>
                <a:latin typeface="inter-regular"/>
              </a:rPr>
              <a:t>();   </a:t>
            </a:r>
          </a:p>
          <a:p>
            <a:pPr algn="just"/>
            <a:r>
              <a:rPr lang="en-IN" b="0" i="0" dirty="0">
                <a:solidFill>
                  <a:srgbClr val="000000"/>
                </a:solidFill>
                <a:effectLst/>
                <a:latin typeface="inter-regular"/>
              </a:rPr>
              <a:t>Set </a:t>
            </a:r>
            <a:r>
              <a:rPr lang="en-IN" b="0" i="0" dirty="0" err="1">
                <a:solidFill>
                  <a:srgbClr val="000000"/>
                </a:solidFill>
                <a:effectLst/>
                <a:latin typeface="inter-regular"/>
              </a:rPr>
              <a:t>syncrSet</a:t>
            </a:r>
            <a:r>
              <a:rPr lang="en-IN" b="0" i="0" dirty="0">
                <a:solidFill>
                  <a:srgbClr val="000000"/>
                </a:solidFill>
                <a:effectLst/>
                <a:latin typeface="inter-regular"/>
              </a:rPr>
              <a:t> = </a:t>
            </a:r>
            <a:r>
              <a:rPr lang="en-IN" b="0" i="0" dirty="0" err="1">
                <a:solidFill>
                  <a:srgbClr val="000000"/>
                </a:solidFill>
                <a:effectLst/>
                <a:latin typeface="inter-regular"/>
              </a:rPr>
              <a:t>Collections.synchronziedSet</a:t>
            </a:r>
            <a:r>
              <a:rPr lang="en-IN" b="0" i="0" dirty="0">
                <a:solidFill>
                  <a:srgbClr val="000000"/>
                </a:solidFill>
                <a:effectLst/>
                <a:latin typeface="inter-regular"/>
              </a:rPr>
              <a:t>(</a:t>
            </a:r>
            <a:r>
              <a:rPr lang="en-IN" b="0" i="0" dirty="0" err="1">
                <a:solidFill>
                  <a:srgbClr val="000000"/>
                </a:solidFill>
                <a:effectLst/>
                <a:latin typeface="inter-regular"/>
              </a:rPr>
              <a:t>treeSet</a:t>
            </a:r>
            <a:r>
              <a:rPr lang="en-IN" b="0" i="0" dirty="0">
                <a:solidFill>
                  <a:srgbClr val="000000"/>
                </a:solidFill>
                <a:effectLst/>
                <a:latin typeface="inter-regular"/>
              </a:rPr>
              <a:t>);  </a:t>
            </a:r>
            <a:endParaRPr lang="en-IN" dirty="0"/>
          </a:p>
        </p:txBody>
      </p:sp>
      <p:sp>
        <p:nvSpPr>
          <p:cNvPr id="12" name="TextBox 11">
            <a:extLst>
              <a:ext uri="{FF2B5EF4-FFF2-40B4-BE49-F238E27FC236}">
                <a16:creationId xmlns:a16="http://schemas.microsoft.com/office/drawing/2014/main" id="{10A78184-BEE7-8132-E821-78401EB6B0DE}"/>
              </a:ext>
            </a:extLst>
          </p:cNvPr>
          <p:cNvSpPr txBox="1"/>
          <p:nvPr/>
        </p:nvSpPr>
        <p:spPr>
          <a:xfrm>
            <a:off x="711678" y="3190126"/>
            <a:ext cx="6103188" cy="369332"/>
          </a:xfrm>
          <a:prstGeom prst="rect">
            <a:avLst/>
          </a:prstGeom>
          <a:noFill/>
        </p:spPr>
        <p:txBody>
          <a:bodyPr wrap="square">
            <a:spAutoFit/>
          </a:bodyPr>
          <a:lstStyle/>
          <a:p>
            <a:pPr algn="just"/>
            <a:r>
              <a:rPr lang="en-US" b="0" i="0" dirty="0">
                <a:solidFill>
                  <a:srgbClr val="610B4B"/>
                </a:solidFill>
                <a:effectLst/>
                <a:highlight>
                  <a:srgbClr val="FFFFFF"/>
                </a:highlight>
                <a:latin typeface="erdana"/>
              </a:rPr>
              <a:t>Constructors of Java </a:t>
            </a:r>
            <a:r>
              <a:rPr lang="en-US" b="0" i="0" dirty="0" err="1">
                <a:solidFill>
                  <a:srgbClr val="610B4B"/>
                </a:solidFill>
                <a:effectLst/>
                <a:highlight>
                  <a:srgbClr val="FFFFFF"/>
                </a:highlight>
                <a:latin typeface="erdana"/>
              </a:rPr>
              <a:t>TreeSet</a:t>
            </a:r>
            <a:r>
              <a:rPr lang="en-US" b="0" i="0" dirty="0">
                <a:solidFill>
                  <a:srgbClr val="610B4B"/>
                </a:solidFill>
                <a:effectLst/>
                <a:highlight>
                  <a:srgbClr val="FFFFFF"/>
                </a:highlight>
                <a:latin typeface="erdana"/>
              </a:rPr>
              <a:t> Class</a:t>
            </a:r>
          </a:p>
        </p:txBody>
      </p:sp>
      <p:graphicFrame>
        <p:nvGraphicFramePr>
          <p:cNvPr id="13" name="Table 12">
            <a:extLst>
              <a:ext uri="{FF2B5EF4-FFF2-40B4-BE49-F238E27FC236}">
                <a16:creationId xmlns:a16="http://schemas.microsoft.com/office/drawing/2014/main" id="{F2E2E4CB-94B0-21F7-25A0-0DD661B92353}"/>
              </a:ext>
            </a:extLst>
          </p:cNvPr>
          <p:cNvGraphicFramePr>
            <a:graphicFrameLocks noGrp="1"/>
          </p:cNvGraphicFramePr>
          <p:nvPr/>
        </p:nvGraphicFramePr>
        <p:xfrm>
          <a:off x="0" y="3559459"/>
          <a:ext cx="12192000" cy="3114172"/>
        </p:xfrm>
        <a:graphic>
          <a:graphicData uri="http://schemas.openxmlformats.org/drawingml/2006/table">
            <a:tbl>
              <a:tblPr/>
              <a:tblGrid>
                <a:gridCol w="6096000">
                  <a:extLst>
                    <a:ext uri="{9D8B030D-6E8A-4147-A177-3AD203B41FA5}">
                      <a16:colId xmlns:a16="http://schemas.microsoft.com/office/drawing/2014/main" val="4177391523"/>
                    </a:ext>
                  </a:extLst>
                </a:gridCol>
                <a:gridCol w="6096000">
                  <a:extLst>
                    <a:ext uri="{9D8B030D-6E8A-4147-A177-3AD203B41FA5}">
                      <a16:colId xmlns:a16="http://schemas.microsoft.com/office/drawing/2014/main" val="3502855088"/>
                    </a:ext>
                  </a:extLst>
                </a:gridCol>
              </a:tblGrid>
              <a:tr h="433796">
                <a:tc>
                  <a:txBody>
                    <a:bodyPr/>
                    <a:lstStyle/>
                    <a:p>
                      <a:pPr algn="l" fontAlgn="t"/>
                      <a:r>
                        <a:rPr lang="en-IN" sz="1700">
                          <a:solidFill>
                            <a:srgbClr val="000000"/>
                          </a:solidFill>
                          <a:effectLst/>
                          <a:highlight>
                            <a:srgbClr val="C7CCBE"/>
                          </a:highlight>
                          <a:latin typeface="times new roman" panose="02020603050405020304" pitchFamily="18" charset="0"/>
                        </a:rPr>
                        <a:t>Constructor</a:t>
                      </a:r>
                    </a:p>
                  </a:txBody>
                  <a:tcPr marL="106698" marR="106698" marT="106698" marB="106698">
                    <a:lnL w="9525" cap="flat" cmpd="sng" algn="ctr">
                      <a:solidFill>
                        <a:srgbClr val="70C159"/>
                      </a:solidFill>
                      <a:prstDash val="solid"/>
                      <a:round/>
                      <a:headEnd type="none" w="med" len="med"/>
                      <a:tailEnd type="none" w="med" len="med"/>
                    </a:lnL>
                    <a:lnR w="9525" cap="flat" cmpd="sng" algn="ctr">
                      <a:solidFill>
                        <a:srgbClr val="70C159"/>
                      </a:solidFill>
                      <a:prstDash val="solid"/>
                      <a:round/>
                      <a:headEnd type="none" w="med" len="med"/>
                      <a:tailEnd type="none" w="med" len="med"/>
                    </a:lnR>
                    <a:lnT w="9525" cap="flat" cmpd="sng" algn="ctr">
                      <a:solidFill>
                        <a:srgbClr val="70C15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700">
                          <a:solidFill>
                            <a:srgbClr val="000000"/>
                          </a:solidFill>
                          <a:effectLst/>
                          <a:highlight>
                            <a:srgbClr val="C7CCBE"/>
                          </a:highlight>
                          <a:latin typeface="times new roman" panose="02020603050405020304" pitchFamily="18" charset="0"/>
                        </a:rPr>
                        <a:t>Description</a:t>
                      </a:r>
                    </a:p>
                  </a:txBody>
                  <a:tcPr marL="106698" marR="106698" marT="106698" marB="106698">
                    <a:lnL w="9525" cap="flat" cmpd="sng" algn="ctr">
                      <a:solidFill>
                        <a:srgbClr val="70C159"/>
                      </a:solidFill>
                      <a:prstDash val="solid"/>
                      <a:round/>
                      <a:headEnd type="none" w="med" len="med"/>
                      <a:tailEnd type="none" w="med" len="med"/>
                    </a:lnL>
                    <a:lnR w="9525" cap="flat" cmpd="sng" algn="ctr">
                      <a:solidFill>
                        <a:srgbClr val="70C159"/>
                      </a:solidFill>
                      <a:prstDash val="solid"/>
                      <a:round/>
                      <a:headEnd type="none" w="med" len="med"/>
                      <a:tailEnd type="none" w="med" len="med"/>
                    </a:lnR>
                    <a:lnT w="9525" cap="flat" cmpd="sng" algn="ctr">
                      <a:solidFill>
                        <a:srgbClr val="70C15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51792772"/>
                  </a:ext>
                </a:extLst>
              </a:tr>
              <a:tr h="606357">
                <a:tc>
                  <a:txBody>
                    <a:bodyPr/>
                    <a:lstStyle/>
                    <a:p>
                      <a:pPr algn="just" fontAlgn="t"/>
                      <a:r>
                        <a:rPr lang="en-IN" sz="1700" dirty="0" err="1">
                          <a:solidFill>
                            <a:srgbClr val="333333"/>
                          </a:solidFill>
                          <a:effectLst/>
                          <a:latin typeface="inter-regular"/>
                        </a:rPr>
                        <a:t>TreeSet</a:t>
                      </a:r>
                      <a:r>
                        <a:rPr lang="en-IN" sz="1700" dirty="0">
                          <a:solidFill>
                            <a:srgbClr val="333333"/>
                          </a:solidFill>
                          <a:effectLst/>
                          <a:latin typeface="inter-regular"/>
                        </a:rPr>
                        <a: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construct an empty tree set that will be sorted in ascending order according to the natural order of the tree set.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34671227"/>
                  </a:ext>
                </a:extLst>
              </a:tr>
              <a:tr h="606357">
                <a:tc>
                  <a:txBody>
                    <a:bodyPr/>
                    <a:lstStyle/>
                    <a:p>
                      <a:pPr algn="just" fontAlgn="t"/>
                      <a:r>
                        <a:rPr lang="en-IN" sz="1700">
                          <a:solidFill>
                            <a:srgbClr val="333333"/>
                          </a:solidFill>
                          <a:effectLst/>
                          <a:latin typeface="inter-regular"/>
                        </a:rPr>
                        <a:t>TreeSet(Collection&lt;? extends E&gt; c)</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effectLst/>
                          <a:latin typeface="inter-regular"/>
                        </a:rPr>
                        <a:t>It is used to build a new tree set that contains the elements of the collection c.</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15638042"/>
                  </a:ext>
                </a:extLst>
              </a:tr>
              <a:tr h="606357">
                <a:tc>
                  <a:txBody>
                    <a:bodyPr/>
                    <a:lstStyle/>
                    <a:p>
                      <a:pPr algn="just" fontAlgn="t"/>
                      <a:r>
                        <a:rPr lang="en-IN" sz="1700">
                          <a:solidFill>
                            <a:srgbClr val="333333"/>
                          </a:solidFill>
                          <a:effectLst/>
                          <a:latin typeface="inter-regular"/>
                        </a:rPr>
                        <a:t>TreeSet(Comparator&lt;? super E&gt; comparator)</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construct an empty tree set that will be sorted according to given comparator.</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93012111"/>
                  </a:ext>
                </a:extLst>
              </a:tr>
              <a:tr h="606357">
                <a:tc>
                  <a:txBody>
                    <a:bodyPr/>
                    <a:lstStyle/>
                    <a:p>
                      <a:pPr algn="just" fontAlgn="t"/>
                      <a:r>
                        <a:rPr lang="en-IN" sz="1700">
                          <a:solidFill>
                            <a:srgbClr val="333333"/>
                          </a:solidFill>
                          <a:effectLst/>
                          <a:latin typeface="inter-regular"/>
                        </a:rPr>
                        <a:t>TreeSet(SortedSet&lt;E&gt; s)</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effectLst/>
                          <a:latin typeface="inter-regular"/>
                        </a:rPr>
                        <a:t>It is used to build a </a:t>
                      </a:r>
                      <a:r>
                        <a:rPr lang="en-US" sz="1700" dirty="0" err="1">
                          <a:solidFill>
                            <a:srgbClr val="333333"/>
                          </a:solidFill>
                          <a:effectLst/>
                          <a:latin typeface="inter-regular"/>
                        </a:rPr>
                        <a:t>TreeSet</a:t>
                      </a:r>
                      <a:r>
                        <a:rPr lang="en-US" sz="1700" dirty="0">
                          <a:solidFill>
                            <a:srgbClr val="333333"/>
                          </a:solidFill>
                          <a:effectLst/>
                          <a:latin typeface="inter-regular"/>
                        </a:rPr>
                        <a:t> that contains the elements of the given </a:t>
                      </a:r>
                      <a:r>
                        <a:rPr lang="en-US" sz="1700" dirty="0" err="1">
                          <a:solidFill>
                            <a:srgbClr val="333333"/>
                          </a:solidFill>
                          <a:effectLst/>
                          <a:latin typeface="inter-regular"/>
                        </a:rPr>
                        <a:t>SortedSet</a:t>
                      </a:r>
                      <a:r>
                        <a:rPr lang="en-US" sz="1700" dirty="0">
                          <a:solidFill>
                            <a:srgbClr val="333333"/>
                          </a:solidFill>
                          <a:effectLst/>
                          <a:latin typeface="inter-regular"/>
                        </a:rPr>
                        <a: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79778444"/>
                  </a:ext>
                </a:extLst>
              </a:tr>
            </a:tbl>
          </a:graphicData>
        </a:graphic>
      </p:graphicFrame>
    </p:spTree>
    <p:extLst>
      <p:ext uri="{BB962C8B-B14F-4D97-AF65-F5344CB8AC3E}">
        <p14:creationId xmlns:p14="http://schemas.microsoft.com/office/powerpoint/2010/main" val="6982546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969928" y="592205"/>
            <a:ext cx="8100873" cy="5355312"/>
          </a:xfrm>
          <a:prstGeom prst="rect">
            <a:avLst/>
          </a:prstGeom>
          <a:noFill/>
        </p:spPr>
        <p:txBody>
          <a:bodyPr wrap="square">
            <a:spAutoFit/>
          </a:bodyPr>
          <a:lstStyle/>
          <a:p>
            <a:pPr algn="ctr"/>
            <a:r>
              <a:rPr lang="en-IN" b="1" i="0" dirty="0">
                <a:solidFill>
                  <a:srgbClr val="006699"/>
                </a:solidFill>
                <a:effectLst/>
                <a:latin typeface="inter-regular"/>
              </a:rPr>
              <a:t>Example-1</a:t>
            </a:r>
          </a:p>
          <a:p>
            <a:pPr algn="ctr"/>
            <a:endParaRPr lang="en-IN" b="0" i="0" dirty="0">
              <a:solidFill>
                <a:srgbClr val="008200"/>
              </a:solidFill>
              <a:effectLst/>
              <a:latin typeface="inter-regular"/>
            </a:endParaRPr>
          </a:p>
          <a:p>
            <a:pPr algn="just"/>
            <a:r>
              <a:rPr lang="en-IN" b="0" i="0" dirty="0">
                <a:solidFill>
                  <a:srgbClr val="000000"/>
                </a:solidFill>
                <a:effectLst/>
                <a:latin typeface="inter-regular"/>
              </a:rPr>
              <a:t> </a:t>
            </a: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TreeSet1{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//Creating and adding elements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TreeSet</a:t>
            </a:r>
            <a:r>
              <a:rPr lang="en-IN" b="0" i="0" dirty="0">
                <a:solidFill>
                  <a:srgbClr val="000000"/>
                </a:solidFill>
                <a:effectLst/>
                <a:latin typeface="inter-regular"/>
              </a:rPr>
              <a:t>&lt;String&gt; al=</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TreeSet</a:t>
            </a:r>
            <a:r>
              <a:rPr lang="en-IN" b="0" i="0" dirty="0">
                <a:solidFill>
                  <a:srgbClr val="000000"/>
                </a:solidFill>
                <a:effectLst/>
                <a:latin typeface="inter-regular"/>
              </a:rPr>
              <a:t>&lt;String&gt;();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al.add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//Traversing elements</a:t>
            </a:r>
            <a:r>
              <a:rPr lang="en-IN" b="0" i="0" dirty="0">
                <a:solidFill>
                  <a:srgbClr val="000000"/>
                </a:solidFill>
                <a:effectLst/>
                <a:latin typeface="inter-regular"/>
              </a:rPr>
              <a:t>  </a:t>
            </a:r>
          </a:p>
          <a:p>
            <a:pPr algn="just"/>
            <a:r>
              <a:rPr lang="en-IN" b="0" i="0" dirty="0">
                <a:solidFill>
                  <a:srgbClr val="000000"/>
                </a:solidFill>
                <a:effectLst/>
                <a:latin typeface="inter-regular"/>
              </a:rPr>
              <a:t>  Iterator&lt;String&gt; </a:t>
            </a:r>
            <a:r>
              <a:rPr lang="en-IN" b="0" i="0" dirty="0" err="1">
                <a:solidFill>
                  <a:srgbClr val="000000"/>
                </a:solidFill>
                <a:effectLst/>
                <a:latin typeface="inter-regular"/>
              </a:rPr>
              <a:t>itr</a:t>
            </a:r>
            <a:r>
              <a:rPr lang="en-IN" b="0" i="0" dirty="0">
                <a:solidFill>
                  <a:srgbClr val="000000"/>
                </a:solidFill>
                <a:effectLst/>
                <a:latin typeface="inter-regular"/>
              </a:rPr>
              <a:t>=</a:t>
            </a:r>
            <a:r>
              <a:rPr lang="en-IN" b="0" i="0" dirty="0" err="1">
                <a:solidFill>
                  <a:srgbClr val="000000"/>
                </a:solidFill>
                <a:effectLst/>
                <a:latin typeface="inter-regular"/>
              </a:rPr>
              <a:t>al.iterator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itr.hasNext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itr.next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Tree>
    <p:extLst>
      <p:ext uri="{BB962C8B-B14F-4D97-AF65-F5344CB8AC3E}">
        <p14:creationId xmlns:p14="http://schemas.microsoft.com/office/powerpoint/2010/main" val="3084295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969928" y="592205"/>
            <a:ext cx="8100873" cy="5355312"/>
          </a:xfrm>
          <a:prstGeom prst="rect">
            <a:avLst/>
          </a:prstGeom>
          <a:noFill/>
        </p:spPr>
        <p:txBody>
          <a:bodyPr wrap="square">
            <a:spAutoFit/>
          </a:bodyPr>
          <a:lstStyle/>
          <a:p>
            <a:pPr algn="ctr"/>
            <a:r>
              <a:rPr lang="en-IN" b="1" i="0" dirty="0">
                <a:solidFill>
                  <a:srgbClr val="006699"/>
                </a:solidFill>
                <a:effectLst/>
                <a:latin typeface="inter-regular"/>
              </a:rPr>
              <a:t>Example-2</a:t>
            </a:r>
          </a:p>
          <a:p>
            <a:pPr algn="ctr"/>
            <a:endParaRPr lang="en-IN" b="0" i="0" dirty="0">
              <a:solidFill>
                <a:srgbClr val="008200"/>
              </a:solidFill>
              <a:effectLst/>
              <a:latin typeface="inter-regular"/>
            </a:endParaRPr>
          </a:p>
          <a:p>
            <a:pPr algn="just"/>
            <a:r>
              <a:rPr lang="en-IN" b="0" i="0" dirty="0">
                <a:solidFill>
                  <a:srgbClr val="000000"/>
                </a:solidFill>
                <a:effectLst/>
                <a:latin typeface="inter-regular"/>
              </a:rPr>
              <a:t> </a:t>
            </a: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TreeSet2{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TreeSet</a:t>
            </a:r>
            <a:r>
              <a:rPr lang="en-IN" b="0" i="0" dirty="0">
                <a:solidFill>
                  <a:srgbClr val="000000"/>
                </a:solidFill>
                <a:effectLst/>
                <a:latin typeface="inter-regular"/>
              </a:rPr>
              <a:t>&lt;String&gt; set=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TreeSet</a:t>
            </a:r>
            <a:r>
              <a:rPr lang="en-IN" b="0" i="0" dirty="0">
                <a:solidFill>
                  <a:srgbClr val="000000"/>
                </a:solidFill>
                <a:effectLst/>
                <a:latin typeface="inter-regular"/>
              </a:rPr>
              <a:t>&lt;String&gt;();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"Ravi"</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"Vijay"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0000FF"/>
                </a:solidFill>
                <a:effectLst/>
                <a:latin typeface="inter-regular"/>
              </a:rPr>
              <a:t>"Ajay"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"Traversing element through Iterator in descending order"</a:t>
            </a:r>
            <a:r>
              <a:rPr lang="en-IN" b="0" i="0" dirty="0">
                <a:solidFill>
                  <a:srgbClr val="000000"/>
                </a:solidFill>
                <a:effectLst/>
                <a:latin typeface="inter-regular"/>
              </a:rPr>
              <a:t>);  </a:t>
            </a:r>
          </a:p>
          <a:p>
            <a:pPr algn="just"/>
            <a:r>
              <a:rPr lang="en-IN" b="0" i="0" dirty="0">
                <a:solidFill>
                  <a:srgbClr val="000000"/>
                </a:solidFill>
                <a:effectLst/>
                <a:latin typeface="inter-regular"/>
              </a:rPr>
              <a:t>         Iterator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err="1">
                <a:solidFill>
                  <a:srgbClr val="000000"/>
                </a:solidFill>
                <a:effectLst/>
                <a:latin typeface="inter-regular"/>
              </a:rPr>
              <a:t>set.descendingIterator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i.hasNext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i.next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Tree>
    <p:extLst>
      <p:ext uri="{BB962C8B-B14F-4D97-AF65-F5344CB8AC3E}">
        <p14:creationId xmlns:p14="http://schemas.microsoft.com/office/powerpoint/2010/main" val="2636083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925581" y="1610122"/>
            <a:ext cx="8100873" cy="4247317"/>
          </a:xfrm>
          <a:prstGeom prst="rect">
            <a:avLst/>
          </a:prstGeom>
          <a:noFill/>
        </p:spPr>
        <p:txBody>
          <a:bodyPr wrap="square">
            <a:spAutoFit/>
          </a:bodyPr>
          <a:lstStyle/>
          <a:p>
            <a:pPr algn="ctr"/>
            <a:r>
              <a:rPr lang="en-IN" b="1" i="0" dirty="0">
                <a:solidFill>
                  <a:srgbClr val="006699"/>
                </a:solidFill>
                <a:effectLst/>
                <a:latin typeface="inter-regular"/>
              </a:rPr>
              <a:t>Example-3</a:t>
            </a:r>
          </a:p>
          <a:p>
            <a:pPr algn="ctr"/>
            <a:endParaRPr lang="en-IN" b="0" i="0" dirty="0">
              <a:solidFill>
                <a:srgbClr val="008200"/>
              </a:solidFill>
              <a:effectLst/>
              <a:latin typeface="inter-regular"/>
            </a:endParaRPr>
          </a:p>
          <a:p>
            <a:pPr algn="just"/>
            <a:r>
              <a:rPr lang="en-IN" b="0" i="0" dirty="0">
                <a:solidFill>
                  <a:srgbClr val="000000"/>
                </a:solidFill>
                <a:effectLst/>
                <a:latin typeface="inter-regular"/>
              </a:rPr>
              <a:t> </a:t>
            </a: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TreeSet3{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TreeSet</a:t>
            </a:r>
            <a:r>
              <a:rPr lang="en-IN" b="0" i="0" dirty="0">
                <a:solidFill>
                  <a:srgbClr val="000000"/>
                </a:solidFill>
                <a:effectLst/>
                <a:latin typeface="inter-regular"/>
              </a:rPr>
              <a:t>&lt;Integer&gt; set=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TreeSet</a:t>
            </a:r>
            <a:r>
              <a:rPr lang="en-IN" b="0" i="0" dirty="0">
                <a:solidFill>
                  <a:srgbClr val="000000"/>
                </a:solidFill>
                <a:effectLst/>
                <a:latin typeface="inter-regular"/>
              </a:rPr>
              <a:t>&lt;Integer&gt;();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C00000"/>
                </a:solidFill>
                <a:effectLst/>
                <a:latin typeface="inter-regular"/>
              </a:rPr>
              <a:t>24</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C00000"/>
                </a:solidFill>
                <a:effectLst/>
                <a:latin typeface="inter-regular"/>
              </a:rPr>
              <a:t>66</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C00000"/>
                </a:solidFill>
                <a:effectLst/>
                <a:latin typeface="inter-regular"/>
              </a:rPr>
              <a:t>12</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a:t>
            </a:r>
            <a:r>
              <a:rPr lang="en-IN" b="0" i="0" dirty="0">
                <a:solidFill>
                  <a:srgbClr val="C00000"/>
                </a:solidFill>
                <a:effectLst/>
                <a:latin typeface="inter-regular"/>
              </a:rPr>
              <a:t>15</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"Lowest Value: "</a:t>
            </a:r>
            <a:r>
              <a:rPr lang="en-IN" b="0" i="0" dirty="0">
                <a:solidFill>
                  <a:srgbClr val="000000"/>
                </a:solidFill>
                <a:effectLst/>
                <a:latin typeface="inter-regular"/>
              </a:rPr>
              <a:t>+</a:t>
            </a:r>
            <a:r>
              <a:rPr lang="en-IN" b="0" i="0" dirty="0" err="1">
                <a:solidFill>
                  <a:srgbClr val="000000"/>
                </a:solidFill>
                <a:effectLst/>
                <a:latin typeface="inter-regular"/>
              </a:rPr>
              <a:t>set.pollFirst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"Highest Value: "</a:t>
            </a:r>
            <a:r>
              <a:rPr lang="en-IN" b="0" i="0" dirty="0">
                <a:solidFill>
                  <a:srgbClr val="000000"/>
                </a:solidFill>
                <a:effectLst/>
                <a:latin typeface="inter-regular"/>
              </a:rPr>
              <a:t>+</a:t>
            </a:r>
            <a:r>
              <a:rPr lang="en-IN" b="0" i="0" dirty="0" err="1">
                <a:solidFill>
                  <a:srgbClr val="000000"/>
                </a:solidFill>
                <a:effectLst/>
                <a:latin typeface="inter-regular"/>
              </a:rPr>
              <a:t>set.pollLast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graphicFrame>
        <p:nvGraphicFramePr>
          <p:cNvPr id="2" name="Table 1">
            <a:extLst>
              <a:ext uri="{FF2B5EF4-FFF2-40B4-BE49-F238E27FC236}">
                <a16:creationId xmlns:a16="http://schemas.microsoft.com/office/drawing/2014/main" id="{8127CA71-A2A7-5776-7610-BB362F1D9873}"/>
              </a:ext>
            </a:extLst>
          </p:cNvPr>
          <p:cNvGraphicFramePr>
            <a:graphicFrameLocks noGrp="1"/>
          </p:cNvGraphicFramePr>
          <p:nvPr/>
        </p:nvGraphicFramePr>
        <p:xfrm>
          <a:off x="677862" y="180097"/>
          <a:ext cx="8596312" cy="1320848"/>
        </p:xfrm>
        <a:graphic>
          <a:graphicData uri="http://schemas.openxmlformats.org/drawingml/2006/table">
            <a:tbl>
              <a:tblPr/>
              <a:tblGrid>
                <a:gridCol w="4298156">
                  <a:extLst>
                    <a:ext uri="{9D8B030D-6E8A-4147-A177-3AD203B41FA5}">
                      <a16:colId xmlns:a16="http://schemas.microsoft.com/office/drawing/2014/main" val="6400203"/>
                    </a:ext>
                  </a:extLst>
                </a:gridCol>
                <a:gridCol w="4298156">
                  <a:extLst>
                    <a:ext uri="{9D8B030D-6E8A-4147-A177-3AD203B41FA5}">
                      <a16:colId xmlns:a16="http://schemas.microsoft.com/office/drawing/2014/main" val="2390027508"/>
                    </a:ext>
                  </a:extLst>
                </a:gridCol>
              </a:tblGrid>
              <a:tr h="654412">
                <a:tc>
                  <a:txBody>
                    <a:bodyPr/>
                    <a:lstStyle/>
                    <a:p>
                      <a:pPr algn="just" fontAlgn="t"/>
                      <a:r>
                        <a:rPr lang="en-IN" sz="1700">
                          <a:solidFill>
                            <a:srgbClr val="333333"/>
                          </a:solidFill>
                          <a:effectLst/>
                          <a:latin typeface="inter-regular"/>
                        </a:rPr>
                        <a:t>E pollFirst()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is used to retrieve and remove the lowest(first) element.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80110365"/>
                  </a:ext>
                </a:extLst>
              </a:tr>
              <a:tr h="654412">
                <a:tc>
                  <a:txBody>
                    <a:bodyPr/>
                    <a:lstStyle/>
                    <a:p>
                      <a:pPr algn="just" fontAlgn="t"/>
                      <a:r>
                        <a:rPr lang="en-IN" sz="1700" dirty="0">
                          <a:solidFill>
                            <a:srgbClr val="333333"/>
                          </a:solidFill>
                          <a:effectLst/>
                          <a:latin typeface="inter-regular"/>
                        </a:rPr>
                        <a:t>E </a:t>
                      </a:r>
                      <a:r>
                        <a:rPr lang="en-IN" sz="1700" dirty="0" err="1">
                          <a:solidFill>
                            <a:srgbClr val="333333"/>
                          </a:solidFill>
                          <a:effectLst/>
                          <a:latin typeface="inter-regular"/>
                        </a:rPr>
                        <a:t>pollLast</a:t>
                      </a:r>
                      <a:r>
                        <a:rPr lang="en-IN" sz="1700" dirty="0">
                          <a:solidFill>
                            <a:srgbClr val="333333"/>
                          </a:solidFill>
                          <a:effectLst/>
                          <a:latin typeface="inter-regular"/>
                        </a:rPr>
                        <a: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effectLst/>
                          <a:latin typeface="inter-regular"/>
                        </a:rPr>
                        <a:t>It is used to retrieve and remove the highest(last) element.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49791060"/>
                  </a:ext>
                </a:extLst>
              </a:tr>
            </a:tbl>
          </a:graphicData>
        </a:graphic>
      </p:graphicFrame>
    </p:spTree>
    <p:extLst>
      <p:ext uri="{BB962C8B-B14F-4D97-AF65-F5344CB8AC3E}">
        <p14:creationId xmlns:p14="http://schemas.microsoft.com/office/powerpoint/2010/main" val="1872768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84EAAC1-BE8A-1114-2DE6-A6BD5E751D93}"/>
              </a:ext>
            </a:extLst>
          </p:cNvPr>
          <p:cNvGraphicFramePr>
            <a:graphicFrameLocks noGrp="1"/>
          </p:cNvGraphicFramePr>
          <p:nvPr/>
        </p:nvGraphicFramePr>
        <p:xfrm>
          <a:off x="677863" y="138023"/>
          <a:ext cx="7896794" cy="401344"/>
        </p:xfrm>
        <a:graphic>
          <a:graphicData uri="http://schemas.openxmlformats.org/drawingml/2006/table">
            <a:tbl>
              <a:tblPr/>
              <a:tblGrid>
                <a:gridCol w="3948397">
                  <a:extLst>
                    <a:ext uri="{9D8B030D-6E8A-4147-A177-3AD203B41FA5}">
                      <a16:colId xmlns:a16="http://schemas.microsoft.com/office/drawing/2014/main" val="2028812239"/>
                    </a:ext>
                  </a:extLst>
                </a:gridCol>
                <a:gridCol w="3948397">
                  <a:extLst>
                    <a:ext uri="{9D8B030D-6E8A-4147-A177-3AD203B41FA5}">
                      <a16:colId xmlns:a16="http://schemas.microsoft.com/office/drawing/2014/main" val="3450279436"/>
                    </a:ext>
                  </a:extLst>
                </a:gridCol>
              </a:tblGrid>
              <a:tr h="369333">
                <a:tc>
                  <a:txBody>
                    <a:bodyPr/>
                    <a:lstStyle/>
                    <a:p>
                      <a:pPr algn="just" fontAlgn="t"/>
                      <a:r>
                        <a:rPr lang="en-IN" sz="1700">
                          <a:solidFill>
                            <a:srgbClr val="333333"/>
                          </a:solidFill>
                          <a:effectLst/>
                          <a:latin typeface="inter-regular"/>
                        </a:rPr>
                        <a:t>NavigableSet descendingSet()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effectLst/>
                          <a:latin typeface="inter-regular"/>
                        </a:rPr>
                        <a:t>It returns the elements in reverse order.</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56207625"/>
                  </a:ext>
                </a:extLst>
              </a:tr>
            </a:tbl>
          </a:graphicData>
        </a:graphic>
      </p:graphicFrame>
      <p:graphicFrame>
        <p:nvGraphicFramePr>
          <p:cNvPr id="4" name="Table 3">
            <a:extLst>
              <a:ext uri="{FF2B5EF4-FFF2-40B4-BE49-F238E27FC236}">
                <a16:creationId xmlns:a16="http://schemas.microsoft.com/office/drawing/2014/main" id="{9CCC80CC-5805-790C-4746-C056D5A09682}"/>
              </a:ext>
            </a:extLst>
          </p:cNvPr>
          <p:cNvGraphicFramePr>
            <a:graphicFrameLocks noGrp="1"/>
          </p:cNvGraphicFramePr>
          <p:nvPr/>
        </p:nvGraphicFramePr>
        <p:xfrm>
          <a:off x="677863" y="539367"/>
          <a:ext cx="8596312" cy="660424"/>
        </p:xfrm>
        <a:graphic>
          <a:graphicData uri="http://schemas.openxmlformats.org/drawingml/2006/table">
            <a:tbl>
              <a:tblPr/>
              <a:tblGrid>
                <a:gridCol w="4298156">
                  <a:extLst>
                    <a:ext uri="{9D8B030D-6E8A-4147-A177-3AD203B41FA5}">
                      <a16:colId xmlns:a16="http://schemas.microsoft.com/office/drawing/2014/main" val="3379058110"/>
                    </a:ext>
                  </a:extLst>
                </a:gridCol>
                <a:gridCol w="4298156">
                  <a:extLst>
                    <a:ext uri="{9D8B030D-6E8A-4147-A177-3AD203B41FA5}">
                      <a16:colId xmlns:a16="http://schemas.microsoft.com/office/drawing/2014/main" val="3548580343"/>
                    </a:ext>
                  </a:extLst>
                </a:gridCol>
              </a:tblGrid>
              <a:tr h="625199">
                <a:tc>
                  <a:txBody>
                    <a:bodyPr/>
                    <a:lstStyle/>
                    <a:p>
                      <a:pPr algn="just" fontAlgn="t"/>
                      <a:r>
                        <a:rPr lang="en-IN" sz="1700">
                          <a:solidFill>
                            <a:srgbClr val="333333"/>
                          </a:solidFill>
                          <a:effectLst/>
                          <a:latin typeface="inter-regular"/>
                        </a:rPr>
                        <a:t>SortedSet headSet(E toElement)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dirty="0">
                          <a:solidFill>
                            <a:srgbClr val="333333"/>
                          </a:solidFill>
                          <a:effectLst/>
                          <a:latin typeface="inter-regular"/>
                        </a:rPr>
                        <a:t>It returns the group of elements that are less than the specified element.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45608568"/>
                  </a:ext>
                </a:extLst>
              </a:tr>
            </a:tbl>
          </a:graphicData>
        </a:graphic>
      </p:graphicFrame>
      <p:graphicFrame>
        <p:nvGraphicFramePr>
          <p:cNvPr id="5" name="Table 4">
            <a:extLst>
              <a:ext uri="{FF2B5EF4-FFF2-40B4-BE49-F238E27FC236}">
                <a16:creationId xmlns:a16="http://schemas.microsoft.com/office/drawing/2014/main" id="{07CCB6B8-D63B-E2BE-07FC-A664AC13873C}"/>
              </a:ext>
            </a:extLst>
          </p:cNvPr>
          <p:cNvGraphicFramePr>
            <a:graphicFrameLocks noGrp="1"/>
          </p:cNvGraphicFramePr>
          <p:nvPr/>
        </p:nvGraphicFramePr>
        <p:xfrm>
          <a:off x="677863" y="1095556"/>
          <a:ext cx="8596312" cy="919504"/>
        </p:xfrm>
        <a:graphic>
          <a:graphicData uri="http://schemas.openxmlformats.org/drawingml/2006/table">
            <a:tbl>
              <a:tblPr/>
              <a:tblGrid>
                <a:gridCol w="4298156">
                  <a:extLst>
                    <a:ext uri="{9D8B030D-6E8A-4147-A177-3AD203B41FA5}">
                      <a16:colId xmlns:a16="http://schemas.microsoft.com/office/drawing/2014/main" val="1313078772"/>
                    </a:ext>
                  </a:extLst>
                </a:gridCol>
                <a:gridCol w="4298156">
                  <a:extLst>
                    <a:ext uri="{9D8B030D-6E8A-4147-A177-3AD203B41FA5}">
                      <a16:colId xmlns:a16="http://schemas.microsoft.com/office/drawing/2014/main" val="1908616914"/>
                    </a:ext>
                  </a:extLst>
                </a:gridCol>
              </a:tblGrid>
              <a:tr h="879894">
                <a:tc>
                  <a:txBody>
                    <a:bodyPr/>
                    <a:lstStyle/>
                    <a:p>
                      <a:pPr algn="just" fontAlgn="t"/>
                      <a:r>
                        <a:rPr lang="en-US" sz="1700">
                          <a:solidFill>
                            <a:srgbClr val="333333"/>
                          </a:solidFill>
                          <a:effectLst/>
                          <a:latin typeface="inter-regular"/>
                        </a:rPr>
                        <a:t>NavigableSet headSet(E toElement, boolean inclusive)</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effectLst/>
                          <a:latin typeface="inter-regular"/>
                        </a:rPr>
                        <a:t>It returns the group of elements that are less than or equal to(if, inclusive is true) the specified element.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60708881"/>
                  </a:ext>
                </a:extLst>
              </a:tr>
            </a:tbl>
          </a:graphicData>
        </a:graphic>
      </p:graphicFrame>
      <p:graphicFrame>
        <p:nvGraphicFramePr>
          <p:cNvPr id="6" name="Table 5">
            <a:extLst>
              <a:ext uri="{FF2B5EF4-FFF2-40B4-BE49-F238E27FC236}">
                <a16:creationId xmlns:a16="http://schemas.microsoft.com/office/drawing/2014/main" id="{01C8F635-D571-A7DE-201B-916A6D5A573D}"/>
              </a:ext>
            </a:extLst>
          </p:cNvPr>
          <p:cNvGraphicFramePr>
            <a:graphicFrameLocks noGrp="1"/>
          </p:cNvGraphicFramePr>
          <p:nvPr/>
        </p:nvGraphicFramePr>
        <p:xfrm>
          <a:off x="677863" y="2015060"/>
          <a:ext cx="8596312" cy="3795713"/>
        </p:xfrm>
        <a:graphic>
          <a:graphicData uri="http://schemas.openxmlformats.org/drawingml/2006/table">
            <a:tbl>
              <a:tblPr/>
              <a:tblGrid>
                <a:gridCol w="4298156">
                  <a:extLst>
                    <a:ext uri="{9D8B030D-6E8A-4147-A177-3AD203B41FA5}">
                      <a16:colId xmlns:a16="http://schemas.microsoft.com/office/drawing/2014/main" val="2897401180"/>
                    </a:ext>
                  </a:extLst>
                </a:gridCol>
                <a:gridCol w="4298156">
                  <a:extLst>
                    <a:ext uri="{9D8B030D-6E8A-4147-A177-3AD203B41FA5}">
                      <a16:colId xmlns:a16="http://schemas.microsoft.com/office/drawing/2014/main" val="3365415490"/>
                    </a:ext>
                  </a:extLst>
                </a:gridCol>
              </a:tblGrid>
              <a:tr h="1020836">
                <a:tc>
                  <a:txBody>
                    <a:bodyPr/>
                    <a:lstStyle/>
                    <a:p>
                      <a:pPr algn="just" fontAlgn="t"/>
                      <a:r>
                        <a:rPr lang="en-US" sz="1700">
                          <a:solidFill>
                            <a:srgbClr val="333333"/>
                          </a:solidFill>
                          <a:effectLst/>
                          <a:latin typeface="inter-regular"/>
                        </a:rPr>
                        <a:t>NavigableSet subSet(E fromElement, boolean fromInclusive, E toElement, boolean toInclusive)</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It returns a set of elements that lie between the given range.</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38871198"/>
                  </a:ext>
                </a:extLst>
              </a:tr>
              <a:tr h="1020836">
                <a:tc>
                  <a:txBody>
                    <a:bodyPr/>
                    <a:lstStyle/>
                    <a:p>
                      <a:pPr algn="just" fontAlgn="t"/>
                      <a:r>
                        <a:rPr lang="en-IN" sz="1700">
                          <a:solidFill>
                            <a:srgbClr val="333333"/>
                          </a:solidFill>
                          <a:effectLst/>
                          <a:latin typeface="inter-regular"/>
                        </a:rPr>
                        <a:t>SortedSet subSet(E fromElement, E toElement))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It returns a set of elements that lie between the given range which includes fromElement and excludes toElement.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94054364"/>
                  </a:ext>
                </a:extLst>
              </a:tr>
              <a:tr h="733205">
                <a:tc>
                  <a:txBody>
                    <a:bodyPr/>
                    <a:lstStyle/>
                    <a:p>
                      <a:pPr algn="just" fontAlgn="t"/>
                      <a:r>
                        <a:rPr lang="en-IN" sz="1700">
                          <a:solidFill>
                            <a:srgbClr val="333333"/>
                          </a:solidFill>
                          <a:effectLst/>
                          <a:latin typeface="inter-regular"/>
                        </a:rPr>
                        <a:t>SortedSet tailSet(E fromElement)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700">
                          <a:solidFill>
                            <a:srgbClr val="333333"/>
                          </a:solidFill>
                          <a:effectLst/>
                          <a:latin typeface="inter-regular"/>
                        </a:rPr>
                        <a:t>It returns a set of elements that are greater than or equal to the specified element.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7427457"/>
                  </a:ext>
                </a:extLst>
              </a:tr>
              <a:tr h="1020836">
                <a:tc>
                  <a:txBody>
                    <a:bodyPr/>
                    <a:lstStyle/>
                    <a:p>
                      <a:pPr algn="just" fontAlgn="t"/>
                      <a:r>
                        <a:rPr lang="en-US" sz="1700">
                          <a:solidFill>
                            <a:srgbClr val="333333"/>
                          </a:solidFill>
                          <a:effectLst/>
                          <a:latin typeface="inter-regular"/>
                        </a:rPr>
                        <a:t>NavigableSet tailSet(E fromElement, boolean inclusive)</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effectLst/>
                          <a:latin typeface="inter-regular"/>
                        </a:rPr>
                        <a:t>It returns a set of elements that are greater than or equal to (if, inclusive is true) the specified element.</a:t>
                      </a:r>
                    </a:p>
                  </a:txBody>
                  <a:tcPr marL="71132" marR="71132" marT="71132" marB="7113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6540999"/>
                  </a:ext>
                </a:extLst>
              </a:tr>
            </a:tbl>
          </a:graphicData>
        </a:graphic>
      </p:graphicFrame>
    </p:spTree>
    <p:extLst>
      <p:ext uri="{BB962C8B-B14F-4D97-AF65-F5344CB8AC3E}">
        <p14:creationId xmlns:p14="http://schemas.microsoft.com/office/powerpoint/2010/main" val="369727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9"/>
            <a:ext cx="8596668" cy="6086264"/>
          </a:xfrm>
        </p:spPr>
        <p:txBody>
          <a:bodyPr>
            <a:normAutofit lnSpcReduction="10000"/>
          </a:bodyPr>
          <a:lstStyle/>
          <a:p>
            <a:pPr marL="0" indent="0">
              <a:buNone/>
            </a:pPr>
            <a:r>
              <a:rPr lang="en-US" dirty="0"/>
              <a:t>Implementation classes for Queue is:</a:t>
            </a:r>
          </a:p>
          <a:p>
            <a:pPr marL="0" indent="0">
              <a:buNone/>
            </a:pPr>
            <a:r>
              <a:rPr lang="en-US" dirty="0"/>
              <a:t>Priority Queue</a:t>
            </a:r>
          </a:p>
          <a:p>
            <a:pPr marL="0" indent="0">
              <a:buNone/>
            </a:pPr>
            <a:r>
              <a:rPr lang="en-US" dirty="0"/>
              <a:t>Blocking Queue</a:t>
            </a:r>
          </a:p>
          <a:p>
            <a:pPr marL="0" indent="0">
              <a:buNone/>
            </a:pPr>
            <a:r>
              <a:rPr lang="en-US" dirty="0"/>
              <a:t>Priority Blocking Queue</a:t>
            </a:r>
          </a:p>
          <a:p>
            <a:pPr marL="0" indent="0">
              <a:buNone/>
            </a:pPr>
            <a:r>
              <a:rPr lang="en-US" dirty="0"/>
              <a:t>Linked Blocking Queue</a:t>
            </a:r>
          </a:p>
          <a:p>
            <a:pPr marL="0" indent="0">
              <a:buNone/>
            </a:pPr>
            <a:r>
              <a:rPr lang="en-US" dirty="0"/>
              <a:t>.</a:t>
            </a:r>
          </a:p>
          <a:p>
            <a:pPr marL="0" indent="0">
              <a:buNone/>
            </a:pPr>
            <a:r>
              <a:rPr lang="en-US" dirty="0"/>
              <a:t>.</a:t>
            </a:r>
          </a:p>
          <a:p>
            <a:pPr marL="0" indent="0">
              <a:buNone/>
            </a:pPr>
            <a:r>
              <a:rPr lang="en-US" dirty="0"/>
              <a:t>If you want to represent a group of individual objects as key-value pair then we should go for Map interface.</a:t>
            </a:r>
          </a:p>
          <a:p>
            <a:pPr marL="0" indent="0">
              <a:buNone/>
            </a:pPr>
            <a:r>
              <a:rPr lang="en-US" dirty="0"/>
              <a:t>Sorting:</a:t>
            </a:r>
          </a:p>
          <a:p>
            <a:pPr marL="0" indent="0">
              <a:buNone/>
            </a:pPr>
            <a:r>
              <a:rPr lang="en-US" dirty="0"/>
              <a:t>Comparable(I) is used for default natural sorting order.</a:t>
            </a:r>
          </a:p>
          <a:p>
            <a:pPr marL="0" indent="0">
              <a:buNone/>
            </a:pPr>
            <a:r>
              <a:rPr lang="en-US" dirty="0"/>
              <a:t>Comparator(I) is used for Customized sorting order.</a:t>
            </a:r>
          </a:p>
          <a:p>
            <a:pPr marL="0" indent="0">
              <a:buNone/>
            </a:pPr>
            <a:r>
              <a:rPr lang="en-US" dirty="0"/>
              <a:t>Cursors: are used to access collection objects one by one.</a:t>
            </a:r>
          </a:p>
          <a:p>
            <a:pPr marL="0" indent="0">
              <a:buNone/>
            </a:pPr>
            <a:r>
              <a:rPr lang="en-US" dirty="0"/>
              <a:t>Enumeration(I)</a:t>
            </a:r>
          </a:p>
          <a:p>
            <a:pPr marL="0" indent="0">
              <a:buNone/>
            </a:pPr>
            <a:r>
              <a:rPr lang="en-US" dirty="0"/>
              <a:t>Iterator(I)</a:t>
            </a:r>
          </a:p>
          <a:p>
            <a:pPr marL="0" indent="0">
              <a:buNone/>
            </a:pPr>
            <a:r>
              <a:rPr lang="en-US" dirty="0" err="1"/>
              <a:t>ListIterator</a:t>
            </a:r>
            <a:r>
              <a:rPr lang="en-US" dirty="0"/>
              <a:t>(I)</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215978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1000664" y="129396"/>
            <a:ext cx="8025790" cy="6186309"/>
          </a:xfrm>
          <a:prstGeom prst="rect">
            <a:avLst/>
          </a:prstGeom>
          <a:noFill/>
        </p:spPr>
        <p:txBody>
          <a:bodyPr wrap="square">
            <a:spAutoFit/>
          </a:bodyPr>
          <a:lstStyle/>
          <a:p>
            <a:pPr algn="ctr"/>
            <a:r>
              <a:rPr lang="en-IN" b="1" i="0" dirty="0">
                <a:solidFill>
                  <a:srgbClr val="006699"/>
                </a:solidFill>
                <a:effectLst/>
                <a:latin typeface="inter-regular"/>
              </a:rPr>
              <a:t>Example-</a:t>
            </a:r>
            <a:r>
              <a:rPr lang="en-IN" b="1" dirty="0">
                <a:solidFill>
                  <a:srgbClr val="006699"/>
                </a:solidFill>
                <a:latin typeface="inter-regular"/>
              </a:rPr>
              <a:t>5</a:t>
            </a:r>
            <a:endParaRPr lang="en-IN" b="1" i="0" dirty="0">
              <a:solidFill>
                <a:srgbClr val="006699"/>
              </a:solidFill>
              <a:effectLst/>
              <a:latin typeface="inter-regular"/>
            </a:endParaRPr>
          </a:p>
          <a:p>
            <a:pPr algn="ctr"/>
            <a:endParaRPr lang="en-IN" b="0" i="0" dirty="0">
              <a:solidFill>
                <a:srgbClr val="008200"/>
              </a:solidFill>
              <a:effectLst/>
              <a:latin typeface="inter-regular"/>
            </a:endParaRPr>
          </a:p>
          <a:p>
            <a:pPr algn="just"/>
            <a:r>
              <a:rPr lang="en-IN" b="0" i="0" dirty="0">
                <a:solidFill>
                  <a:srgbClr val="000000"/>
                </a:solidFill>
                <a:effectLst/>
                <a:latin typeface="inter-regular"/>
              </a:rPr>
              <a:t> </a:t>
            </a:r>
            <a:r>
              <a:rPr lang="en-IN" b="0" i="0" dirty="0">
                <a:solidFill>
                  <a:srgbClr val="610B4B"/>
                </a:solidFill>
                <a:effectLst/>
                <a:highlight>
                  <a:srgbClr val="FFFFFF"/>
                </a:highlight>
                <a:latin typeface="erdana"/>
              </a:rPr>
              <a:t>Java </a:t>
            </a:r>
            <a:r>
              <a:rPr lang="en-IN" b="0" i="0" dirty="0" err="1">
                <a:solidFill>
                  <a:srgbClr val="610B4B"/>
                </a:solidFill>
                <a:effectLst/>
                <a:highlight>
                  <a:srgbClr val="FFFFFF"/>
                </a:highlight>
                <a:latin typeface="erdana"/>
              </a:rPr>
              <a:t>TreeSet</a:t>
            </a:r>
            <a:r>
              <a:rPr lang="en-IN" b="0" i="0" dirty="0">
                <a:solidFill>
                  <a:srgbClr val="610B4B"/>
                </a:solidFill>
                <a:effectLst/>
                <a:highlight>
                  <a:srgbClr val="FFFFFF"/>
                </a:highlight>
                <a:latin typeface="erdana"/>
              </a:rPr>
              <a:t> Example: Book</a:t>
            </a:r>
          </a:p>
          <a:p>
            <a:pPr algn="just"/>
            <a:endParaRPr lang="en-IN" b="0" i="0" dirty="0">
              <a:solidFill>
                <a:srgbClr val="000000"/>
              </a:solidFill>
              <a:effectLst/>
              <a:latin typeface="inter-regular"/>
            </a:endParaRPr>
          </a:p>
          <a:p>
            <a:pPr algn="just"/>
            <a:r>
              <a:rPr lang="en-US" b="0" i="0" dirty="0">
                <a:solidFill>
                  <a:srgbClr val="333333"/>
                </a:solidFill>
                <a:effectLst/>
                <a:highlight>
                  <a:srgbClr val="FFFFFF"/>
                </a:highlight>
                <a:latin typeface="inter-regular"/>
              </a:rPr>
              <a:t>Let's see a </a:t>
            </a:r>
            <a:r>
              <a:rPr lang="en-US" b="0" i="0" dirty="0" err="1">
                <a:solidFill>
                  <a:srgbClr val="333333"/>
                </a:solidFill>
                <a:effectLst/>
                <a:highlight>
                  <a:srgbClr val="FFFFFF"/>
                </a:highlight>
                <a:latin typeface="inter-regular"/>
              </a:rPr>
              <a:t>TreeSet</a:t>
            </a:r>
            <a:r>
              <a:rPr lang="en-US" b="0" i="0" dirty="0">
                <a:solidFill>
                  <a:srgbClr val="333333"/>
                </a:solidFill>
                <a:effectLst/>
                <a:highlight>
                  <a:srgbClr val="FFFFFF"/>
                </a:highlight>
                <a:latin typeface="inter-regular"/>
              </a:rPr>
              <a:t> example where we are adding books to the set and printing all the books. The elements in </a:t>
            </a:r>
            <a:r>
              <a:rPr lang="en-US" b="0" i="0" dirty="0" err="1">
                <a:solidFill>
                  <a:srgbClr val="333333"/>
                </a:solidFill>
                <a:effectLst/>
                <a:highlight>
                  <a:srgbClr val="FFFFFF"/>
                </a:highlight>
                <a:latin typeface="inter-regular"/>
              </a:rPr>
              <a:t>TreeSet</a:t>
            </a:r>
            <a:r>
              <a:rPr lang="en-US" b="0" i="0" dirty="0">
                <a:solidFill>
                  <a:srgbClr val="333333"/>
                </a:solidFill>
                <a:effectLst/>
                <a:highlight>
                  <a:srgbClr val="FFFFFF"/>
                </a:highlight>
                <a:latin typeface="inter-regular"/>
              </a:rPr>
              <a:t> must be of a Comparable type. String and Wrapper classes are Comparable by default. To add user-defined objects in </a:t>
            </a:r>
            <a:r>
              <a:rPr lang="en-US" b="0" i="0" dirty="0" err="1">
                <a:solidFill>
                  <a:srgbClr val="333333"/>
                </a:solidFill>
                <a:effectLst/>
                <a:highlight>
                  <a:srgbClr val="FFFFFF"/>
                </a:highlight>
                <a:latin typeface="inter-regular"/>
              </a:rPr>
              <a:t>TreeSet</a:t>
            </a:r>
            <a:r>
              <a:rPr lang="en-US" b="0" i="0" dirty="0">
                <a:solidFill>
                  <a:srgbClr val="333333"/>
                </a:solidFill>
                <a:effectLst/>
                <a:highlight>
                  <a:srgbClr val="FFFFFF"/>
                </a:highlight>
                <a:latin typeface="inter-regular"/>
              </a:rPr>
              <a:t>, you need to implement the Comparable interface.</a:t>
            </a:r>
          </a:p>
          <a:p>
            <a:pPr algn="just"/>
            <a:br>
              <a:rPr lang="en-US" dirty="0"/>
            </a:b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Book </a:t>
            </a:r>
            <a:r>
              <a:rPr lang="en-IN" b="1" i="0" dirty="0">
                <a:solidFill>
                  <a:srgbClr val="006699"/>
                </a:solidFill>
                <a:effectLst/>
                <a:latin typeface="inter-regular"/>
              </a:rPr>
              <a:t>implements</a:t>
            </a:r>
            <a:r>
              <a:rPr lang="en-IN" b="0" i="0" dirty="0">
                <a:solidFill>
                  <a:srgbClr val="000000"/>
                </a:solidFill>
                <a:effectLst/>
                <a:latin typeface="inter-regular"/>
              </a:rPr>
              <a:t> Comparable&lt;Book&gt;{    </a:t>
            </a:r>
          </a:p>
          <a:p>
            <a:pPr algn="just"/>
            <a:r>
              <a:rPr lang="en-IN" b="1" i="0" dirty="0">
                <a:solidFill>
                  <a:srgbClr val="006699"/>
                </a:solidFill>
                <a:effectLst/>
                <a:latin typeface="inter-regular"/>
              </a:rPr>
              <a:t>int</a:t>
            </a:r>
            <a:r>
              <a:rPr lang="en-IN" b="0" i="0" dirty="0">
                <a:solidFill>
                  <a:srgbClr val="000000"/>
                </a:solidFill>
                <a:effectLst/>
                <a:latin typeface="inter-regular"/>
              </a:rPr>
              <a:t> id;    </a:t>
            </a:r>
          </a:p>
          <a:p>
            <a:pPr algn="just"/>
            <a:r>
              <a:rPr lang="en-IN" b="0" i="0" dirty="0">
                <a:solidFill>
                  <a:srgbClr val="000000"/>
                </a:solidFill>
                <a:effectLst/>
                <a:latin typeface="inter-regular"/>
              </a:rPr>
              <a:t>String </a:t>
            </a:r>
            <a:r>
              <a:rPr lang="en-IN" b="0" i="0" dirty="0" err="1">
                <a:solidFill>
                  <a:srgbClr val="000000"/>
                </a:solidFill>
                <a:effectLst/>
                <a:latin typeface="inter-regular"/>
              </a:rPr>
              <a:t>name,author,publisher</a:t>
            </a:r>
            <a:r>
              <a:rPr lang="en-IN" b="0" i="0" dirty="0">
                <a:solidFill>
                  <a:srgbClr val="000000"/>
                </a:solidFill>
                <a:effectLst/>
                <a:latin typeface="inter-regular"/>
              </a:rPr>
              <a:t>;    </a:t>
            </a:r>
          </a:p>
          <a:p>
            <a:pPr algn="just"/>
            <a:r>
              <a:rPr lang="en-IN" b="1" i="0" dirty="0">
                <a:solidFill>
                  <a:srgbClr val="006699"/>
                </a:solidFill>
                <a:effectLst/>
                <a:latin typeface="inter-regular"/>
              </a:rPr>
              <a:t>int</a:t>
            </a:r>
            <a:r>
              <a:rPr lang="en-IN" b="0" i="0" dirty="0">
                <a:solidFill>
                  <a:srgbClr val="000000"/>
                </a:solidFill>
                <a:effectLst/>
                <a:latin typeface="inter-regular"/>
              </a:rPr>
              <a:t> quantity;    </a:t>
            </a:r>
          </a:p>
          <a:p>
            <a:pPr algn="just"/>
            <a:r>
              <a:rPr lang="en-IN" b="1" i="0" dirty="0">
                <a:solidFill>
                  <a:srgbClr val="006699"/>
                </a:solidFill>
                <a:effectLst/>
                <a:latin typeface="inter-regular"/>
              </a:rPr>
              <a:t>public</a:t>
            </a:r>
            <a:r>
              <a:rPr lang="en-IN" b="0" i="0" dirty="0">
                <a:solidFill>
                  <a:srgbClr val="000000"/>
                </a:solidFill>
                <a:effectLst/>
                <a:latin typeface="inter-regular"/>
              </a:rPr>
              <a:t> Book(</a:t>
            </a:r>
            <a:r>
              <a:rPr lang="en-IN" b="1" i="0" dirty="0">
                <a:solidFill>
                  <a:srgbClr val="006699"/>
                </a:solidFill>
                <a:effectLst/>
                <a:latin typeface="inter-regular"/>
              </a:rPr>
              <a:t>int</a:t>
            </a:r>
            <a:r>
              <a:rPr lang="en-IN" b="0" i="0" dirty="0">
                <a:solidFill>
                  <a:srgbClr val="000000"/>
                </a:solidFill>
                <a:effectLst/>
                <a:latin typeface="inter-regular"/>
              </a:rPr>
              <a:t> id, String name, String author, String publisher, </a:t>
            </a:r>
            <a:r>
              <a:rPr lang="en-IN" b="1" i="0" dirty="0">
                <a:solidFill>
                  <a:srgbClr val="006699"/>
                </a:solidFill>
                <a:effectLst/>
                <a:latin typeface="inter-regular"/>
              </a:rPr>
              <a:t>int</a:t>
            </a:r>
            <a:r>
              <a:rPr lang="en-IN" b="0" i="0" dirty="0">
                <a:solidFill>
                  <a:srgbClr val="000000"/>
                </a:solidFill>
                <a:effectLst/>
                <a:latin typeface="inter-regular"/>
              </a:rPr>
              <a:t> quantity) {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.id = id;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.name = name;    </a:t>
            </a:r>
          </a:p>
          <a:p>
            <a:pPr algn="just"/>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.author</a:t>
            </a:r>
            <a:r>
              <a:rPr lang="en-IN" b="0" i="0" dirty="0">
                <a:solidFill>
                  <a:srgbClr val="000000"/>
                </a:solidFill>
                <a:effectLst/>
                <a:latin typeface="inter-regular"/>
              </a:rPr>
              <a:t> = author;    </a:t>
            </a:r>
          </a:p>
          <a:p>
            <a:pPr algn="just"/>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.publisher</a:t>
            </a:r>
            <a:r>
              <a:rPr lang="en-IN" b="0" i="0" dirty="0">
                <a:solidFill>
                  <a:srgbClr val="000000"/>
                </a:solidFill>
                <a:effectLst/>
                <a:latin typeface="inter-regular"/>
              </a:rPr>
              <a:t> = publisher;    </a:t>
            </a:r>
          </a:p>
          <a:p>
            <a:pPr algn="just"/>
            <a:r>
              <a:rPr lang="en-IN" b="0" i="0" dirty="0">
                <a:solidFill>
                  <a:srgbClr val="000000"/>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.quantity</a:t>
            </a:r>
            <a:r>
              <a:rPr lang="en-IN" b="0" i="0" dirty="0">
                <a:solidFill>
                  <a:srgbClr val="000000"/>
                </a:solidFill>
                <a:effectLst/>
                <a:latin typeface="inter-regular"/>
              </a:rPr>
              <a:t> = quantity;    </a:t>
            </a:r>
          </a:p>
          <a:p>
            <a:pPr algn="just"/>
            <a:r>
              <a:rPr lang="en-IN" b="0" i="0" dirty="0">
                <a:solidFill>
                  <a:srgbClr val="000000"/>
                </a:solidFill>
                <a:effectLst/>
                <a:latin typeface="inter-regular"/>
              </a:rPr>
              <a:t>}    </a:t>
            </a:r>
          </a:p>
          <a:p>
            <a:endParaRPr lang="en-IN" b="0" i="0" dirty="0">
              <a:solidFill>
                <a:srgbClr val="000000"/>
              </a:solidFill>
              <a:effectLst/>
              <a:latin typeface="inter-regular"/>
            </a:endParaRPr>
          </a:p>
        </p:txBody>
      </p:sp>
    </p:spTree>
    <p:extLst>
      <p:ext uri="{BB962C8B-B14F-4D97-AF65-F5344CB8AC3E}">
        <p14:creationId xmlns:p14="http://schemas.microsoft.com/office/powerpoint/2010/main" val="32639663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72E8-A193-52B9-2FDC-8C9A1AD3C540}"/>
              </a:ext>
            </a:extLst>
          </p:cNvPr>
          <p:cNvSpPr txBox="1"/>
          <p:nvPr/>
        </p:nvSpPr>
        <p:spPr>
          <a:xfrm>
            <a:off x="1000664" y="129396"/>
            <a:ext cx="8025790" cy="7294305"/>
          </a:xfrm>
          <a:prstGeom prst="rect">
            <a:avLst/>
          </a:prstGeom>
          <a:noFill/>
        </p:spPr>
        <p:txBody>
          <a:bodyPr wrap="square">
            <a:spAutoFit/>
          </a:bodyPr>
          <a:lstStyle/>
          <a:p>
            <a:pPr algn="just"/>
            <a:r>
              <a:rPr lang="en-IN" b="0" i="0" dirty="0">
                <a:solidFill>
                  <a:srgbClr val="008200"/>
                </a:solidFill>
                <a:effectLst/>
                <a:latin typeface="inter-regular"/>
              </a:rPr>
              <a:t>// implementing the abstract method</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compareTo</a:t>
            </a:r>
            <a:r>
              <a:rPr lang="en-IN" b="0" i="0" dirty="0">
                <a:solidFill>
                  <a:srgbClr val="000000"/>
                </a:solidFill>
                <a:effectLst/>
                <a:latin typeface="inter-regular"/>
              </a:rPr>
              <a:t>(Book b) {    </a:t>
            </a:r>
          </a:p>
          <a:p>
            <a:pPr algn="just"/>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(id&gt;b.id){    </a:t>
            </a:r>
          </a:p>
          <a:p>
            <a:pPr algn="just"/>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1</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else</a:t>
            </a: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(id&lt;b.id){    </a:t>
            </a:r>
          </a:p>
          <a:p>
            <a:pPr algn="just"/>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1</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else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a:t>
            </a:r>
            <a:r>
              <a:rPr lang="en-IN" b="0" i="0" dirty="0">
                <a:solidFill>
                  <a:srgbClr val="C00000"/>
                </a:solidFill>
                <a:effectLst/>
                <a:latin typeface="inter-regular"/>
              </a:rPr>
              <a:t>0</a:t>
            </a:r>
            <a:r>
              <a:rPr lang="en-IN" b="0" i="0" dirty="0">
                <a:solidFill>
                  <a:srgbClr val="000000"/>
                </a:solidFill>
                <a:effectLst/>
                <a:latin typeface="inter-regular"/>
              </a:rPr>
              <a:t>;    </a:t>
            </a:r>
          </a:p>
          <a:p>
            <a:pPr algn="just"/>
            <a:r>
              <a:rPr lang="en-IN" b="0" i="0" dirty="0">
                <a:solidFill>
                  <a:srgbClr val="000000"/>
                </a:solidFill>
                <a:effectLst/>
                <a:latin typeface="inter-regular"/>
              </a:rPr>
              <a:t>    }  }}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TreeSetExample</a:t>
            </a:r>
            <a:r>
              <a:rPr lang="en-IN" b="0" i="0" dirty="0">
                <a:solidFill>
                  <a:srgbClr val="000000"/>
                </a:solidFill>
                <a:effectLst/>
                <a:latin typeface="inter-regular"/>
              </a:rPr>
              <a:t> {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Set&lt;Book&gt; set=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TreeSet</a:t>
            </a:r>
            <a:r>
              <a:rPr lang="en-IN" b="0" i="0" dirty="0">
                <a:solidFill>
                  <a:srgbClr val="000000"/>
                </a:solidFill>
                <a:effectLst/>
                <a:latin typeface="inter-regular"/>
              </a:rPr>
              <a:t>&lt;Book&gt;();    </a:t>
            </a:r>
          </a:p>
          <a:p>
            <a:pPr algn="just"/>
            <a:r>
              <a:rPr lang="en-IN" b="0" i="0" dirty="0">
                <a:solidFill>
                  <a:srgbClr val="000000"/>
                </a:solidFill>
                <a:effectLst/>
                <a:latin typeface="inter-regular"/>
              </a:rPr>
              <a:t>    </a:t>
            </a:r>
            <a:r>
              <a:rPr lang="en-IN" b="0" i="0" dirty="0">
                <a:solidFill>
                  <a:srgbClr val="008200"/>
                </a:solidFill>
                <a:effectLst/>
                <a:latin typeface="inter-regular"/>
              </a:rPr>
              <a:t>//Creating Books  </a:t>
            </a:r>
            <a:r>
              <a:rPr lang="en-IN" b="0" i="0" dirty="0">
                <a:solidFill>
                  <a:srgbClr val="000000"/>
                </a:solidFill>
                <a:effectLst/>
                <a:latin typeface="inter-regular"/>
              </a:rPr>
              <a:t>  </a:t>
            </a:r>
          </a:p>
          <a:p>
            <a:pPr algn="just"/>
            <a:r>
              <a:rPr lang="en-IN" b="0" i="0" dirty="0">
                <a:solidFill>
                  <a:srgbClr val="000000"/>
                </a:solidFill>
                <a:effectLst/>
                <a:latin typeface="inter-regular"/>
              </a:rPr>
              <a:t>    Book b1=</a:t>
            </a:r>
            <a:r>
              <a:rPr lang="en-IN" b="1" i="0" dirty="0">
                <a:solidFill>
                  <a:srgbClr val="006699"/>
                </a:solidFill>
                <a:effectLst/>
                <a:latin typeface="inter-regular"/>
              </a:rPr>
              <a:t>new</a:t>
            </a:r>
            <a:r>
              <a:rPr lang="en-IN" b="0" i="0" dirty="0">
                <a:solidFill>
                  <a:srgbClr val="000000"/>
                </a:solidFill>
                <a:effectLst/>
                <a:latin typeface="inter-regular"/>
              </a:rPr>
              <a:t> Book(</a:t>
            </a:r>
            <a:r>
              <a:rPr lang="en-IN" b="0" i="0" dirty="0">
                <a:solidFill>
                  <a:srgbClr val="C00000"/>
                </a:solidFill>
                <a:effectLst/>
                <a:latin typeface="inter-regular"/>
              </a:rPr>
              <a:t>121</a:t>
            </a:r>
            <a:r>
              <a:rPr lang="en-IN" b="0" i="0" dirty="0">
                <a:solidFill>
                  <a:srgbClr val="000000"/>
                </a:solidFill>
                <a:effectLst/>
                <a:latin typeface="inter-regular"/>
              </a:rPr>
              <a:t>,</a:t>
            </a:r>
            <a:r>
              <a:rPr lang="en-IN" b="0" i="0" dirty="0">
                <a:solidFill>
                  <a:srgbClr val="0000FF"/>
                </a:solidFill>
                <a:effectLst/>
                <a:latin typeface="inter-regular"/>
              </a:rPr>
              <a:t>"Let us </a:t>
            </a:r>
            <a:r>
              <a:rPr lang="en-IN" b="0" i="0" dirty="0" err="1">
                <a:solidFill>
                  <a:srgbClr val="0000FF"/>
                </a:solidFill>
                <a:effectLst/>
                <a:latin typeface="inter-regular"/>
              </a:rPr>
              <a:t>C"</a:t>
            </a:r>
            <a:r>
              <a:rPr lang="en-IN" b="0" i="0" dirty="0" err="1">
                <a:solidFill>
                  <a:srgbClr val="000000"/>
                </a:solidFill>
                <a:effectLst/>
                <a:latin typeface="inter-regular"/>
              </a:rPr>
              <a:t>,</a:t>
            </a:r>
            <a:r>
              <a:rPr lang="en-IN" b="0" i="0" dirty="0" err="1">
                <a:solidFill>
                  <a:srgbClr val="0000FF"/>
                </a:solidFill>
                <a:effectLst/>
                <a:latin typeface="inter-regular"/>
              </a:rPr>
              <a:t>"Yashwant</a:t>
            </a:r>
            <a:r>
              <a:rPr lang="en-IN" b="0" i="0" dirty="0">
                <a:solidFill>
                  <a:srgbClr val="0000FF"/>
                </a:solidFill>
                <a:effectLst/>
                <a:latin typeface="inter-regular"/>
              </a:rPr>
              <a:t> Kanetkar"</a:t>
            </a:r>
            <a:r>
              <a:rPr lang="en-IN" b="0" i="0" dirty="0">
                <a:solidFill>
                  <a:srgbClr val="000000"/>
                </a:solidFill>
                <a:effectLst/>
                <a:latin typeface="inter-regular"/>
              </a:rPr>
              <a:t>,</a:t>
            </a:r>
            <a:r>
              <a:rPr lang="en-IN" b="0" i="0" dirty="0">
                <a:solidFill>
                  <a:srgbClr val="0000FF"/>
                </a:solidFill>
                <a:effectLst/>
                <a:latin typeface="inter-regular"/>
              </a:rPr>
              <a:t>"BPB"</a:t>
            </a:r>
            <a:r>
              <a:rPr lang="en-IN" b="0" i="0" dirty="0">
                <a:solidFill>
                  <a:srgbClr val="000000"/>
                </a:solidFill>
                <a:effectLst/>
                <a:latin typeface="inter-regular"/>
              </a:rPr>
              <a:t>,</a:t>
            </a:r>
            <a:r>
              <a:rPr lang="en-IN" b="0" i="0" dirty="0">
                <a:solidFill>
                  <a:srgbClr val="C00000"/>
                </a:solidFill>
                <a:effectLst/>
                <a:latin typeface="inter-regular"/>
              </a:rPr>
              <a:t>8</a:t>
            </a:r>
            <a:r>
              <a:rPr lang="en-IN" b="0" i="0" dirty="0">
                <a:solidFill>
                  <a:srgbClr val="000000"/>
                </a:solidFill>
                <a:effectLst/>
                <a:latin typeface="inter-regular"/>
              </a:rPr>
              <a:t>);    </a:t>
            </a:r>
          </a:p>
          <a:p>
            <a:pPr algn="just"/>
            <a:r>
              <a:rPr lang="en-IN" b="0" i="0" dirty="0">
                <a:solidFill>
                  <a:srgbClr val="000000"/>
                </a:solidFill>
                <a:effectLst/>
                <a:latin typeface="inter-regular"/>
              </a:rPr>
              <a:t>    Book b2=</a:t>
            </a:r>
            <a:r>
              <a:rPr lang="en-IN" b="1" i="0" dirty="0">
                <a:solidFill>
                  <a:srgbClr val="006699"/>
                </a:solidFill>
                <a:effectLst/>
                <a:latin typeface="inter-regular"/>
              </a:rPr>
              <a:t>new</a:t>
            </a:r>
            <a:r>
              <a:rPr lang="en-IN" b="0" i="0" dirty="0">
                <a:solidFill>
                  <a:srgbClr val="000000"/>
                </a:solidFill>
                <a:effectLst/>
                <a:latin typeface="inter-regular"/>
              </a:rPr>
              <a:t> Book(</a:t>
            </a:r>
            <a:r>
              <a:rPr lang="en-IN" b="0" i="0" dirty="0">
                <a:solidFill>
                  <a:srgbClr val="C00000"/>
                </a:solidFill>
                <a:effectLst/>
                <a:latin typeface="inter-regular"/>
              </a:rPr>
              <a:t>233</a:t>
            </a:r>
            <a:r>
              <a:rPr lang="en-IN" b="0" i="0" dirty="0">
                <a:solidFill>
                  <a:srgbClr val="000000"/>
                </a:solidFill>
                <a:effectLst/>
                <a:latin typeface="inter-regular"/>
              </a:rPr>
              <a:t>,</a:t>
            </a:r>
            <a:r>
              <a:rPr lang="en-IN" b="0" i="0" dirty="0">
                <a:solidFill>
                  <a:srgbClr val="0000FF"/>
                </a:solidFill>
                <a:effectLst/>
                <a:latin typeface="inter-regular"/>
              </a:rPr>
              <a:t>"Operating System"</a:t>
            </a:r>
            <a:r>
              <a:rPr lang="en-IN" b="0" i="0" dirty="0">
                <a:solidFill>
                  <a:srgbClr val="000000"/>
                </a:solidFill>
                <a:effectLst/>
                <a:latin typeface="inter-regular"/>
              </a:rPr>
              <a:t>,</a:t>
            </a:r>
            <a:r>
              <a:rPr lang="en-IN" b="0" i="0" dirty="0">
                <a:solidFill>
                  <a:srgbClr val="0000FF"/>
                </a:solidFill>
                <a:effectLst/>
                <a:latin typeface="inter-regular"/>
              </a:rPr>
              <a:t>"Galvin"</a:t>
            </a:r>
            <a:r>
              <a:rPr lang="en-IN" b="0" i="0" dirty="0">
                <a:solidFill>
                  <a:srgbClr val="000000"/>
                </a:solidFill>
                <a:effectLst/>
                <a:latin typeface="inter-regular"/>
              </a:rPr>
              <a:t>,</a:t>
            </a:r>
            <a:r>
              <a:rPr lang="en-IN" b="0" i="0" dirty="0">
                <a:solidFill>
                  <a:srgbClr val="0000FF"/>
                </a:solidFill>
                <a:effectLst/>
                <a:latin typeface="inter-regular"/>
              </a:rPr>
              <a:t>"Wiley"</a:t>
            </a:r>
            <a:r>
              <a:rPr lang="en-IN" b="0" i="0" dirty="0">
                <a:solidFill>
                  <a:srgbClr val="000000"/>
                </a:solidFill>
                <a:effectLst/>
                <a:latin typeface="inter-regular"/>
              </a:rPr>
              <a:t>,</a:t>
            </a:r>
            <a:r>
              <a:rPr lang="en-IN" b="0" i="0" dirty="0">
                <a:solidFill>
                  <a:srgbClr val="C00000"/>
                </a:solidFill>
                <a:effectLst/>
                <a:latin typeface="inter-regular"/>
              </a:rPr>
              <a:t>6</a:t>
            </a:r>
            <a:r>
              <a:rPr lang="en-IN" b="0" i="0" dirty="0">
                <a:solidFill>
                  <a:srgbClr val="000000"/>
                </a:solidFill>
                <a:effectLst/>
                <a:latin typeface="inter-regular"/>
              </a:rPr>
              <a:t>);    </a:t>
            </a:r>
          </a:p>
          <a:p>
            <a:pPr algn="just"/>
            <a:r>
              <a:rPr lang="en-IN" b="0" i="0" dirty="0">
                <a:solidFill>
                  <a:srgbClr val="000000"/>
                </a:solidFill>
                <a:effectLst/>
                <a:latin typeface="inter-regular"/>
              </a:rPr>
              <a:t>    Book b3=</a:t>
            </a:r>
            <a:r>
              <a:rPr lang="en-IN" b="1" i="0" dirty="0">
                <a:solidFill>
                  <a:srgbClr val="006699"/>
                </a:solidFill>
                <a:effectLst/>
                <a:latin typeface="inter-regular"/>
              </a:rPr>
              <a:t>new</a:t>
            </a:r>
            <a:r>
              <a:rPr lang="en-IN" b="0" i="0" dirty="0">
                <a:solidFill>
                  <a:srgbClr val="000000"/>
                </a:solidFill>
                <a:effectLst/>
                <a:latin typeface="inter-regular"/>
              </a:rPr>
              <a:t> Book(</a:t>
            </a:r>
            <a:r>
              <a:rPr lang="en-IN" b="0" i="0" dirty="0">
                <a:solidFill>
                  <a:srgbClr val="C00000"/>
                </a:solidFill>
                <a:effectLst/>
                <a:latin typeface="inter-regular"/>
              </a:rPr>
              <a:t>101</a:t>
            </a:r>
            <a:r>
              <a:rPr lang="en-IN" b="0" i="0" dirty="0">
                <a:solidFill>
                  <a:srgbClr val="000000"/>
                </a:solidFill>
                <a:effectLst/>
                <a:latin typeface="inter-regular"/>
              </a:rPr>
              <a:t>,</a:t>
            </a:r>
            <a:r>
              <a:rPr lang="en-IN" b="0" i="0" dirty="0">
                <a:solidFill>
                  <a:srgbClr val="0000FF"/>
                </a:solidFill>
                <a:effectLst/>
                <a:latin typeface="inter-regular"/>
              </a:rPr>
              <a:t>"Data Communications &amp; Networking"</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Forouzan</a:t>
            </a:r>
            <a:r>
              <a:rPr lang="en-IN" b="0" i="0" dirty="0">
                <a:solidFill>
                  <a:srgbClr val="0000FF"/>
                </a:solidFill>
                <a:effectLst/>
                <a:latin typeface="inter-regular"/>
              </a:rPr>
              <a:t>"</a:t>
            </a:r>
            <a:r>
              <a:rPr lang="en-IN" b="0" i="0" dirty="0">
                <a:solidFill>
                  <a:srgbClr val="000000"/>
                </a:solidFill>
                <a:effectLst/>
                <a:latin typeface="inter-regular"/>
              </a:rPr>
              <a:t>,</a:t>
            </a:r>
            <a:r>
              <a:rPr lang="en-IN" b="0" i="0" dirty="0">
                <a:solidFill>
                  <a:srgbClr val="0000FF"/>
                </a:solidFill>
                <a:effectLst/>
                <a:latin typeface="inter-regular"/>
              </a:rPr>
              <a:t>"Mc Graw Hill"</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//Adding Books to </a:t>
            </a:r>
            <a:r>
              <a:rPr lang="en-IN" b="0" i="0" dirty="0" err="1">
                <a:solidFill>
                  <a:srgbClr val="008200"/>
                </a:solidFill>
                <a:effectLst/>
                <a:latin typeface="inter-regular"/>
              </a:rPr>
              <a:t>TreeSet</a:t>
            </a:r>
            <a:r>
              <a:rPr lang="en-IN" b="0" i="0" dirty="0">
                <a:solidFill>
                  <a:srgbClr val="008200"/>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set.add</a:t>
            </a:r>
            <a:r>
              <a:rPr lang="en-IN" b="0" i="0" dirty="0">
                <a:solidFill>
                  <a:srgbClr val="000000"/>
                </a:solidFill>
                <a:effectLst/>
                <a:latin typeface="inter-regular"/>
              </a:rPr>
              <a:t>(b1);        </a:t>
            </a:r>
            <a:r>
              <a:rPr lang="en-IN" b="0" i="0" dirty="0" err="1">
                <a:solidFill>
                  <a:srgbClr val="000000"/>
                </a:solidFill>
                <a:effectLst/>
                <a:latin typeface="inter-regular"/>
              </a:rPr>
              <a:t>set.add</a:t>
            </a:r>
            <a:r>
              <a:rPr lang="en-IN" b="0" i="0" dirty="0">
                <a:solidFill>
                  <a:srgbClr val="000000"/>
                </a:solidFill>
                <a:effectLst/>
                <a:latin typeface="inter-regular"/>
              </a:rPr>
              <a:t>(b2);        </a:t>
            </a:r>
            <a:r>
              <a:rPr lang="en-IN" b="0" i="0" dirty="0" err="1">
                <a:solidFill>
                  <a:srgbClr val="000000"/>
                </a:solidFill>
                <a:effectLst/>
                <a:latin typeface="inter-regular"/>
              </a:rPr>
              <a:t>set.add</a:t>
            </a:r>
            <a:r>
              <a:rPr lang="en-IN" b="0" i="0" dirty="0">
                <a:solidFill>
                  <a:srgbClr val="000000"/>
                </a:solidFill>
                <a:effectLst/>
                <a:latin typeface="inter-regular"/>
              </a:rPr>
              <a:t>(b3);    </a:t>
            </a:r>
          </a:p>
          <a:p>
            <a:pPr algn="just"/>
            <a:r>
              <a:rPr lang="en-IN" b="0" i="0" dirty="0">
                <a:solidFill>
                  <a:srgbClr val="000000"/>
                </a:solidFill>
                <a:effectLst/>
                <a:latin typeface="inter-regular"/>
              </a:rPr>
              <a:t>    </a:t>
            </a:r>
            <a:r>
              <a:rPr lang="en-IN" b="0" i="0" dirty="0">
                <a:solidFill>
                  <a:srgbClr val="008200"/>
                </a:solidFill>
                <a:effectLst/>
                <a:latin typeface="inter-regular"/>
              </a:rPr>
              <a:t>//Traversing </a:t>
            </a:r>
            <a:r>
              <a:rPr lang="en-IN" b="0" i="0" dirty="0" err="1">
                <a:solidFill>
                  <a:srgbClr val="008200"/>
                </a:solidFill>
                <a:effectLst/>
                <a:latin typeface="inter-regular"/>
              </a:rPr>
              <a:t>TreeSet</a:t>
            </a:r>
            <a:r>
              <a:rPr lang="en-IN" b="0" i="0" dirty="0">
                <a:solidFill>
                  <a:srgbClr val="008200"/>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(Book b:set){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(b.id+</a:t>
            </a:r>
            <a:r>
              <a:rPr lang="en-IN" b="0" i="0" dirty="0">
                <a:solidFill>
                  <a:srgbClr val="0000FF"/>
                </a:solidFill>
                <a:effectLst/>
                <a:latin typeface="inter-regular"/>
              </a:rPr>
              <a:t>" "</a:t>
            </a:r>
            <a:r>
              <a:rPr lang="en-IN" b="0" i="0" dirty="0">
                <a:solidFill>
                  <a:srgbClr val="000000"/>
                </a:solidFill>
                <a:effectLst/>
                <a:latin typeface="inter-regular"/>
              </a:rPr>
              <a:t>+b.name+</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b.author</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b.publisher</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a:t>
            </a:r>
            <a:r>
              <a:rPr lang="en-IN" b="0" i="0" dirty="0" err="1">
                <a:solidFill>
                  <a:srgbClr val="000000"/>
                </a:solidFill>
                <a:effectLst/>
                <a:latin typeface="inter-regular"/>
              </a:rPr>
              <a:t>b.quantity</a:t>
            </a:r>
            <a:r>
              <a:rPr lang="en-IN" b="0" i="0" dirty="0">
                <a:solidFill>
                  <a:srgbClr val="000000"/>
                </a:solidFill>
                <a:effectLst/>
                <a:latin typeface="inter-regular"/>
              </a:rPr>
              <a:t>);       }    }}   </a:t>
            </a:r>
          </a:p>
          <a:p>
            <a:pPr algn="ctr"/>
            <a:endParaRPr lang="en-IN" b="1" i="0" dirty="0">
              <a:solidFill>
                <a:srgbClr val="006699"/>
              </a:solidFill>
              <a:effectLst/>
              <a:latin typeface="inter-regular"/>
            </a:endParaRPr>
          </a:p>
          <a:p>
            <a:endParaRPr lang="en-IN" b="0" i="0" dirty="0">
              <a:solidFill>
                <a:srgbClr val="000000"/>
              </a:solidFill>
              <a:effectLst/>
              <a:latin typeface="inter-regular"/>
            </a:endParaRPr>
          </a:p>
        </p:txBody>
      </p:sp>
    </p:spTree>
    <p:extLst>
      <p:ext uri="{BB962C8B-B14F-4D97-AF65-F5344CB8AC3E}">
        <p14:creationId xmlns:p14="http://schemas.microsoft.com/office/powerpoint/2010/main" val="35260940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805C46-C232-2827-1650-ACD2A2E6E3ED}"/>
              </a:ext>
            </a:extLst>
          </p:cNvPr>
          <p:cNvSpPr txBox="1"/>
          <p:nvPr/>
        </p:nvSpPr>
        <p:spPr>
          <a:xfrm>
            <a:off x="1947413" y="61404"/>
            <a:ext cx="6103188" cy="369332"/>
          </a:xfrm>
          <a:prstGeom prst="rect">
            <a:avLst/>
          </a:prstGeom>
          <a:noFill/>
        </p:spPr>
        <p:txBody>
          <a:bodyPr wrap="square">
            <a:spAutoFit/>
          </a:bodyPr>
          <a:lstStyle/>
          <a:p>
            <a:pPr algn="just"/>
            <a:r>
              <a:rPr lang="en-IN" b="0" i="0">
                <a:solidFill>
                  <a:srgbClr val="610B4B"/>
                </a:solidFill>
                <a:effectLst/>
                <a:highlight>
                  <a:srgbClr val="FFFFFF"/>
                </a:highlight>
                <a:latin typeface="erdana"/>
              </a:rPr>
              <a:t>ClassCast Exception in TreeSet</a:t>
            </a:r>
            <a:endParaRPr lang="en-IN" b="0" i="0" dirty="0">
              <a:solidFill>
                <a:srgbClr val="610B4B"/>
              </a:solidFill>
              <a:effectLst/>
              <a:highlight>
                <a:srgbClr val="FFFFFF"/>
              </a:highlight>
              <a:latin typeface="erdana"/>
            </a:endParaRPr>
          </a:p>
        </p:txBody>
      </p:sp>
      <p:sp>
        <p:nvSpPr>
          <p:cNvPr id="7" name="TextBox 6">
            <a:extLst>
              <a:ext uri="{FF2B5EF4-FFF2-40B4-BE49-F238E27FC236}">
                <a16:creationId xmlns:a16="http://schemas.microsoft.com/office/drawing/2014/main" id="{DC8D8B26-8BB3-DE73-0B5F-2AF110FA2A57}"/>
              </a:ext>
            </a:extLst>
          </p:cNvPr>
          <p:cNvSpPr txBox="1"/>
          <p:nvPr/>
        </p:nvSpPr>
        <p:spPr>
          <a:xfrm>
            <a:off x="377405" y="430736"/>
            <a:ext cx="10241712" cy="646331"/>
          </a:xfrm>
          <a:prstGeom prst="rect">
            <a:avLst/>
          </a:prstGeom>
          <a:noFill/>
        </p:spPr>
        <p:txBody>
          <a:bodyPr wrap="square">
            <a:spAutoFit/>
          </a:bodyPr>
          <a:lstStyle/>
          <a:p>
            <a:r>
              <a:rPr lang="en-US" b="0" i="0" dirty="0">
                <a:solidFill>
                  <a:srgbClr val="333333"/>
                </a:solidFill>
                <a:effectLst/>
                <a:highlight>
                  <a:srgbClr val="FFFFFF"/>
                </a:highlight>
                <a:latin typeface="inter-regular"/>
              </a:rPr>
              <a:t>If we add an object of the class that is not implementing the Comparable interface, the </a:t>
            </a:r>
            <a:r>
              <a:rPr lang="en-US" b="0" i="0" dirty="0" err="1">
                <a:solidFill>
                  <a:srgbClr val="333333"/>
                </a:solidFill>
                <a:effectLst/>
                <a:highlight>
                  <a:srgbClr val="FFFFFF"/>
                </a:highlight>
                <a:latin typeface="inter-regular"/>
              </a:rPr>
              <a:t>ClassCast</a:t>
            </a:r>
            <a:r>
              <a:rPr lang="en-US" b="0" i="0" dirty="0">
                <a:solidFill>
                  <a:srgbClr val="333333"/>
                </a:solidFill>
                <a:effectLst/>
                <a:highlight>
                  <a:srgbClr val="FFFFFF"/>
                </a:highlight>
                <a:latin typeface="inter-regular"/>
              </a:rPr>
              <a:t> Exception is raised. Observe the following program.</a:t>
            </a:r>
            <a:endParaRPr lang="en-IN" dirty="0"/>
          </a:p>
        </p:txBody>
      </p:sp>
      <p:sp>
        <p:nvSpPr>
          <p:cNvPr id="9" name="TextBox 8">
            <a:extLst>
              <a:ext uri="{FF2B5EF4-FFF2-40B4-BE49-F238E27FC236}">
                <a16:creationId xmlns:a16="http://schemas.microsoft.com/office/drawing/2014/main" id="{03744979-4509-4AC4-63D9-23142A69AD94}"/>
              </a:ext>
            </a:extLst>
          </p:cNvPr>
          <p:cNvSpPr txBox="1"/>
          <p:nvPr/>
        </p:nvSpPr>
        <p:spPr>
          <a:xfrm>
            <a:off x="1164566" y="1446399"/>
            <a:ext cx="7013275" cy="4801314"/>
          </a:xfrm>
          <a:prstGeom prst="rect">
            <a:avLst/>
          </a:prstGeom>
          <a:noFill/>
        </p:spPr>
        <p:txBody>
          <a:bodyPr wrap="square">
            <a:spAutoFit/>
          </a:bodyPr>
          <a:lstStyle/>
          <a:p>
            <a:pPr algn="just"/>
            <a:r>
              <a:rPr lang="en-US" b="0" i="0" dirty="0">
                <a:solidFill>
                  <a:srgbClr val="008200"/>
                </a:solidFill>
                <a:effectLst/>
                <a:latin typeface="inter-regular"/>
              </a:rPr>
              <a:t>// important import statement</a:t>
            </a:r>
            <a:r>
              <a:rPr lang="en-US" b="0" i="0" dirty="0">
                <a:solidFill>
                  <a:srgbClr val="000000"/>
                </a:solidFill>
                <a:effectLst/>
                <a:latin typeface="inter-regular"/>
              </a:rPr>
              <a:t>  </a:t>
            </a:r>
          </a:p>
          <a:p>
            <a:pPr algn="just"/>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java.util</a:t>
            </a:r>
            <a:r>
              <a:rPr lang="en-US" b="0" i="0" dirty="0">
                <a:solidFill>
                  <a:srgbClr val="000000"/>
                </a:solidFill>
                <a:effectLst/>
                <a:latin typeface="inter-regular"/>
              </a:rPr>
              <a:t>.*;  </a:t>
            </a:r>
          </a:p>
          <a:p>
            <a:pPr algn="just"/>
            <a:r>
              <a:rPr lang="en-US" b="1" i="0" dirty="0">
                <a:solidFill>
                  <a:srgbClr val="006699"/>
                </a:solidFill>
                <a:effectLst/>
                <a:latin typeface="inter-regular"/>
              </a:rPr>
              <a:t>class</a:t>
            </a:r>
            <a:r>
              <a:rPr lang="en-US" b="0" i="0" dirty="0">
                <a:solidFill>
                  <a:srgbClr val="000000"/>
                </a:solidFill>
                <a:effectLst/>
                <a:latin typeface="inter-regular"/>
              </a:rPr>
              <a:t> Employee {      </a:t>
            </a:r>
          </a:p>
          <a:p>
            <a:pPr algn="just"/>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empId</a:t>
            </a:r>
            <a:r>
              <a:rPr lang="en-US" b="0" i="0" dirty="0">
                <a:solidFill>
                  <a:srgbClr val="000000"/>
                </a:solidFill>
                <a:effectLst/>
                <a:latin typeface="inter-regular"/>
              </a:rPr>
              <a:t>;  </a:t>
            </a:r>
          </a:p>
          <a:p>
            <a:pPr algn="just"/>
            <a:r>
              <a:rPr lang="en-US" b="0" i="0" dirty="0">
                <a:solidFill>
                  <a:srgbClr val="000000"/>
                </a:solidFill>
                <a:effectLst/>
                <a:latin typeface="inter-regular"/>
              </a:rPr>
              <a:t>String name;  </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 getting the name of the employee</a:t>
            </a:r>
            <a:r>
              <a:rPr lang="en-US" b="0" i="0" dirty="0">
                <a:solidFill>
                  <a:srgbClr val="000000"/>
                </a:solidFill>
                <a:effectLst/>
                <a:latin typeface="inter-regular"/>
              </a:rPr>
              <a:t>  </a:t>
            </a:r>
          </a:p>
          <a:p>
            <a:pPr algn="just"/>
            <a:r>
              <a:rPr lang="en-US" b="0" i="0" dirty="0">
                <a:solidFill>
                  <a:srgbClr val="000000"/>
                </a:solidFill>
                <a:effectLst/>
                <a:latin typeface="inter-regular"/>
              </a:rPr>
              <a:t>String </a:t>
            </a:r>
            <a:r>
              <a:rPr lang="en-US" b="0" i="0" dirty="0" err="1">
                <a:solidFill>
                  <a:srgbClr val="000000"/>
                </a:solidFill>
                <a:effectLst/>
                <a:latin typeface="inter-regular"/>
              </a:rPr>
              <a:t>getName</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t>
            </a:r>
            <a:r>
              <a:rPr lang="en-US" b="1" i="0" dirty="0">
                <a:solidFill>
                  <a:srgbClr val="006699"/>
                </a:solidFill>
                <a:effectLst/>
                <a:latin typeface="inter-regular"/>
              </a:rPr>
              <a:t>this</a:t>
            </a:r>
            <a:r>
              <a:rPr lang="en-US" b="0" i="0" dirty="0">
                <a:solidFill>
                  <a:srgbClr val="000000"/>
                </a:solidFill>
                <a:effectLst/>
                <a:latin typeface="inter-regular"/>
              </a:rPr>
              <a:t>.name;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 setting the name of the employee</a:t>
            </a:r>
            <a:r>
              <a:rPr lang="en-US" b="0" i="0" dirty="0">
                <a:solidFill>
                  <a:srgbClr val="000000"/>
                </a:solidFill>
                <a:effectLst/>
                <a:latin typeface="inter-regular"/>
              </a:rPr>
              <a:t>  </a:t>
            </a:r>
          </a:p>
          <a:p>
            <a:pPr algn="just"/>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setName</a:t>
            </a:r>
            <a:r>
              <a:rPr lang="en-US" b="0" i="0" dirty="0">
                <a:solidFill>
                  <a:srgbClr val="000000"/>
                </a:solidFill>
                <a:effectLst/>
                <a:latin typeface="inter-regular"/>
              </a:rPr>
              <a:t>(String name)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this</a:t>
            </a:r>
            <a:r>
              <a:rPr lang="en-US" b="0" i="0" dirty="0">
                <a:solidFill>
                  <a:srgbClr val="000000"/>
                </a:solidFill>
                <a:effectLst/>
                <a:latin typeface="inter-regular"/>
              </a:rPr>
              <a:t>.name = name;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39934026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ACDF7B-FB8B-938B-43A2-F625BBAC23CB}"/>
              </a:ext>
            </a:extLst>
          </p:cNvPr>
          <p:cNvSpPr txBox="1"/>
          <p:nvPr/>
        </p:nvSpPr>
        <p:spPr>
          <a:xfrm>
            <a:off x="2499504" y="772000"/>
            <a:ext cx="6103188" cy="5632311"/>
          </a:xfrm>
          <a:prstGeom prst="rect">
            <a:avLst/>
          </a:prstGeom>
          <a:noFill/>
        </p:spPr>
        <p:txBody>
          <a:bodyPr wrap="square">
            <a:spAutoFit/>
          </a:bodyPr>
          <a:lstStyle/>
          <a:p>
            <a:pPr algn="just"/>
            <a:r>
              <a:rPr lang="en-US" b="0" i="0" dirty="0">
                <a:solidFill>
                  <a:srgbClr val="008200"/>
                </a:solidFill>
                <a:effectLst/>
                <a:latin typeface="inter-regular"/>
              </a:rPr>
              <a:t>// setting the employee id </a:t>
            </a:r>
            <a:r>
              <a:rPr lang="en-US" b="0" i="0" dirty="0">
                <a:solidFill>
                  <a:srgbClr val="000000"/>
                </a:solidFill>
                <a:effectLst/>
                <a:latin typeface="inter-regular"/>
              </a:rPr>
              <a:t>  </a:t>
            </a:r>
          </a:p>
          <a:p>
            <a:pPr algn="just"/>
            <a:r>
              <a:rPr lang="en-US" b="0" i="0" dirty="0">
                <a:solidFill>
                  <a:srgbClr val="008200"/>
                </a:solidFill>
                <a:effectLst/>
                <a:latin typeface="inter-regular"/>
              </a:rPr>
              <a:t>// of the employee</a:t>
            </a:r>
            <a:r>
              <a:rPr lang="en-US" b="0" i="0" dirty="0">
                <a:solidFill>
                  <a:srgbClr val="000000"/>
                </a:solidFill>
                <a:effectLst/>
                <a:latin typeface="inter-regular"/>
              </a:rPr>
              <a:t>  </a:t>
            </a:r>
          </a:p>
          <a:p>
            <a:pPr algn="just"/>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setId</a:t>
            </a:r>
            <a:r>
              <a:rPr lang="en-US" b="0" i="0" dirty="0">
                <a:solidFill>
                  <a:srgbClr val="000000"/>
                </a:solidFill>
                <a:effectLst/>
                <a:latin typeface="inter-regular"/>
              </a:rPr>
              <a:t>(</a:t>
            </a:r>
            <a:r>
              <a:rPr lang="en-US" b="1" i="0" dirty="0">
                <a:solidFill>
                  <a:srgbClr val="006699"/>
                </a:solidFill>
                <a:effectLst/>
                <a:latin typeface="inter-regular"/>
              </a:rPr>
              <a:t>int</a:t>
            </a:r>
            <a:r>
              <a:rPr lang="en-US" b="0" i="0" dirty="0">
                <a:solidFill>
                  <a:srgbClr val="000000"/>
                </a:solidFill>
                <a:effectLst/>
                <a:latin typeface="inter-regular"/>
              </a:rPr>
              <a:t> a)  {  </a:t>
            </a:r>
          </a:p>
          <a:p>
            <a:pPr algn="just"/>
            <a:r>
              <a:rPr lang="en-US" b="1" i="0" dirty="0" err="1">
                <a:solidFill>
                  <a:srgbClr val="006699"/>
                </a:solidFill>
                <a:effectLst/>
                <a:latin typeface="inter-regular"/>
              </a:rPr>
              <a:t>this</a:t>
            </a:r>
            <a:r>
              <a:rPr lang="en-US" b="0" i="0" dirty="0" err="1">
                <a:solidFill>
                  <a:srgbClr val="000000"/>
                </a:solidFill>
                <a:effectLst/>
                <a:latin typeface="inter-regular"/>
              </a:rPr>
              <a:t>.empId</a:t>
            </a:r>
            <a:r>
              <a:rPr lang="en-US" b="0" i="0" dirty="0">
                <a:solidFill>
                  <a:srgbClr val="000000"/>
                </a:solidFill>
                <a:effectLst/>
                <a:latin typeface="inter-regular"/>
              </a:rPr>
              <a:t> = a;  }    </a:t>
            </a:r>
          </a:p>
          <a:p>
            <a:pPr algn="just"/>
            <a:r>
              <a:rPr lang="en-US" b="0" i="0" dirty="0">
                <a:solidFill>
                  <a:srgbClr val="008200"/>
                </a:solidFill>
                <a:effectLst/>
                <a:latin typeface="inter-regular"/>
              </a:rPr>
              <a:t>// retrieving the employee id of</a:t>
            </a:r>
            <a:r>
              <a:rPr lang="en-US" b="0" i="0" dirty="0">
                <a:solidFill>
                  <a:srgbClr val="000000"/>
                </a:solidFill>
                <a:effectLst/>
                <a:latin typeface="inter-regular"/>
              </a:rPr>
              <a:t>  </a:t>
            </a:r>
          </a:p>
          <a:p>
            <a:pPr algn="just"/>
            <a:r>
              <a:rPr lang="en-US" b="0" i="0" dirty="0">
                <a:solidFill>
                  <a:srgbClr val="008200"/>
                </a:solidFill>
                <a:effectLst/>
                <a:latin typeface="inter-regular"/>
              </a:rPr>
              <a:t>// the employee</a:t>
            </a:r>
            <a:r>
              <a:rPr lang="en-US" b="0" i="0" dirty="0">
                <a:solidFill>
                  <a:srgbClr val="000000"/>
                </a:solidFill>
                <a:effectLst/>
                <a:latin typeface="inter-regular"/>
              </a:rPr>
              <a:t>  </a:t>
            </a:r>
          </a:p>
          <a:p>
            <a:pPr algn="just"/>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getId</a:t>
            </a:r>
            <a:r>
              <a:rPr lang="en-US" b="0" i="0" dirty="0">
                <a:solidFill>
                  <a:srgbClr val="000000"/>
                </a:solidFill>
                <a:effectLst/>
                <a:latin typeface="inter-regular"/>
              </a:rPr>
              <a:t>()  {  </a:t>
            </a:r>
          </a:p>
          <a:p>
            <a:pPr algn="just"/>
            <a:r>
              <a:rPr lang="en-US" b="1" i="0" dirty="0">
                <a:solidFill>
                  <a:srgbClr val="006699"/>
                </a:solidFill>
                <a:effectLst/>
                <a:latin typeface="inter-regular"/>
              </a:rPr>
              <a:t>return</a:t>
            </a:r>
            <a:r>
              <a:rPr lang="en-US" b="0" i="0" dirty="0">
                <a:solidFill>
                  <a:srgbClr val="000000"/>
                </a:solidFill>
                <a:effectLst/>
                <a:latin typeface="inter-regular"/>
              </a:rPr>
              <a:t> </a:t>
            </a:r>
            <a:r>
              <a:rPr lang="en-US" b="1" i="0" dirty="0" err="1">
                <a:solidFill>
                  <a:srgbClr val="006699"/>
                </a:solidFill>
                <a:effectLst/>
                <a:latin typeface="inter-regular"/>
              </a:rPr>
              <a:t>this</a:t>
            </a:r>
            <a:r>
              <a:rPr lang="en-US" b="0" i="0" dirty="0" err="1">
                <a:solidFill>
                  <a:srgbClr val="000000"/>
                </a:solidFill>
                <a:effectLst/>
                <a:latin typeface="inter-regular"/>
              </a:rPr>
              <a:t>.empId</a:t>
            </a:r>
            <a:r>
              <a:rPr lang="en-US" b="0" i="0" dirty="0">
                <a:solidFill>
                  <a:srgbClr val="000000"/>
                </a:solidFill>
                <a:effectLst/>
                <a:latin typeface="inter-regular"/>
              </a:rPr>
              <a:t>;  }  }    </a:t>
            </a:r>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ClassCastExceptionTreeSet</a:t>
            </a:r>
            <a:r>
              <a:rPr lang="en-US" b="0" i="0" dirty="0">
                <a:solidFill>
                  <a:srgbClr val="000000"/>
                </a:solidFill>
                <a:effectLst/>
                <a:latin typeface="inter-regular"/>
              </a:rPr>
              <a:t>  {    </a:t>
            </a:r>
          </a:p>
          <a:p>
            <a:pPr algn="just"/>
            <a:r>
              <a:rPr lang="en-US" b="0" i="0" dirty="0">
                <a:solidFill>
                  <a:srgbClr val="008200"/>
                </a:solidFill>
                <a:effectLst/>
                <a:latin typeface="inter-regular"/>
              </a:rPr>
              <a:t>// main method</a:t>
            </a:r>
            <a:r>
              <a:rPr lang="en-US" b="0" i="0" dirty="0">
                <a:solidFill>
                  <a:srgbClr val="000000"/>
                </a:solidFill>
                <a:effectLst/>
                <a:latin typeface="inter-regular"/>
              </a:rPr>
              <a:t>  </a:t>
            </a:r>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argvs</a:t>
            </a:r>
            <a:r>
              <a:rPr lang="en-US" b="0" i="0" dirty="0">
                <a:solidFill>
                  <a:srgbClr val="000000"/>
                </a:solidFill>
                <a:effectLst/>
                <a:latin typeface="inter-regular"/>
              </a:rPr>
              <a:t>)  {  </a:t>
            </a:r>
          </a:p>
          <a:p>
            <a:pPr algn="just"/>
            <a:r>
              <a:rPr lang="en-US" b="0" i="0" dirty="0">
                <a:solidFill>
                  <a:srgbClr val="008200"/>
                </a:solidFill>
                <a:effectLst/>
                <a:latin typeface="inter-regular"/>
              </a:rPr>
              <a:t>// creating objects of the class Employee</a:t>
            </a:r>
            <a:r>
              <a:rPr lang="en-US" b="0" i="0" dirty="0">
                <a:solidFill>
                  <a:srgbClr val="000000"/>
                </a:solidFill>
                <a:effectLst/>
                <a:latin typeface="inter-regular"/>
              </a:rPr>
              <a:t>  </a:t>
            </a:r>
          </a:p>
          <a:p>
            <a:pPr algn="just"/>
            <a:r>
              <a:rPr lang="en-US" b="0" i="0" dirty="0">
                <a:solidFill>
                  <a:srgbClr val="000000"/>
                </a:solidFill>
                <a:effectLst/>
                <a:latin typeface="inter-regular"/>
              </a:rPr>
              <a:t>Employee obj1 = </a:t>
            </a:r>
            <a:r>
              <a:rPr lang="en-US" b="1" i="0" dirty="0">
                <a:solidFill>
                  <a:srgbClr val="006699"/>
                </a:solidFill>
                <a:effectLst/>
                <a:latin typeface="inter-regular"/>
              </a:rPr>
              <a:t>new</a:t>
            </a:r>
            <a:r>
              <a:rPr lang="en-US" b="0" i="0" dirty="0">
                <a:solidFill>
                  <a:srgbClr val="000000"/>
                </a:solidFill>
                <a:effectLst/>
                <a:latin typeface="inter-regular"/>
              </a:rPr>
              <a:t> Employee();    </a:t>
            </a:r>
          </a:p>
          <a:p>
            <a:pPr algn="just"/>
            <a:r>
              <a:rPr lang="en-US" b="0" i="0" dirty="0">
                <a:solidFill>
                  <a:srgbClr val="000000"/>
                </a:solidFill>
                <a:effectLst/>
                <a:latin typeface="inter-regular"/>
              </a:rPr>
              <a:t>Employee obj2 = </a:t>
            </a:r>
            <a:r>
              <a:rPr lang="en-US" b="1" i="0" dirty="0">
                <a:solidFill>
                  <a:srgbClr val="006699"/>
                </a:solidFill>
                <a:effectLst/>
                <a:latin typeface="inter-regular"/>
              </a:rPr>
              <a:t>new</a:t>
            </a:r>
            <a:r>
              <a:rPr lang="en-US" b="0" i="0" dirty="0">
                <a:solidFill>
                  <a:srgbClr val="000000"/>
                </a:solidFill>
                <a:effectLst/>
                <a:latin typeface="inter-regular"/>
              </a:rPr>
              <a:t> Employee();   </a:t>
            </a:r>
          </a:p>
          <a:p>
            <a:pPr algn="just"/>
            <a:r>
              <a:rPr lang="en-US" b="0" i="0" dirty="0" err="1">
                <a:solidFill>
                  <a:srgbClr val="000000"/>
                </a:solidFill>
                <a:effectLst/>
                <a:latin typeface="inter-regular"/>
              </a:rPr>
              <a:t>TreeSet</a:t>
            </a:r>
            <a:r>
              <a:rPr lang="en-US" b="0" i="0" dirty="0">
                <a:solidFill>
                  <a:srgbClr val="000000"/>
                </a:solidFill>
                <a:effectLst/>
                <a:latin typeface="inter-regular"/>
              </a:rPr>
              <a:t>&lt;Employee&gt; </a:t>
            </a:r>
            <a:r>
              <a:rPr lang="en-US" b="0" i="0" dirty="0" err="1">
                <a:solidFill>
                  <a:srgbClr val="000000"/>
                </a:solidFill>
                <a:effectLst/>
                <a:latin typeface="inter-regular"/>
              </a:rPr>
              <a:t>ts</a:t>
            </a:r>
            <a:r>
              <a:rPr lang="en-US" b="0" i="0" dirty="0">
                <a:solidFill>
                  <a:srgbClr val="000000"/>
                </a:solidFill>
                <a:effectLst/>
                <a:latin typeface="inter-regular"/>
              </a:rPr>
              <a:t>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TreeSet</a:t>
            </a:r>
            <a:r>
              <a:rPr lang="en-US" b="0" i="0" dirty="0">
                <a:solidFill>
                  <a:srgbClr val="000000"/>
                </a:solidFill>
                <a:effectLst/>
                <a:latin typeface="inter-regular"/>
              </a:rPr>
              <a:t>&lt;Employee&gt;();    </a:t>
            </a:r>
          </a:p>
          <a:p>
            <a:pPr algn="just"/>
            <a:r>
              <a:rPr lang="en-US" b="0" i="0" dirty="0">
                <a:solidFill>
                  <a:srgbClr val="008200"/>
                </a:solidFill>
                <a:effectLst/>
                <a:latin typeface="inter-regular"/>
              </a:rPr>
              <a:t>// adding the employee objects to </a:t>
            </a:r>
            <a:r>
              <a:rPr lang="en-US" b="0" i="0" dirty="0">
                <a:solidFill>
                  <a:srgbClr val="000000"/>
                </a:solidFill>
                <a:effectLst/>
                <a:latin typeface="inter-regular"/>
              </a:rPr>
              <a:t>  </a:t>
            </a:r>
          </a:p>
          <a:p>
            <a:pPr algn="just"/>
            <a:r>
              <a:rPr lang="en-US" b="0" i="0" dirty="0">
                <a:solidFill>
                  <a:srgbClr val="008200"/>
                </a:solidFill>
                <a:effectLst/>
                <a:latin typeface="inter-regular"/>
              </a:rPr>
              <a:t>// the </a:t>
            </a:r>
            <a:r>
              <a:rPr lang="en-US" b="0" i="0" dirty="0" err="1">
                <a:solidFill>
                  <a:srgbClr val="008200"/>
                </a:solidFill>
                <a:effectLst/>
                <a:latin typeface="inter-regular"/>
              </a:rPr>
              <a:t>TreeSet</a:t>
            </a:r>
            <a:r>
              <a:rPr lang="en-US" b="0" i="0" dirty="0">
                <a:solidFill>
                  <a:srgbClr val="008200"/>
                </a:solidFill>
                <a:effectLst/>
                <a:latin typeface="inter-regular"/>
              </a:rPr>
              <a:t> class</a:t>
            </a:r>
            <a:r>
              <a:rPr lang="en-US" b="0" i="0" dirty="0">
                <a:solidFill>
                  <a:srgbClr val="000000"/>
                </a:solidFill>
                <a:effectLst/>
                <a:latin typeface="inter-regular"/>
              </a:rPr>
              <a:t>  </a:t>
            </a:r>
          </a:p>
          <a:p>
            <a:pPr algn="just"/>
            <a:r>
              <a:rPr lang="en-US" b="0" i="0" dirty="0" err="1">
                <a:solidFill>
                  <a:srgbClr val="000000"/>
                </a:solidFill>
                <a:effectLst/>
                <a:latin typeface="inter-regular"/>
              </a:rPr>
              <a:t>ts.add</a:t>
            </a:r>
            <a:r>
              <a:rPr lang="en-US" b="0" i="0" dirty="0">
                <a:solidFill>
                  <a:srgbClr val="000000"/>
                </a:solidFill>
                <a:effectLst/>
                <a:latin typeface="inter-regular"/>
              </a:rPr>
              <a:t>(obj1);  </a:t>
            </a:r>
            <a:r>
              <a:rPr lang="en-US" b="0" i="0" dirty="0" err="1">
                <a:solidFill>
                  <a:srgbClr val="000000"/>
                </a:solidFill>
                <a:effectLst/>
                <a:latin typeface="inter-regular"/>
              </a:rPr>
              <a:t>ts.add</a:t>
            </a:r>
            <a:r>
              <a:rPr lang="en-US" b="0" i="0" dirty="0">
                <a:solidFill>
                  <a:srgbClr val="000000"/>
                </a:solidFill>
                <a:effectLst/>
                <a:latin typeface="inter-regular"/>
              </a:rPr>
              <a:t>(obj2);   </a:t>
            </a:r>
          </a:p>
          <a:p>
            <a:pPr algn="just"/>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"The program has been executed successfully."</a:t>
            </a:r>
            <a:r>
              <a:rPr lang="en-US" b="0" i="0" dirty="0">
                <a:solidFill>
                  <a:srgbClr val="000000"/>
                </a:solidFill>
                <a:effectLst/>
                <a:latin typeface="inter-regular"/>
              </a:rPr>
              <a:t>);  }  }  </a:t>
            </a:r>
          </a:p>
        </p:txBody>
      </p:sp>
    </p:spTree>
    <p:extLst>
      <p:ext uri="{BB962C8B-B14F-4D97-AF65-F5344CB8AC3E}">
        <p14:creationId xmlns:p14="http://schemas.microsoft.com/office/powerpoint/2010/main" val="27576334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FF985A-84F3-3DC2-57CC-E13453BBFEB1}"/>
              </a:ext>
            </a:extLst>
          </p:cNvPr>
          <p:cNvSpPr txBox="1"/>
          <p:nvPr/>
        </p:nvSpPr>
        <p:spPr>
          <a:xfrm>
            <a:off x="1731752" y="323816"/>
            <a:ext cx="6103188" cy="830997"/>
          </a:xfrm>
          <a:prstGeom prst="rect">
            <a:avLst/>
          </a:prstGeom>
          <a:noFill/>
        </p:spPr>
        <p:txBody>
          <a:bodyPr wrap="square">
            <a:spAutoFit/>
          </a:bodyPr>
          <a:lstStyle/>
          <a:p>
            <a:r>
              <a:rPr lang="en-US" sz="2400" b="0" i="0" dirty="0">
                <a:solidFill>
                  <a:srgbClr val="333333"/>
                </a:solidFill>
                <a:effectLst/>
                <a:highlight>
                  <a:srgbClr val="FFFFFF"/>
                </a:highlight>
                <a:latin typeface="inter-regular"/>
              </a:rPr>
              <a:t>When we compile the above program, we get the </a:t>
            </a:r>
            <a:r>
              <a:rPr lang="en-US" sz="2400" b="0" i="0" dirty="0" err="1">
                <a:solidFill>
                  <a:srgbClr val="333333"/>
                </a:solidFill>
                <a:effectLst/>
                <a:highlight>
                  <a:srgbClr val="FFFFFF"/>
                </a:highlight>
                <a:latin typeface="inter-regular"/>
              </a:rPr>
              <a:t>ClassCastException</a:t>
            </a:r>
            <a:r>
              <a:rPr lang="en-US" sz="2400" b="0" i="0" dirty="0">
                <a:solidFill>
                  <a:srgbClr val="333333"/>
                </a:solidFill>
                <a:effectLst/>
                <a:highlight>
                  <a:srgbClr val="FFFFFF"/>
                </a:highlight>
                <a:latin typeface="inter-regular"/>
              </a:rPr>
              <a:t>, as shown below.</a:t>
            </a:r>
            <a:endParaRPr lang="en-IN" sz="2400" dirty="0"/>
          </a:p>
        </p:txBody>
      </p:sp>
      <p:sp>
        <p:nvSpPr>
          <p:cNvPr id="8" name="Rectangle 4">
            <a:extLst>
              <a:ext uri="{FF2B5EF4-FFF2-40B4-BE49-F238E27FC236}">
                <a16:creationId xmlns:a16="http://schemas.microsoft.com/office/drawing/2014/main" id="{5ABD84FF-9129-A12C-0E18-11844E8100C6}"/>
              </a:ext>
            </a:extLst>
          </p:cNvPr>
          <p:cNvSpPr>
            <a:spLocks noChangeArrowheads="1"/>
          </p:cNvSpPr>
          <p:nvPr/>
        </p:nvSpPr>
        <p:spPr bwMode="auto">
          <a:xfrm>
            <a:off x="1056442" y="1112670"/>
            <a:ext cx="958788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35559"/>
                </a:solidFill>
                <a:effectLst/>
                <a:latin typeface="Arial Unicode MS"/>
              </a:rPr>
              <a:t>Exception in thread "main" </a:t>
            </a:r>
            <a:r>
              <a:rPr kumimoji="0" lang="en-US" altLang="en-US" sz="2400" b="0" i="0" u="none" strike="noStrike" cap="none" normalizeH="0" baseline="0" dirty="0" err="1">
                <a:ln>
                  <a:noFill/>
                </a:ln>
                <a:solidFill>
                  <a:srgbClr val="535559"/>
                </a:solidFill>
                <a:effectLst/>
                <a:latin typeface="Arial Unicode MS"/>
              </a:rPr>
              <a:t>java.lang.ClassCastException</a:t>
            </a:r>
            <a:r>
              <a:rPr kumimoji="0" lang="en-US" altLang="en-US" sz="2400" b="0" i="0" u="none" strike="noStrike" cap="none" normalizeH="0" baseline="0" dirty="0">
                <a:ln>
                  <a:noFill/>
                </a:ln>
                <a:solidFill>
                  <a:srgbClr val="535559"/>
                </a:solidFill>
                <a:effectLst/>
                <a:latin typeface="Arial Unicode MS"/>
              </a:rPr>
              <a:t>: class Employee cannot be cast to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35559"/>
                </a:solidFill>
                <a:effectLst/>
                <a:latin typeface="Arial Unicode MS"/>
              </a:rPr>
              <a:t>class </a:t>
            </a:r>
            <a:r>
              <a:rPr kumimoji="0" lang="en-US" altLang="en-US" sz="2400" b="0" i="0" u="none" strike="noStrike" cap="none" normalizeH="0" baseline="0" dirty="0" err="1">
                <a:ln>
                  <a:noFill/>
                </a:ln>
                <a:solidFill>
                  <a:srgbClr val="535559"/>
                </a:solidFill>
                <a:effectLst/>
                <a:latin typeface="Arial Unicode MS"/>
              </a:rPr>
              <a:t>java.lang.Comparable</a:t>
            </a:r>
            <a:r>
              <a:rPr kumimoji="0" lang="en-US" altLang="en-US" sz="2400" b="0" i="0" u="none" strike="noStrike" cap="none" normalizeH="0" baseline="0" dirty="0">
                <a:ln>
                  <a:noFill/>
                </a:ln>
                <a:solidFill>
                  <a:srgbClr val="535559"/>
                </a:solidFill>
                <a:effectLst/>
                <a:latin typeface="Arial Unicode MS"/>
              </a:rPr>
              <a:t> (Employee is in unnamed module of</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35559"/>
                </a:solidFill>
                <a:effectLst/>
                <a:latin typeface="Arial Unicode MS"/>
              </a:rPr>
              <a:t> loader 'app'; </a:t>
            </a:r>
            <a:r>
              <a:rPr kumimoji="0" lang="en-US" altLang="en-US" sz="2400" b="0" i="0" u="none" strike="noStrike" cap="none" normalizeH="0" baseline="0" dirty="0" err="1">
                <a:ln>
                  <a:noFill/>
                </a:ln>
                <a:solidFill>
                  <a:srgbClr val="535559"/>
                </a:solidFill>
                <a:effectLst/>
                <a:latin typeface="Arial Unicode MS"/>
              </a:rPr>
              <a:t>java.lang.Comparable</a:t>
            </a:r>
            <a:r>
              <a:rPr kumimoji="0" lang="en-US" altLang="en-US" sz="2400" b="0" i="0" u="none" strike="noStrike" cap="none" normalizeH="0" baseline="0" dirty="0">
                <a:ln>
                  <a:noFill/>
                </a:ln>
                <a:solidFill>
                  <a:srgbClr val="535559"/>
                </a:solidFill>
                <a:effectLst/>
                <a:latin typeface="Arial Unicode MS"/>
              </a:rPr>
              <a:t> is in module </a:t>
            </a:r>
            <a:r>
              <a:rPr kumimoji="0" lang="en-US" altLang="en-US" sz="2400" b="0" i="0" u="none" strike="noStrike" cap="none" normalizeH="0" baseline="0" dirty="0" err="1">
                <a:ln>
                  <a:noFill/>
                </a:ln>
                <a:solidFill>
                  <a:srgbClr val="535559"/>
                </a:solidFill>
                <a:effectLst/>
                <a:latin typeface="Arial Unicode MS"/>
              </a:rPr>
              <a:t>java.base</a:t>
            </a:r>
            <a:r>
              <a:rPr kumimoji="0" lang="en-US" altLang="en-US" sz="2400" b="0" i="0" u="none" strike="noStrike" cap="none" normalizeH="0" baseline="0" dirty="0">
                <a:ln>
                  <a:noFill/>
                </a:ln>
                <a:solidFill>
                  <a:srgbClr val="535559"/>
                </a:solidFill>
                <a:effectLst/>
                <a:latin typeface="Arial Unicode MS"/>
              </a:rPr>
              <a:t> of loader 'bootstrap’)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35559"/>
                </a:solidFill>
                <a:effectLst/>
                <a:latin typeface="Arial Unicode MS"/>
              </a:rPr>
              <a:t>at </a:t>
            </a:r>
            <a:r>
              <a:rPr kumimoji="0" lang="en-US" altLang="en-US" sz="2400" b="0" i="0" u="none" strike="noStrike" cap="none" normalizeH="0" baseline="0" dirty="0" err="1">
                <a:ln>
                  <a:noFill/>
                </a:ln>
                <a:solidFill>
                  <a:srgbClr val="535559"/>
                </a:solidFill>
                <a:effectLst/>
                <a:latin typeface="Arial Unicode MS"/>
              </a:rPr>
              <a:t>java.base</a:t>
            </a:r>
            <a:r>
              <a:rPr kumimoji="0" lang="en-US" altLang="en-US" sz="2400" b="0" i="0" u="none" strike="noStrike" cap="none" normalizeH="0" baseline="0" dirty="0">
                <a:ln>
                  <a:noFill/>
                </a:ln>
                <a:solidFill>
                  <a:srgbClr val="535559"/>
                </a:solidFill>
                <a:effectLst/>
                <a:latin typeface="Arial Unicode MS"/>
              </a:rPr>
              <a:t>/</a:t>
            </a:r>
            <a:r>
              <a:rPr kumimoji="0" lang="en-US" altLang="en-US" sz="2400" b="0" i="0" u="none" strike="noStrike" cap="none" normalizeH="0" baseline="0" dirty="0" err="1">
                <a:ln>
                  <a:noFill/>
                </a:ln>
                <a:solidFill>
                  <a:srgbClr val="535559"/>
                </a:solidFill>
                <a:effectLst/>
                <a:latin typeface="Arial Unicode MS"/>
              </a:rPr>
              <a:t>java.util.TreeMap.compare</a:t>
            </a:r>
            <a:r>
              <a:rPr kumimoji="0" lang="en-US" altLang="en-US" sz="2400" b="0" i="0" u="none" strike="noStrike" cap="none" normalizeH="0" baseline="0" dirty="0">
                <a:ln>
                  <a:noFill/>
                </a:ln>
                <a:solidFill>
                  <a:srgbClr val="535559"/>
                </a:solidFill>
                <a:effectLst/>
                <a:latin typeface="Arial Unicode MS"/>
              </a:rPr>
              <a:t>(TreeMap.java:1569)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35559"/>
                </a:solidFill>
                <a:effectLst/>
                <a:latin typeface="Arial Unicode MS"/>
              </a:rPr>
              <a:t>at </a:t>
            </a:r>
            <a:r>
              <a:rPr kumimoji="0" lang="en-US" altLang="en-US" sz="2400" b="0" i="0" u="none" strike="noStrike" cap="none" normalizeH="0" baseline="0" dirty="0" err="1">
                <a:ln>
                  <a:noFill/>
                </a:ln>
                <a:solidFill>
                  <a:srgbClr val="535559"/>
                </a:solidFill>
                <a:effectLst/>
                <a:latin typeface="Arial Unicode MS"/>
              </a:rPr>
              <a:t>java.base</a:t>
            </a:r>
            <a:r>
              <a:rPr kumimoji="0" lang="en-US" altLang="en-US" sz="2400" b="0" i="0" u="none" strike="noStrike" cap="none" normalizeH="0" baseline="0" dirty="0">
                <a:ln>
                  <a:noFill/>
                </a:ln>
                <a:solidFill>
                  <a:srgbClr val="535559"/>
                </a:solidFill>
                <a:effectLst/>
                <a:latin typeface="Arial Unicode MS"/>
              </a:rPr>
              <a:t>/</a:t>
            </a:r>
            <a:r>
              <a:rPr kumimoji="0" lang="en-US" altLang="en-US" sz="2400" b="0" i="0" u="none" strike="noStrike" cap="none" normalizeH="0" baseline="0" dirty="0" err="1">
                <a:ln>
                  <a:noFill/>
                </a:ln>
                <a:solidFill>
                  <a:srgbClr val="535559"/>
                </a:solidFill>
                <a:effectLst/>
                <a:latin typeface="Arial Unicode MS"/>
              </a:rPr>
              <a:t>java.util.TreeMap.addEntryToEmptyMap</a:t>
            </a:r>
            <a:r>
              <a:rPr kumimoji="0" lang="en-US" altLang="en-US" sz="2400" b="0" i="0" u="none" strike="noStrike" cap="none" normalizeH="0" baseline="0" dirty="0">
                <a:ln>
                  <a:noFill/>
                </a:ln>
                <a:solidFill>
                  <a:srgbClr val="535559"/>
                </a:solidFill>
                <a:effectLst/>
                <a:latin typeface="Arial Unicode MS"/>
              </a:rPr>
              <a:t>(TreeMap.java:776)</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35559"/>
                </a:solidFill>
                <a:effectLst/>
                <a:latin typeface="Arial Unicode MS"/>
              </a:rPr>
              <a:t> at </a:t>
            </a:r>
            <a:r>
              <a:rPr kumimoji="0" lang="en-US" altLang="en-US" sz="2400" b="0" i="0" u="none" strike="noStrike" cap="none" normalizeH="0" baseline="0" dirty="0" err="1">
                <a:ln>
                  <a:noFill/>
                </a:ln>
                <a:solidFill>
                  <a:srgbClr val="535559"/>
                </a:solidFill>
                <a:effectLst/>
                <a:latin typeface="Arial Unicode MS"/>
              </a:rPr>
              <a:t>java.base</a:t>
            </a:r>
            <a:r>
              <a:rPr kumimoji="0" lang="en-US" altLang="en-US" sz="2400" b="0" i="0" u="none" strike="noStrike" cap="none" normalizeH="0" baseline="0" dirty="0">
                <a:ln>
                  <a:noFill/>
                </a:ln>
                <a:solidFill>
                  <a:srgbClr val="535559"/>
                </a:solidFill>
                <a:effectLst/>
                <a:latin typeface="Arial Unicode MS"/>
              </a:rPr>
              <a:t>/</a:t>
            </a:r>
            <a:r>
              <a:rPr kumimoji="0" lang="en-US" altLang="en-US" sz="2400" b="0" i="0" u="none" strike="noStrike" cap="none" normalizeH="0" baseline="0" dirty="0" err="1">
                <a:ln>
                  <a:noFill/>
                </a:ln>
                <a:solidFill>
                  <a:srgbClr val="535559"/>
                </a:solidFill>
                <a:effectLst/>
                <a:latin typeface="Arial Unicode MS"/>
              </a:rPr>
              <a:t>java.util.TreeMap.put</a:t>
            </a:r>
            <a:r>
              <a:rPr kumimoji="0" lang="en-US" altLang="en-US" sz="2400" b="0" i="0" u="none" strike="noStrike" cap="none" normalizeH="0" baseline="0" dirty="0">
                <a:ln>
                  <a:noFill/>
                </a:ln>
                <a:solidFill>
                  <a:srgbClr val="535559"/>
                </a:solidFill>
                <a:effectLst/>
                <a:latin typeface="Arial Unicode MS"/>
              </a:rPr>
              <a:t>(TreeMap.java:785)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535559"/>
                </a:solidFill>
                <a:effectLst/>
                <a:latin typeface="Arial Unicode MS"/>
              </a:rPr>
              <a:t>java.base</a:t>
            </a:r>
            <a:r>
              <a:rPr kumimoji="0" lang="en-US" altLang="en-US" sz="2400" b="0" i="0" u="none" strike="noStrike" cap="none" normalizeH="0" baseline="0" dirty="0">
                <a:ln>
                  <a:noFill/>
                </a:ln>
                <a:solidFill>
                  <a:srgbClr val="535559"/>
                </a:solidFill>
                <a:effectLst/>
                <a:latin typeface="Arial Unicode MS"/>
              </a:rPr>
              <a:t>/</a:t>
            </a:r>
            <a:r>
              <a:rPr kumimoji="0" lang="en-US" altLang="en-US" sz="2400" b="0" i="0" u="none" strike="noStrike" cap="none" normalizeH="0" baseline="0" dirty="0" err="1">
                <a:ln>
                  <a:noFill/>
                </a:ln>
                <a:solidFill>
                  <a:srgbClr val="535559"/>
                </a:solidFill>
                <a:effectLst/>
                <a:latin typeface="Arial Unicode MS"/>
              </a:rPr>
              <a:t>java.util.TreeMap.put</a:t>
            </a:r>
            <a:r>
              <a:rPr kumimoji="0" lang="en-US" altLang="en-US" sz="2400" b="0" i="0" u="none" strike="noStrike" cap="none" normalizeH="0" baseline="0" dirty="0">
                <a:ln>
                  <a:noFill/>
                </a:ln>
                <a:solidFill>
                  <a:srgbClr val="535559"/>
                </a:solidFill>
                <a:effectLst/>
                <a:latin typeface="Arial Unicode MS"/>
              </a:rPr>
              <a:t>(TreeMap.java:534)</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35559"/>
                </a:solidFill>
                <a:effectLst/>
                <a:latin typeface="Arial Unicode MS"/>
              </a:rPr>
              <a:t> at </a:t>
            </a:r>
            <a:r>
              <a:rPr kumimoji="0" lang="en-US" altLang="en-US" sz="2400" b="0" i="0" u="none" strike="noStrike" cap="none" normalizeH="0" baseline="0" dirty="0" err="1">
                <a:ln>
                  <a:noFill/>
                </a:ln>
                <a:solidFill>
                  <a:srgbClr val="535559"/>
                </a:solidFill>
                <a:effectLst/>
                <a:latin typeface="Arial Unicode MS"/>
              </a:rPr>
              <a:t>java.base</a:t>
            </a:r>
            <a:r>
              <a:rPr kumimoji="0" lang="en-US" altLang="en-US" sz="2400" b="0" i="0" u="none" strike="noStrike" cap="none" normalizeH="0" baseline="0" dirty="0">
                <a:ln>
                  <a:noFill/>
                </a:ln>
                <a:solidFill>
                  <a:srgbClr val="535559"/>
                </a:solidFill>
                <a:effectLst/>
                <a:latin typeface="Arial Unicode MS"/>
              </a:rPr>
              <a:t>/</a:t>
            </a:r>
            <a:r>
              <a:rPr kumimoji="0" lang="en-US" altLang="en-US" sz="2400" b="0" i="0" u="none" strike="noStrike" cap="none" normalizeH="0" baseline="0" dirty="0" err="1">
                <a:ln>
                  <a:noFill/>
                </a:ln>
                <a:solidFill>
                  <a:srgbClr val="535559"/>
                </a:solidFill>
                <a:effectLst/>
                <a:latin typeface="Arial Unicode MS"/>
              </a:rPr>
              <a:t>java.util.TreeSet.add</a:t>
            </a:r>
            <a:r>
              <a:rPr kumimoji="0" lang="en-US" altLang="en-US" sz="2400" b="0" i="0" u="none" strike="noStrike" cap="none" normalizeH="0" baseline="0" dirty="0">
                <a:ln>
                  <a:noFill/>
                </a:ln>
                <a:solidFill>
                  <a:srgbClr val="535559"/>
                </a:solidFill>
                <a:effectLst/>
                <a:latin typeface="Arial Unicode MS"/>
              </a:rPr>
              <a:t>(TreeSet.java:255)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535559"/>
                </a:solidFill>
                <a:effectLst/>
                <a:latin typeface="Arial Unicode MS"/>
              </a:rPr>
              <a:t>ClassCastExceptionTreeSet.main</a:t>
            </a:r>
            <a:r>
              <a:rPr kumimoji="0" lang="en-US" altLang="en-US" sz="2400" b="0" i="0" u="none" strike="noStrike" cap="none" normalizeH="0" baseline="0" dirty="0">
                <a:ln>
                  <a:noFill/>
                </a:ln>
                <a:solidFill>
                  <a:srgbClr val="535559"/>
                </a:solidFill>
                <a:effectLst/>
                <a:latin typeface="Arial Unicode MS"/>
              </a:rPr>
              <a:t>(ClassCastExceptionTreeSet.java:52)</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26384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6345057"/>
          </a:xfrm>
        </p:spPr>
        <p:txBody>
          <a:bodyPr>
            <a:normAutofit/>
          </a:bodyPr>
          <a:lstStyle/>
          <a:p>
            <a:pPr marL="0" indent="0" algn="ctr">
              <a:buNone/>
            </a:pPr>
            <a:r>
              <a:rPr lang="en-IN" b="0" i="0" dirty="0">
                <a:solidFill>
                  <a:srgbClr val="610B38"/>
                </a:solidFill>
                <a:effectLst/>
                <a:highlight>
                  <a:srgbClr val="FFFF00"/>
                </a:highlight>
                <a:latin typeface="erdana"/>
              </a:rPr>
              <a:t>Java Queue Interface</a:t>
            </a:r>
          </a:p>
          <a:p>
            <a:pPr marL="0" indent="0">
              <a:buNone/>
            </a:pPr>
            <a:r>
              <a:rPr lang="en-US" b="0" i="0" dirty="0">
                <a:solidFill>
                  <a:srgbClr val="333333"/>
                </a:solidFill>
                <a:effectLst/>
                <a:highlight>
                  <a:srgbClr val="FFFFFF"/>
                </a:highlight>
                <a:latin typeface="inter-regular"/>
              </a:rPr>
              <a:t>Queue is used to keep the elements that are processed in the First In First Out (FIFO) manner. It is an ordered list of objects, where insertion of elements occurs at the end of the list, and removal of elements occur at the beginning of the list.</a:t>
            </a:r>
          </a:p>
          <a:p>
            <a:pPr marL="0" indent="0">
              <a:buNone/>
            </a:pPr>
            <a:r>
              <a:rPr lang="en-IN" b="0" i="0" dirty="0">
                <a:solidFill>
                  <a:srgbClr val="610B38"/>
                </a:solidFill>
                <a:effectLst/>
                <a:highlight>
                  <a:srgbClr val="FFFFFF"/>
                </a:highlight>
                <a:latin typeface="erdana"/>
              </a:rPr>
              <a:t>Features of a Queue</a:t>
            </a:r>
          </a:p>
          <a:p>
            <a:pPr algn="just">
              <a:buFont typeface="Arial" panose="020B0604020202020204" pitchFamily="34" charset="0"/>
              <a:buChar char="•"/>
            </a:pPr>
            <a:r>
              <a:rPr lang="en-US" b="0" i="0">
                <a:solidFill>
                  <a:srgbClr val="000000"/>
                </a:solidFill>
                <a:effectLst/>
                <a:highlight>
                  <a:srgbClr val="FFFFFF"/>
                </a:highlight>
                <a:latin typeface="inter-regular"/>
              </a:rPr>
              <a:t>FIFO </a:t>
            </a:r>
            <a:r>
              <a:rPr lang="en-US" b="0" i="0" dirty="0">
                <a:solidFill>
                  <a:srgbClr val="000000"/>
                </a:solidFill>
                <a:effectLst/>
                <a:highlight>
                  <a:srgbClr val="FFFFFF"/>
                </a:highlight>
                <a:latin typeface="inter-regular"/>
              </a:rPr>
              <a:t>concept is used for insertion and deletion of elements from a queue.</a:t>
            </a:r>
          </a:p>
          <a:p>
            <a:pPr algn="just">
              <a:buFont typeface="Arial" panose="020B0604020202020204" pitchFamily="34" charset="0"/>
              <a:buChar char="•"/>
            </a:pPr>
            <a:r>
              <a:rPr lang="en-US" b="0" i="0" dirty="0">
                <a:solidFill>
                  <a:srgbClr val="000000"/>
                </a:solidFill>
                <a:effectLst/>
                <a:highlight>
                  <a:srgbClr val="FFFFFF"/>
                </a:highlight>
                <a:latin typeface="inter-regular"/>
              </a:rPr>
              <a:t>The Java Queue provides support for all of the methods of the Collection interface including deletion, insertion, etc.</a:t>
            </a:r>
          </a:p>
          <a:p>
            <a:pPr algn="just">
              <a:buFont typeface="Arial" panose="020B0604020202020204" pitchFamily="34" charset="0"/>
              <a:buChar char="•"/>
            </a:pPr>
            <a:r>
              <a:rPr lang="en-US" b="0" i="0" dirty="0" err="1">
                <a:solidFill>
                  <a:srgbClr val="000000"/>
                </a:solidFill>
                <a:effectLst/>
                <a:highlight>
                  <a:srgbClr val="FFFFFF"/>
                </a:highlight>
                <a:latin typeface="inter-regular"/>
              </a:rPr>
              <a:t>PriorityQueue</a:t>
            </a:r>
            <a:r>
              <a:rPr lang="en-US" b="0" i="0" dirty="0">
                <a:solidFill>
                  <a:srgbClr val="000000"/>
                </a:solidFill>
                <a:effectLst/>
                <a:highlight>
                  <a:srgbClr val="FFFFFF"/>
                </a:highlight>
                <a:latin typeface="inter-regular"/>
              </a:rPr>
              <a:t>, </a:t>
            </a:r>
            <a:r>
              <a:rPr lang="en-US" b="0" i="0" dirty="0" err="1">
                <a:solidFill>
                  <a:srgbClr val="000000"/>
                </a:solidFill>
                <a:effectLst/>
                <a:highlight>
                  <a:srgbClr val="FFFFFF"/>
                </a:highlight>
                <a:latin typeface="inter-regular"/>
              </a:rPr>
              <a:t>ArrayBlockingQueue</a:t>
            </a:r>
            <a:r>
              <a:rPr lang="en-US" b="0" i="0" dirty="0">
                <a:solidFill>
                  <a:srgbClr val="000000"/>
                </a:solidFill>
                <a:effectLst/>
                <a:highlight>
                  <a:srgbClr val="FFFFFF"/>
                </a:highlight>
                <a:latin typeface="inter-regular"/>
              </a:rPr>
              <a:t> and LinkedList are the implementations that are used most frequently.</a:t>
            </a:r>
          </a:p>
          <a:p>
            <a:pPr algn="just">
              <a:buFont typeface="Arial" panose="020B0604020202020204" pitchFamily="34" charset="0"/>
              <a:buChar char="•"/>
            </a:pPr>
            <a:r>
              <a:rPr lang="en-US" b="0" i="0" dirty="0">
                <a:solidFill>
                  <a:srgbClr val="000000"/>
                </a:solidFill>
                <a:effectLst/>
                <a:highlight>
                  <a:srgbClr val="FFFFFF"/>
                </a:highlight>
                <a:latin typeface="inter-regular"/>
              </a:rPr>
              <a:t>The </a:t>
            </a:r>
            <a:r>
              <a:rPr lang="en-US" b="0" i="0" dirty="0" err="1">
                <a:solidFill>
                  <a:srgbClr val="000000"/>
                </a:solidFill>
                <a:effectLst/>
                <a:highlight>
                  <a:srgbClr val="FFFFFF"/>
                </a:highlight>
                <a:latin typeface="inter-regular"/>
              </a:rPr>
              <a:t>NullPointerException</a:t>
            </a:r>
            <a:r>
              <a:rPr lang="en-US" b="0" i="0" dirty="0">
                <a:solidFill>
                  <a:srgbClr val="000000"/>
                </a:solidFill>
                <a:effectLst/>
                <a:highlight>
                  <a:srgbClr val="FFFFFF"/>
                </a:highlight>
                <a:latin typeface="inter-regular"/>
              </a:rPr>
              <a:t> is raised, if any null operation is done on the </a:t>
            </a:r>
            <a:r>
              <a:rPr lang="en-US" b="0" i="0" dirty="0" err="1">
                <a:solidFill>
                  <a:srgbClr val="000000"/>
                </a:solidFill>
                <a:effectLst/>
                <a:highlight>
                  <a:srgbClr val="FFFFFF"/>
                </a:highlight>
                <a:latin typeface="inter-regular"/>
              </a:rPr>
              <a:t>BlockingQueues</a:t>
            </a:r>
            <a:r>
              <a:rPr lang="en-US" b="0" i="0" dirty="0">
                <a:solidFill>
                  <a:srgbClr val="000000"/>
                </a:solidFill>
                <a:effectLst/>
                <a:highlight>
                  <a:srgbClr val="FFFFFF"/>
                </a:highlight>
                <a:latin typeface="inter-regular"/>
              </a:rPr>
              <a:t>.</a:t>
            </a:r>
          </a:p>
          <a:p>
            <a:pPr algn="just">
              <a:buFont typeface="Arial" panose="020B0604020202020204" pitchFamily="34" charset="0"/>
              <a:buChar char="•"/>
            </a:pPr>
            <a:r>
              <a:rPr lang="en-US" b="0" i="0" dirty="0">
                <a:solidFill>
                  <a:srgbClr val="000000"/>
                </a:solidFill>
                <a:effectLst/>
                <a:highlight>
                  <a:srgbClr val="FFFFFF"/>
                </a:highlight>
                <a:latin typeface="inter-regular"/>
              </a:rPr>
              <a:t>Those Queues that are present in the </a:t>
            </a:r>
            <a:r>
              <a:rPr lang="en-US" b="0" i="1" dirty="0">
                <a:solidFill>
                  <a:srgbClr val="000000"/>
                </a:solidFill>
                <a:effectLst/>
                <a:highlight>
                  <a:srgbClr val="FFFFFF"/>
                </a:highlight>
                <a:latin typeface="inter-regular"/>
              </a:rPr>
              <a:t>util </a:t>
            </a:r>
            <a:r>
              <a:rPr lang="en-US" b="0" i="0" dirty="0">
                <a:solidFill>
                  <a:srgbClr val="000000"/>
                </a:solidFill>
                <a:effectLst/>
                <a:highlight>
                  <a:srgbClr val="FFFFFF"/>
                </a:highlight>
                <a:latin typeface="inter-regular"/>
              </a:rPr>
              <a:t>package are known as Unbounded Queues.</a:t>
            </a:r>
          </a:p>
          <a:p>
            <a:pPr algn="just">
              <a:buFont typeface="Arial" panose="020B0604020202020204" pitchFamily="34" charset="0"/>
              <a:buChar char="•"/>
            </a:pPr>
            <a:r>
              <a:rPr lang="en-US" b="0" i="0" dirty="0">
                <a:solidFill>
                  <a:srgbClr val="000000"/>
                </a:solidFill>
                <a:effectLst/>
                <a:highlight>
                  <a:srgbClr val="FFFFFF"/>
                </a:highlight>
                <a:latin typeface="inter-regular"/>
              </a:rPr>
              <a:t>Those Queues that are present in the </a:t>
            </a:r>
            <a:r>
              <a:rPr lang="en-US" b="0" i="1" dirty="0" err="1">
                <a:solidFill>
                  <a:srgbClr val="000000"/>
                </a:solidFill>
                <a:effectLst/>
                <a:highlight>
                  <a:srgbClr val="FFFFFF"/>
                </a:highlight>
                <a:latin typeface="inter-regular"/>
              </a:rPr>
              <a:t>util.concurrent</a:t>
            </a:r>
            <a:r>
              <a:rPr lang="en-US" b="0" i="1" dirty="0">
                <a:solidFill>
                  <a:srgbClr val="000000"/>
                </a:solidFill>
                <a:effectLst/>
                <a:highlight>
                  <a:srgbClr val="FFFFFF"/>
                </a:highlight>
                <a:latin typeface="inter-regular"/>
              </a:rPr>
              <a:t> </a:t>
            </a:r>
            <a:r>
              <a:rPr lang="en-US" b="0" i="0" dirty="0">
                <a:solidFill>
                  <a:srgbClr val="000000"/>
                </a:solidFill>
                <a:effectLst/>
                <a:highlight>
                  <a:srgbClr val="FFFFFF"/>
                </a:highlight>
                <a:latin typeface="inter-regular"/>
              </a:rPr>
              <a:t>package are known as bounded Queues.</a:t>
            </a:r>
          </a:p>
          <a:p>
            <a:pPr algn="just">
              <a:buFont typeface="Arial" panose="020B0604020202020204" pitchFamily="34" charset="0"/>
              <a:buChar char="•"/>
            </a:pPr>
            <a:r>
              <a:rPr lang="en-US" b="0" i="0" dirty="0">
                <a:solidFill>
                  <a:srgbClr val="000000"/>
                </a:solidFill>
                <a:effectLst/>
                <a:highlight>
                  <a:srgbClr val="FFFFFF"/>
                </a:highlight>
                <a:latin typeface="inter-regular"/>
              </a:rPr>
              <a:t>All Queues barring the Deques facilitates removal and insertion at the head and tail of the queue; respectively. In fact, deques support element insertion and removal at both ends.</a:t>
            </a:r>
          </a:p>
          <a:p>
            <a:pPr marL="0" indent="0">
              <a:buNone/>
            </a:pPr>
            <a:endParaRPr lang="en-IN" dirty="0"/>
          </a:p>
        </p:txBody>
      </p:sp>
    </p:spTree>
    <p:extLst>
      <p:ext uri="{BB962C8B-B14F-4D97-AF65-F5344CB8AC3E}">
        <p14:creationId xmlns:p14="http://schemas.microsoft.com/office/powerpoint/2010/main" val="42576790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6345057"/>
          </a:xfrm>
        </p:spPr>
        <p:txBody>
          <a:bodyPr>
            <a:normAutofit/>
          </a:bodyPr>
          <a:lstStyle/>
          <a:p>
            <a:pPr algn="just"/>
            <a:r>
              <a:rPr lang="en-US" b="0" i="0" dirty="0">
                <a:solidFill>
                  <a:srgbClr val="610B4B"/>
                </a:solidFill>
                <a:effectLst/>
                <a:highlight>
                  <a:srgbClr val="FFFFFF"/>
                </a:highlight>
                <a:latin typeface="erdana"/>
              </a:rPr>
              <a:t>Methods of Java Queue Interface</a:t>
            </a:r>
          </a:p>
          <a:p>
            <a:pPr marL="0" indent="0">
              <a:buNone/>
            </a:pPr>
            <a:endParaRPr lang="en-IN" dirty="0"/>
          </a:p>
        </p:txBody>
      </p:sp>
      <p:graphicFrame>
        <p:nvGraphicFramePr>
          <p:cNvPr id="4" name="Table 3">
            <a:extLst>
              <a:ext uri="{FF2B5EF4-FFF2-40B4-BE49-F238E27FC236}">
                <a16:creationId xmlns:a16="http://schemas.microsoft.com/office/drawing/2014/main" id="{B6F0DD83-2024-5B0E-FACD-F5D38FBFAB96}"/>
              </a:ext>
            </a:extLst>
          </p:cNvPr>
          <p:cNvGraphicFramePr>
            <a:graphicFrameLocks noGrp="1"/>
          </p:cNvGraphicFramePr>
          <p:nvPr/>
        </p:nvGraphicFramePr>
        <p:xfrm>
          <a:off x="694587" y="866625"/>
          <a:ext cx="8259632" cy="4809554"/>
        </p:xfrm>
        <a:graphic>
          <a:graphicData uri="http://schemas.openxmlformats.org/drawingml/2006/table">
            <a:tbl>
              <a:tblPr/>
              <a:tblGrid>
                <a:gridCol w="4129816">
                  <a:extLst>
                    <a:ext uri="{9D8B030D-6E8A-4147-A177-3AD203B41FA5}">
                      <a16:colId xmlns:a16="http://schemas.microsoft.com/office/drawing/2014/main" val="2132320877"/>
                    </a:ext>
                  </a:extLst>
                </a:gridCol>
                <a:gridCol w="4129816">
                  <a:extLst>
                    <a:ext uri="{9D8B030D-6E8A-4147-A177-3AD203B41FA5}">
                      <a16:colId xmlns:a16="http://schemas.microsoft.com/office/drawing/2014/main" val="462089051"/>
                    </a:ext>
                  </a:extLst>
                </a:gridCol>
              </a:tblGrid>
              <a:tr h="460044">
                <a:tc>
                  <a:txBody>
                    <a:bodyPr/>
                    <a:lstStyle/>
                    <a:p>
                      <a:pPr algn="l" fontAlgn="t"/>
                      <a:r>
                        <a:rPr lang="en-IN" sz="1300">
                          <a:solidFill>
                            <a:srgbClr val="000000"/>
                          </a:solidFill>
                          <a:effectLst/>
                          <a:highlight>
                            <a:srgbClr val="C7CCBE"/>
                          </a:highlight>
                          <a:latin typeface="times new roman" panose="02020603050405020304" pitchFamily="18" charset="0"/>
                        </a:rPr>
                        <a:t>Method</a:t>
                      </a:r>
                    </a:p>
                  </a:txBody>
                  <a:tcPr marL="84379" marR="84379" marT="84379" marB="84379">
                    <a:lnL w="9525" cap="flat" cmpd="sng" algn="ctr">
                      <a:solidFill>
                        <a:srgbClr val="B0ABE7"/>
                      </a:solidFill>
                      <a:prstDash val="solid"/>
                      <a:round/>
                      <a:headEnd type="none" w="med" len="med"/>
                      <a:tailEnd type="none" w="med" len="med"/>
                    </a:lnL>
                    <a:lnR w="9525" cap="flat" cmpd="sng" algn="ctr">
                      <a:solidFill>
                        <a:srgbClr val="B0ABE7"/>
                      </a:solidFill>
                      <a:prstDash val="solid"/>
                      <a:round/>
                      <a:headEnd type="none" w="med" len="med"/>
                      <a:tailEnd type="none" w="med" len="med"/>
                    </a:lnR>
                    <a:lnT w="9525" cap="flat" cmpd="sng" algn="ctr">
                      <a:solidFill>
                        <a:srgbClr val="B0ABE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highlight>
                            <a:srgbClr val="C7CCBE"/>
                          </a:highlight>
                          <a:latin typeface="times new roman" panose="02020603050405020304" pitchFamily="18" charset="0"/>
                        </a:rPr>
                        <a:t>Description</a:t>
                      </a:r>
                    </a:p>
                  </a:txBody>
                  <a:tcPr marL="84379" marR="84379" marT="84379" marB="84379">
                    <a:lnL w="9525" cap="flat" cmpd="sng" algn="ctr">
                      <a:solidFill>
                        <a:srgbClr val="B0ABE7"/>
                      </a:solidFill>
                      <a:prstDash val="solid"/>
                      <a:round/>
                      <a:headEnd type="none" w="med" len="med"/>
                      <a:tailEnd type="none" w="med" len="med"/>
                    </a:lnL>
                    <a:lnR w="9525" cap="flat" cmpd="sng" algn="ctr">
                      <a:solidFill>
                        <a:srgbClr val="B0ABE7"/>
                      </a:solidFill>
                      <a:prstDash val="solid"/>
                      <a:round/>
                      <a:headEnd type="none" w="med" len="med"/>
                      <a:tailEnd type="none" w="med" len="med"/>
                    </a:lnR>
                    <a:lnT w="9525" cap="flat" cmpd="sng" algn="ctr">
                      <a:solidFill>
                        <a:srgbClr val="B0ABE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136474493"/>
                  </a:ext>
                </a:extLst>
              </a:tr>
              <a:tr h="641274">
                <a:tc>
                  <a:txBody>
                    <a:bodyPr/>
                    <a:lstStyle/>
                    <a:p>
                      <a:pPr algn="just" fontAlgn="t"/>
                      <a:r>
                        <a:rPr lang="en-IN" sz="1300" dirty="0" err="1">
                          <a:solidFill>
                            <a:srgbClr val="333333"/>
                          </a:solidFill>
                          <a:effectLst/>
                          <a:latin typeface="inter-regular"/>
                        </a:rPr>
                        <a:t>boolean</a:t>
                      </a:r>
                      <a:r>
                        <a:rPr lang="en-IN" sz="1300" dirty="0">
                          <a:solidFill>
                            <a:srgbClr val="333333"/>
                          </a:solidFill>
                          <a:effectLst/>
                          <a:latin typeface="inter-regular"/>
                        </a:rPr>
                        <a:t> add(object)</a:t>
                      </a:r>
                    </a:p>
                  </a:txBody>
                  <a:tcPr marL="56253" marR="56253" marT="56253" marB="56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insert the specified element into this queue and return true upon success.</a:t>
                      </a:r>
                    </a:p>
                  </a:txBody>
                  <a:tcPr marL="56253" marR="56253" marT="56253" marB="56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49419330"/>
                  </a:ext>
                </a:extLst>
              </a:tr>
              <a:tr h="641274">
                <a:tc>
                  <a:txBody>
                    <a:bodyPr/>
                    <a:lstStyle/>
                    <a:p>
                      <a:pPr algn="just" fontAlgn="t"/>
                      <a:r>
                        <a:rPr lang="en-IN" sz="1300">
                          <a:solidFill>
                            <a:srgbClr val="333333"/>
                          </a:solidFill>
                          <a:effectLst/>
                          <a:latin typeface="inter-regular"/>
                        </a:rPr>
                        <a:t>boolean offer(object)</a:t>
                      </a:r>
                    </a:p>
                  </a:txBody>
                  <a:tcPr marL="56253" marR="56253" marT="56253" marB="56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insert the specified element into this queue.</a:t>
                      </a:r>
                    </a:p>
                  </a:txBody>
                  <a:tcPr marL="56253" marR="56253" marT="56253" marB="56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82939721"/>
                  </a:ext>
                </a:extLst>
              </a:tr>
              <a:tr h="641274">
                <a:tc>
                  <a:txBody>
                    <a:bodyPr/>
                    <a:lstStyle/>
                    <a:p>
                      <a:pPr algn="just" fontAlgn="t"/>
                      <a:r>
                        <a:rPr lang="en-IN" sz="1300">
                          <a:solidFill>
                            <a:srgbClr val="333333"/>
                          </a:solidFill>
                          <a:effectLst/>
                          <a:latin typeface="inter-regular"/>
                        </a:rPr>
                        <a:t>Object remove()</a:t>
                      </a:r>
                    </a:p>
                  </a:txBody>
                  <a:tcPr marL="56253" marR="56253" marT="56253" marB="56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retrieves and removes the head of this queue.</a:t>
                      </a:r>
                    </a:p>
                  </a:txBody>
                  <a:tcPr marL="56253" marR="56253" marT="56253" marB="56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77766182"/>
                  </a:ext>
                </a:extLst>
              </a:tr>
              <a:tr h="892207">
                <a:tc>
                  <a:txBody>
                    <a:bodyPr/>
                    <a:lstStyle/>
                    <a:p>
                      <a:pPr algn="just" fontAlgn="t"/>
                      <a:r>
                        <a:rPr lang="en-IN" sz="1300">
                          <a:solidFill>
                            <a:srgbClr val="333333"/>
                          </a:solidFill>
                          <a:effectLst/>
                          <a:latin typeface="inter-regular"/>
                        </a:rPr>
                        <a:t>Object poll()</a:t>
                      </a:r>
                    </a:p>
                  </a:txBody>
                  <a:tcPr marL="56253" marR="56253" marT="56253" marB="56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retrieves and removes the head of this queue, or returns null if this queue is empty.</a:t>
                      </a:r>
                    </a:p>
                  </a:txBody>
                  <a:tcPr marL="56253" marR="56253" marT="56253" marB="56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71359855"/>
                  </a:ext>
                </a:extLst>
              </a:tr>
              <a:tr h="641274">
                <a:tc>
                  <a:txBody>
                    <a:bodyPr/>
                    <a:lstStyle/>
                    <a:p>
                      <a:pPr algn="just" fontAlgn="t"/>
                      <a:r>
                        <a:rPr lang="en-IN" sz="1300">
                          <a:solidFill>
                            <a:srgbClr val="333333"/>
                          </a:solidFill>
                          <a:effectLst/>
                          <a:latin typeface="inter-regular"/>
                        </a:rPr>
                        <a:t>Object element()</a:t>
                      </a:r>
                    </a:p>
                  </a:txBody>
                  <a:tcPr marL="56253" marR="56253" marT="56253" marB="56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retrieves, but does not remove, the head of this queue.</a:t>
                      </a:r>
                    </a:p>
                  </a:txBody>
                  <a:tcPr marL="56253" marR="56253" marT="56253" marB="56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31414352"/>
                  </a:ext>
                </a:extLst>
              </a:tr>
              <a:tr h="892207">
                <a:tc>
                  <a:txBody>
                    <a:bodyPr/>
                    <a:lstStyle/>
                    <a:p>
                      <a:pPr algn="just" fontAlgn="t"/>
                      <a:r>
                        <a:rPr lang="en-IN" sz="1300">
                          <a:solidFill>
                            <a:srgbClr val="333333"/>
                          </a:solidFill>
                          <a:effectLst/>
                          <a:latin typeface="inter-regular"/>
                        </a:rPr>
                        <a:t>Object peek()</a:t>
                      </a:r>
                    </a:p>
                  </a:txBody>
                  <a:tcPr marL="56253" marR="56253" marT="56253" marB="56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retrieves, but does not remove, the head of this queue, or returns null if this queue is empty.</a:t>
                      </a:r>
                    </a:p>
                  </a:txBody>
                  <a:tcPr marL="56253" marR="56253" marT="56253" marB="562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06525214"/>
                  </a:ext>
                </a:extLst>
              </a:tr>
            </a:tbl>
          </a:graphicData>
        </a:graphic>
      </p:graphicFrame>
    </p:spTree>
    <p:extLst>
      <p:ext uri="{BB962C8B-B14F-4D97-AF65-F5344CB8AC3E}">
        <p14:creationId xmlns:p14="http://schemas.microsoft.com/office/powerpoint/2010/main" val="20378140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45719"/>
          </a:xfrm>
        </p:spPr>
        <p:txBody>
          <a:bodyPr>
            <a:normAutofit fontScale="25000" lnSpcReduction="20000"/>
          </a:bodyPr>
          <a:lstStyle/>
          <a:p>
            <a:pPr marL="0" indent="0">
              <a:buNone/>
            </a:pPr>
            <a:endParaRPr lang="en-IN" dirty="0"/>
          </a:p>
        </p:txBody>
      </p:sp>
      <p:pic>
        <p:nvPicPr>
          <p:cNvPr id="1026" name="Picture 2" descr="Java Collections— Oversimplified. On oversimplified view of Java… | by  Saurav Samantray | Medium">
            <a:extLst>
              <a:ext uri="{FF2B5EF4-FFF2-40B4-BE49-F238E27FC236}">
                <a16:creationId xmlns:a16="http://schemas.microsoft.com/office/drawing/2014/main" id="{E52FBEE7-6AE4-051C-76FA-E61814A61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45" y="0"/>
            <a:ext cx="1095710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4630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ueue-Deque-PriorityQueue-In-Java">
            <a:extLst>
              <a:ext uri="{FF2B5EF4-FFF2-40B4-BE49-F238E27FC236}">
                <a16:creationId xmlns:a16="http://schemas.microsoft.com/office/drawing/2014/main" id="{50F88940-3C24-3FA9-002A-A7C1889544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5396" y="759125"/>
            <a:ext cx="6038491" cy="443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662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6655609"/>
          </a:xfrm>
        </p:spPr>
        <p:txBody>
          <a:bodyPr>
            <a:normAutofit fontScale="85000" lnSpcReduction="20000"/>
          </a:bodyPr>
          <a:lstStyle/>
          <a:p>
            <a:pPr marL="0" indent="0" algn="ctr">
              <a:buNone/>
            </a:pPr>
            <a:r>
              <a:rPr lang="en-IN" b="0" i="0" dirty="0" err="1">
                <a:solidFill>
                  <a:srgbClr val="610B38"/>
                </a:solidFill>
                <a:effectLst/>
                <a:highlight>
                  <a:srgbClr val="FFFF00"/>
                </a:highlight>
                <a:latin typeface="erdana"/>
              </a:rPr>
              <a:t>ArrayDeque</a:t>
            </a:r>
            <a:r>
              <a:rPr lang="en-IN" b="0" i="0" dirty="0">
                <a:solidFill>
                  <a:srgbClr val="610B38"/>
                </a:solidFill>
                <a:effectLst/>
                <a:highlight>
                  <a:srgbClr val="FFFF00"/>
                </a:highlight>
                <a:latin typeface="erdana"/>
              </a:rPr>
              <a:t> in Java</a:t>
            </a:r>
          </a:p>
          <a:p>
            <a:pPr marL="0" indent="0" algn="just">
              <a:buNone/>
            </a:pPr>
            <a:r>
              <a:rPr lang="en-US" sz="1900" b="0" i="0" dirty="0">
                <a:solidFill>
                  <a:srgbClr val="333333"/>
                </a:solidFill>
                <a:effectLst/>
                <a:highlight>
                  <a:srgbClr val="FFFFFF"/>
                </a:highlight>
                <a:latin typeface="inter-regular"/>
              </a:rPr>
              <a:t>The </a:t>
            </a:r>
            <a:r>
              <a:rPr lang="en-US" sz="1900" b="0" i="0" dirty="0" err="1">
                <a:solidFill>
                  <a:srgbClr val="333333"/>
                </a:solidFill>
                <a:effectLst/>
                <a:highlight>
                  <a:srgbClr val="FFFFFF"/>
                </a:highlight>
                <a:latin typeface="inter-regular"/>
              </a:rPr>
              <a:t>ArrayDeque</a:t>
            </a:r>
            <a:r>
              <a:rPr lang="en-US" sz="1900" b="0" i="0" dirty="0">
                <a:solidFill>
                  <a:srgbClr val="333333"/>
                </a:solidFill>
                <a:effectLst/>
                <a:highlight>
                  <a:srgbClr val="FFFFFF"/>
                </a:highlight>
                <a:latin typeface="inter-regular"/>
              </a:rPr>
              <a:t> in Java provides a way to apply resizable-array in addition to the implementation of the Deque interface. It is also known as Array Double Ended Queue or Array Deck. This is a special kind of array that grows and allows users to add or remove an element from both sides of the queue. </a:t>
            </a:r>
          </a:p>
          <a:p>
            <a:pPr marL="0" indent="0" algn="just">
              <a:buNone/>
            </a:pPr>
            <a:r>
              <a:rPr lang="en-US" sz="1900" b="0" i="0" dirty="0">
                <a:solidFill>
                  <a:srgbClr val="333333"/>
                </a:solidFill>
                <a:effectLst/>
                <a:highlight>
                  <a:srgbClr val="FFFFFF"/>
                </a:highlight>
                <a:latin typeface="inter-regular"/>
              </a:rPr>
              <a:t>The </a:t>
            </a:r>
            <a:r>
              <a:rPr lang="en-US" sz="1900" b="0" i="0" dirty="0" err="1">
                <a:solidFill>
                  <a:srgbClr val="333333"/>
                </a:solidFill>
                <a:effectLst/>
                <a:highlight>
                  <a:srgbClr val="FFFFFF"/>
                </a:highlight>
                <a:latin typeface="inter-regular"/>
              </a:rPr>
              <a:t>ArrayDeque</a:t>
            </a:r>
            <a:r>
              <a:rPr lang="en-US" sz="1900" b="0" i="0" dirty="0">
                <a:solidFill>
                  <a:srgbClr val="333333"/>
                </a:solidFill>
                <a:effectLst/>
                <a:highlight>
                  <a:srgbClr val="FFFFFF"/>
                </a:highlight>
                <a:latin typeface="inter-regular"/>
              </a:rPr>
              <a:t> class in Java is an implementation of the Deque interface that uses a resizable array to store its elements. This class provides a more efficient alternative to the traditional Stack class, which was previously used for double-ended operations. The </a:t>
            </a:r>
            <a:r>
              <a:rPr lang="en-US" sz="1900" b="0" i="0" dirty="0" err="1">
                <a:solidFill>
                  <a:srgbClr val="333333"/>
                </a:solidFill>
                <a:effectLst/>
                <a:highlight>
                  <a:srgbClr val="FFFFFF"/>
                </a:highlight>
                <a:latin typeface="inter-regular"/>
              </a:rPr>
              <a:t>ArrayDeque</a:t>
            </a:r>
            <a:r>
              <a:rPr lang="en-US" sz="1900" b="0" i="0" dirty="0">
                <a:solidFill>
                  <a:srgbClr val="333333"/>
                </a:solidFill>
                <a:effectLst/>
                <a:highlight>
                  <a:srgbClr val="FFFFFF"/>
                </a:highlight>
                <a:latin typeface="inter-regular"/>
              </a:rPr>
              <a:t> class provides constant-time performance for inserting and removing elements from both ends of the queue, making it a good choice for scenarios where you need to perform many add and remove </a:t>
            </a:r>
            <a:r>
              <a:rPr lang="en-US" sz="1900" b="0" i="0" dirty="0" err="1">
                <a:solidFill>
                  <a:srgbClr val="333333"/>
                </a:solidFill>
                <a:effectLst/>
                <a:highlight>
                  <a:srgbClr val="FFFFFF"/>
                </a:highlight>
                <a:latin typeface="inter-regular"/>
              </a:rPr>
              <a:t>operations.</a:t>
            </a:r>
            <a:r>
              <a:rPr lang="en-US" sz="1900" b="0" i="0" dirty="0" err="1">
                <a:solidFill>
                  <a:srgbClr val="000000"/>
                </a:solidFill>
                <a:effectLst/>
                <a:highlight>
                  <a:srgbClr val="FFFFFF"/>
                </a:highlight>
                <a:latin typeface="inter-regular"/>
              </a:rPr>
              <a:t>A</a:t>
            </a:r>
            <a:r>
              <a:rPr lang="en-US" sz="1900" b="0" i="0" dirty="0">
                <a:solidFill>
                  <a:srgbClr val="000000"/>
                </a:solidFill>
                <a:effectLst/>
                <a:highlight>
                  <a:srgbClr val="FFFFFF"/>
                </a:highlight>
                <a:latin typeface="inter-regular"/>
              </a:rPr>
              <a:t> few important points on Priority Queue are as follows: </a:t>
            </a:r>
          </a:p>
          <a:p>
            <a:pPr algn="just">
              <a:buFont typeface="Arial" panose="020B0604020202020204" pitchFamily="34" charset="0"/>
              <a:buChar char="•"/>
            </a:pPr>
            <a:r>
              <a:rPr lang="en-US" sz="1900" b="0" i="0" dirty="0">
                <a:solidFill>
                  <a:srgbClr val="000000"/>
                </a:solidFill>
                <a:effectLst/>
                <a:highlight>
                  <a:srgbClr val="FFFFFF"/>
                </a:highlight>
                <a:latin typeface="inter-regular"/>
              </a:rPr>
              <a:t>Advantages of using </a:t>
            </a:r>
            <a:r>
              <a:rPr lang="en-US" sz="1900" b="0" i="0" dirty="0" err="1">
                <a:solidFill>
                  <a:srgbClr val="000000"/>
                </a:solidFill>
                <a:effectLst/>
                <a:highlight>
                  <a:srgbClr val="FFFFFF"/>
                </a:highlight>
                <a:latin typeface="inter-regular"/>
              </a:rPr>
              <a:t>ArrayDeque</a:t>
            </a:r>
            <a:r>
              <a:rPr lang="en-US" sz="1900" b="0" i="0" dirty="0">
                <a:solidFill>
                  <a:srgbClr val="000000"/>
                </a:solidFill>
                <a:effectLst/>
                <a:highlight>
                  <a:srgbClr val="FFFFFF"/>
                </a:highlight>
                <a:latin typeface="inter-regular"/>
              </a:rPr>
              <a:t>:</a:t>
            </a:r>
          </a:p>
          <a:p>
            <a:pPr algn="just">
              <a:buFont typeface="Arial" panose="020B0604020202020204" pitchFamily="34" charset="0"/>
              <a:buChar char="•"/>
            </a:pPr>
            <a:r>
              <a:rPr lang="en-US" sz="1900" b="0" i="0" dirty="0">
                <a:solidFill>
                  <a:srgbClr val="000000"/>
                </a:solidFill>
                <a:effectLst/>
                <a:highlight>
                  <a:srgbClr val="FFFFFF"/>
                </a:highlight>
                <a:latin typeface="inter-regular"/>
              </a:rPr>
              <a:t>Efficient: The </a:t>
            </a:r>
            <a:r>
              <a:rPr lang="en-US" sz="1900" b="0" i="0" dirty="0" err="1">
                <a:solidFill>
                  <a:srgbClr val="000000"/>
                </a:solidFill>
                <a:effectLst/>
                <a:highlight>
                  <a:srgbClr val="FFFFFF"/>
                </a:highlight>
                <a:latin typeface="inter-regular"/>
              </a:rPr>
              <a:t>ArrayDeque</a:t>
            </a:r>
            <a:r>
              <a:rPr lang="en-US" sz="1900" b="0" i="0" dirty="0">
                <a:solidFill>
                  <a:srgbClr val="000000"/>
                </a:solidFill>
                <a:effectLst/>
                <a:highlight>
                  <a:srgbClr val="FFFFFF"/>
                </a:highlight>
                <a:latin typeface="inter-regular"/>
              </a:rPr>
              <a:t> class provides constant-time performance for inserting and removing elements from both ends of the queue, making it a good choice for scenarios where you need to perform many add and remove operations.</a:t>
            </a:r>
          </a:p>
          <a:p>
            <a:pPr algn="just">
              <a:buFont typeface="Arial" panose="020B0604020202020204" pitchFamily="34" charset="0"/>
              <a:buChar char="•"/>
            </a:pPr>
            <a:r>
              <a:rPr lang="en-US" sz="1900" b="0" i="0" dirty="0">
                <a:solidFill>
                  <a:srgbClr val="000000"/>
                </a:solidFill>
                <a:effectLst/>
                <a:highlight>
                  <a:srgbClr val="FFFFFF"/>
                </a:highlight>
                <a:latin typeface="inter-regular"/>
              </a:rPr>
              <a:t>Resizable: The </a:t>
            </a:r>
            <a:r>
              <a:rPr lang="en-US" sz="1900" b="0" i="0" dirty="0" err="1">
                <a:solidFill>
                  <a:srgbClr val="000000"/>
                </a:solidFill>
                <a:effectLst/>
                <a:highlight>
                  <a:srgbClr val="FFFFFF"/>
                </a:highlight>
                <a:latin typeface="inter-regular"/>
              </a:rPr>
              <a:t>ArrayDeque</a:t>
            </a:r>
            <a:r>
              <a:rPr lang="en-US" sz="1900" b="0" i="0" dirty="0">
                <a:solidFill>
                  <a:srgbClr val="000000"/>
                </a:solidFill>
                <a:effectLst/>
                <a:highlight>
                  <a:srgbClr val="FFFFFF"/>
                </a:highlight>
                <a:latin typeface="inter-regular"/>
              </a:rPr>
              <a:t> class uses a resizable array to store its elements, which means that it can grow and shrink dynamically to accommodate the number of elements in the queue.</a:t>
            </a:r>
          </a:p>
          <a:p>
            <a:pPr algn="just">
              <a:buFont typeface="Arial" panose="020B0604020202020204" pitchFamily="34" charset="0"/>
              <a:buChar char="•"/>
            </a:pPr>
            <a:r>
              <a:rPr lang="en-US" sz="1900" b="0" i="0" dirty="0">
                <a:solidFill>
                  <a:srgbClr val="000000"/>
                </a:solidFill>
                <a:effectLst/>
                <a:highlight>
                  <a:srgbClr val="FFFFFF"/>
                </a:highlight>
                <a:latin typeface="inter-regular"/>
              </a:rPr>
              <a:t>Lightweight: The </a:t>
            </a:r>
            <a:r>
              <a:rPr lang="en-US" sz="1900" b="0" i="0" dirty="0" err="1">
                <a:solidFill>
                  <a:srgbClr val="000000"/>
                </a:solidFill>
                <a:effectLst/>
                <a:highlight>
                  <a:srgbClr val="FFFFFF"/>
                </a:highlight>
                <a:latin typeface="inter-regular"/>
              </a:rPr>
              <a:t>ArrayDeque</a:t>
            </a:r>
            <a:r>
              <a:rPr lang="en-US" sz="1900" b="0" i="0" dirty="0">
                <a:solidFill>
                  <a:srgbClr val="000000"/>
                </a:solidFill>
                <a:effectLst/>
                <a:highlight>
                  <a:srgbClr val="FFFFFF"/>
                </a:highlight>
                <a:latin typeface="inter-regular"/>
              </a:rPr>
              <a:t> class is a lightweight data structure that does not require additional overhead, such as linked list nodes, making it a good choice for scenarios where memory is limited.</a:t>
            </a:r>
          </a:p>
          <a:p>
            <a:pPr algn="just">
              <a:buFont typeface="Arial" panose="020B0604020202020204" pitchFamily="34" charset="0"/>
              <a:buChar char="•"/>
            </a:pPr>
            <a:r>
              <a:rPr lang="en-US" sz="1900" b="0" i="0" dirty="0">
                <a:solidFill>
                  <a:srgbClr val="000000"/>
                </a:solidFill>
                <a:effectLst/>
                <a:highlight>
                  <a:srgbClr val="FFFFFF"/>
                </a:highlight>
                <a:latin typeface="inter-regular"/>
              </a:rPr>
              <a:t>Thread-safe: The </a:t>
            </a:r>
            <a:r>
              <a:rPr lang="en-US" sz="1900" b="0" i="0" dirty="0" err="1">
                <a:solidFill>
                  <a:srgbClr val="000000"/>
                </a:solidFill>
                <a:effectLst/>
                <a:highlight>
                  <a:srgbClr val="FFFFFF"/>
                </a:highlight>
                <a:latin typeface="inter-regular"/>
              </a:rPr>
              <a:t>ArrayDeque</a:t>
            </a:r>
            <a:r>
              <a:rPr lang="en-US" sz="1900" b="0" i="0" dirty="0">
                <a:solidFill>
                  <a:srgbClr val="000000"/>
                </a:solidFill>
                <a:effectLst/>
                <a:highlight>
                  <a:srgbClr val="FFFFFF"/>
                </a:highlight>
                <a:latin typeface="inter-regular"/>
              </a:rPr>
              <a:t> class is not thread-safe, but you can use the </a:t>
            </a:r>
            <a:r>
              <a:rPr lang="en-US" sz="1900" b="0" i="0" dirty="0" err="1">
                <a:solidFill>
                  <a:srgbClr val="000000"/>
                </a:solidFill>
                <a:effectLst/>
                <a:highlight>
                  <a:srgbClr val="FFFFFF"/>
                </a:highlight>
                <a:latin typeface="inter-regular"/>
              </a:rPr>
              <a:t>Collections.synchronizedDeque</a:t>
            </a:r>
            <a:r>
              <a:rPr lang="en-US" sz="1900" b="0" i="0" dirty="0">
                <a:solidFill>
                  <a:srgbClr val="000000"/>
                </a:solidFill>
                <a:effectLst/>
                <a:highlight>
                  <a:srgbClr val="FFFFFF"/>
                </a:highlight>
                <a:latin typeface="inter-regular"/>
              </a:rPr>
              <a:t> method to create a thread-safe version of the </a:t>
            </a:r>
            <a:r>
              <a:rPr lang="en-US" sz="1900" b="0" i="0" dirty="0" err="1">
                <a:solidFill>
                  <a:srgbClr val="000000"/>
                </a:solidFill>
                <a:effectLst/>
                <a:highlight>
                  <a:srgbClr val="FFFFFF"/>
                </a:highlight>
                <a:latin typeface="inter-regular"/>
              </a:rPr>
              <a:t>ArrayDeque</a:t>
            </a:r>
            <a:r>
              <a:rPr lang="en-US" sz="1900" b="0" i="0" dirty="0">
                <a:solidFill>
                  <a:srgbClr val="000000"/>
                </a:solidFill>
                <a:effectLst/>
                <a:highlight>
                  <a:srgbClr val="FFFFFF"/>
                </a:highlight>
                <a:latin typeface="inter-regular"/>
              </a:rPr>
              <a:t> class.</a:t>
            </a:r>
          </a:p>
          <a:p>
            <a:pPr algn="just">
              <a:buFont typeface="Arial" panose="020B0604020202020204" pitchFamily="34" charset="0"/>
              <a:buChar char="•"/>
            </a:pPr>
            <a:r>
              <a:rPr lang="en-US" sz="1900" b="0" i="0" dirty="0">
                <a:solidFill>
                  <a:srgbClr val="000000"/>
                </a:solidFill>
                <a:effectLst/>
                <a:highlight>
                  <a:srgbClr val="FFFFFF"/>
                </a:highlight>
                <a:latin typeface="inter-regular"/>
              </a:rPr>
              <a:t>Disadvantages of using </a:t>
            </a:r>
            <a:r>
              <a:rPr lang="en-US" sz="1900" b="0" i="0" dirty="0" err="1">
                <a:solidFill>
                  <a:srgbClr val="000000"/>
                </a:solidFill>
                <a:effectLst/>
                <a:highlight>
                  <a:srgbClr val="FFFFFF"/>
                </a:highlight>
                <a:latin typeface="inter-regular"/>
              </a:rPr>
              <a:t>ArrayDeque</a:t>
            </a:r>
            <a:r>
              <a:rPr lang="en-US" sz="1900" b="0" i="0" dirty="0">
                <a:solidFill>
                  <a:srgbClr val="000000"/>
                </a:solidFill>
                <a:effectLst/>
                <a:highlight>
                  <a:srgbClr val="FFFFFF"/>
                </a:highlight>
                <a:latin typeface="inter-regular"/>
              </a:rPr>
              <a:t>:</a:t>
            </a:r>
          </a:p>
          <a:p>
            <a:pPr algn="just">
              <a:buFont typeface="Arial" panose="020B0604020202020204" pitchFamily="34" charset="0"/>
              <a:buChar char="•"/>
            </a:pPr>
            <a:r>
              <a:rPr lang="en-US" sz="1900" b="0" i="0" dirty="0">
                <a:solidFill>
                  <a:srgbClr val="000000"/>
                </a:solidFill>
                <a:effectLst/>
                <a:highlight>
                  <a:srgbClr val="FFFFFF"/>
                </a:highlight>
                <a:latin typeface="inter-regular"/>
              </a:rPr>
              <a:t>Not synchronized: By default, the </a:t>
            </a:r>
            <a:r>
              <a:rPr lang="en-US" sz="1900" b="0" i="0" dirty="0" err="1">
                <a:solidFill>
                  <a:srgbClr val="000000"/>
                </a:solidFill>
                <a:effectLst/>
                <a:highlight>
                  <a:srgbClr val="FFFFFF"/>
                </a:highlight>
                <a:latin typeface="inter-regular"/>
              </a:rPr>
              <a:t>ArrayDeque</a:t>
            </a:r>
            <a:r>
              <a:rPr lang="en-US" sz="1900" b="0" i="0" dirty="0">
                <a:solidFill>
                  <a:srgbClr val="000000"/>
                </a:solidFill>
                <a:effectLst/>
                <a:highlight>
                  <a:srgbClr val="FFFFFF"/>
                </a:highlight>
                <a:latin typeface="inter-regular"/>
              </a:rPr>
              <a:t> class is not synchronized, which means that multiple threads can access it simultaneously, leading to potential data corruption.</a:t>
            </a:r>
          </a:p>
          <a:p>
            <a:pPr algn="just">
              <a:buFont typeface="Arial" panose="020B0604020202020204" pitchFamily="34" charset="0"/>
              <a:buChar char="•"/>
            </a:pPr>
            <a:r>
              <a:rPr lang="en-US" sz="1900" b="0" i="0" dirty="0">
                <a:solidFill>
                  <a:srgbClr val="000000"/>
                </a:solidFill>
                <a:effectLst/>
                <a:highlight>
                  <a:srgbClr val="FFFFFF"/>
                </a:highlight>
                <a:latin typeface="inter-regular"/>
              </a:rPr>
              <a:t>Limited capacity: Although the </a:t>
            </a:r>
            <a:r>
              <a:rPr lang="en-US" sz="1900" b="0" i="0" dirty="0" err="1">
                <a:solidFill>
                  <a:srgbClr val="000000"/>
                </a:solidFill>
                <a:effectLst/>
                <a:highlight>
                  <a:srgbClr val="FFFFFF"/>
                </a:highlight>
                <a:latin typeface="inter-regular"/>
              </a:rPr>
              <a:t>ArrayDeque</a:t>
            </a:r>
            <a:r>
              <a:rPr lang="en-US" sz="1900" b="0" i="0" dirty="0">
                <a:solidFill>
                  <a:srgbClr val="000000"/>
                </a:solidFill>
                <a:effectLst/>
                <a:highlight>
                  <a:srgbClr val="FFFFFF"/>
                </a:highlight>
                <a:latin typeface="inter-regular"/>
              </a:rPr>
              <a:t> class uses a resizable array to store its elements, it still has a limited capacity, which means that you may need to create a new </a:t>
            </a:r>
            <a:r>
              <a:rPr lang="en-US" sz="1900" b="0" i="0" dirty="0" err="1">
                <a:solidFill>
                  <a:srgbClr val="000000"/>
                </a:solidFill>
                <a:effectLst/>
                <a:highlight>
                  <a:srgbClr val="FFFFFF"/>
                </a:highlight>
                <a:latin typeface="inter-regular"/>
              </a:rPr>
              <a:t>ArrayDeque</a:t>
            </a:r>
            <a:r>
              <a:rPr lang="en-US" sz="1900" b="0" i="0" dirty="0">
                <a:solidFill>
                  <a:srgbClr val="000000"/>
                </a:solidFill>
                <a:effectLst/>
                <a:highlight>
                  <a:srgbClr val="FFFFFF"/>
                </a:highlight>
                <a:latin typeface="inter-regular"/>
              </a:rPr>
              <a:t> when the old one reaches its maximum size.</a:t>
            </a:r>
            <a:endParaRPr lang="en-IN" sz="1900" dirty="0"/>
          </a:p>
        </p:txBody>
      </p:sp>
    </p:spTree>
    <p:extLst>
      <p:ext uri="{BB962C8B-B14F-4D97-AF65-F5344CB8AC3E}">
        <p14:creationId xmlns:p14="http://schemas.microsoft.com/office/powerpoint/2010/main" val="224772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6345057"/>
          </a:xfrm>
        </p:spPr>
        <p:txBody>
          <a:bodyPr>
            <a:normAutofit lnSpcReduction="10000"/>
          </a:bodyPr>
          <a:lstStyle/>
          <a:p>
            <a:pPr marL="0" indent="0">
              <a:buNone/>
            </a:pPr>
            <a:r>
              <a:rPr lang="en-US" dirty="0"/>
              <a:t>Utility Class:</a:t>
            </a:r>
          </a:p>
          <a:p>
            <a:pPr marL="0" indent="0">
              <a:buNone/>
            </a:pPr>
            <a:r>
              <a:rPr lang="en-US" dirty="0"/>
              <a:t>Collections</a:t>
            </a:r>
          </a:p>
          <a:p>
            <a:pPr marL="0" indent="0">
              <a:buNone/>
            </a:pPr>
            <a:r>
              <a:rPr lang="en-US" dirty="0"/>
              <a:t>Arrays</a:t>
            </a:r>
          </a:p>
          <a:p>
            <a:pPr marL="0" indent="0">
              <a:buNone/>
            </a:pPr>
            <a:r>
              <a:rPr lang="en-US" dirty="0">
                <a:highlight>
                  <a:srgbClr val="808000"/>
                </a:highlight>
              </a:rPr>
              <a:t>Cursors:1. Enumeration</a:t>
            </a:r>
            <a:r>
              <a:rPr lang="en-US" dirty="0"/>
              <a:t>:</a:t>
            </a:r>
          </a:p>
          <a:p>
            <a:pPr marL="0" indent="0">
              <a:buNone/>
            </a:pPr>
            <a:r>
              <a:rPr lang="en-US" dirty="0"/>
              <a:t>public Enumeration elements();</a:t>
            </a:r>
          </a:p>
          <a:p>
            <a:pPr marL="0" indent="0">
              <a:buNone/>
            </a:pPr>
            <a:r>
              <a:rPr lang="en-US" dirty="0"/>
              <a:t>Enumeration e=</a:t>
            </a:r>
            <a:r>
              <a:rPr lang="en-US" dirty="0" err="1"/>
              <a:t>v.elements</a:t>
            </a:r>
            <a:r>
              <a:rPr lang="en-US" dirty="0"/>
              <a:t>();</a:t>
            </a:r>
          </a:p>
          <a:p>
            <a:pPr marL="0" indent="0">
              <a:buNone/>
            </a:pPr>
            <a:r>
              <a:rPr lang="en-US" dirty="0">
                <a:highlight>
                  <a:srgbClr val="808000"/>
                </a:highlight>
              </a:rPr>
              <a:t>Methods:</a:t>
            </a:r>
          </a:p>
          <a:p>
            <a:pPr marL="0" indent="0">
              <a:buNone/>
            </a:pPr>
            <a:r>
              <a:rPr lang="en-US" dirty="0"/>
              <a:t>public Boolean </a:t>
            </a:r>
            <a:r>
              <a:rPr lang="en-US" dirty="0" err="1"/>
              <a:t>hasMoreElements</a:t>
            </a:r>
            <a:r>
              <a:rPr lang="en-US" dirty="0"/>
              <a:t>()</a:t>
            </a:r>
          </a:p>
          <a:p>
            <a:pPr marL="0" indent="0">
              <a:buNone/>
            </a:pPr>
            <a:r>
              <a:rPr lang="en-US" dirty="0"/>
              <a:t>public Object </a:t>
            </a:r>
            <a:r>
              <a:rPr lang="en-US" dirty="0" err="1"/>
              <a:t>nextElement</a:t>
            </a:r>
            <a:r>
              <a:rPr lang="en-US" dirty="0"/>
              <a:t>();</a:t>
            </a:r>
          </a:p>
          <a:p>
            <a:pPr marL="0" indent="0">
              <a:buNone/>
            </a:pPr>
            <a:r>
              <a:rPr lang="en-US" dirty="0">
                <a:highlight>
                  <a:srgbClr val="808000"/>
                </a:highlight>
              </a:rPr>
              <a:t>Example:</a:t>
            </a:r>
          </a:p>
          <a:p>
            <a:pPr marL="0" indent="0">
              <a:buNone/>
            </a:pPr>
            <a:r>
              <a:rPr lang="en-US" dirty="0"/>
              <a:t>Vector v=new Vector();</a:t>
            </a:r>
          </a:p>
          <a:p>
            <a:pPr marL="0" indent="0">
              <a:buNone/>
            </a:pPr>
            <a:r>
              <a:rPr lang="en-US" dirty="0"/>
              <a:t>for(int </a:t>
            </a:r>
            <a:r>
              <a:rPr lang="en-US" dirty="0" err="1"/>
              <a:t>i</a:t>
            </a:r>
            <a:r>
              <a:rPr lang="en-US" dirty="0"/>
              <a:t>=0;i&lt;=10;i++){</a:t>
            </a:r>
          </a:p>
          <a:p>
            <a:pPr marL="0" indent="0">
              <a:buNone/>
            </a:pPr>
            <a:r>
              <a:rPr lang="en-US" dirty="0" err="1"/>
              <a:t>v.addElement</a:t>
            </a:r>
            <a:r>
              <a:rPr lang="en-US" dirty="0"/>
              <a:t>(</a:t>
            </a:r>
            <a:r>
              <a:rPr lang="en-US" dirty="0" err="1"/>
              <a:t>i</a:t>
            </a:r>
            <a:r>
              <a:rPr lang="en-US" dirty="0"/>
              <a:t>);}</a:t>
            </a:r>
          </a:p>
          <a:p>
            <a:pPr marL="0" indent="0">
              <a:buNone/>
            </a:pPr>
            <a:r>
              <a:rPr lang="en-US" dirty="0"/>
              <a:t>Sop(v);</a:t>
            </a:r>
          </a:p>
          <a:p>
            <a:pPr marL="0" indent="0">
              <a:buNone/>
            </a:pPr>
            <a:r>
              <a:rPr lang="en-US" dirty="0"/>
              <a:t>Enumeration e=</a:t>
            </a:r>
            <a:r>
              <a:rPr lang="en-US" dirty="0" err="1"/>
              <a:t>v.elements</a:t>
            </a:r>
            <a:r>
              <a:rPr lang="en-US" dirty="0"/>
              <a:t>();</a:t>
            </a:r>
          </a:p>
          <a:p>
            <a:pPr marL="0" indent="0">
              <a:buNone/>
            </a:pPr>
            <a:r>
              <a:rPr lang="en-US" dirty="0"/>
              <a:t>While(</a:t>
            </a:r>
            <a:r>
              <a:rPr lang="en-US" dirty="0" err="1"/>
              <a:t>e.hasMoreElemts</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9645401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6655609"/>
          </a:xfrm>
        </p:spPr>
        <p:txBody>
          <a:bodyPr>
            <a:normAutofit/>
          </a:bodyPr>
          <a:lstStyle/>
          <a:p>
            <a:pPr marL="0" indent="0" algn="ctr">
              <a:buNone/>
            </a:pPr>
            <a:r>
              <a:rPr lang="en-IN" b="0" i="0" dirty="0">
                <a:solidFill>
                  <a:srgbClr val="610B38"/>
                </a:solidFill>
                <a:effectLst/>
                <a:highlight>
                  <a:srgbClr val="FFFF00"/>
                </a:highlight>
                <a:latin typeface="erdana"/>
              </a:rPr>
              <a:t>ArrayDeque</a:t>
            </a:r>
            <a:r>
              <a:rPr lang="en-IN" dirty="0">
                <a:solidFill>
                  <a:srgbClr val="610B38"/>
                </a:solidFill>
                <a:highlight>
                  <a:srgbClr val="FFFF00"/>
                </a:highlight>
                <a:latin typeface="erdana"/>
              </a:rPr>
              <a:t>Eample-1</a:t>
            </a:r>
          </a:p>
          <a:p>
            <a:pPr marL="0" indent="0">
              <a:buNone/>
            </a:pPr>
            <a:r>
              <a:rPr lang="en-IN" b="0" i="0" dirty="0">
                <a:solidFill>
                  <a:srgbClr val="610B38"/>
                </a:solidFill>
                <a:effectLst/>
                <a:latin typeface="erdana"/>
              </a:rPr>
              <a:t>import </a:t>
            </a:r>
            <a:r>
              <a:rPr lang="en-IN" b="0" i="0" dirty="0" err="1">
                <a:solidFill>
                  <a:srgbClr val="610B38"/>
                </a:solidFill>
                <a:effectLst/>
                <a:latin typeface="erdana"/>
              </a:rPr>
              <a:t>java.util.ArrayDeque</a:t>
            </a:r>
            <a:r>
              <a:rPr lang="en-IN" b="0" i="0" dirty="0">
                <a:solidFill>
                  <a:srgbClr val="610B38"/>
                </a:solidFill>
                <a:effectLst/>
                <a:latin typeface="erdana"/>
              </a:rPr>
              <a:t>;</a:t>
            </a:r>
          </a:p>
          <a:p>
            <a:pPr marL="0" indent="0">
              <a:buNone/>
            </a:pPr>
            <a:r>
              <a:rPr lang="en-IN" b="0" i="0" dirty="0">
                <a:solidFill>
                  <a:srgbClr val="610B38"/>
                </a:solidFill>
                <a:effectLst/>
                <a:latin typeface="erdana"/>
              </a:rPr>
              <a:t>import </a:t>
            </a:r>
            <a:r>
              <a:rPr lang="en-IN" b="0" i="0" dirty="0" err="1">
                <a:solidFill>
                  <a:srgbClr val="610B38"/>
                </a:solidFill>
                <a:effectLst/>
                <a:latin typeface="erdana"/>
              </a:rPr>
              <a:t>java.util.Deque</a:t>
            </a:r>
            <a:r>
              <a:rPr lang="en-IN" b="0" i="0" dirty="0">
                <a:solidFill>
                  <a:srgbClr val="610B38"/>
                </a:solidFill>
                <a:effectLst/>
                <a:latin typeface="erdana"/>
              </a:rPr>
              <a:t>;</a:t>
            </a:r>
          </a:p>
          <a:p>
            <a:pPr marL="0" indent="0">
              <a:buNone/>
            </a:pPr>
            <a:endParaRPr lang="en-IN" b="0" i="0" dirty="0">
              <a:solidFill>
                <a:srgbClr val="610B38"/>
              </a:solidFill>
              <a:effectLst/>
              <a:latin typeface="erdana"/>
            </a:endParaRPr>
          </a:p>
          <a:p>
            <a:pPr marL="0" indent="0">
              <a:buNone/>
            </a:pPr>
            <a:r>
              <a:rPr lang="en-IN" b="0" i="0" dirty="0">
                <a:solidFill>
                  <a:srgbClr val="610B38"/>
                </a:solidFill>
                <a:effectLst/>
                <a:latin typeface="erdana"/>
              </a:rPr>
              <a:t>public class Example {</a:t>
            </a:r>
          </a:p>
          <a:p>
            <a:pPr marL="0" indent="0">
              <a:buNone/>
            </a:pPr>
            <a:r>
              <a:rPr lang="en-IN" b="0" i="0" dirty="0">
                <a:solidFill>
                  <a:srgbClr val="610B38"/>
                </a:solidFill>
                <a:effectLst/>
                <a:latin typeface="erdana"/>
              </a:rPr>
              <a:t>public static void main(String[] </a:t>
            </a:r>
            <a:r>
              <a:rPr lang="en-IN" b="0" i="0" dirty="0" err="1">
                <a:solidFill>
                  <a:srgbClr val="610B38"/>
                </a:solidFill>
                <a:effectLst/>
                <a:latin typeface="erdana"/>
              </a:rPr>
              <a:t>args</a:t>
            </a:r>
            <a:r>
              <a:rPr lang="en-IN" b="0" i="0" dirty="0">
                <a:solidFill>
                  <a:srgbClr val="610B38"/>
                </a:solidFill>
                <a:effectLst/>
                <a:latin typeface="erdana"/>
              </a:rPr>
              <a:t>) {</a:t>
            </a:r>
          </a:p>
          <a:p>
            <a:pPr marL="0" indent="0">
              <a:buNone/>
            </a:pPr>
            <a:r>
              <a:rPr lang="en-IN" b="0" i="0" dirty="0">
                <a:solidFill>
                  <a:srgbClr val="610B38"/>
                </a:solidFill>
                <a:effectLst/>
                <a:latin typeface="erdana"/>
              </a:rPr>
              <a:t>	Deque&lt;Integer&gt; deque = new </a:t>
            </a:r>
            <a:r>
              <a:rPr lang="en-IN" b="0" i="0" dirty="0" err="1">
                <a:solidFill>
                  <a:srgbClr val="610B38"/>
                </a:solidFill>
                <a:effectLst/>
                <a:latin typeface="erdana"/>
              </a:rPr>
              <a:t>ArrayDeque</a:t>
            </a:r>
            <a:r>
              <a:rPr lang="en-IN" b="0" i="0" dirty="0">
                <a:solidFill>
                  <a:srgbClr val="610B38"/>
                </a:solidFill>
                <a:effectLst/>
                <a:latin typeface="erdana"/>
              </a:rPr>
              <a:t>&lt;&gt;();</a:t>
            </a:r>
          </a:p>
          <a:p>
            <a:pPr marL="0" indent="0">
              <a:buNone/>
            </a:pPr>
            <a:r>
              <a:rPr lang="en-IN" b="0" i="0" dirty="0">
                <a:solidFill>
                  <a:srgbClr val="610B38"/>
                </a:solidFill>
                <a:effectLst/>
                <a:latin typeface="erdana"/>
              </a:rPr>
              <a:t>	</a:t>
            </a:r>
            <a:r>
              <a:rPr lang="en-IN" b="0" i="0" dirty="0" err="1">
                <a:solidFill>
                  <a:srgbClr val="610B38"/>
                </a:solidFill>
                <a:effectLst/>
                <a:latin typeface="erdana"/>
              </a:rPr>
              <a:t>deque.addFirst</a:t>
            </a:r>
            <a:r>
              <a:rPr lang="en-IN" b="0" i="0" dirty="0">
                <a:solidFill>
                  <a:srgbClr val="610B38"/>
                </a:solidFill>
                <a:effectLst/>
                <a:latin typeface="erdana"/>
              </a:rPr>
              <a:t>(1);</a:t>
            </a:r>
          </a:p>
          <a:p>
            <a:pPr marL="0" indent="0">
              <a:buNone/>
            </a:pPr>
            <a:r>
              <a:rPr lang="en-IN" b="0" i="0" dirty="0">
                <a:solidFill>
                  <a:srgbClr val="610B38"/>
                </a:solidFill>
                <a:effectLst/>
                <a:latin typeface="erdana"/>
              </a:rPr>
              <a:t>	</a:t>
            </a:r>
            <a:r>
              <a:rPr lang="en-IN" b="0" i="0" dirty="0" err="1">
                <a:solidFill>
                  <a:srgbClr val="610B38"/>
                </a:solidFill>
                <a:effectLst/>
                <a:latin typeface="erdana"/>
              </a:rPr>
              <a:t>deque.addLast</a:t>
            </a:r>
            <a:r>
              <a:rPr lang="en-IN" b="0" i="0" dirty="0">
                <a:solidFill>
                  <a:srgbClr val="610B38"/>
                </a:solidFill>
                <a:effectLst/>
                <a:latin typeface="erdana"/>
              </a:rPr>
              <a:t>(2);</a:t>
            </a:r>
          </a:p>
          <a:p>
            <a:pPr marL="0" indent="0">
              <a:buNone/>
            </a:pPr>
            <a:r>
              <a:rPr lang="en-IN" b="0" i="0" dirty="0">
                <a:solidFill>
                  <a:srgbClr val="610B38"/>
                </a:solidFill>
                <a:effectLst/>
                <a:latin typeface="erdana"/>
              </a:rPr>
              <a:t>	int first = </a:t>
            </a:r>
            <a:r>
              <a:rPr lang="en-IN" b="0" i="0" dirty="0" err="1">
                <a:solidFill>
                  <a:srgbClr val="610B38"/>
                </a:solidFill>
                <a:effectLst/>
                <a:latin typeface="erdana"/>
              </a:rPr>
              <a:t>deque.removeFirst</a:t>
            </a:r>
            <a:r>
              <a:rPr lang="en-IN" b="0" i="0" dirty="0">
                <a:solidFill>
                  <a:srgbClr val="610B38"/>
                </a:solidFill>
                <a:effectLst/>
                <a:latin typeface="erdana"/>
              </a:rPr>
              <a:t>();</a:t>
            </a:r>
          </a:p>
          <a:p>
            <a:pPr marL="0" indent="0">
              <a:buNone/>
            </a:pPr>
            <a:r>
              <a:rPr lang="en-IN" b="0" i="0" dirty="0">
                <a:solidFill>
                  <a:srgbClr val="610B38"/>
                </a:solidFill>
                <a:effectLst/>
                <a:latin typeface="erdana"/>
              </a:rPr>
              <a:t>	int last = </a:t>
            </a:r>
            <a:r>
              <a:rPr lang="en-IN" b="0" i="0" dirty="0" err="1">
                <a:solidFill>
                  <a:srgbClr val="610B38"/>
                </a:solidFill>
                <a:effectLst/>
                <a:latin typeface="erdana"/>
              </a:rPr>
              <a:t>deque.removeLast</a:t>
            </a:r>
            <a:r>
              <a:rPr lang="en-IN" b="0" i="0" dirty="0">
                <a:solidFill>
                  <a:srgbClr val="610B38"/>
                </a:solidFill>
                <a:effectLst/>
                <a:latin typeface="erdana"/>
              </a:rPr>
              <a:t>();</a:t>
            </a:r>
          </a:p>
          <a:p>
            <a:pPr marL="0" indent="0">
              <a:buNone/>
            </a:pPr>
            <a:r>
              <a:rPr lang="en-IN" b="0" i="0" dirty="0">
                <a:solidFill>
                  <a:srgbClr val="610B38"/>
                </a:solidFill>
                <a:effectLst/>
                <a:latin typeface="erdana"/>
              </a:rPr>
              <a:t>	</a:t>
            </a:r>
            <a:r>
              <a:rPr lang="en-IN" b="0" i="0" dirty="0" err="1">
                <a:solidFill>
                  <a:srgbClr val="610B38"/>
                </a:solidFill>
                <a:effectLst/>
                <a:latin typeface="erdana"/>
              </a:rPr>
              <a:t>System.out.println</a:t>
            </a:r>
            <a:r>
              <a:rPr lang="en-IN" b="0" i="0" dirty="0">
                <a:solidFill>
                  <a:srgbClr val="610B38"/>
                </a:solidFill>
                <a:effectLst/>
                <a:latin typeface="erdana"/>
              </a:rPr>
              <a:t>("First: " + first + ", Last: " + last);}}</a:t>
            </a:r>
          </a:p>
          <a:p>
            <a:pPr marL="0" indent="0">
              <a:buNone/>
            </a:pPr>
            <a:r>
              <a:rPr lang="en-IN" b="0" i="0" dirty="0">
                <a:solidFill>
                  <a:srgbClr val="610B38"/>
                </a:solidFill>
                <a:effectLst/>
                <a:latin typeface="erdana"/>
              </a:rPr>
              <a:t>Output: First:  1, Last:  2</a:t>
            </a:r>
          </a:p>
        </p:txBody>
      </p:sp>
    </p:spTree>
    <p:extLst>
      <p:ext uri="{BB962C8B-B14F-4D97-AF65-F5344CB8AC3E}">
        <p14:creationId xmlns:p14="http://schemas.microsoft.com/office/powerpoint/2010/main" val="2615406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461843"/>
          </a:xfrm>
        </p:spPr>
        <p:txBody>
          <a:bodyPr>
            <a:normAutofit/>
          </a:bodyPr>
          <a:lstStyle/>
          <a:p>
            <a:pPr marL="0" indent="0" algn="ctr">
              <a:buNone/>
            </a:pPr>
            <a:r>
              <a:rPr lang="en-IN" b="0" i="0" dirty="0" err="1">
                <a:solidFill>
                  <a:srgbClr val="610B38"/>
                </a:solidFill>
                <a:effectLst/>
                <a:highlight>
                  <a:srgbClr val="FFFF00"/>
                </a:highlight>
                <a:latin typeface="erdana"/>
              </a:rPr>
              <a:t>ArrayDeque</a:t>
            </a:r>
            <a:r>
              <a:rPr lang="en-IN" b="0" i="0" dirty="0">
                <a:solidFill>
                  <a:srgbClr val="610B38"/>
                </a:solidFill>
                <a:effectLst/>
                <a:highlight>
                  <a:srgbClr val="FFFF00"/>
                </a:highlight>
                <a:latin typeface="erdana"/>
              </a:rPr>
              <a:t> Methods</a:t>
            </a:r>
            <a:endParaRPr lang="en-IN" dirty="0">
              <a:solidFill>
                <a:srgbClr val="610B38"/>
              </a:solidFill>
              <a:highlight>
                <a:srgbClr val="FFFF00"/>
              </a:highlight>
              <a:latin typeface="erdana"/>
            </a:endParaRPr>
          </a:p>
          <a:p>
            <a:pPr marL="0" indent="0">
              <a:buNone/>
            </a:pPr>
            <a:endParaRPr lang="en-IN" b="0" i="0" dirty="0">
              <a:solidFill>
                <a:srgbClr val="610B38"/>
              </a:solidFill>
              <a:effectLst/>
              <a:latin typeface="erdana"/>
            </a:endParaRPr>
          </a:p>
        </p:txBody>
      </p:sp>
      <p:pic>
        <p:nvPicPr>
          <p:cNvPr id="9" name="Picture 8">
            <a:extLst>
              <a:ext uri="{FF2B5EF4-FFF2-40B4-BE49-F238E27FC236}">
                <a16:creationId xmlns:a16="http://schemas.microsoft.com/office/drawing/2014/main" id="{1F12EC52-4EED-CA19-BEBC-392F05B00C1C}"/>
              </a:ext>
            </a:extLst>
          </p:cNvPr>
          <p:cNvPicPr>
            <a:picLocks noChangeAspect="1"/>
          </p:cNvPicPr>
          <p:nvPr/>
        </p:nvPicPr>
        <p:blipFill>
          <a:blip r:embed="rId2"/>
          <a:stretch>
            <a:fillRect/>
          </a:stretch>
        </p:blipFill>
        <p:spPr>
          <a:xfrm>
            <a:off x="530426" y="439947"/>
            <a:ext cx="9957955" cy="5900468"/>
          </a:xfrm>
          <a:prstGeom prst="rect">
            <a:avLst/>
          </a:prstGeom>
        </p:spPr>
      </p:pic>
    </p:spTree>
    <p:extLst>
      <p:ext uri="{BB962C8B-B14F-4D97-AF65-F5344CB8AC3E}">
        <p14:creationId xmlns:p14="http://schemas.microsoft.com/office/powerpoint/2010/main" val="17037139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53DF-2B09-D3C8-59B5-5A52A59CF9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37F23D-3C0B-64BA-819C-3C602DC9549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CE22347-FDE8-92B9-5CD9-AC3EC86B5B85}"/>
              </a:ext>
            </a:extLst>
          </p:cNvPr>
          <p:cNvPicPr>
            <a:picLocks noChangeAspect="1"/>
          </p:cNvPicPr>
          <p:nvPr/>
        </p:nvPicPr>
        <p:blipFill>
          <a:blip r:embed="rId2"/>
          <a:stretch>
            <a:fillRect/>
          </a:stretch>
        </p:blipFill>
        <p:spPr>
          <a:xfrm>
            <a:off x="0" y="0"/>
            <a:ext cx="11109613" cy="6858000"/>
          </a:xfrm>
          <a:prstGeom prst="rect">
            <a:avLst/>
          </a:prstGeom>
        </p:spPr>
      </p:pic>
    </p:spTree>
    <p:extLst>
      <p:ext uri="{BB962C8B-B14F-4D97-AF65-F5344CB8AC3E}">
        <p14:creationId xmlns:p14="http://schemas.microsoft.com/office/powerpoint/2010/main" val="35886311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7FA4-83E0-BF96-924A-112F36D7BB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FCFBF7-DF10-D6C4-6418-6EF787CB94B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C7DEB27-DDFB-0133-B000-640273EA3512}"/>
              </a:ext>
            </a:extLst>
          </p:cNvPr>
          <p:cNvPicPr>
            <a:picLocks noChangeAspect="1"/>
          </p:cNvPicPr>
          <p:nvPr/>
        </p:nvPicPr>
        <p:blipFill>
          <a:blip r:embed="rId2"/>
          <a:stretch>
            <a:fillRect/>
          </a:stretch>
        </p:blipFill>
        <p:spPr>
          <a:xfrm>
            <a:off x="594544" y="709233"/>
            <a:ext cx="11002911" cy="5439534"/>
          </a:xfrm>
          <a:prstGeom prst="rect">
            <a:avLst/>
          </a:prstGeom>
        </p:spPr>
      </p:pic>
    </p:spTree>
    <p:extLst>
      <p:ext uri="{BB962C8B-B14F-4D97-AF65-F5344CB8AC3E}">
        <p14:creationId xmlns:p14="http://schemas.microsoft.com/office/powerpoint/2010/main" val="38400958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6" y="90248"/>
            <a:ext cx="9821013" cy="6655609"/>
          </a:xfrm>
        </p:spPr>
        <p:txBody>
          <a:bodyPr>
            <a:normAutofit fontScale="92500" lnSpcReduction="10000"/>
          </a:bodyPr>
          <a:lstStyle/>
          <a:p>
            <a:pPr marL="0" indent="0" algn="ctr">
              <a:buNone/>
            </a:pPr>
            <a:r>
              <a:rPr lang="en-IN" b="0" i="0" dirty="0">
                <a:solidFill>
                  <a:srgbClr val="610B38"/>
                </a:solidFill>
                <a:effectLst/>
                <a:highlight>
                  <a:srgbClr val="FFFF00"/>
                </a:highlight>
                <a:latin typeface="erdana"/>
              </a:rPr>
              <a:t>ArrayDeque</a:t>
            </a:r>
            <a:r>
              <a:rPr lang="en-IN" dirty="0">
                <a:solidFill>
                  <a:srgbClr val="610B38"/>
                </a:solidFill>
                <a:highlight>
                  <a:srgbClr val="FFFF00"/>
                </a:highlight>
                <a:latin typeface="erdana"/>
              </a:rPr>
              <a:t>Eample-2</a:t>
            </a:r>
          </a:p>
          <a:p>
            <a:pPr marL="0" indent="0">
              <a:buNone/>
            </a:pPr>
            <a:r>
              <a:rPr lang="en-IN" dirty="0">
                <a:solidFill>
                  <a:srgbClr val="610B38"/>
                </a:solidFill>
                <a:latin typeface="erdana"/>
              </a:rPr>
              <a:t>// Java program to Illustrate </a:t>
            </a:r>
            <a:r>
              <a:rPr lang="en-IN" dirty="0">
                <a:solidFill>
                  <a:srgbClr val="610B38"/>
                </a:solidFill>
                <a:highlight>
                  <a:srgbClr val="FFFF00"/>
                </a:highlight>
                <a:latin typeface="erdana"/>
              </a:rPr>
              <a:t>Addition of elements </a:t>
            </a:r>
            <a:r>
              <a:rPr lang="en-IN" dirty="0">
                <a:solidFill>
                  <a:srgbClr val="610B38"/>
                </a:solidFill>
                <a:latin typeface="erdana"/>
              </a:rPr>
              <a:t>in </a:t>
            </a:r>
            <a:r>
              <a:rPr lang="en-IN" dirty="0" err="1">
                <a:solidFill>
                  <a:srgbClr val="610B38"/>
                </a:solidFill>
                <a:latin typeface="erdana"/>
              </a:rPr>
              <a:t>ArrayDeque</a:t>
            </a:r>
            <a:endParaRPr lang="en-IN" dirty="0">
              <a:solidFill>
                <a:srgbClr val="610B38"/>
              </a:solidFill>
              <a:latin typeface="erdana"/>
            </a:endParaRPr>
          </a:p>
          <a:p>
            <a:pPr marL="0" indent="0">
              <a:buNone/>
            </a:pPr>
            <a:r>
              <a:rPr lang="en-IN" dirty="0">
                <a:solidFill>
                  <a:srgbClr val="610B38"/>
                </a:solidFill>
                <a:latin typeface="erdana"/>
              </a:rPr>
              <a:t>import java.io.*;</a:t>
            </a:r>
          </a:p>
          <a:p>
            <a:pPr marL="0" indent="0">
              <a:buNone/>
            </a:pPr>
            <a:r>
              <a:rPr lang="en-IN" dirty="0">
                <a:solidFill>
                  <a:srgbClr val="610B38"/>
                </a:solidFill>
                <a:latin typeface="erdana"/>
              </a:rPr>
              <a:t>import </a:t>
            </a:r>
            <a:r>
              <a:rPr lang="en-IN" dirty="0" err="1">
                <a:solidFill>
                  <a:srgbClr val="610B38"/>
                </a:solidFill>
                <a:latin typeface="erdana"/>
              </a:rPr>
              <a:t>java.util</a:t>
            </a:r>
            <a:r>
              <a:rPr lang="en-IN" dirty="0">
                <a:solidFill>
                  <a:srgbClr val="610B38"/>
                </a:solidFill>
                <a:latin typeface="erdana"/>
              </a:rPr>
              <a:t>.*;</a:t>
            </a:r>
          </a:p>
          <a:p>
            <a:pPr marL="0" indent="0">
              <a:buNone/>
            </a:pPr>
            <a:r>
              <a:rPr lang="en-IN" dirty="0">
                <a:solidFill>
                  <a:srgbClr val="610B38"/>
                </a:solidFill>
                <a:latin typeface="erdana"/>
              </a:rPr>
              <a:t>// </a:t>
            </a:r>
            <a:r>
              <a:rPr lang="en-IN" dirty="0" err="1">
                <a:solidFill>
                  <a:srgbClr val="610B38"/>
                </a:solidFill>
                <a:latin typeface="erdana"/>
              </a:rPr>
              <a:t>AddingElementsToArrayDeque</a:t>
            </a:r>
            <a:endParaRPr lang="en-IN" dirty="0">
              <a:solidFill>
                <a:srgbClr val="610B38"/>
              </a:solidFill>
              <a:latin typeface="erdana"/>
            </a:endParaRPr>
          </a:p>
          <a:p>
            <a:pPr marL="0" indent="0">
              <a:buNone/>
            </a:pPr>
            <a:r>
              <a:rPr lang="en-IN" dirty="0">
                <a:solidFill>
                  <a:srgbClr val="610B38"/>
                </a:solidFill>
                <a:latin typeface="erdana"/>
              </a:rPr>
              <a:t>public class GFG {</a:t>
            </a:r>
          </a:p>
          <a:p>
            <a:pPr marL="0" indent="0">
              <a:buNone/>
            </a:pPr>
            <a:r>
              <a:rPr lang="en-IN" dirty="0">
                <a:solidFill>
                  <a:srgbClr val="610B38"/>
                </a:solidFill>
                <a:latin typeface="erdana"/>
              </a:rPr>
              <a:t>		public static void main(String[] </a:t>
            </a:r>
            <a:r>
              <a:rPr lang="en-IN" dirty="0" err="1">
                <a:solidFill>
                  <a:srgbClr val="610B38"/>
                </a:solidFill>
                <a:latin typeface="erdana"/>
              </a:rPr>
              <a:t>args</a:t>
            </a:r>
            <a:r>
              <a:rPr lang="en-IN" dirty="0">
                <a:solidFill>
                  <a:srgbClr val="610B38"/>
                </a:solidFill>
                <a:latin typeface="erdana"/>
              </a:rPr>
              <a:t>)	{</a:t>
            </a:r>
          </a:p>
          <a:p>
            <a:pPr marL="0" indent="0">
              <a:buNone/>
            </a:pPr>
            <a:r>
              <a:rPr lang="en-IN" dirty="0">
                <a:solidFill>
                  <a:srgbClr val="610B38"/>
                </a:solidFill>
                <a:latin typeface="erdana"/>
              </a:rPr>
              <a:t>		// Initializing a deque</a:t>
            </a:r>
          </a:p>
          <a:p>
            <a:pPr marL="0" indent="0">
              <a:buNone/>
            </a:pPr>
            <a:r>
              <a:rPr lang="en-IN" dirty="0">
                <a:solidFill>
                  <a:srgbClr val="610B38"/>
                </a:solidFill>
                <a:latin typeface="erdana"/>
              </a:rPr>
              <a:t>		// since deque is an interface</a:t>
            </a:r>
          </a:p>
          <a:p>
            <a:pPr marL="0" indent="0">
              <a:buNone/>
            </a:pPr>
            <a:r>
              <a:rPr lang="en-IN" dirty="0">
                <a:solidFill>
                  <a:srgbClr val="610B38"/>
                </a:solidFill>
                <a:latin typeface="erdana"/>
              </a:rPr>
              <a:t>		// it is assigned the</a:t>
            </a:r>
          </a:p>
          <a:p>
            <a:pPr marL="0" indent="0">
              <a:buNone/>
            </a:pPr>
            <a:r>
              <a:rPr lang="en-IN" dirty="0">
                <a:solidFill>
                  <a:srgbClr val="610B38"/>
                </a:solidFill>
                <a:latin typeface="erdana"/>
              </a:rPr>
              <a:t>		// </a:t>
            </a:r>
            <a:r>
              <a:rPr lang="en-IN" dirty="0" err="1">
                <a:solidFill>
                  <a:srgbClr val="610B38"/>
                </a:solidFill>
                <a:latin typeface="erdana"/>
              </a:rPr>
              <a:t>ArrayDeque</a:t>
            </a:r>
            <a:r>
              <a:rPr lang="en-IN" dirty="0">
                <a:solidFill>
                  <a:srgbClr val="610B38"/>
                </a:solidFill>
                <a:latin typeface="erdana"/>
              </a:rPr>
              <a:t> class</a:t>
            </a:r>
          </a:p>
          <a:p>
            <a:pPr marL="0" indent="0">
              <a:buNone/>
            </a:pPr>
            <a:r>
              <a:rPr lang="en-IN" dirty="0">
                <a:solidFill>
                  <a:srgbClr val="610B38"/>
                </a:solidFill>
                <a:latin typeface="erdana"/>
              </a:rPr>
              <a:t>		Deque&lt;String&gt; </a:t>
            </a:r>
            <a:r>
              <a:rPr lang="en-IN" dirty="0" err="1">
                <a:solidFill>
                  <a:srgbClr val="610B38"/>
                </a:solidFill>
                <a:latin typeface="erdana"/>
              </a:rPr>
              <a:t>dq</a:t>
            </a:r>
            <a:r>
              <a:rPr lang="en-IN" dirty="0">
                <a:solidFill>
                  <a:srgbClr val="610B38"/>
                </a:solidFill>
                <a:latin typeface="erdana"/>
              </a:rPr>
              <a:t> = new </a:t>
            </a:r>
            <a:r>
              <a:rPr lang="en-IN" dirty="0" err="1">
                <a:solidFill>
                  <a:srgbClr val="610B38"/>
                </a:solidFill>
                <a:latin typeface="erdana"/>
              </a:rPr>
              <a:t>ArrayDeque</a:t>
            </a:r>
            <a:r>
              <a:rPr lang="en-IN" dirty="0">
                <a:solidFill>
                  <a:srgbClr val="610B38"/>
                </a:solidFill>
                <a:latin typeface="erdana"/>
              </a:rPr>
              <a:t>&lt;String&gt;();</a:t>
            </a:r>
          </a:p>
          <a:p>
            <a:pPr marL="0" indent="0">
              <a:buNone/>
            </a:pPr>
            <a:r>
              <a:rPr lang="en-IN" dirty="0">
                <a:solidFill>
                  <a:srgbClr val="610B38"/>
                </a:solidFill>
                <a:latin typeface="erdana"/>
              </a:rPr>
              <a:t>		// add() method to insert</a:t>
            </a:r>
          </a:p>
          <a:p>
            <a:pPr marL="0" indent="0">
              <a:buNone/>
            </a:pPr>
            <a:r>
              <a:rPr lang="en-IN" dirty="0">
                <a:solidFill>
                  <a:srgbClr val="610B38"/>
                </a:solidFill>
                <a:latin typeface="erdana"/>
              </a:rPr>
              <a:t>		</a:t>
            </a:r>
            <a:r>
              <a:rPr lang="en-IN" dirty="0" err="1">
                <a:solidFill>
                  <a:srgbClr val="610B38"/>
                </a:solidFill>
                <a:latin typeface="erdana"/>
              </a:rPr>
              <a:t>dq.add</a:t>
            </a:r>
            <a:r>
              <a:rPr lang="en-IN" dirty="0">
                <a:solidFill>
                  <a:srgbClr val="610B38"/>
                </a:solidFill>
                <a:latin typeface="erdana"/>
              </a:rPr>
              <a:t>("The");		</a:t>
            </a:r>
            <a:r>
              <a:rPr lang="en-IN" dirty="0" err="1">
                <a:solidFill>
                  <a:srgbClr val="610B38"/>
                </a:solidFill>
                <a:latin typeface="erdana"/>
              </a:rPr>
              <a:t>dq.addFirst</a:t>
            </a:r>
            <a:r>
              <a:rPr lang="en-IN" dirty="0">
                <a:solidFill>
                  <a:srgbClr val="610B38"/>
                </a:solidFill>
                <a:latin typeface="erdana"/>
              </a:rPr>
              <a:t>("To");		</a:t>
            </a:r>
            <a:r>
              <a:rPr lang="en-IN" dirty="0" err="1">
                <a:solidFill>
                  <a:srgbClr val="610B38"/>
                </a:solidFill>
                <a:latin typeface="erdana"/>
              </a:rPr>
              <a:t>dq.addLast</a:t>
            </a:r>
            <a:r>
              <a:rPr lang="en-IN" dirty="0">
                <a:solidFill>
                  <a:srgbClr val="610B38"/>
                </a:solidFill>
                <a:latin typeface="erdana"/>
              </a:rPr>
              <a:t>("Geeks");</a:t>
            </a:r>
          </a:p>
          <a:p>
            <a:pPr marL="0" indent="0">
              <a:buNone/>
            </a:pPr>
            <a:r>
              <a:rPr lang="en-IN" dirty="0">
                <a:solidFill>
                  <a:srgbClr val="610B38"/>
                </a:solidFill>
                <a:latin typeface="erdana"/>
              </a:rPr>
              <a:t>		// offer() method to insert</a:t>
            </a:r>
          </a:p>
          <a:p>
            <a:pPr marL="0" indent="0">
              <a:buNone/>
            </a:pPr>
            <a:r>
              <a:rPr lang="en-IN" dirty="0">
                <a:solidFill>
                  <a:srgbClr val="610B38"/>
                </a:solidFill>
                <a:latin typeface="erdana"/>
              </a:rPr>
              <a:t>		</a:t>
            </a:r>
            <a:r>
              <a:rPr lang="en-IN" dirty="0" err="1">
                <a:solidFill>
                  <a:srgbClr val="610B38"/>
                </a:solidFill>
                <a:latin typeface="erdana"/>
              </a:rPr>
              <a:t>dq.offer</a:t>
            </a:r>
            <a:r>
              <a:rPr lang="en-IN" dirty="0">
                <a:solidFill>
                  <a:srgbClr val="610B38"/>
                </a:solidFill>
                <a:latin typeface="erdana"/>
              </a:rPr>
              <a:t>("For");		</a:t>
            </a:r>
            <a:r>
              <a:rPr lang="en-IN" dirty="0" err="1">
                <a:solidFill>
                  <a:srgbClr val="610B38"/>
                </a:solidFill>
                <a:latin typeface="erdana"/>
              </a:rPr>
              <a:t>dq.offerFirst</a:t>
            </a:r>
            <a:r>
              <a:rPr lang="en-IN" dirty="0">
                <a:solidFill>
                  <a:srgbClr val="610B38"/>
                </a:solidFill>
                <a:latin typeface="erdana"/>
              </a:rPr>
              <a:t>("Welcome");		</a:t>
            </a:r>
            <a:r>
              <a:rPr lang="en-IN" dirty="0" err="1">
                <a:solidFill>
                  <a:srgbClr val="610B38"/>
                </a:solidFill>
                <a:latin typeface="erdana"/>
              </a:rPr>
              <a:t>dq.offerLast</a:t>
            </a:r>
            <a:r>
              <a:rPr lang="en-IN" dirty="0">
                <a:solidFill>
                  <a:srgbClr val="610B38"/>
                </a:solidFill>
                <a:latin typeface="erdana"/>
              </a:rPr>
              <a:t>("Geeks");</a:t>
            </a:r>
          </a:p>
          <a:p>
            <a:pPr marL="0" indent="0">
              <a:buNone/>
            </a:pPr>
            <a:r>
              <a:rPr lang="en-IN" dirty="0">
                <a:solidFill>
                  <a:srgbClr val="610B38"/>
                </a:solidFill>
                <a:latin typeface="erdana"/>
              </a:rPr>
              <a:t>		// Printing Elements of </a:t>
            </a:r>
            <a:r>
              <a:rPr lang="en-IN" dirty="0" err="1">
                <a:solidFill>
                  <a:srgbClr val="610B38"/>
                </a:solidFill>
                <a:latin typeface="erdana"/>
              </a:rPr>
              <a:t>ArrayDeque</a:t>
            </a:r>
            <a:r>
              <a:rPr lang="en-IN" dirty="0">
                <a:solidFill>
                  <a:srgbClr val="610B38"/>
                </a:solidFill>
                <a:latin typeface="erdana"/>
              </a:rPr>
              <a:t> to the console</a:t>
            </a:r>
          </a:p>
          <a:p>
            <a:pPr marL="0" indent="0">
              <a:buNone/>
            </a:pPr>
            <a:r>
              <a:rPr lang="en-IN" dirty="0">
                <a:solidFill>
                  <a:srgbClr val="610B38"/>
                </a:solidFill>
                <a:latin typeface="erdana"/>
              </a:rPr>
              <a:t>		</a:t>
            </a:r>
            <a:r>
              <a:rPr lang="en-IN" dirty="0" err="1">
                <a:solidFill>
                  <a:srgbClr val="610B38"/>
                </a:solidFill>
                <a:latin typeface="erdana"/>
              </a:rPr>
              <a:t>System.out.println</a:t>
            </a:r>
            <a:r>
              <a:rPr lang="en-IN" dirty="0">
                <a:solidFill>
                  <a:srgbClr val="610B38"/>
                </a:solidFill>
                <a:latin typeface="erdana"/>
              </a:rPr>
              <a:t>("</a:t>
            </a:r>
            <a:r>
              <a:rPr lang="en-IN" dirty="0" err="1">
                <a:solidFill>
                  <a:srgbClr val="610B38"/>
                </a:solidFill>
                <a:latin typeface="erdana"/>
              </a:rPr>
              <a:t>ArrayDeque</a:t>
            </a:r>
            <a:r>
              <a:rPr lang="en-IN" dirty="0">
                <a:solidFill>
                  <a:srgbClr val="610B38"/>
                </a:solidFill>
                <a:latin typeface="erdana"/>
              </a:rPr>
              <a:t> : " + </a:t>
            </a:r>
            <a:r>
              <a:rPr lang="en-IN" dirty="0" err="1">
                <a:solidFill>
                  <a:srgbClr val="610B38"/>
                </a:solidFill>
                <a:latin typeface="erdana"/>
              </a:rPr>
              <a:t>dq</a:t>
            </a:r>
            <a:r>
              <a:rPr lang="en-IN" dirty="0">
                <a:solidFill>
                  <a:srgbClr val="610B38"/>
                </a:solidFill>
                <a:latin typeface="erdana"/>
              </a:rPr>
              <a:t>);	}}</a:t>
            </a:r>
          </a:p>
          <a:p>
            <a:pPr marL="0" indent="0">
              <a:buNone/>
            </a:pPr>
            <a:endParaRPr lang="en-IN" dirty="0">
              <a:solidFill>
                <a:srgbClr val="610B38"/>
              </a:solidFill>
              <a:highlight>
                <a:srgbClr val="FFFF00"/>
              </a:highlight>
              <a:latin typeface="erdana"/>
            </a:endParaRPr>
          </a:p>
          <a:p>
            <a:pPr marL="0" indent="0">
              <a:buNone/>
            </a:pPr>
            <a:endParaRPr lang="en-IN" b="0" i="0" dirty="0">
              <a:solidFill>
                <a:srgbClr val="610B38"/>
              </a:solidFill>
              <a:effectLst/>
              <a:latin typeface="erdana"/>
            </a:endParaRPr>
          </a:p>
        </p:txBody>
      </p:sp>
    </p:spTree>
    <p:extLst>
      <p:ext uri="{BB962C8B-B14F-4D97-AF65-F5344CB8AC3E}">
        <p14:creationId xmlns:p14="http://schemas.microsoft.com/office/powerpoint/2010/main" val="22083456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6" y="90248"/>
            <a:ext cx="9821013" cy="6655609"/>
          </a:xfrm>
        </p:spPr>
        <p:txBody>
          <a:bodyPr>
            <a:normAutofit fontScale="92500" lnSpcReduction="20000"/>
          </a:bodyPr>
          <a:lstStyle/>
          <a:p>
            <a:pPr marL="0" indent="0" algn="ctr">
              <a:buNone/>
            </a:pPr>
            <a:r>
              <a:rPr lang="en-IN" b="0" i="0" dirty="0">
                <a:solidFill>
                  <a:srgbClr val="610B38"/>
                </a:solidFill>
                <a:effectLst/>
                <a:highlight>
                  <a:srgbClr val="FFFF00"/>
                </a:highlight>
                <a:latin typeface="erdana"/>
              </a:rPr>
              <a:t>ArrayDeque</a:t>
            </a:r>
            <a:r>
              <a:rPr lang="en-IN" dirty="0">
                <a:solidFill>
                  <a:srgbClr val="610B38"/>
                </a:solidFill>
                <a:highlight>
                  <a:srgbClr val="FFFF00"/>
                </a:highlight>
                <a:latin typeface="erdana"/>
              </a:rPr>
              <a:t>Eample-3</a:t>
            </a:r>
          </a:p>
          <a:p>
            <a:pPr marL="0" indent="0">
              <a:buNone/>
            </a:pPr>
            <a:r>
              <a:rPr lang="en-IN" dirty="0">
                <a:solidFill>
                  <a:srgbClr val="610B38"/>
                </a:solidFill>
                <a:latin typeface="erdana"/>
              </a:rPr>
              <a:t>// Java program to </a:t>
            </a:r>
            <a:r>
              <a:rPr lang="en-IN" dirty="0">
                <a:solidFill>
                  <a:srgbClr val="610B38"/>
                </a:solidFill>
                <a:highlight>
                  <a:srgbClr val="FFFF00"/>
                </a:highlight>
                <a:latin typeface="erdana"/>
              </a:rPr>
              <a:t>Access Elements of </a:t>
            </a:r>
            <a:r>
              <a:rPr lang="en-IN" dirty="0" err="1">
                <a:solidFill>
                  <a:srgbClr val="610B38"/>
                </a:solidFill>
                <a:highlight>
                  <a:srgbClr val="FFFF00"/>
                </a:highlight>
                <a:latin typeface="erdana"/>
              </a:rPr>
              <a:t>ArrayDeque</a:t>
            </a:r>
            <a:r>
              <a:rPr lang="en-IN" dirty="0">
                <a:solidFill>
                  <a:srgbClr val="610B38"/>
                </a:solidFill>
                <a:highlight>
                  <a:srgbClr val="FFFF00"/>
                </a:highlight>
                <a:latin typeface="erdana"/>
              </a:rPr>
              <a:t> </a:t>
            </a:r>
            <a:r>
              <a:rPr lang="en-IN" dirty="0">
                <a:solidFill>
                  <a:srgbClr val="610B38"/>
                </a:solidFill>
                <a:latin typeface="erdana"/>
              </a:rPr>
              <a:t>Importing required classes</a:t>
            </a:r>
          </a:p>
          <a:p>
            <a:pPr marL="0" indent="0">
              <a:buNone/>
            </a:pPr>
            <a:r>
              <a:rPr lang="en-IN" dirty="0">
                <a:solidFill>
                  <a:srgbClr val="610B38"/>
                </a:solidFill>
                <a:latin typeface="erdana"/>
              </a:rPr>
              <a:t>import java.io.*;</a:t>
            </a:r>
          </a:p>
          <a:p>
            <a:pPr marL="0" indent="0">
              <a:buNone/>
            </a:pPr>
            <a:r>
              <a:rPr lang="en-IN" dirty="0">
                <a:solidFill>
                  <a:srgbClr val="610B38"/>
                </a:solidFill>
                <a:latin typeface="erdana"/>
              </a:rPr>
              <a:t>import </a:t>
            </a:r>
            <a:r>
              <a:rPr lang="en-IN" dirty="0" err="1">
                <a:solidFill>
                  <a:srgbClr val="610B38"/>
                </a:solidFill>
                <a:latin typeface="erdana"/>
              </a:rPr>
              <a:t>java.util</a:t>
            </a:r>
            <a:r>
              <a:rPr lang="en-IN" dirty="0">
                <a:solidFill>
                  <a:srgbClr val="610B38"/>
                </a:solidFill>
                <a:latin typeface="erdana"/>
              </a:rPr>
              <a:t>.*;</a:t>
            </a:r>
          </a:p>
          <a:p>
            <a:pPr marL="0" indent="0">
              <a:buNone/>
            </a:pPr>
            <a:r>
              <a:rPr lang="en-IN" dirty="0">
                <a:solidFill>
                  <a:srgbClr val="610B38"/>
                </a:solidFill>
                <a:latin typeface="erdana"/>
              </a:rPr>
              <a:t>public class GFG {</a:t>
            </a:r>
          </a:p>
          <a:p>
            <a:pPr marL="0" indent="0">
              <a:buNone/>
            </a:pPr>
            <a:r>
              <a:rPr lang="en-IN" dirty="0">
                <a:solidFill>
                  <a:srgbClr val="610B38"/>
                </a:solidFill>
                <a:latin typeface="erdana"/>
              </a:rPr>
              <a:t>	public static void main(String </a:t>
            </a:r>
            <a:r>
              <a:rPr lang="en-IN" dirty="0" err="1">
                <a:solidFill>
                  <a:srgbClr val="610B38"/>
                </a:solidFill>
                <a:latin typeface="erdana"/>
              </a:rPr>
              <a:t>args</a:t>
            </a:r>
            <a:r>
              <a:rPr lang="en-IN" dirty="0">
                <a:solidFill>
                  <a:srgbClr val="610B38"/>
                </a:solidFill>
                <a:latin typeface="erdana"/>
              </a:rPr>
              <a:t>[])	{</a:t>
            </a:r>
          </a:p>
          <a:p>
            <a:pPr marL="0" indent="0">
              <a:buNone/>
            </a:pPr>
            <a:r>
              <a:rPr lang="en-IN" dirty="0">
                <a:solidFill>
                  <a:srgbClr val="610B38"/>
                </a:solidFill>
                <a:latin typeface="erdana"/>
              </a:rPr>
              <a:t>			</a:t>
            </a:r>
            <a:r>
              <a:rPr lang="en-IN" dirty="0" err="1">
                <a:solidFill>
                  <a:srgbClr val="610B38"/>
                </a:solidFill>
                <a:latin typeface="erdana"/>
              </a:rPr>
              <a:t>ArrayDeque</a:t>
            </a:r>
            <a:r>
              <a:rPr lang="en-IN" dirty="0">
                <a:solidFill>
                  <a:srgbClr val="610B38"/>
                </a:solidFill>
                <a:latin typeface="erdana"/>
              </a:rPr>
              <a:t>&lt;String&gt; </a:t>
            </a:r>
            <a:r>
              <a:rPr lang="en-IN" dirty="0" err="1">
                <a:solidFill>
                  <a:srgbClr val="610B38"/>
                </a:solidFill>
                <a:latin typeface="erdana"/>
              </a:rPr>
              <a:t>de_que</a:t>
            </a:r>
            <a:r>
              <a:rPr lang="en-IN" dirty="0">
                <a:solidFill>
                  <a:srgbClr val="610B38"/>
                </a:solidFill>
                <a:latin typeface="erdana"/>
              </a:rPr>
              <a:t>	= new </a:t>
            </a:r>
            <a:r>
              <a:rPr lang="en-IN" dirty="0" err="1">
                <a:solidFill>
                  <a:srgbClr val="610B38"/>
                </a:solidFill>
                <a:latin typeface="erdana"/>
              </a:rPr>
              <a:t>ArrayDeque</a:t>
            </a:r>
            <a:r>
              <a:rPr lang="en-IN" dirty="0">
                <a:solidFill>
                  <a:srgbClr val="610B38"/>
                </a:solidFill>
                <a:latin typeface="erdana"/>
              </a:rPr>
              <a:t>&lt;String&gt;();</a:t>
            </a:r>
          </a:p>
          <a:p>
            <a:pPr marL="0" indent="0">
              <a:buNone/>
            </a:pPr>
            <a:r>
              <a:rPr lang="en-IN" dirty="0">
                <a:solidFill>
                  <a:srgbClr val="610B38"/>
                </a:solidFill>
                <a:latin typeface="erdana"/>
              </a:rPr>
              <a:t>				</a:t>
            </a:r>
            <a:r>
              <a:rPr lang="en-IN" dirty="0" err="1">
                <a:solidFill>
                  <a:srgbClr val="610B38"/>
                </a:solidFill>
                <a:latin typeface="erdana"/>
              </a:rPr>
              <a:t>de_que.add</a:t>
            </a:r>
            <a:r>
              <a:rPr lang="en-IN" dirty="0">
                <a:solidFill>
                  <a:srgbClr val="610B38"/>
                </a:solidFill>
                <a:latin typeface="erdana"/>
              </a:rPr>
              <a:t>("Welcome");		</a:t>
            </a:r>
            <a:r>
              <a:rPr lang="en-IN" dirty="0" err="1">
                <a:solidFill>
                  <a:srgbClr val="610B38"/>
                </a:solidFill>
                <a:latin typeface="erdana"/>
              </a:rPr>
              <a:t>de_que.add</a:t>
            </a:r>
            <a:r>
              <a:rPr lang="en-IN" dirty="0">
                <a:solidFill>
                  <a:srgbClr val="610B38"/>
                </a:solidFill>
                <a:latin typeface="erdana"/>
              </a:rPr>
              <a:t>("To");		</a:t>
            </a:r>
            <a:r>
              <a:rPr lang="en-IN" dirty="0" err="1">
                <a:solidFill>
                  <a:srgbClr val="610B38"/>
                </a:solidFill>
                <a:latin typeface="erdana"/>
              </a:rPr>
              <a:t>de_que.add</a:t>
            </a:r>
            <a:r>
              <a:rPr lang="en-IN" dirty="0">
                <a:solidFill>
                  <a:srgbClr val="610B38"/>
                </a:solidFill>
                <a:latin typeface="erdana"/>
              </a:rPr>
              <a:t>("Geeks");		</a:t>
            </a:r>
            <a:r>
              <a:rPr lang="en-IN" dirty="0" err="1">
                <a:solidFill>
                  <a:srgbClr val="610B38"/>
                </a:solidFill>
                <a:latin typeface="erdana"/>
              </a:rPr>
              <a:t>de_que.add</a:t>
            </a:r>
            <a:r>
              <a:rPr lang="en-IN" dirty="0">
                <a:solidFill>
                  <a:srgbClr val="610B38"/>
                </a:solidFill>
                <a:latin typeface="erdana"/>
              </a:rPr>
              <a:t>("4");</a:t>
            </a:r>
          </a:p>
          <a:p>
            <a:pPr marL="0" indent="0">
              <a:buNone/>
            </a:pPr>
            <a:r>
              <a:rPr lang="en-IN" dirty="0">
                <a:solidFill>
                  <a:srgbClr val="610B38"/>
                </a:solidFill>
                <a:latin typeface="erdana"/>
              </a:rPr>
              <a:t>		</a:t>
            </a:r>
            <a:r>
              <a:rPr lang="en-IN" dirty="0" err="1">
                <a:solidFill>
                  <a:srgbClr val="610B38"/>
                </a:solidFill>
                <a:latin typeface="erdana"/>
              </a:rPr>
              <a:t>de_que.add</a:t>
            </a:r>
            <a:r>
              <a:rPr lang="en-IN" dirty="0">
                <a:solidFill>
                  <a:srgbClr val="610B38"/>
                </a:solidFill>
                <a:latin typeface="erdana"/>
              </a:rPr>
              <a:t>("Geeks");</a:t>
            </a:r>
          </a:p>
          <a:p>
            <a:pPr marL="0" indent="0">
              <a:buNone/>
            </a:pPr>
            <a:r>
              <a:rPr lang="en-IN" dirty="0">
                <a:solidFill>
                  <a:srgbClr val="610B38"/>
                </a:solidFill>
                <a:latin typeface="erdana"/>
              </a:rPr>
              <a:t>		</a:t>
            </a:r>
            <a:r>
              <a:rPr lang="en-IN" dirty="0" err="1">
                <a:solidFill>
                  <a:srgbClr val="610B38"/>
                </a:solidFill>
                <a:latin typeface="erdana"/>
              </a:rPr>
              <a:t>System.out.println</a:t>
            </a:r>
            <a:r>
              <a:rPr lang="en-IN" dirty="0">
                <a:solidFill>
                  <a:srgbClr val="610B38"/>
                </a:solidFill>
                <a:latin typeface="erdana"/>
              </a:rPr>
              <a:t>("</a:t>
            </a:r>
            <a:r>
              <a:rPr lang="en-IN" dirty="0" err="1">
                <a:solidFill>
                  <a:srgbClr val="610B38"/>
                </a:solidFill>
                <a:latin typeface="erdana"/>
              </a:rPr>
              <a:t>ArrayDeque</a:t>
            </a:r>
            <a:r>
              <a:rPr lang="en-IN" dirty="0">
                <a:solidFill>
                  <a:srgbClr val="610B38"/>
                </a:solidFill>
                <a:latin typeface="erdana"/>
              </a:rPr>
              <a:t>: " + </a:t>
            </a:r>
            <a:r>
              <a:rPr lang="en-IN" dirty="0" err="1">
                <a:solidFill>
                  <a:srgbClr val="610B38"/>
                </a:solidFill>
                <a:latin typeface="erdana"/>
              </a:rPr>
              <a:t>de_que</a:t>
            </a:r>
            <a:r>
              <a:rPr lang="en-IN" dirty="0">
                <a:solidFill>
                  <a:srgbClr val="610B38"/>
                </a:solidFill>
                <a:latin typeface="erdana"/>
              </a:rPr>
              <a:t>);</a:t>
            </a:r>
          </a:p>
          <a:p>
            <a:pPr marL="0" indent="0">
              <a:buNone/>
            </a:pPr>
            <a:r>
              <a:rPr lang="en-IN" dirty="0">
                <a:solidFill>
                  <a:srgbClr val="610B38"/>
                </a:solidFill>
                <a:latin typeface="erdana"/>
              </a:rPr>
              <a:t>		// Displaying the First element</a:t>
            </a:r>
          </a:p>
          <a:p>
            <a:pPr marL="0" indent="0">
              <a:buNone/>
            </a:pPr>
            <a:r>
              <a:rPr lang="en-IN" dirty="0">
                <a:solidFill>
                  <a:srgbClr val="610B38"/>
                </a:solidFill>
                <a:latin typeface="erdana"/>
              </a:rPr>
              <a:t>		</a:t>
            </a:r>
            <a:r>
              <a:rPr lang="en-IN" dirty="0" err="1">
                <a:solidFill>
                  <a:srgbClr val="610B38"/>
                </a:solidFill>
                <a:latin typeface="erdana"/>
              </a:rPr>
              <a:t>System.out.println</a:t>
            </a:r>
            <a:r>
              <a:rPr lang="en-IN" dirty="0">
                <a:solidFill>
                  <a:srgbClr val="610B38"/>
                </a:solidFill>
                <a:latin typeface="erdana"/>
              </a:rPr>
              <a:t>("The first element is: "</a:t>
            </a:r>
          </a:p>
          <a:p>
            <a:pPr marL="0" indent="0">
              <a:buNone/>
            </a:pPr>
            <a:r>
              <a:rPr lang="en-IN" dirty="0">
                <a:solidFill>
                  <a:srgbClr val="610B38"/>
                </a:solidFill>
                <a:latin typeface="erdana"/>
              </a:rPr>
              <a:t>						+ </a:t>
            </a:r>
            <a:r>
              <a:rPr lang="en-IN" dirty="0" err="1">
                <a:solidFill>
                  <a:srgbClr val="610B38"/>
                </a:solidFill>
                <a:latin typeface="erdana"/>
              </a:rPr>
              <a:t>de_que.getFirst</a:t>
            </a:r>
            <a:r>
              <a:rPr lang="en-IN" dirty="0">
                <a:solidFill>
                  <a:srgbClr val="610B38"/>
                </a:solidFill>
                <a:latin typeface="erdana"/>
              </a:rPr>
              <a:t>());</a:t>
            </a:r>
          </a:p>
          <a:p>
            <a:pPr marL="0" indent="0">
              <a:buNone/>
            </a:pPr>
            <a:endParaRPr lang="en-IN" dirty="0">
              <a:solidFill>
                <a:srgbClr val="610B38"/>
              </a:solidFill>
              <a:latin typeface="erdana"/>
            </a:endParaRPr>
          </a:p>
          <a:p>
            <a:pPr marL="0" indent="0">
              <a:buNone/>
            </a:pPr>
            <a:r>
              <a:rPr lang="en-IN" dirty="0">
                <a:solidFill>
                  <a:srgbClr val="610B38"/>
                </a:solidFill>
                <a:latin typeface="erdana"/>
              </a:rPr>
              <a:t>		// Displaying the Last element</a:t>
            </a:r>
          </a:p>
          <a:p>
            <a:pPr marL="0" indent="0">
              <a:buNone/>
            </a:pPr>
            <a:r>
              <a:rPr lang="en-IN" dirty="0">
                <a:solidFill>
                  <a:srgbClr val="610B38"/>
                </a:solidFill>
                <a:latin typeface="erdana"/>
              </a:rPr>
              <a:t>		</a:t>
            </a:r>
            <a:r>
              <a:rPr lang="en-IN" dirty="0" err="1">
                <a:solidFill>
                  <a:srgbClr val="610B38"/>
                </a:solidFill>
                <a:latin typeface="erdana"/>
              </a:rPr>
              <a:t>System.out.println</a:t>
            </a:r>
            <a:r>
              <a:rPr lang="en-IN" dirty="0">
                <a:solidFill>
                  <a:srgbClr val="610B38"/>
                </a:solidFill>
                <a:latin typeface="erdana"/>
              </a:rPr>
              <a:t>("The last element is: "</a:t>
            </a:r>
          </a:p>
          <a:p>
            <a:pPr marL="0" indent="0">
              <a:buNone/>
            </a:pPr>
            <a:r>
              <a:rPr lang="en-IN" dirty="0">
                <a:solidFill>
                  <a:srgbClr val="610B38"/>
                </a:solidFill>
                <a:latin typeface="erdana"/>
              </a:rPr>
              <a:t>						+ </a:t>
            </a:r>
            <a:r>
              <a:rPr lang="en-IN" dirty="0" err="1">
                <a:solidFill>
                  <a:srgbClr val="610B38"/>
                </a:solidFill>
                <a:latin typeface="erdana"/>
              </a:rPr>
              <a:t>de_que.getLast</a:t>
            </a:r>
            <a:r>
              <a:rPr lang="en-IN" dirty="0">
                <a:solidFill>
                  <a:srgbClr val="610B38"/>
                </a:solidFill>
                <a:latin typeface="erdana"/>
              </a:rPr>
              <a:t>());</a:t>
            </a:r>
          </a:p>
          <a:p>
            <a:pPr marL="0" indent="0">
              <a:buNone/>
            </a:pPr>
            <a:r>
              <a:rPr lang="en-IN" dirty="0">
                <a:solidFill>
                  <a:srgbClr val="610B38"/>
                </a:solidFill>
                <a:latin typeface="erdana"/>
              </a:rPr>
              <a:t>	}</a:t>
            </a:r>
          </a:p>
          <a:p>
            <a:pPr marL="0" indent="0">
              <a:buNone/>
            </a:pPr>
            <a:r>
              <a:rPr lang="en-IN" dirty="0">
                <a:solidFill>
                  <a:srgbClr val="610B38"/>
                </a:solidFill>
                <a:latin typeface="erdana"/>
              </a:rPr>
              <a:t>}</a:t>
            </a:r>
          </a:p>
          <a:p>
            <a:pPr marL="0" indent="0">
              <a:buNone/>
            </a:pPr>
            <a:endParaRPr lang="en-IN" dirty="0">
              <a:solidFill>
                <a:srgbClr val="610B38"/>
              </a:solidFill>
              <a:highlight>
                <a:srgbClr val="FFFF00"/>
              </a:highlight>
              <a:latin typeface="erdana"/>
            </a:endParaRPr>
          </a:p>
          <a:p>
            <a:pPr marL="0" indent="0">
              <a:buNone/>
            </a:pPr>
            <a:endParaRPr lang="en-IN" b="0" i="0" dirty="0">
              <a:solidFill>
                <a:srgbClr val="610B38"/>
              </a:solidFill>
              <a:effectLst/>
              <a:latin typeface="erdana"/>
            </a:endParaRPr>
          </a:p>
        </p:txBody>
      </p:sp>
    </p:spTree>
    <p:extLst>
      <p:ext uri="{BB962C8B-B14F-4D97-AF65-F5344CB8AC3E}">
        <p14:creationId xmlns:p14="http://schemas.microsoft.com/office/powerpoint/2010/main" val="37962430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6" y="90248"/>
            <a:ext cx="9821013" cy="6655609"/>
          </a:xfrm>
        </p:spPr>
        <p:txBody>
          <a:bodyPr>
            <a:normAutofit fontScale="85000" lnSpcReduction="20000"/>
          </a:bodyPr>
          <a:lstStyle/>
          <a:p>
            <a:pPr marL="0" indent="0" algn="ctr">
              <a:buNone/>
            </a:pPr>
            <a:r>
              <a:rPr lang="en-IN" b="0" i="0" dirty="0">
                <a:solidFill>
                  <a:srgbClr val="610B38"/>
                </a:solidFill>
                <a:effectLst/>
                <a:highlight>
                  <a:srgbClr val="FFFF00"/>
                </a:highlight>
                <a:latin typeface="erdana"/>
              </a:rPr>
              <a:t>ArrayDeque</a:t>
            </a:r>
            <a:r>
              <a:rPr lang="en-IN" dirty="0">
                <a:solidFill>
                  <a:srgbClr val="610B38"/>
                </a:solidFill>
                <a:highlight>
                  <a:srgbClr val="FFFF00"/>
                </a:highlight>
                <a:latin typeface="erdana"/>
              </a:rPr>
              <a:t>Eample-4</a:t>
            </a:r>
          </a:p>
          <a:p>
            <a:pPr marL="0" indent="0">
              <a:buNone/>
            </a:pPr>
            <a:r>
              <a:rPr lang="en-IN" dirty="0">
                <a:solidFill>
                  <a:srgbClr val="610B38"/>
                </a:solidFill>
                <a:highlight>
                  <a:srgbClr val="FFFF00"/>
                </a:highlight>
                <a:latin typeface="erdana"/>
              </a:rPr>
              <a:t>// Java program to Illustrate Removal Elements in Deque</a:t>
            </a:r>
            <a:endParaRPr lang="en-IN" dirty="0">
              <a:solidFill>
                <a:srgbClr val="610B38"/>
              </a:solidFill>
              <a:latin typeface="erdana"/>
            </a:endParaRPr>
          </a:p>
          <a:p>
            <a:pPr marL="0" indent="0">
              <a:buNone/>
            </a:pPr>
            <a:r>
              <a:rPr lang="en-IN" dirty="0">
                <a:solidFill>
                  <a:srgbClr val="610B38"/>
                </a:solidFill>
                <a:latin typeface="erdana"/>
              </a:rPr>
              <a:t>import </a:t>
            </a:r>
            <a:r>
              <a:rPr lang="en-IN" dirty="0" err="1">
                <a:solidFill>
                  <a:srgbClr val="610B38"/>
                </a:solidFill>
                <a:latin typeface="erdana"/>
              </a:rPr>
              <a:t>java.util</a:t>
            </a:r>
            <a:r>
              <a:rPr lang="en-IN" dirty="0">
                <a:solidFill>
                  <a:srgbClr val="610B38"/>
                </a:solidFill>
                <a:latin typeface="erdana"/>
              </a:rPr>
              <a:t>.*;</a:t>
            </a:r>
          </a:p>
          <a:p>
            <a:pPr marL="0" indent="0">
              <a:buNone/>
            </a:pPr>
            <a:r>
              <a:rPr lang="en-IN" dirty="0">
                <a:solidFill>
                  <a:srgbClr val="610B38"/>
                </a:solidFill>
                <a:latin typeface="erdana"/>
              </a:rPr>
              <a:t>public class GFG {</a:t>
            </a:r>
          </a:p>
          <a:p>
            <a:pPr marL="0" indent="0">
              <a:buNone/>
            </a:pPr>
            <a:r>
              <a:rPr lang="en-IN" dirty="0">
                <a:solidFill>
                  <a:srgbClr val="610B38"/>
                </a:solidFill>
                <a:latin typeface="erdana"/>
              </a:rPr>
              <a:t>		public static void main(String[] </a:t>
            </a:r>
            <a:r>
              <a:rPr lang="en-IN" dirty="0" err="1">
                <a:solidFill>
                  <a:srgbClr val="610B38"/>
                </a:solidFill>
                <a:latin typeface="erdana"/>
              </a:rPr>
              <a:t>args</a:t>
            </a:r>
            <a:r>
              <a:rPr lang="en-IN" dirty="0">
                <a:solidFill>
                  <a:srgbClr val="610B38"/>
                </a:solidFill>
                <a:latin typeface="erdana"/>
              </a:rPr>
              <a:t>)	{</a:t>
            </a:r>
          </a:p>
          <a:p>
            <a:pPr marL="0" indent="0">
              <a:buNone/>
            </a:pPr>
            <a:r>
              <a:rPr lang="en-IN" dirty="0">
                <a:solidFill>
                  <a:srgbClr val="610B38"/>
                </a:solidFill>
                <a:latin typeface="erdana"/>
              </a:rPr>
              <a:t>		Deque&lt;String&gt; </a:t>
            </a:r>
            <a:r>
              <a:rPr lang="en-IN" dirty="0" err="1">
                <a:solidFill>
                  <a:srgbClr val="610B38"/>
                </a:solidFill>
                <a:latin typeface="erdana"/>
              </a:rPr>
              <a:t>dq</a:t>
            </a:r>
            <a:r>
              <a:rPr lang="en-IN" dirty="0">
                <a:solidFill>
                  <a:srgbClr val="610B38"/>
                </a:solidFill>
                <a:latin typeface="erdana"/>
              </a:rPr>
              <a:t> = new </a:t>
            </a:r>
            <a:r>
              <a:rPr lang="en-IN" dirty="0" err="1">
                <a:solidFill>
                  <a:srgbClr val="610B38"/>
                </a:solidFill>
                <a:latin typeface="erdana"/>
              </a:rPr>
              <a:t>ArrayDeque</a:t>
            </a:r>
            <a:r>
              <a:rPr lang="en-IN" dirty="0">
                <a:solidFill>
                  <a:srgbClr val="610B38"/>
                </a:solidFill>
                <a:latin typeface="erdana"/>
              </a:rPr>
              <a:t>&lt;String&gt;();</a:t>
            </a:r>
          </a:p>
          <a:p>
            <a:pPr marL="0" indent="0">
              <a:buNone/>
            </a:pPr>
            <a:r>
              <a:rPr lang="en-IN" dirty="0">
                <a:solidFill>
                  <a:srgbClr val="610B38"/>
                </a:solidFill>
                <a:latin typeface="erdana"/>
              </a:rPr>
              <a:t>		</a:t>
            </a:r>
            <a:r>
              <a:rPr lang="en-IN" dirty="0" err="1">
                <a:solidFill>
                  <a:srgbClr val="610B38"/>
                </a:solidFill>
                <a:latin typeface="erdana"/>
              </a:rPr>
              <a:t>dq.add</a:t>
            </a:r>
            <a:r>
              <a:rPr lang="en-IN" dirty="0">
                <a:solidFill>
                  <a:srgbClr val="610B38"/>
                </a:solidFill>
                <a:latin typeface="erdana"/>
              </a:rPr>
              <a:t>("One");</a:t>
            </a:r>
          </a:p>
          <a:p>
            <a:pPr marL="0" indent="0">
              <a:buNone/>
            </a:pPr>
            <a:r>
              <a:rPr lang="en-IN" dirty="0">
                <a:solidFill>
                  <a:srgbClr val="610B38"/>
                </a:solidFill>
                <a:latin typeface="erdana"/>
              </a:rPr>
              <a:t>		// </a:t>
            </a:r>
            <a:r>
              <a:rPr lang="en-IN" dirty="0" err="1">
                <a:solidFill>
                  <a:srgbClr val="610B38"/>
                </a:solidFill>
                <a:latin typeface="erdana"/>
              </a:rPr>
              <a:t>addFirst</a:t>
            </a:r>
            <a:r>
              <a:rPr lang="en-IN" dirty="0">
                <a:solidFill>
                  <a:srgbClr val="610B38"/>
                </a:solidFill>
                <a:latin typeface="erdana"/>
              </a:rPr>
              <a:t> inserts at the front</a:t>
            </a:r>
          </a:p>
          <a:p>
            <a:pPr marL="0" indent="0">
              <a:buNone/>
            </a:pPr>
            <a:r>
              <a:rPr lang="en-IN" dirty="0">
                <a:solidFill>
                  <a:srgbClr val="610B38"/>
                </a:solidFill>
                <a:latin typeface="erdana"/>
              </a:rPr>
              <a:t>		</a:t>
            </a:r>
            <a:r>
              <a:rPr lang="en-IN" dirty="0" err="1">
                <a:solidFill>
                  <a:srgbClr val="610B38"/>
                </a:solidFill>
                <a:latin typeface="erdana"/>
              </a:rPr>
              <a:t>dq.addFirst</a:t>
            </a:r>
            <a:r>
              <a:rPr lang="en-IN" dirty="0">
                <a:solidFill>
                  <a:srgbClr val="610B38"/>
                </a:solidFill>
                <a:latin typeface="erdana"/>
              </a:rPr>
              <a:t>("Two");</a:t>
            </a:r>
          </a:p>
          <a:p>
            <a:pPr marL="0" indent="0">
              <a:buNone/>
            </a:pPr>
            <a:r>
              <a:rPr lang="en-IN" dirty="0">
                <a:solidFill>
                  <a:srgbClr val="610B38"/>
                </a:solidFill>
                <a:latin typeface="erdana"/>
              </a:rPr>
              <a:t>		// </a:t>
            </a:r>
            <a:r>
              <a:rPr lang="en-IN" dirty="0" err="1">
                <a:solidFill>
                  <a:srgbClr val="610B38"/>
                </a:solidFill>
                <a:latin typeface="erdana"/>
              </a:rPr>
              <a:t>addLast</a:t>
            </a:r>
            <a:r>
              <a:rPr lang="en-IN" dirty="0">
                <a:solidFill>
                  <a:srgbClr val="610B38"/>
                </a:solidFill>
                <a:latin typeface="erdana"/>
              </a:rPr>
              <a:t> inserts at the back</a:t>
            </a:r>
          </a:p>
          <a:p>
            <a:pPr marL="0" indent="0">
              <a:buNone/>
            </a:pPr>
            <a:r>
              <a:rPr lang="en-IN" dirty="0">
                <a:solidFill>
                  <a:srgbClr val="610B38"/>
                </a:solidFill>
                <a:latin typeface="erdana"/>
              </a:rPr>
              <a:t>		</a:t>
            </a:r>
            <a:r>
              <a:rPr lang="en-IN" dirty="0" err="1">
                <a:solidFill>
                  <a:srgbClr val="610B38"/>
                </a:solidFill>
                <a:latin typeface="erdana"/>
              </a:rPr>
              <a:t>dq.addLast</a:t>
            </a:r>
            <a:r>
              <a:rPr lang="en-IN" dirty="0">
                <a:solidFill>
                  <a:srgbClr val="610B38"/>
                </a:solidFill>
                <a:latin typeface="erdana"/>
              </a:rPr>
              <a:t>("Three");</a:t>
            </a:r>
          </a:p>
          <a:p>
            <a:pPr marL="0" indent="0">
              <a:buNone/>
            </a:pPr>
            <a:r>
              <a:rPr lang="en-IN" dirty="0">
                <a:solidFill>
                  <a:srgbClr val="610B38"/>
                </a:solidFill>
                <a:latin typeface="erdana"/>
              </a:rPr>
              <a:t>		// print elements to the console</a:t>
            </a:r>
          </a:p>
          <a:p>
            <a:pPr marL="0" indent="0">
              <a:buNone/>
            </a:pPr>
            <a:r>
              <a:rPr lang="en-IN" dirty="0">
                <a:solidFill>
                  <a:srgbClr val="610B38"/>
                </a:solidFill>
                <a:latin typeface="erdana"/>
              </a:rPr>
              <a:t>		</a:t>
            </a:r>
            <a:r>
              <a:rPr lang="en-IN" dirty="0" err="1">
                <a:solidFill>
                  <a:srgbClr val="610B38"/>
                </a:solidFill>
                <a:latin typeface="erdana"/>
              </a:rPr>
              <a:t>System.out.println</a:t>
            </a:r>
            <a:r>
              <a:rPr lang="en-IN" dirty="0">
                <a:solidFill>
                  <a:srgbClr val="610B38"/>
                </a:solidFill>
                <a:latin typeface="erdana"/>
              </a:rPr>
              <a:t>("</a:t>
            </a:r>
            <a:r>
              <a:rPr lang="en-IN" dirty="0" err="1">
                <a:solidFill>
                  <a:srgbClr val="610B38"/>
                </a:solidFill>
                <a:latin typeface="erdana"/>
              </a:rPr>
              <a:t>ArrayDeque</a:t>
            </a:r>
            <a:r>
              <a:rPr lang="en-IN" dirty="0">
                <a:solidFill>
                  <a:srgbClr val="610B38"/>
                </a:solidFill>
                <a:latin typeface="erdana"/>
              </a:rPr>
              <a:t> : " + </a:t>
            </a:r>
            <a:r>
              <a:rPr lang="en-IN" dirty="0" err="1">
                <a:solidFill>
                  <a:srgbClr val="610B38"/>
                </a:solidFill>
                <a:latin typeface="erdana"/>
              </a:rPr>
              <a:t>dq</a:t>
            </a:r>
            <a:r>
              <a:rPr lang="en-IN" dirty="0">
                <a:solidFill>
                  <a:srgbClr val="610B38"/>
                </a:solidFill>
                <a:latin typeface="erdana"/>
              </a:rPr>
              <a:t>);</a:t>
            </a:r>
          </a:p>
          <a:p>
            <a:pPr marL="0" indent="0">
              <a:buNone/>
            </a:pPr>
            <a:r>
              <a:rPr lang="en-IN" dirty="0">
                <a:solidFill>
                  <a:srgbClr val="610B38"/>
                </a:solidFill>
                <a:latin typeface="erdana"/>
              </a:rPr>
              <a:t>		// remove element as a stack from top/front</a:t>
            </a:r>
          </a:p>
          <a:p>
            <a:pPr marL="0" indent="0">
              <a:buNone/>
            </a:pPr>
            <a:r>
              <a:rPr lang="en-IN" dirty="0">
                <a:solidFill>
                  <a:srgbClr val="610B38"/>
                </a:solidFill>
                <a:latin typeface="erdana"/>
              </a:rPr>
              <a:t>		</a:t>
            </a:r>
            <a:r>
              <a:rPr lang="en-IN" dirty="0" err="1">
                <a:solidFill>
                  <a:srgbClr val="610B38"/>
                </a:solidFill>
                <a:latin typeface="erdana"/>
              </a:rPr>
              <a:t>System.out.println</a:t>
            </a:r>
            <a:r>
              <a:rPr lang="en-IN" dirty="0">
                <a:solidFill>
                  <a:srgbClr val="610B38"/>
                </a:solidFill>
                <a:latin typeface="erdana"/>
              </a:rPr>
              <a:t>(</a:t>
            </a:r>
            <a:r>
              <a:rPr lang="en-IN" dirty="0" err="1">
                <a:solidFill>
                  <a:srgbClr val="610B38"/>
                </a:solidFill>
                <a:latin typeface="erdana"/>
              </a:rPr>
              <a:t>dq.pop</a:t>
            </a:r>
            <a:r>
              <a:rPr lang="en-IN" dirty="0">
                <a:solidFill>
                  <a:srgbClr val="610B38"/>
                </a:solidFill>
                <a:latin typeface="erdana"/>
              </a:rPr>
              <a:t>());</a:t>
            </a:r>
          </a:p>
          <a:p>
            <a:pPr marL="0" indent="0">
              <a:buNone/>
            </a:pPr>
            <a:r>
              <a:rPr lang="en-IN" dirty="0">
                <a:solidFill>
                  <a:srgbClr val="610B38"/>
                </a:solidFill>
                <a:latin typeface="erdana"/>
              </a:rPr>
              <a:t>		// remove element as a queue from front</a:t>
            </a:r>
          </a:p>
          <a:p>
            <a:pPr marL="0" indent="0">
              <a:buNone/>
            </a:pPr>
            <a:r>
              <a:rPr lang="en-IN" dirty="0">
                <a:solidFill>
                  <a:srgbClr val="610B38"/>
                </a:solidFill>
                <a:latin typeface="erdana"/>
              </a:rPr>
              <a:t>		</a:t>
            </a:r>
            <a:r>
              <a:rPr lang="en-IN" dirty="0" err="1">
                <a:solidFill>
                  <a:srgbClr val="610B38"/>
                </a:solidFill>
                <a:latin typeface="erdana"/>
              </a:rPr>
              <a:t>System.out.println</a:t>
            </a:r>
            <a:r>
              <a:rPr lang="en-IN" dirty="0">
                <a:solidFill>
                  <a:srgbClr val="610B38"/>
                </a:solidFill>
                <a:latin typeface="erdana"/>
              </a:rPr>
              <a:t>(</a:t>
            </a:r>
            <a:r>
              <a:rPr lang="en-IN" dirty="0" err="1">
                <a:solidFill>
                  <a:srgbClr val="610B38"/>
                </a:solidFill>
                <a:latin typeface="erdana"/>
              </a:rPr>
              <a:t>dq.poll</a:t>
            </a:r>
            <a:r>
              <a:rPr lang="en-IN" dirty="0">
                <a:solidFill>
                  <a:srgbClr val="610B38"/>
                </a:solidFill>
                <a:latin typeface="erdana"/>
              </a:rPr>
              <a:t>());</a:t>
            </a:r>
          </a:p>
          <a:p>
            <a:pPr marL="0" indent="0">
              <a:buNone/>
            </a:pPr>
            <a:r>
              <a:rPr lang="en-IN" dirty="0">
                <a:solidFill>
                  <a:srgbClr val="610B38"/>
                </a:solidFill>
                <a:latin typeface="erdana"/>
              </a:rPr>
              <a:t>		// remove element from front</a:t>
            </a:r>
          </a:p>
          <a:p>
            <a:pPr marL="0" indent="0">
              <a:buNone/>
            </a:pPr>
            <a:r>
              <a:rPr lang="en-IN" dirty="0">
                <a:solidFill>
                  <a:srgbClr val="610B38"/>
                </a:solidFill>
                <a:latin typeface="erdana"/>
              </a:rPr>
              <a:t>		</a:t>
            </a:r>
            <a:r>
              <a:rPr lang="en-IN" dirty="0" err="1">
                <a:solidFill>
                  <a:srgbClr val="610B38"/>
                </a:solidFill>
                <a:latin typeface="erdana"/>
              </a:rPr>
              <a:t>System.out.println</a:t>
            </a:r>
            <a:r>
              <a:rPr lang="en-IN" dirty="0">
                <a:solidFill>
                  <a:srgbClr val="610B38"/>
                </a:solidFill>
                <a:latin typeface="erdana"/>
              </a:rPr>
              <a:t>(</a:t>
            </a:r>
            <a:r>
              <a:rPr lang="en-IN" dirty="0" err="1">
                <a:solidFill>
                  <a:srgbClr val="610B38"/>
                </a:solidFill>
                <a:latin typeface="erdana"/>
              </a:rPr>
              <a:t>dq.pollFirst</a:t>
            </a:r>
            <a:r>
              <a:rPr lang="en-IN" dirty="0">
                <a:solidFill>
                  <a:srgbClr val="610B38"/>
                </a:solidFill>
                <a:latin typeface="erdana"/>
              </a:rPr>
              <a:t>());</a:t>
            </a:r>
          </a:p>
          <a:p>
            <a:pPr marL="0" indent="0">
              <a:buNone/>
            </a:pPr>
            <a:r>
              <a:rPr lang="en-IN" dirty="0">
                <a:solidFill>
                  <a:srgbClr val="610B38"/>
                </a:solidFill>
                <a:latin typeface="erdana"/>
              </a:rPr>
              <a:t>		// remove element from back</a:t>
            </a:r>
          </a:p>
          <a:p>
            <a:pPr marL="0" indent="0">
              <a:buNone/>
            </a:pPr>
            <a:r>
              <a:rPr lang="en-IN" dirty="0">
                <a:solidFill>
                  <a:srgbClr val="610B38"/>
                </a:solidFill>
                <a:latin typeface="erdana"/>
              </a:rPr>
              <a:t>		</a:t>
            </a:r>
            <a:r>
              <a:rPr lang="en-IN" dirty="0" err="1">
                <a:solidFill>
                  <a:srgbClr val="610B38"/>
                </a:solidFill>
                <a:latin typeface="erdana"/>
              </a:rPr>
              <a:t>System.out.println</a:t>
            </a:r>
            <a:r>
              <a:rPr lang="en-IN" dirty="0">
                <a:solidFill>
                  <a:srgbClr val="610B38"/>
                </a:solidFill>
                <a:latin typeface="erdana"/>
              </a:rPr>
              <a:t>(</a:t>
            </a:r>
            <a:r>
              <a:rPr lang="en-IN" dirty="0" err="1">
                <a:solidFill>
                  <a:srgbClr val="610B38"/>
                </a:solidFill>
                <a:latin typeface="erdana"/>
              </a:rPr>
              <a:t>dq.pollLast</a:t>
            </a:r>
            <a:r>
              <a:rPr lang="en-IN" dirty="0">
                <a:solidFill>
                  <a:srgbClr val="610B38"/>
                </a:solidFill>
                <a:latin typeface="erdana"/>
              </a:rPr>
              <a:t>());}}</a:t>
            </a:r>
          </a:p>
          <a:p>
            <a:pPr marL="0" indent="0">
              <a:buNone/>
            </a:pPr>
            <a:endParaRPr lang="en-IN" dirty="0">
              <a:solidFill>
                <a:srgbClr val="610B38"/>
              </a:solidFill>
              <a:latin typeface="erdana"/>
            </a:endParaRPr>
          </a:p>
          <a:p>
            <a:pPr marL="0" indent="0">
              <a:buNone/>
            </a:pPr>
            <a:endParaRPr lang="en-IN" dirty="0">
              <a:solidFill>
                <a:srgbClr val="610B38"/>
              </a:solidFill>
              <a:highlight>
                <a:srgbClr val="FFFF00"/>
              </a:highlight>
              <a:latin typeface="erdana"/>
            </a:endParaRPr>
          </a:p>
          <a:p>
            <a:pPr marL="0" indent="0">
              <a:buNone/>
            </a:pPr>
            <a:endParaRPr lang="en-IN" b="0" i="0" dirty="0">
              <a:solidFill>
                <a:srgbClr val="610B38"/>
              </a:solidFill>
              <a:effectLst/>
              <a:latin typeface="erdana"/>
            </a:endParaRPr>
          </a:p>
        </p:txBody>
      </p:sp>
    </p:spTree>
    <p:extLst>
      <p:ext uri="{BB962C8B-B14F-4D97-AF65-F5344CB8AC3E}">
        <p14:creationId xmlns:p14="http://schemas.microsoft.com/office/powerpoint/2010/main" val="37133044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6" y="90248"/>
            <a:ext cx="9821013" cy="6655609"/>
          </a:xfrm>
        </p:spPr>
        <p:txBody>
          <a:bodyPr>
            <a:normAutofit fontScale="92500" lnSpcReduction="20000"/>
          </a:bodyPr>
          <a:lstStyle/>
          <a:p>
            <a:pPr marL="0" indent="0" algn="ctr">
              <a:buNone/>
            </a:pPr>
            <a:r>
              <a:rPr lang="en-IN" b="0" i="0" dirty="0">
                <a:solidFill>
                  <a:srgbClr val="610B38"/>
                </a:solidFill>
                <a:effectLst/>
                <a:highlight>
                  <a:srgbClr val="FFFF00"/>
                </a:highlight>
                <a:latin typeface="erdana"/>
              </a:rPr>
              <a:t>ArrayDeque</a:t>
            </a:r>
            <a:r>
              <a:rPr lang="en-IN" dirty="0">
                <a:solidFill>
                  <a:srgbClr val="610B38"/>
                </a:solidFill>
                <a:highlight>
                  <a:srgbClr val="FFFF00"/>
                </a:highlight>
                <a:latin typeface="erdana"/>
              </a:rPr>
              <a:t>Eample-5</a:t>
            </a:r>
          </a:p>
          <a:p>
            <a:pPr marL="0" indent="0">
              <a:buNone/>
            </a:pPr>
            <a:r>
              <a:rPr lang="en-IN" b="0" i="0" dirty="0">
                <a:solidFill>
                  <a:srgbClr val="610B38"/>
                </a:solidFill>
                <a:effectLst/>
                <a:latin typeface="erdana"/>
              </a:rPr>
              <a:t>// Java program to Illustrate </a:t>
            </a:r>
            <a:r>
              <a:rPr lang="en-IN" b="0" i="0" dirty="0">
                <a:solidFill>
                  <a:srgbClr val="610B38"/>
                </a:solidFill>
                <a:effectLst/>
                <a:highlight>
                  <a:srgbClr val="FFFF00"/>
                </a:highlight>
                <a:latin typeface="erdana"/>
              </a:rPr>
              <a:t>Iteration of Elements in Deque</a:t>
            </a:r>
          </a:p>
          <a:p>
            <a:pPr marL="0" indent="0">
              <a:buNone/>
            </a:pPr>
            <a:r>
              <a:rPr lang="en-IN" b="0" i="0" dirty="0">
                <a:solidFill>
                  <a:srgbClr val="610B38"/>
                </a:solidFill>
                <a:effectLst/>
                <a:latin typeface="erdana"/>
              </a:rPr>
              <a:t>import </a:t>
            </a:r>
            <a:r>
              <a:rPr lang="en-IN" b="0" i="0" dirty="0" err="1">
                <a:solidFill>
                  <a:srgbClr val="610B38"/>
                </a:solidFill>
                <a:effectLst/>
                <a:latin typeface="erdana"/>
              </a:rPr>
              <a:t>java.util</a:t>
            </a:r>
            <a:r>
              <a:rPr lang="en-IN" b="0" i="0" dirty="0">
                <a:solidFill>
                  <a:srgbClr val="610B38"/>
                </a:solidFill>
                <a:effectLst/>
                <a:latin typeface="erdana"/>
              </a:rPr>
              <a:t>.*;</a:t>
            </a:r>
          </a:p>
          <a:p>
            <a:pPr marL="0" indent="0">
              <a:buNone/>
            </a:pPr>
            <a:r>
              <a:rPr lang="en-IN" b="0" i="0" dirty="0">
                <a:solidFill>
                  <a:srgbClr val="610B38"/>
                </a:solidFill>
                <a:effectLst/>
                <a:latin typeface="erdana"/>
              </a:rPr>
              <a:t>public class GFG {	public static void main(String[] </a:t>
            </a:r>
            <a:r>
              <a:rPr lang="en-IN" b="0" i="0" dirty="0" err="1">
                <a:solidFill>
                  <a:srgbClr val="610B38"/>
                </a:solidFill>
                <a:effectLst/>
                <a:latin typeface="erdana"/>
              </a:rPr>
              <a:t>args</a:t>
            </a:r>
            <a:r>
              <a:rPr lang="en-IN" b="0" i="0" dirty="0">
                <a:solidFill>
                  <a:srgbClr val="610B38"/>
                </a:solidFill>
                <a:effectLst/>
                <a:latin typeface="erdana"/>
              </a:rPr>
              <a:t>)	{</a:t>
            </a:r>
          </a:p>
          <a:p>
            <a:pPr marL="0" indent="0">
              <a:buNone/>
            </a:pPr>
            <a:r>
              <a:rPr lang="en-IN" b="0" i="0" dirty="0">
                <a:solidFill>
                  <a:srgbClr val="610B38"/>
                </a:solidFill>
                <a:effectLst/>
                <a:latin typeface="erdana"/>
              </a:rPr>
              <a:t>				Deque&lt;String&gt; </a:t>
            </a:r>
            <a:r>
              <a:rPr lang="en-IN" b="0" i="0" dirty="0" err="1">
                <a:solidFill>
                  <a:srgbClr val="610B38"/>
                </a:solidFill>
                <a:effectLst/>
                <a:latin typeface="erdana"/>
              </a:rPr>
              <a:t>dq</a:t>
            </a:r>
            <a:r>
              <a:rPr lang="en-IN" b="0" i="0" dirty="0">
                <a:solidFill>
                  <a:srgbClr val="610B38"/>
                </a:solidFill>
                <a:effectLst/>
                <a:latin typeface="erdana"/>
              </a:rPr>
              <a:t> = new </a:t>
            </a:r>
            <a:r>
              <a:rPr lang="en-IN" b="0" i="0" dirty="0" err="1">
                <a:solidFill>
                  <a:srgbClr val="610B38"/>
                </a:solidFill>
                <a:effectLst/>
                <a:latin typeface="erdana"/>
              </a:rPr>
              <a:t>ArrayDeque</a:t>
            </a:r>
            <a:r>
              <a:rPr lang="en-IN" b="0" i="0" dirty="0">
                <a:solidFill>
                  <a:srgbClr val="610B38"/>
                </a:solidFill>
                <a:effectLst/>
                <a:latin typeface="erdana"/>
              </a:rPr>
              <a:t>&lt;String&gt;();</a:t>
            </a:r>
          </a:p>
          <a:p>
            <a:pPr marL="0" indent="0">
              <a:buNone/>
            </a:pPr>
            <a:r>
              <a:rPr lang="en-IN" b="0" i="0" dirty="0">
                <a:solidFill>
                  <a:srgbClr val="610B38"/>
                </a:solidFill>
                <a:effectLst/>
                <a:latin typeface="erdana"/>
              </a:rPr>
              <a:t>			</a:t>
            </a:r>
            <a:r>
              <a:rPr lang="en-IN" b="0" i="0" dirty="0" err="1">
                <a:solidFill>
                  <a:srgbClr val="610B38"/>
                </a:solidFill>
                <a:effectLst/>
                <a:latin typeface="erdana"/>
              </a:rPr>
              <a:t>dq.add</a:t>
            </a:r>
            <a:r>
              <a:rPr lang="en-IN" b="0" i="0" dirty="0">
                <a:solidFill>
                  <a:srgbClr val="610B38"/>
                </a:solidFill>
                <a:effectLst/>
                <a:latin typeface="erdana"/>
              </a:rPr>
              <a:t>("For");</a:t>
            </a:r>
          </a:p>
          <a:p>
            <a:pPr marL="0" indent="0">
              <a:buNone/>
            </a:pPr>
            <a:r>
              <a:rPr lang="en-IN" b="0" i="0" dirty="0">
                <a:solidFill>
                  <a:srgbClr val="610B38"/>
                </a:solidFill>
                <a:effectLst/>
                <a:latin typeface="erdana"/>
              </a:rPr>
              <a:t>		// Adding element at the front using </a:t>
            </a:r>
            <a:r>
              <a:rPr lang="en-IN" b="0" i="0" dirty="0" err="1">
                <a:solidFill>
                  <a:srgbClr val="610B38"/>
                </a:solidFill>
                <a:effectLst/>
                <a:latin typeface="erdana"/>
              </a:rPr>
              <a:t>addFirst</a:t>
            </a:r>
            <a:r>
              <a:rPr lang="en-IN" b="0" i="0" dirty="0">
                <a:solidFill>
                  <a:srgbClr val="610B38"/>
                </a:solidFill>
                <a:effectLst/>
                <a:latin typeface="erdana"/>
              </a:rPr>
              <a:t>() method</a:t>
            </a:r>
          </a:p>
          <a:p>
            <a:pPr marL="0" indent="0">
              <a:buNone/>
            </a:pPr>
            <a:r>
              <a:rPr lang="en-IN" b="0" i="0" dirty="0">
                <a:solidFill>
                  <a:srgbClr val="610B38"/>
                </a:solidFill>
                <a:effectLst/>
                <a:latin typeface="erdana"/>
              </a:rPr>
              <a:t>		</a:t>
            </a:r>
            <a:r>
              <a:rPr lang="en-IN" b="0" i="0" dirty="0" err="1">
                <a:solidFill>
                  <a:srgbClr val="610B38"/>
                </a:solidFill>
                <a:effectLst/>
                <a:latin typeface="erdana"/>
              </a:rPr>
              <a:t>dq.addFirst</a:t>
            </a:r>
            <a:r>
              <a:rPr lang="en-IN" b="0" i="0" dirty="0">
                <a:solidFill>
                  <a:srgbClr val="610B38"/>
                </a:solidFill>
                <a:effectLst/>
                <a:latin typeface="erdana"/>
              </a:rPr>
              <a:t>("Geeks");</a:t>
            </a:r>
          </a:p>
          <a:p>
            <a:pPr marL="0" indent="0">
              <a:buNone/>
            </a:pPr>
            <a:r>
              <a:rPr lang="en-IN" b="0" i="0" dirty="0">
                <a:solidFill>
                  <a:srgbClr val="610B38"/>
                </a:solidFill>
                <a:effectLst/>
                <a:latin typeface="erdana"/>
              </a:rPr>
              <a:t>		// add element at the last using </a:t>
            </a:r>
            <a:r>
              <a:rPr lang="en-IN" b="0" i="0" dirty="0" err="1">
                <a:solidFill>
                  <a:srgbClr val="610B38"/>
                </a:solidFill>
                <a:effectLst/>
                <a:latin typeface="erdana"/>
              </a:rPr>
              <a:t>addLast</a:t>
            </a:r>
            <a:r>
              <a:rPr lang="en-IN" b="0" i="0" dirty="0">
                <a:solidFill>
                  <a:srgbClr val="610B38"/>
                </a:solidFill>
                <a:effectLst/>
                <a:latin typeface="erdana"/>
              </a:rPr>
              <a:t>() method</a:t>
            </a:r>
          </a:p>
          <a:p>
            <a:pPr marL="0" indent="0">
              <a:buNone/>
            </a:pPr>
            <a:r>
              <a:rPr lang="en-IN" b="0" i="0" dirty="0">
                <a:solidFill>
                  <a:srgbClr val="610B38"/>
                </a:solidFill>
                <a:effectLst/>
                <a:latin typeface="erdana"/>
              </a:rPr>
              <a:t>		</a:t>
            </a:r>
            <a:r>
              <a:rPr lang="en-IN" b="0" i="0" dirty="0" err="1">
                <a:solidFill>
                  <a:srgbClr val="610B38"/>
                </a:solidFill>
                <a:effectLst/>
                <a:latin typeface="erdana"/>
              </a:rPr>
              <a:t>dq.addLast</a:t>
            </a:r>
            <a:r>
              <a:rPr lang="en-IN" b="0" i="0" dirty="0">
                <a:solidFill>
                  <a:srgbClr val="610B38"/>
                </a:solidFill>
                <a:effectLst/>
                <a:latin typeface="erdana"/>
              </a:rPr>
              <a:t>("Geeks");		</a:t>
            </a:r>
            <a:r>
              <a:rPr lang="en-IN" b="0" i="0" dirty="0" err="1">
                <a:solidFill>
                  <a:srgbClr val="610B38"/>
                </a:solidFill>
                <a:effectLst/>
                <a:latin typeface="erdana"/>
              </a:rPr>
              <a:t>dq.add</a:t>
            </a:r>
            <a:r>
              <a:rPr lang="en-IN" b="0" i="0" dirty="0">
                <a:solidFill>
                  <a:srgbClr val="610B38"/>
                </a:solidFill>
                <a:effectLst/>
                <a:latin typeface="erdana"/>
              </a:rPr>
              <a:t>("is so good");</a:t>
            </a:r>
          </a:p>
          <a:p>
            <a:pPr marL="0" indent="0">
              <a:buNone/>
            </a:pPr>
            <a:r>
              <a:rPr lang="en-IN" b="0" i="0" dirty="0">
                <a:solidFill>
                  <a:srgbClr val="610B38"/>
                </a:solidFill>
                <a:effectLst/>
                <a:latin typeface="erdana"/>
              </a:rPr>
              <a:t>		// Iterate using Iterator interface from the front of the queue</a:t>
            </a:r>
          </a:p>
          <a:p>
            <a:pPr marL="0" indent="0">
              <a:buNone/>
            </a:pPr>
            <a:r>
              <a:rPr lang="en-IN" b="0" i="0" dirty="0">
                <a:solidFill>
                  <a:srgbClr val="610B38"/>
                </a:solidFill>
                <a:effectLst/>
                <a:latin typeface="erdana"/>
              </a:rPr>
              <a:t>		for (Iterator </a:t>
            </a:r>
            <a:r>
              <a:rPr lang="en-IN" b="0" i="0" dirty="0" err="1">
                <a:solidFill>
                  <a:srgbClr val="610B38"/>
                </a:solidFill>
                <a:effectLst/>
                <a:latin typeface="erdana"/>
              </a:rPr>
              <a:t>itr</a:t>
            </a:r>
            <a:r>
              <a:rPr lang="en-IN" b="0" i="0" dirty="0">
                <a:solidFill>
                  <a:srgbClr val="610B38"/>
                </a:solidFill>
                <a:effectLst/>
                <a:latin typeface="erdana"/>
              </a:rPr>
              <a:t> = </a:t>
            </a:r>
            <a:r>
              <a:rPr lang="en-IN" b="0" i="0" dirty="0" err="1">
                <a:solidFill>
                  <a:srgbClr val="610B38"/>
                </a:solidFill>
                <a:effectLst/>
                <a:latin typeface="erdana"/>
              </a:rPr>
              <a:t>dq.iterator</a:t>
            </a:r>
            <a:r>
              <a:rPr lang="en-IN" b="0" i="0" dirty="0">
                <a:solidFill>
                  <a:srgbClr val="610B38"/>
                </a:solidFill>
                <a:effectLst/>
                <a:latin typeface="erdana"/>
              </a:rPr>
              <a:t>(); </a:t>
            </a:r>
            <a:r>
              <a:rPr lang="en-IN" b="0" i="0" dirty="0" err="1">
                <a:solidFill>
                  <a:srgbClr val="610B38"/>
                </a:solidFill>
                <a:effectLst/>
                <a:latin typeface="erdana"/>
              </a:rPr>
              <a:t>itr.hasNext</a:t>
            </a:r>
            <a:r>
              <a:rPr lang="en-IN" b="0" i="0" dirty="0">
                <a:solidFill>
                  <a:srgbClr val="610B38"/>
                </a:solidFill>
                <a:effectLst/>
                <a:latin typeface="erdana"/>
              </a:rPr>
              <a:t>();) {</a:t>
            </a:r>
          </a:p>
          <a:p>
            <a:pPr marL="0" indent="0">
              <a:buNone/>
            </a:pPr>
            <a:r>
              <a:rPr lang="en-IN" b="0" i="0" dirty="0">
                <a:solidFill>
                  <a:srgbClr val="610B38"/>
                </a:solidFill>
                <a:effectLst/>
                <a:latin typeface="erdana"/>
              </a:rPr>
              <a:t>			// Print the elements</a:t>
            </a:r>
          </a:p>
          <a:p>
            <a:pPr marL="0" indent="0">
              <a:buNone/>
            </a:pPr>
            <a:r>
              <a:rPr lang="en-IN" b="0" i="0" dirty="0">
                <a:solidFill>
                  <a:srgbClr val="610B38"/>
                </a:solidFill>
                <a:effectLst/>
                <a:latin typeface="erdana"/>
              </a:rPr>
              <a:t>			</a:t>
            </a:r>
            <a:r>
              <a:rPr lang="en-IN" b="0" i="0" dirty="0" err="1">
                <a:solidFill>
                  <a:srgbClr val="610B38"/>
                </a:solidFill>
                <a:effectLst/>
                <a:latin typeface="erdana"/>
              </a:rPr>
              <a:t>System.out.print</a:t>
            </a:r>
            <a:r>
              <a:rPr lang="en-IN" b="0" i="0" dirty="0">
                <a:solidFill>
                  <a:srgbClr val="610B38"/>
                </a:solidFill>
                <a:effectLst/>
                <a:latin typeface="erdana"/>
              </a:rPr>
              <a:t>(</a:t>
            </a:r>
            <a:r>
              <a:rPr lang="en-IN" b="0" i="0" dirty="0" err="1">
                <a:solidFill>
                  <a:srgbClr val="610B38"/>
                </a:solidFill>
                <a:effectLst/>
                <a:latin typeface="erdana"/>
              </a:rPr>
              <a:t>itr.next</a:t>
            </a:r>
            <a:r>
              <a:rPr lang="en-IN" b="0" i="0" dirty="0">
                <a:solidFill>
                  <a:srgbClr val="610B38"/>
                </a:solidFill>
                <a:effectLst/>
                <a:latin typeface="erdana"/>
              </a:rPr>
              <a:t>() + " ");		}</a:t>
            </a:r>
          </a:p>
          <a:p>
            <a:pPr marL="0" indent="0">
              <a:buNone/>
            </a:pPr>
            <a:r>
              <a:rPr lang="en-IN" b="0" i="0" dirty="0">
                <a:solidFill>
                  <a:srgbClr val="610B38"/>
                </a:solidFill>
                <a:effectLst/>
                <a:latin typeface="erdana"/>
              </a:rPr>
              <a:t>				</a:t>
            </a:r>
            <a:r>
              <a:rPr lang="en-IN" b="0" i="0" dirty="0" err="1">
                <a:solidFill>
                  <a:srgbClr val="610B38"/>
                </a:solidFill>
                <a:effectLst/>
                <a:latin typeface="erdana"/>
              </a:rPr>
              <a:t>System.out.println</a:t>
            </a:r>
            <a:r>
              <a:rPr lang="en-IN" b="0" i="0" dirty="0">
                <a:solidFill>
                  <a:srgbClr val="610B38"/>
                </a:solidFill>
                <a:effectLst/>
                <a:latin typeface="erdana"/>
              </a:rPr>
              <a:t>();</a:t>
            </a:r>
          </a:p>
          <a:p>
            <a:pPr marL="0" indent="0">
              <a:buNone/>
            </a:pPr>
            <a:r>
              <a:rPr lang="en-IN" b="0" i="0" dirty="0">
                <a:solidFill>
                  <a:srgbClr val="610B38"/>
                </a:solidFill>
                <a:effectLst/>
                <a:latin typeface="erdana"/>
              </a:rPr>
              <a:t>		// Iterate in reverse sequence in a queue</a:t>
            </a:r>
          </a:p>
          <a:p>
            <a:pPr marL="0" indent="0">
              <a:buNone/>
            </a:pPr>
            <a:r>
              <a:rPr lang="en-IN" b="0" i="0" dirty="0">
                <a:solidFill>
                  <a:srgbClr val="610B38"/>
                </a:solidFill>
                <a:effectLst/>
                <a:latin typeface="erdana"/>
              </a:rPr>
              <a:t>		for (Iterator </a:t>
            </a:r>
            <a:r>
              <a:rPr lang="en-IN" b="0" i="0" dirty="0" err="1">
                <a:solidFill>
                  <a:srgbClr val="610B38"/>
                </a:solidFill>
                <a:effectLst/>
                <a:latin typeface="erdana"/>
              </a:rPr>
              <a:t>itr</a:t>
            </a:r>
            <a:r>
              <a:rPr lang="en-IN" b="0" i="0" dirty="0">
                <a:solidFill>
                  <a:srgbClr val="610B38"/>
                </a:solidFill>
                <a:effectLst/>
                <a:latin typeface="erdana"/>
              </a:rPr>
              <a:t> = </a:t>
            </a:r>
            <a:r>
              <a:rPr lang="en-IN" b="0" i="0" dirty="0" err="1">
                <a:solidFill>
                  <a:srgbClr val="610B38"/>
                </a:solidFill>
                <a:effectLst/>
                <a:latin typeface="erdana"/>
              </a:rPr>
              <a:t>dq.descendingIterator</a:t>
            </a:r>
            <a:r>
              <a:rPr lang="en-IN" b="0" i="0" dirty="0">
                <a:solidFill>
                  <a:srgbClr val="610B38"/>
                </a:solidFill>
                <a:effectLst/>
                <a:latin typeface="erdana"/>
              </a:rPr>
              <a:t>();</a:t>
            </a:r>
          </a:p>
          <a:p>
            <a:pPr marL="0" indent="0">
              <a:buNone/>
            </a:pPr>
            <a:r>
              <a:rPr lang="en-IN" b="0" i="0" dirty="0">
                <a:solidFill>
                  <a:srgbClr val="610B38"/>
                </a:solidFill>
                <a:effectLst/>
                <a:latin typeface="erdana"/>
              </a:rPr>
              <a:t>			</a:t>
            </a:r>
            <a:r>
              <a:rPr lang="en-IN" b="0" i="0" dirty="0" err="1">
                <a:solidFill>
                  <a:srgbClr val="610B38"/>
                </a:solidFill>
                <a:effectLst/>
                <a:latin typeface="erdana"/>
              </a:rPr>
              <a:t>itr.hasNext</a:t>
            </a:r>
            <a:r>
              <a:rPr lang="en-IN" b="0" i="0" dirty="0">
                <a:solidFill>
                  <a:srgbClr val="610B38"/>
                </a:solidFill>
                <a:effectLst/>
                <a:latin typeface="erdana"/>
              </a:rPr>
              <a:t>();) {</a:t>
            </a:r>
          </a:p>
          <a:p>
            <a:pPr marL="0" indent="0">
              <a:buNone/>
            </a:pPr>
            <a:r>
              <a:rPr lang="en-IN" b="0" i="0" dirty="0">
                <a:solidFill>
                  <a:srgbClr val="610B38"/>
                </a:solidFill>
                <a:effectLst/>
                <a:latin typeface="erdana"/>
              </a:rPr>
              <a:t>			</a:t>
            </a:r>
            <a:r>
              <a:rPr lang="en-IN" b="0" i="0" dirty="0" err="1">
                <a:solidFill>
                  <a:srgbClr val="610B38"/>
                </a:solidFill>
                <a:effectLst/>
                <a:latin typeface="erdana"/>
              </a:rPr>
              <a:t>System.out.print</a:t>
            </a:r>
            <a:r>
              <a:rPr lang="en-IN" b="0" i="0" dirty="0">
                <a:solidFill>
                  <a:srgbClr val="610B38"/>
                </a:solidFill>
                <a:effectLst/>
                <a:latin typeface="erdana"/>
              </a:rPr>
              <a:t>(</a:t>
            </a:r>
            <a:r>
              <a:rPr lang="en-IN" b="0" i="0" dirty="0" err="1">
                <a:solidFill>
                  <a:srgbClr val="610B38"/>
                </a:solidFill>
                <a:effectLst/>
                <a:latin typeface="erdana"/>
              </a:rPr>
              <a:t>itr.next</a:t>
            </a:r>
            <a:r>
              <a:rPr lang="en-IN" b="0" i="0" dirty="0">
                <a:solidFill>
                  <a:srgbClr val="610B38"/>
                </a:solidFill>
                <a:effectLst/>
                <a:latin typeface="erdana"/>
              </a:rPr>
              <a:t>() + " ");		}	}}</a:t>
            </a:r>
          </a:p>
          <a:p>
            <a:pPr marL="0" indent="0">
              <a:buNone/>
            </a:pPr>
            <a:endParaRPr lang="en-IN" b="0" i="0" dirty="0">
              <a:solidFill>
                <a:srgbClr val="610B38"/>
              </a:solidFill>
              <a:effectLst/>
              <a:latin typeface="erdana"/>
            </a:endParaRPr>
          </a:p>
        </p:txBody>
      </p:sp>
    </p:spTree>
    <p:extLst>
      <p:ext uri="{BB962C8B-B14F-4D97-AF65-F5344CB8AC3E}">
        <p14:creationId xmlns:p14="http://schemas.microsoft.com/office/powerpoint/2010/main" val="42802565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6345057"/>
          </a:xfrm>
        </p:spPr>
        <p:txBody>
          <a:bodyPr>
            <a:normAutofit fontScale="92500" lnSpcReduction="20000"/>
          </a:bodyPr>
          <a:lstStyle/>
          <a:p>
            <a:pPr marL="0" indent="0" algn="ctr">
              <a:buNone/>
            </a:pPr>
            <a:r>
              <a:rPr lang="en-IN" b="0" i="0" dirty="0">
                <a:solidFill>
                  <a:srgbClr val="610B38"/>
                </a:solidFill>
                <a:effectLst/>
                <a:highlight>
                  <a:srgbClr val="FFFF00"/>
                </a:highlight>
                <a:latin typeface="erdana"/>
              </a:rPr>
              <a:t>Priority Queue</a:t>
            </a:r>
          </a:p>
          <a:p>
            <a:pPr marL="0" indent="0">
              <a:buNone/>
            </a:pPr>
            <a:r>
              <a:rPr lang="en-US" b="0" i="0" dirty="0">
                <a:solidFill>
                  <a:srgbClr val="333333"/>
                </a:solidFill>
                <a:effectLst/>
                <a:highlight>
                  <a:srgbClr val="FFFFFF"/>
                </a:highlight>
                <a:latin typeface="inter-regular"/>
              </a:rPr>
              <a:t>A </a:t>
            </a:r>
            <a:r>
              <a:rPr lang="en-US" b="0" i="0" dirty="0" err="1">
                <a:solidFill>
                  <a:srgbClr val="333333"/>
                </a:solidFill>
                <a:effectLst/>
                <a:highlight>
                  <a:srgbClr val="FFFFFF"/>
                </a:highlight>
                <a:latin typeface="inter-regular"/>
              </a:rPr>
              <a:t>PriorityQueue</a:t>
            </a:r>
            <a:r>
              <a:rPr lang="en-US" b="0" i="0" dirty="0">
                <a:solidFill>
                  <a:srgbClr val="333333"/>
                </a:solidFill>
                <a:effectLst/>
                <a:highlight>
                  <a:srgbClr val="FFFFFF"/>
                </a:highlight>
                <a:latin typeface="inter-regular"/>
              </a:rPr>
              <a:t> is used when the objects are supposed to be processed based on the priority. It is known that a Queue follows the First-In-First-Out algorithm, but sometimes the elements of the queue are needed to be processed according to the priority, that’s when the </a:t>
            </a:r>
            <a:r>
              <a:rPr lang="en-US" b="0" i="0" dirty="0" err="1">
                <a:solidFill>
                  <a:srgbClr val="333333"/>
                </a:solidFill>
                <a:effectLst/>
                <a:highlight>
                  <a:srgbClr val="FFFFFF"/>
                </a:highlight>
                <a:latin typeface="inter-regular"/>
              </a:rPr>
              <a:t>PriorityQueue</a:t>
            </a:r>
            <a:r>
              <a:rPr lang="en-US" b="0" i="0" dirty="0">
                <a:solidFill>
                  <a:srgbClr val="333333"/>
                </a:solidFill>
                <a:effectLst/>
                <a:highlight>
                  <a:srgbClr val="FFFFFF"/>
                </a:highlight>
                <a:latin typeface="inter-regular"/>
              </a:rPr>
              <a:t> comes into play.</a:t>
            </a:r>
          </a:p>
          <a:p>
            <a:pPr marL="0" indent="0">
              <a:buNone/>
            </a:pPr>
            <a:r>
              <a:rPr lang="en-US" b="0" i="0" dirty="0">
                <a:solidFill>
                  <a:srgbClr val="333333"/>
                </a:solidFill>
                <a:effectLst/>
                <a:highlight>
                  <a:srgbClr val="FFFFFF"/>
                </a:highlight>
                <a:latin typeface="inter-regular"/>
              </a:rPr>
              <a:t>The </a:t>
            </a:r>
            <a:r>
              <a:rPr lang="en-US" b="0" i="0" dirty="0" err="1">
                <a:solidFill>
                  <a:srgbClr val="333333"/>
                </a:solidFill>
                <a:effectLst/>
                <a:highlight>
                  <a:srgbClr val="FFFFFF"/>
                </a:highlight>
                <a:latin typeface="inter-regular"/>
              </a:rPr>
              <a:t>PriorityQueue</a:t>
            </a:r>
            <a:r>
              <a:rPr lang="en-US" b="0" i="0" dirty="0">
                <a:solidFill>
                  <a:srgbClr val="333333"/>
                </a:solidFill>
                <a:effectLst/>
                <a:highlight>
                  <a:srgbClr val="FFFFFF"/>
                </a:highlight>
                <a:latin typeface="inter-regular"/>
              </a:rPr>
              <a:t> is based on the priority heap. The elements of the priority queue are ordered according to the natural ordering, or by a Comparator provided at queue construction time, depending on which constructor is used. </a:t>
            </a:r>
            <a:r>
              <a:rPr lang="en-IN" b="0" i="0" dirty="0">
                <a:solidFill>
                  <a:srgbClr val="610B38"/>
                </a:solidFill>
                <a:effectLst/>
                <a:highlight>
                  <a:srgbClr val="FFFFFF"/>
                </a:highlight>
                <a:latin typeface="erdana"/>
              </a:rPr>
              <a:t>Features of a Queue</a:t>
            </a:r>
          </a:p>
          <a:p>
            <a:pPr algn="just">
              <a:buFont typeface="Arial" panose="020B0604020202020204" pitchFamily="34" charset="0"/>
              <a:buChar char="•"/>
            </a:pPr>
            <a:r>
              <a:rPr lang="en-US" b="0" i="0" dirty="0">
                <a:solidFill>
                  <a:srgbClr val="000000"/>
                </a:solidFill>
                <a:effectLst/>
                <a:highlight>
                  <a:srgbClr val="FFFFFF"/>
                </a:highlight>
                <a:latin typeface="inter-regular"/>
              </a:rPr>
              <a:t>A few important points on Priority Queue are as follows: </a:t>
            </a:r>
          </a:p>
          <a:p>
            <a:pPr algn="just">
              <a:buFont typeface="Arial" panose="020B0604020202020204" pitchFamily="34" charset="0"/>
              <a:buChar char="•"/>
            </a:pPr>
            <a:r>
              <a:rPr lang="en-US" b="0" i="0" dirty="0" err="1">
                <a:solidFill>
                  <a:srgbClr val="000000"/>
                </a:solidFill>
                <a:effectLst/>
                <a:highlight>
                  <a:srgbClr val="FFFFFF"/>
                </a:highlight>
                <a:latin typeface="inter-regular"/>
              </a:rPr>
              <a:t>PriorityQueue</a:t>
            </a:r>
            <a:r>
              <a:rPr lang="en-US" b="0" i="0" dirty="0">
                <a:solidFill>
                  <a:srgbClr val="000000"/>
                </a:solidFill>
                <a:effectLst/>
                <a:highlight>
                  <a:srgbClr val="FFFFFF"/>
                </a:highlight>
                <a:latin typeface="inter-regular"/>
              </a:rPr>
              <a:t> doesn’t permit null.</a:t>
            </a:r>
          </a:p>
          <a:p>
            <a:pPr algn="just">
              <a:buFont typeface="Arial" panose="020B0604020202020204" pitchFamily="34" charset="0"/>
              <a:buChar char="•"/>
            </a:pPr>
            <a:r>
              <a:rPr lang="en-US" b="0" i="0" dirty="0">
                <a:solidFill>
                  <a:srgbClr val="000000"/>
                </a:solidFill>
                <a:effectLst/>
                <a:highlight>
                  <a:srgbClr val="FFFFFF"/>
                </a:highlight>
                <a:latin typeface="inter-regular"/>
              </a:rPr>
              <a:t>We can’t create a </a:t>
            </a:r>
            <a:r>
              <a:rPr lang="en-US" b="0" i="0" dirty="0" err="1">
                <a:solidFill>
                  <a:srgbClr val="000000"/>
                </a:solidFill>
                <a:effectLst/>
                <a:highlight>
                  <a:srgbClr val="FFFFFF"/>
                </a:highlight>
                <a:latin typeface="inter-regular"/>
              </a:rPr>
              <a:t>PriorityQueue</a:t>
            </a:r>
            <a:r>
              <a:rPr lang="en-US" b="0" i="0" dirty="0">
                <a:solidFill>
                  <a:srgbClr val="000000"/>
                </a:solidFill>
                <a:effectLst/>
                <a:highlight>
                  <a:srgbClr val="FFFFFF"/>
                </a:highlight>
                <a:latin typeface="inter-regular"/>
              </a:rPr>
              <a:t> of Objects that are non-comparable</a:t>
            </a:r>
          </a:p>
          <a:p>
            <a:pPr algn="just">
              <a:buFont typeface="Arial" panose="020B0604020202020204" pitchFamily="34" charset="0"/>
              <a:buChar char="•"/>
            </a:pPr>
            <a:r>
              <a:rPr lang="en-US" b="0" i="0" dirty="0" err="1">
                <a:solidFill>
                  <a:srgbClr val="000000"/>
                </a:solidFill>
                <a:effectLst/>
                <a:highlight>
                  <a:srgbClr val="FFFFFF"/>
                </a:highlight>
                <a:latin typeface="inter-regular"/>
              </a:rPr>
              <a:t>PriorityQueue</a:t>
            </a:r>
            <a:r>
              <a:rPr lang="en-US" b="0" i="0" dirty="0">
                <a:solidFill>
                  <a:srgbClr val="000000"/>
                </a:solidFill>
                <a:effectLst/>
                <a:highlight>
                  <a:srgbClr val="FFFFFF"/>
                </a:highlight>
                <a:latin typeface="inter-regular"/>
              </a:rPr>
              <a:t> are unbound queues.</a:t>
            </a:r>
          </a:p>
          <a:p>
            <a:pPr algn="just">
              <a:buFont typeface="Arial" panose="020B0604020202020204" pitchFamily="34" charset="0"/>
              <a:buChar char="•"/>
            </a:pPr>
            <a:r>
              <a:rPr lang="en-US" b="0" i="0" dirty="0">
                <a:solidFill>
                  <a:srgbClr val="000000"/>
                </a:solidFill>
                <a:effectLst/>
                <a:highlight>
                  <a:srgbClr val="FFFFFF"/>
                </a:highlight>
                <a:latin typeface="inter-regular"/>
              </a:rPr>
              <a:t>The head of this queue is the least element with respect to the specified ordering. If multiple elements are tied for the least value, the head is one of those elements — ties are broken arbitrarily.</a:t>
            </a:r>
          </a:p>
          <a:p>
            <a:pPr algn="just">
              <a:buFont typeface="Arial" panose="020B0604020202020204" pitchFamily="34" charset="0"/>
              <a:buChar char="•"/>
            </a:pPr>
            <a:r>
              <a:rPr lang="en-US" b="0" i="0" dirty="0">
                <a:solidFill>
                  <a:srgbClr val="000000"/>
                </a:solidFill>
                <a:effectLst/>
                <a:highlight>
                  <a:srgbClr val="FFFFFF"/>
                </a:highlight>
                <a:latin typeface="inter-regular"/>
              </a:rPr>
              <a:t>Since </a:t>
            </a:r>
            <a:r>
              <a:rPr lang="en-US" b="0" i="0" dirty="0" err="1">
                <a:solidFill>
                  <a:srgbClr val="000000"/>
                </a:solidFill>
                <a:effectLst/>
                <a:highlight>
                  <a:srgbClr val="FFFFFF"/>
                </a:highlight>
                <a:latin typeface="inter-regular"/>
              </a:rPr>
              <a:t>PriorityQueue</a:t>
            </a:r>
            <a:r>
              <a:rPr lang="en-US" b="0" i="0" dirty="0">
                <a:solidFill>
                  <a:srgbClr val="000000"/>
                </a:solidFill>
                <a:effectLst/>
                <a:highlight>
                  <a:srgbClr val="FFFFFF"/>
                </a:highlight>
                <a:latin typeface="inter-regular"/>
              </a:rPr>
              <a:t> is not thread-safe, java provides </a:t>
            </a:r>
            <a:r>
              <a:rPr lang="en-US" b="0" i="0" dirty="0" err="1">
                <a:solidFill>
                  <a:srgbClr val="000000"/>
                </a:solidFill>
                <a:effectLst/>
                <a:highlight>
                  <a:srgbClr val="FFFFFF"/>
                </a:highlight>
                <a:latin typeface="inter-regular"/>
              </a:rPr>
              <a:t>PriorityBlockingQueue</a:t>
            </a:r>
            <a:r>
              <a:rPr lang="en-US" b="0" i="0" dirty="0">
                <a:solidFill>
                  <a:srgbClr val="000000"/>
                </a:solidFill>
                <a:effectLst/>
                <a:highlight>
                  <a:srgbClr val="FFFFFF"/>
                </a:highlight>
                <a:latin typeface="inter-regular"/>
              </a:rPr>
              <a:t> class that implements the </a:t>
            </a:r>
            <a:r>
              <a:rPr lang="en-US" b="0" i="0" dirty="0" err="1">
                <a:solidFill>
                  <a:srgbClr val="000000"/>
                </a:solidFill>
                <a:effectLst/>
                <a:highlight>
                  <a:srgbClr val="FFFFFF"/>
                </a:highlight>
                <a:latin typeface="inter-regular"/>
              </a:rPr>
              <a:t>BlockingQueue</a:t>
            </a:r>
            <a:r>
              <a:rPr lang="en-US" b="0" i="0" dirty="0">
                <a:solidFill>
                  <a:srgbClr val="000000"/>
                </a:solidFill>
                <a:effectLst/>
                <a:highlight>
                  <a:srgbClr val="FFFFFF"/>
                </a:highlight>
                <a:latin typeface="inter-regular"/>
              </a:rPr>
              <a:t> interface to use in a java multithreading environment.</a:t>
            </a:r>
          </a:p>
          <a:p>
            <a:pPr algn="just">
              <a:buFont typeface="Arial" panose="020B0604020202020204" pitchFamily="34" charset="0"/>
              <a:buChar char="•"/>
            </a:pPr>
            <a:r>
              <a:rPr lang="en-US" b="0" i="0" dirty="0">
                <a:solidFill>
                  <a:srgbClr val="000000"/>
                </a:solidFill>
                <a:effectLst/>
                <a:highlight>
                  <a:srgbClr val="FFFFFF"/>
                </a:highlight>
                <a:latin typeface="inter-regular"/>
              </a:rPr>
              <a:t>The queue retrieval operations poll,  remove,  peek, and element access the element at the head of the queue.</a:t>
            </a:r>
          </a:p>
          <a:p>
            <a:pPr algn="just">
              <a:buFont typeface="Arial" panose="020B0604020202020204" pitchFamily="34" charset="0"/>
              <a:buChar char="•"/>
            </a:pPr>
            <a:r>
              <a:rPr lang="en-US" b="0" i="0" dirty="0">
                <a:solidFill>
                  <a:srgbClr val="000000"/>
                </a:solidFill>
                <a:effectLst/>
                <a:highlight>
                  <a:srgbClr val="FFFFFF"/>
                </a:highlight>
                <a:latin typeface="inter-regular"/>
              </a:rPr>
              <a:t>It provides O(log(n)) time for add and poll methods.</a:t>
            </a:r>
          </a:p>
          <a:p>
            <a:pPr algn="just">
              <a:buFont typeface="Arial" panose="020B0604020202020204" pitchFamily="34" charset="0"/>
              <a:buChar char="•"/>
            </a:pPr>
            <a:r>
              <a:rPr lang="en-US" b="0" i="0" dirty="0">
                <a:solidFill>
                  <a:srgbClr val="000000"/>
                </a:solidFill>
                <a:effectLst/>
                <a:highlight>
                  <a:srgbClr val="FFFFFF"/>
                </a:highlight>
                <a:latin typeface="inter-regular"/>
              </a:rPr>
              <a:t>It inherits methods from </a:t>
            </a:r>
            <a:r>
              <a:rPr lang="en-US" b="0" i="0" dirty="0" err="1">
                <a:solidFill>
                  <a:srgbClr val="000000"/>
                </a:solidFill>
                <a:effectLst/>
                <a:highlight>
                  <a:srgbClr val="FFFFFF"/>
                </a:highlight>
                <a:latin typeface="inter-regular"/>
              </a:rPr>
              <a:t>AbstractQueue</a:t>
            </a:r>
            <a:r>
              <a:rPr lang="en-US" b="0" i="0" dirty="0">
                <a:solidFill>
                  <a:srgbClr val="000000"/>
                </a:solidFill>
                <a:effectLst/>
                <a:highlight>
                  <a:srgbClr val="FFFFFF"/>
                </a:highlight>
                <a:latin typeface="inter-regular"/>
              </a:rPr>
              <a:t>, </a:t>
            </a:r>
            <a:r>
              <a:rPr lang="en-US" b="0" i="0" dirty="0" err="1">
                <a:solidFill>
                  <a:srgbClr val="000000"/>
                </a:solidFill>
                <a:effectLst/>
                <a:highlight>
                  <a:srgbClr val="FFFFFF"/>
                </a:highlight>
                <a:latin typeface="inter-regular"/>
              </a:rPr>
              <a:t>AbstractCollection</a:t>
            </a:r>
            <a:r>
              <a:rPr lang="en-US" b="0" i="0" dirty="0">
                <a:solidFill>
                  <a:srgbClr val="000000"/>
                </a:solidFill>
                <a:effectLst/>
                <a:highlight>
                  <a:srgbClr val="FFFFFF"/>
                </a:highlight>
                <a:latin typeface="inter-regular"/>
              </a:rPr>
              <a:t>, Collection, and Object class.</a:t>
            </a:r>
            <a:endParaRPr lang="en-IN" dirty="0"/>
          </a:p>
        </p:txBody>
      </p:sp>
    </p:spTree>
    <p:extLst>
      <p:ext uri="{BB962C8B-B14F-4D97-AF65-F5344CB8AC3E}">
        <p14:creationId xmlns:p14="http://schemas.microsoft.com/office/powerpoint/2010/main" val="34764550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6345057"/>
          </a:xfrm>
        </p:spPr>
        <p:txBody>
          <a:bodyPr>
            <a:normAutofit/>
          </a:bodyPr>
          <a:lstStyle/>
          <a:p>
            <a:pPr marL="0" indent="0" algn="ctr">
              <a:buNone/>
            </a:pPr>
            <a:r>
              <a:rPr lang="en-IN" b="0" i="0" dirty="0">
                <a:solidFill>
                  <a:srgbClr val="610B38"/>
                </a:solidFill>
                <a:effectLst/>
                <a:highlight>
                  <a:srgbClr val="FFFF00"/>
                </a:highlight>
                <a:latin typeface="erdana"/>
              </a:rPr>
              <a:t>Priority Queue Constructors:</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 Creates a </a:t>
            </a:r>
            <a:r>
              <a:rPr lang="en-US" b="0" i="0" dirty="0" err="1">
                <a:solidFill>
                  <a:srgbClr val="610B38"/>
                </a:solidFill>
                <a:effectLst/>
                <a:latin typeface="erdana"/>
              </a:rPr>
              <a:t>PriorityQueue</a:t>
            </a:r>
            <a:r>
              <a:rPr lang="en-US" b="0" i="0" dirty="0">
                <a:solidFill>
                  <a:srgbClr val="610B38"/>
                </a:solidFill>
                <a:effectLst/>
                <a:latin typeface="erdana"/>
              </a:rPr>
              <a:t> with the default initial capacity (11) that orders its elements according to their natural ordering.</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(Collection&lt;E&gt; c): Creates a </a:t>
            </a:r>
            <a:r>
              <a:rPr lang="en-US" b="0" i="0" dirty="0" err="1">
                <a:solidFill>
                  <a:srgbClr val="610B38"/>
                </a:solidFill>
                <a:effectLst/>
                <a:latin typeface="erdana"/>
              </a:rPr>
              <a:t>PriorityQueue</a:t>
            </a:r>
            <a:r>
              <a:rPr lang="en-US" b="0" i="0" dirty="0">
                <a:solidFill>
                  <a:srgbClr val="610B38"/>
                </a:solidFill>
                <a:effectLst/>
                <a:latin typeface="erdana"/>
              </a:rPr>
              <a:t> containing the elements in the specified collection.</a:t>
            </a:r>
          </a:p>
          <a:p>
            <a:pPr>
              <a:buAutoNum type="arabicPeriod"/>
            </a:pPr>
            <a:r>
              <a:rPr lang="en-US" b="0" i="0" dirty="0">
                <a:solidFill>
                  <a:srgbClr val="610B38"/>
                </a:solidFill>
                <a:effectLst/>
                <a:latin typeface="erdana"/>
              </a:rPr>
              <a:t> </a:t>
            </a:r>
            <a:r>
              <a:rPr lang="en-US" b="0" i="0" dirty="0" err="1">
                <a:solidFill>
                  <a:srgbClr val="610B38"/>
                </a:solidFill>
                <a:effectLst/>
                <a:latin typeface="erdana"/>
              </a:rPr>
              <a:t>PriorityQueue</a:t>
            </a:r>
            <a:r>
              <a:rPr lang="en-US" b="0" i="0" dirty="0">
                <a:solidFill>
                  <a:srgbClr val="610B38"/>
                </a:solidFill>
                <a:effectLst/>
                <a:latin typeface="erdana"/>
              </a:rPr>
              <a:t>(int </a:t>
            </a:r>
            <a:r>
              <a:rPr lang="en-US" b="0" i="0" dirty="0" err="1">
                <a:solidFill>
                  <a:srgbClr val="610B38"/>
                </a:solidFill>
                <a:effectLst/>
                <a:latin typeface="erdana"/>
              </a:rPr>
              <a:t>initialCapacity</a:t>
            </a:r>
            <a:r>
              <a:rPr lang="en-US" b="0" i="0" dirty="0">
                <a:solidFill>
                  <a:srgbClr val="610B38"/>
                </a:solidFill>
                <a:effectLst/>
                <a:latin typeface="erdana"/>
              </a:rPr>
              <a:t>): Creates a </a:t>
            </a:r>
            <a:r>
              <a:rPr lang="en-US" b="0" i="0" dirty="0" err="1">
                <a:solidFill>
                  <a:srgbClr val="610B38"/>
                </a:solidFill>
                <a:effectLst/>
                <a:latin typeface="erdana"/>
              </a:rPr>
              <a:t>PriorityQueue</a:t>
            </a:r>
            <a:r>
              <a:rPr lang="en-US" b="0" i="0" dirty="0">
                <a:solidFill>
                  <a:srgbClr val="610B38"/>
                </a:solidFill>
                <a:effectLst/>
                <a:latin typeface="erdana"/>
              </a:rPr>
              <a:t> with the specified initial capacity that orders its elements according to their natural ordering.</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(int </a:t>
            </a:r>
            <a:r>
              <a:rPr lang="en-US" b="0" i="0" dirty="0" err="1">
                <a:solidFill>
                  <a:srgbClr val="610B38"/>
                </a:solidFill>
                <a:effectLst/>
                <a:latin typeface="erdana"/>
              </a:rPr>
              <a:t>initialCapacity</a:t>
            </a:r>
            <a:r>
              <a:rPr lang="en-US" b="0" i="0" dirty="0">
                <a:solidFill>
                  <a:srgbClr val="610B38"/>
                </a:solidFill>
                <a:effectLst/>
                <a:latin typeface="erdana"/>
              </a:rPr>
              <a:t>, Comparator&lt;E&gt; comparator): Creates a </a:t>
            </a:r>
            <a:r>
              <a:rPr lang="en-US" b="0" i="0" dirty="0" err="1">
                <a:solidFill>
                  <a:srgbClr val="610B38"/>
                </a:solidFill>
                <a:effectLst/>
                <a:latin typeface="erdana"/>
              </a:rPr>
              <a:t>PriorityQueue</a:t>
            </a:r>
            <a:r>
              <a:rPr lang="en-US" b="0" i="0" dirty="0">
                <a:solidFill>
                  <a:srgbClr val="610B38"/>
                </a:solidFill>
                <a:effectLst/>
                <a:latin typeface="erdana"/>
              </a:rPr>
              <a:t> with the specified initial capacity that orders its elements according to the specified comparator.</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a:t>
            </a:r>
            <a:r>
              <a:rPr lang="en-US" b="0" i="0" dirty="0" err="1">
                <a:solidFill>
                  <a:srgbClr val="610B38"/>
                </a:solidFill>
                <a:effectLst/>
                <a:latin typeface="erdana"/>
              </a:rPr>
              <a:t>PriorityQueue</a:t>
            </a:r>
            <a:r>
              <a:rPr lang="en-US" b="0" i="0" dirty="0">
                <a:solidFill>
                  <a:srgbClr val="610B38"/>
                </a:solidFill>
                <a:effectLst/>
                <a:latin typeface="erdana"/>
              </a:rPr>
              <a:t>&lt;E&gt; c): Creates a </a:t>
            </a:r>
            <a:r>
              <a:rPr lang="en-US" b="0" i="0" dirty="0" err="1">
                <a:solidFill>
                  <a:srgbClr val="610B38"/>
                </a:solidFill>
                <a:effectLst/>
                <a:latin typeface="erdana"/>
              </a:rPr>
              <a:t>PriorityQueue</a:t>
            </a:r>
            <a:r>
              <a:rPr lang="en-US" b="0" i="0" dirty="0">
                <a:solidFill>
                  <a:srgbClr val="610B38"/>
                </a:solidFill>
                <a:effectLst/>
                <a:latin typeface="erdana"/>
              </a:rPr>
              <a:t> containing the elements in the specified priority queue.</a:t>
            </a:r>
          </a:p>
          <a:p>
            <a:pPr>
              <a:buAutoNum type="arabicPeriod"/>
            </a:pPr>
            <a:r>
              <a:rPr lang="en-US" b="0" i="0" dirty="0">
                <a:solidFill>
                  <a:srgbClr val="610B38"/>
                </a:solidFill>
                <a:effectLst/>
                <a:latin typeface="erdana"/>
              </a:rPr>
              <a:t>Creates a </a:t>
            </a:r>
            <a:r>
              <a:rPr lang="en-US" b="0" i="0" dirty="0" err="1">
                <a:solidFill>
                  <a:srgbClr val="610B38"/>
                </a:solidFill>
                <a:effectLst/>
                <a:latin typeface="erdana"/>
              </a:rPr>
              <a:t>PriorityQueue</a:t>
            </a:r>
            <a:r>
              <a:rPr lang="en-US" b="0" i="0" dirty="0">
                <a:solidFill>
                  <a:srgbClr val="610B38"/>
                </a:solidFill>
                <a:effectLst/>
                <a:latin typeface="erdana"/>
              </a:rPr>
              <a:t> containing the elements in the specified sorted set.</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(Comparator&lt;E&gt; comparator): Creates a </a:t>
            </a:r>
            <a:r>
              <a:rPr lang="en-US" b="0" i="0" dirty="0" err="1">
                <a:solidFill>
                  <a:srgbClr val="610B38"/>
                </a:solidFill>
                <a:effectLst/>
                <a:latin typeface="erdana"/>
              </a:rPr>
              <a:t>PriorityQueue</a:t>
            </a:r>
            <a:r>
              <a:rPr lang="en-US" b="0" i="0" dirty="0">
                <a:solidFill>
                  <a:srgbClr val="610B38"/>
                </a:solidFill>
                <a:effectLst/>
                <a:latin typeface="erdana"/>
              </a:rPr>
              <a:t> with the default initial capacity and whose elements are ordered according to the specified comparator.</a:t>
            </a:r>
            <a:endParaRPr lang="en-IN" b="0" i="0" dirty="0">
              <a:solidFill>
                <a:srgbClr val="610B38"/>
              </a:solidFill>
              <a:effectLst/>
              <a:latin typeface="erdana"/>
            </a:endParaRPr>
          </a:p>
        </p:txBody>
      </p:sp>
    </p:spTree>
    <p:extLst>
      <p:ext uri="{BB962C8B-B14F-4D97-AF65-F5344CB8AC3E}">
        <p14:creationId xmlns:p14="http://schemas.microsoft.com/office/powerpoint/2010/main" val="209586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6345057"/>
          </a:xfrm>
        </p:spPr>
        <p:txBody>
          <a:bodyPr>
            <a:normAutofit lnSpcReduction="10000"/>
          </a:bodyPr>
          <a:lstStyle/>
          <a:p>
            <a:pPr marL="0" indent="0">
              <a:buNone/>
            </a:pPr>
            <a:r>
              <a:rPr lang="en-US" dirty="0"/>
              <a:t>Integer I=(Integer)</a:t>
            </a:r>
            <a:r>
              <a:rPr lang="en-US" dirty="0" err="1"/>
              <a:t>e.nextElement</a:t>
            </a:r>
            <a:r>
              <a:rPr lang="en-US" dirty="0"/>
              <a:t>();</a:t>
            </a:r>
          </a:p>
          <a:p>
            <a:pPr marL="0" indent="0">
              <a:buNone/>
            </a:pPr>
            <a:r>
              <a:rPr lang="en-US" dirty="0"/>
              <a:t>If(I%2==0)</a:t>
            </a:r>
          </a:p>
          <a:p>
            <a:pPr marL="0" indent="0">
              <a:buNone/>
            </a:pPr>
            <a:r>
              <a:rPr lang="en-US" dirty="0"/>
              <a:t>}</a:t>
            </a:r>
          </a:p>
          <a:p>
            <a:pPr marL="0" indent="0">
              <a:buNone/>
            </a:pPr>
            <a:r>
              <a:rPr lang="en-US" dirty="0"/>
              <a:t>Sop(I);</a:t>
            </a:r>
          </a:p>
          <a:p>
            <a:pPr marL="0" indent="0">
              <a:buNone/>
            </a:pPr>
            <a:r>
              <a:rPr lang="en-US" dirty="0">
                <a:highlight>
                  <a:srgbClr val="808000"/>
                </a:highlight>
              </a:rPr>
              <a:t>2. Iterator(I): </a:t>
            </a:r>
          </a:p>
          <a:p>
            <a:pPr marL="0" indent="0">
              <a:buNone/>
            </a:pPr>
            <a:r>
              <a:rPr lang="en-US" dirty="0"/>
              <a:t>public Iterator iterator();</a:t>
            </a:r>
          </a:p>
          <a:p>
            <a:pPr marL="0" indent="0">
              <a:buNone/>
            </a:pPr>
            <a:r>
              <a:rPr lang="en-US" dirty="0"/>
              <a:t>Iterator </a:t>
            </a:r>
            <a:r>
              <a:rPr lang="en-US" dirty="0" err="1"/>
              <a:t>itr</a:t>
            </a:r>
            <a:r>
              <a:rPr lang="en-US" dirty="0"/>
              <a:t>=</a:t>
            </a:r>
            <a:r>
              <a:rPr lang="en-US" dirty="0" err="1"/>
              <a:t>c.iterator</a:t>
            </a:r>
            <a:r>
              <a:rPr lang="en-US" dirty="0"/>
              <a:t>();</a:t>
            </a:r>
          </a:p>
          <a:p>
            <a:pPr marL="0" indent="0">
              <a:buNone/>
            </a:pPr>
            <a:r>
              <a:rPr lang="en-US" dirty="0">
                <a:highlight>
                  <a:srgbClr val="808000"/>
                </a:highlight>
              </a:rPr>
              <a:t>Methods:</a:t>
            </a:r>
          </a:p>
          <a:p>
            <a:pPr marL="0" indent="0">
              <a:buNone/>
            </a:pPr>
            <a:r>
              <a:rPr lang="en-US" dirty="0"/>
              <a:t>public </a:t>
            </a:r>
            <a:r>
              <a:rPr lang="en-US" dirty="0" err="1"/>
              <a:t>boolean</a:t>
            </a:r>
            <a:r>
              <a:rPr lang="en-US" dirty="0"/>
              <a:t> </a:t>
            </a:r>
            <a:r>
              <a:rPr lang="en-US" dirty="0" err="1"/>
              <a:t>hasNext</a:t>
            </a:r>
            <a:r>
              <a:rPr lang="en-US" dirty="0"/>
              <a:t>(0</a:t>
            </a:r>
          </a:p>
          <a:p>
            <a:pPr marL="0" indent="0">
              <a:buNone/>
            </a:pPr>
            <a:r>
              <a:rPr lang="en-US" dirty="0"/>
              <a:t>public Object next()</a:t>
            </a:r>
          </a:p>
          <a:p>
            <a:pPr marL="0" indent="0">
              <a:buNone/>
            </a:pPr>
            <a:r>
              <a:rPr lang="en-US" dirty="0"/>
              <a:t>public void remove()</a:t>
            </a:r>
            <a:endParaRPr lang="en-IN" dirty="0"/>
          </a:p>
          <a:p>
            <a:pPr marL="0" indent="0">
              <a:buNone/>
            </a:pPr>
            <a:r>
              <a:rPr lang="en-IN" dirty="0">
                <a:highlight>
                  <a:srgbClr val="808000"/>
                </a:highlight>
              </a:rPr>
              <a:t>Example:</a:t>
            </a:r>
            <a:r>
              <a:rPr lang="en-US" dirty="0"/>
              <a:t> </a:t>
            </a:r>
          </a:p>
          <a:p>
            <a:pPr marL="0" indent="0">
              <a:buNone/>
            </a:pPr>
            <a:r>
              <a:rPr lang="en-US" dirty="0"/>
              <a:t>AL l=new AL();</a:t>
            </a:r>
          </a:p>
          <a:p>
            <a:pPr marL="0" indent="0">
              <a:buNone/>
            </a:pPr>
            <a:r>
              <a:rPr lang="en-US" dirty="0"/>
              <a:t>for(int </a:t>
            </a:r>
            <a:r>
              <a:rPr lang="en-US" dirty="0" err="1"/>
              <a:t>i</a:t>
            </a:r>
            <a:r>
              <a:rPr lang="en-US" dirty="0"/>
              <a:t>=0;i&lt;=10;i++){</a:t>
            </a:r>
          </a:p>
          <a:p>
            <a:pPr marL="0" indent="0">
              <a:buNone/>
            </a:pPr>
            <a:r>
              <a:rPr lang="en-US" dirty="0" err="1"/>
              <a:t>l.add</a:t>
            </a:r>
            <a:r>
              <a:rPr lang="en-US" dirty="0"/>
              <a:t>(</a:t>
            </a:r>
            <a:r>
              <a:rPr lang="en-US" dirty="0" err="1"/>
              <a:t>i</a:t>
            </a:r>
            <a:r>
              <a:rPr lang="en-US" dirty="0"/>
              <a:t>);}</a:t>
            </a:r>
          </a:p>
          <a:p>
            <a:pPr marL="0" indent="0">
              <a:buNone/>
            </a:pPr>
            <a:r>
              <a:rPr lang="en-US" dirty="0"/>
              <a:t>Sop(v);</a:t>
            </a:r>
          </a:p>
          <a:p>
            <a:pPr marL="0" indent="0">
              <a:buNone/>
            </a:pPr>
            <a:r>
              <a:rPr lang="en-IN" dirty="0"/>
              <a:t>Iterator </a:t>
            </a:r>
            <a:r>
              <a:rPr lang="en-IN" dirty="0" err="1"/>
              <a:t>itr</a:t>
            </a:r>
            <a:r>
              <a:rPr lang="en-IN" dirty="0"/>
              <a:t>=</a:t>
            </a:r>
            <a:r>
              <a:rPr lang="en-IN" dirty="0" err="1"/>
              <a:t>l.iterator</a:t>
            </a:r>
            <a:r>
              <a:rPr lang="en-IN" dirty="0"/>
              <a:t>();</a:t>
            </a:r>
          </a:p>
        </p:txBody>
      </p:sp>
    </p:spTree>
    <p:extLst>
      <p:ext uri="{BB962C8B-B14F-4D97-AF65-F5344CB8AC3E}">
        <p14:creationId xmlns:p14="http://schemas.microsoft.com/office/powerpoint/2010/main" val="24315558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6345057"/>
          </a:xfrm>
        </p:spPr>
        <p:txBody>
          <a:bodyPr>
            <a:normAutofit fontScale="92500" lnSpcReduction="10000"/>
          </a:bodyPr>
          <a:lstStyle/>
          <a:p>
            <a:pPr marL="0" indent="0" algn="ctr">
              <a:buNone/>
            </a:pPr>
            <a:r>
              <a:rPr lang="en-IN" b="0" i="0" dirty="0">
                <a:solidFill>
                  <a:srgbClr val="610B38"/>
                </a:solidFill>
                <a:effectLst/>
                <a:highlight>
                  <a:srgbClr val="FFFF00"/>
                </a:highlight>
                <a:latin typeface="erdana"/>
              </a:rPr>
              <a:t>Priority Queue Constructors:</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 Creates a </a:t>
            </a:r>
            <a:r>
              <a:rPr lang="en-US" b="0" i="0" dirty="0" err="1">
                <a:solidFill>
                  <a:srgbClr val="610B38"/>
                </a:solidFill>
                <a:effectLst/>
                <a:latin typeface="erdana"/>
              </a:rPr>
              <a:t>PriorityQueue</a:t>
            </a:r>
            <a:r>
              <a:rPr lang="en-US" b="0" i="0" dirty="0">
                <a:solidFill>
                  <a:srgbClr val="610B38"/>
                </a:solidFill>
                <a:effectLst/>
                <a:latin typeface="erdana"/>
              </a:rPr>
              <a:t> with the default initial capacity (11) that orders its elements according to their natural ordering.</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(Collection&lt;E&gt; c): Creates a </a:t>
            </a:r>
            <a:r>
              <a:rPr lang="en-US" b="0" i="0" dirty="0" err="1">
                <a:solidFill>
                  <a:srgbClr val="610B38"/>
                </a:solidFill>
                <a:effectLst/>
                <a:latin typeface="erdana"/>
              </a:rPr>
              <a:t>PriorityQueue</a:t>
            </a:r>
            <a:r>
              <a:rPr lang="en-US" b="0" i="0" dirty="0">
                <a:solidFill>
                  <a:srgbClr val="610B38"/>
                </a:solidFill>
                <a:effectLst/>
                <a:latin typeface="erdana"/>
              </a:rPr>
              <a:t> containing the elements in the specified collection.</a:t>
            </a:r>
          </a:p>
          <a:p>
            <a:pPr>
              <a:buAutoNum type="arabicPeriod"/>
            </a:pPr>
            <a:r>
              <a:rPr lang="en-US" b="0" i="0" dirty="0">
                <a:solidFill>
                  <a:srgbClr val="610B38"/>
                </a:solidFill>
                <a:effectLst/>
                <a:latin typeface="erdana"/>
              </a:rPr>
              <a:t> </a:t>
            </a:r>
            <a:r>
              <a:rPr lang="en-US" b="0" i="0" dirty="0" err="1">
                <a:solidFill>
                  <a:srgbClr val="610B38"/>
                </a:solidFill>
                <a:effectLst/>
                <a:latin typeface="erdana"/>
              </a:rPr>
              <a:t>PriorityQueue</a:t>
            </a:r>
            <a:r>
              <a:rPr lang="en-US" b="0" i="0" dirty="0">
                <a:solidFill>
                  <a:srgbClr val="610B38"/>
                </a:solidFill>
                <a:effectLst/>
                <a:latin typeface="erdana"/>
              </a:rPr>
              <a:t>(int </a:t>
            </a:r>
            <a:r>
              <a:rPr lang="en-US" b="0" i="0" dirty="0" err="1">
                <a:solidFill>
                  <a:srgbClr val="610B38"/>
                </a:solidFill>
                <a:effectLst/>
                <a:latin typeface="erdana"/>
              </a:rPr>
              <a:t>initialCapacity</a:t>
            </a:r>
            <a:r>
              <a:rPr lang="en-US" b="0" i="0" dirty="0">
                <a:solidFill>
                  <a:srgbClr val="610B38"/>
                </a:solidFill>
                <a:effectLst/>
                <a:latin typeface="erdana"/>
              </a:rPr>
              <a:t>): Creates a </a:t>
            </a:r>
            <a:r>
              <a:rPr lang="en-US" b="0" i="0" dirty="0" err="1">
                <a:solidFill>
                  <a:srgbClr val="610B38"/>
                </a:solidFill>
                <a:effectLst/>
                <a:latin typeface="erdana"/>
              </a:rPr>
              <a:t>PriorityQueue</a:t>
            </a:r>
            <a:r>
              <a:rPr lang="en-US" b="0" i="0" dirty="0">
                <a:solidFill>
                  <a:srgbClr val="610B38"/>
                </a:solidFill>
                <a:effectLst/>
                <a:latin typeface="erdana"/>
              </a:rPr>
              <a:t> with the specified initial capacity that orders its elements according to their natural ordering.</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(int </a:t>
            </a:r>
            <a:r>
              <a:rPr lang="en-US" b="0" i="0" dirty="0" err="1">
                <a:solidFill>
                  <a:srgbClr val="610B38"/>
                </a:solidFill>
                <a:effectLst/>
                <a:latin typeface="erdana"/>
              </a:rPr>
              <a:t>initialCapacity</a:t>
            </a:r>
            <a:r>
              <a:rPr lang="en-US" b="0" i="0" dirty="0">
                <a:solidFill>
                  <a:srgbClr val="610B38"/>
                </a:solidFill>
                <a:effectLst/>
                <a:latin typeface="erdana"/>
              </a:rPr>
              <a:t>, Comparator&lt;E&gt; comparator): Creates a </a:t>
            </a:r>
            <a:r>
              <a:rPr lang="en-US" b="0" i="0" dirty="0" err="1">
                <a:solidFill>
                  <a:srgbClr val="610B38"/>
                </a:solidFill>
                <a:effectLst/>
                <a:latin typeface="erdana"/>
              </a:rPr>
              <a:t>PriorityQueue</a:t>
            </a:r>
            <a:r>
              <a:rPr lang="en-US" b="0" i="0" dirty="0">
                <a:solidFill>
                  <a:srgbClr val="610B38"/>
                </a:solidFill>
                <a:effectLst/>
                <a:latin typeface="erdana"/>
              </a:rPr>
              <a:t> with the specified initial capacity that orders its elements according to the specified comparator.</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a:t>
            </a:r>
            <a:r>
              <a:rPr lang="en-US" b="0" i="0" dirty="0" err="1">
                <a:solidFill>
                  <a:srgbClr val="610B38"/>
                </a:solidFill>
                <a:effectLst/>
                <a:latin typeface="erdana"/>
              </a:rPr>
              <a:t>PriorityQueue</a:t>
            </a:r>
            <a:r>
              <a:rPr lang="en-US" b="0" i="0" dirty="0">
                <a:solidFill>
                  <a:srgbClr val="610B38"/>
                </a:solidFill>
                <a:effectLst/>
                <a:latin typeface="erdana"/>
              </a:rPr>
              <a:t>&lt;E&gt; c): Creates a </a:t>
            </a:r>
            <a:r>
              <a:rPr lang="en-US" b="0" i="0" dirty="0" err="1">
                <a:solidFill>
                  <a:srgbClr val="610B38"/>
                </a:solidFill>
                <a:effectLst/>
                <a:latin typeface="erdana"/>
              </a:rPr>
              <a:t>PriorityQueue</a:t>
            </a:r>
            <a:r>
              <a:rPr lang="en-US" b="0" i="0" dirty="0">
                <a:solidFill>
                  <a:srgbClr val="610B38"/>
                </a:solidFill>
                <a:effectLst/>
                <a:latin typeface="erdana"/>
              </a:rPr>
              <a:t> containing the elements in the specified priority queue.</a:t>
            </a:r>
          </a:p>
          <a:p>
            <a:pPr>
              <a:buAutoNum type="arabicPeriod"/>
            </a:pPr>
            <a:r>
              <a:rPr lang="en-US" b="0" i="0" dirty="0">
                <a:solidFill>
                  <a:srgbClr val="610B38"/>
                </a:solidFill>
                <a:effectLst/>
                <a:latin typeface="erdana"/>
              </a:rPr>
              <a:t>Creates a </a:t>
            </a:r>
            <a:r>
              <a:rPr lang="en-US" b="0" i="0" dirty="0" err="1">
                <a:solidFill>
                  <a:srgbClr val="610B38"/>
                </a:solidFill>
                <a:effectLst/>
                <a:latin typeface="erdana"/>
              </a:rPr>
              <a:t>PriorityQueue</a:t>
            </a:r>
            <a:r>
              <a:rPr lang="en-US" b="0" i="0" dirty="0">
                <a:solidFill>
                  <a:srgbClr val="610B38"/>
                </a:solidFill>
                <a:effectLst/>
                <a:latin typeface="erdana"/>
              </a:rPr>
              <a:t> containing the elements in the specified sorted set.</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(Comparator&lt;E&gt; comparator): Creates a </a:t>
            </a:r>
            <a:r>
              <a:rPr lang="en-US" b="0" i="0" dirty="0" err="1">
                <a:solidFill>
                  <a:srgbClr val="610B38"/>
                </a:solidFill>
                <a:effectLst/>
                <a:latin typeface="erdana"/>
              </a:rPr>
              <a:t>PriorityQueue</a:t>
            </a:r>
            <a:r>
              <a:rPr lang="en-US" b="0" i="0" dirty="0">
                <a:solidFill>
                  <a:srgbClr val="610B38"/>
                </a:solidFill>
                <a:effectLst/>
                <a:latin typeface="erdana"/>
              </a:rPr>
              <a:t> with the default initial capacity and whose elements are ordered according to the specified comparator.</a:t>
            </a:r>
            <a:endParaRPr lang="en-US" dirty="0">
              <a:solidFill>
                <a:srgbClr val="610B38"/>
              </a:solidFill>
              <a:latin typeface="erdana"/>
            </a:endParaRPr>
          </a:p>
          <a:p>
            <a:pPr marL="0" indent="0">
              <a:buNone/>
            </a:pPr>
            <a:r>
              <a:rPr lang="en-US" b="0" i="0" dirty="0">
                <a:solidFill>
                  <a:srgbClr val="610B38"/>
                </a:solidFill>
                <a:effectLst/>
                <a:highlight>
                  <a:srgbClr val="FFFF00"/>
                </a:highlight>
                <a:latin typeface="erdana"/>
              </a:rPr>
              <a:t>Basic operations of the priority queue:</a:t>
            </a:r>
          </a:p>
          <a:p>
            <a:pPr>
              <a:buAutoNum type="arabicPeriod"/>
            </a:pPr>
            <a:r>
              <a:rPr lang="en-US" b="0" i="0" dirty="0" err="1">
                <a:solidFill>
                  <a:srgbClr val="610B38"/>
                </a:solidFill>
                <a:effectLst/>
                <a:highlight>
                  <a:srgbClr val="FFFF00"/>
                </a:highlight>
                <a:latin typeface="erdana"/>
              </a:rPr>
              <a:t>boolean</a:t>
            </a:r>
            <a:r>
              <a:rPr lang="en-US" b="0" i="0" dirty="0">
                <a:solidFill>
                  <a:srgbClr val="610B38"/>
                </a:solidFill>
                <a:effectLst/>
                <a:highlight>
                  <a:srgbClr val="FFFF00"/>
                </a:highlight>
                <a:latin typeface="erdana"/>
              </a:rPr>
              <a:t> add(E element):</a:t>
            </a:r>
            <a:r>
              <a:rPr lang="en-US" b="0" i="0" dirty="0">
                <a:solidFill>
                  <a:srgbClr val="610B38"/>
                </a:solidFill>
                <a:effectLst/>
                <a:latin typeface="erdana"/>
              </a:rPr>
              <a:t> This method inserts the specified element into this priority queue.</a:t>
            </a:r>
          </a:p>
          <a:p>
            <a:pPr>
              <a:buAutoNum type="arabicPeriod"/>
            </a:pPr>
            <a:r>
              <a:rPr lang="en-US" b="0" i="0" dirty="0">
                <a:solidFill>
                  <a:srgbClr val="610B38"/>
                </a:solidFill>
                <a:effectLst/>
                <a:highlight>
                  <a:srgbClr val="FFFF00"/>
                </a:highlight>
                <a:latin typeface="erdana"/>
              </a:rPr>
              <a:t>public peek()</a:t>
            </a:r>
            <a:r>
              <a:rPr lang="en-US" b="0" i="0" dirty="0">
                <a:solidFill>
                  <a:srgbClr val="610B38"/>
                </a:solidFill>
                <a:effectLst/>
                <a:latin typeface="erdana"/>
              </a:rPr>
              <a:t>: This method retrieves, but does not remove, the head of this queue, or returns null if this queue is empty.</a:t>
            </a:r>
          </a:p>
          <a:p>
            <a:pPr>
              <a:buAutoNum type="arabicPeriod"/>
            </a:pPr>
            <a:r>
              <a:rPr lang="en-US" b="0" i="0" dirty="0">
                <a:solidFill>
                  <a:srgbClr val="610B38"/>
                </a:solidFill>
                <a:effectLst/>
                <a:highlight>
                  <a:srgbClr val="FFFF00"/>
                </a:highlight>
                <a:latin typeface="erdana"/>
              </a:rPr>
              <a:t>public poll(): </a:t>
            </a:r>
            <a:r>
              <a:rPr lang="en-US" b="0" i="0" dirty="0">
                <a:solidFill>
                  <a:srgbClr val="610B38"/>
                </a:solidFill>
                <a:effectLst/>
                <a:latin typeface="erdana"/>
              </a:rPr>
              <a:t>This method retrieves and removes the head of this queue, or returns null if this queue is empty.</a:t>
            </a:r>
            <a:endParaRPr lang="en-IN" b="0" i="0" dirty="0">
              <a:solidFill>
                <a:srgbClr val="610B38"/>
              </a:solidFill>
              <a:effectLst/>
              <a:latin typeface="erdana"/>
            </a:endParaRPr>
          </a:p>
        </p:txBody>
      </p:sp>
    </p:spTree>
    <p:extLst>
      <p:ext uri="{BB962C8B-B14F-4D97-AF65-F5344CB8AC3E}">
        <p14:creationId xmlns:p14="http://schemas.microsoft.com/office/powerpoint/2010/main" val="2081391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8"/>
            <a:ext cx="8596668" cy="6345057"/>
          </a:xfrm>
        </p:spPr>
        <p:txBody>
          <a:bodyPr>
            <a:normAutofit fontScale="92500" lnSpcReduction="10000"/>
          </a:bodyPr>
          <a:lstStyle/>
          <a:p>
            <a:pPr marL="0" indent="0" algn="ctr">
              <a:buNone/>
            </a:pPr>
            <a:r>
              <a:rPr lang="en-IN" b="0" i="0" dirty="0">
                <a:solidFill>
                  <a:srgbClr val="610B38"/>
                </a:solidFill>
                <a:effectLst/>
                <a:highlight>
                  <a:srgbClr val="FFFF00"/>
                </a:highlight>
                <a:latin typeface="erdana"/>
              </a:rPr>
              <a:t>Priority Queue Constructors:</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 Creates a </a:t>
            </a:r>
            <a:r>
              <a:rPr lang="en-US" b="0" i="0" dirty="0" err="1">
                <a:solidFill>
                  <a:srgbClr val="610B38"/>
                </a:solidFill>
                <a:effectLst/>
                <a:latin typeface="erdana"/>
              </a:rPr>
              <a:t>PriorityQueue</a:t>
            </a:r>
            <a:r>
              <a:rPr lang="en-US" b="0" i="0" dirty="0">
                <a:solidFill>
                  <a:srgbClr val="610B38"/>
                </a:solidFill>
                <a:effectLst/>
                <a:latin typeface="erdana"/>
              </a:rPr>
              <a:t> with the default initial capacity (11) that orders its elements according to their natural ordering.</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(Collection&lt;E&gt; c): Creates a </a:t>
            </a:r>
            <a:r>
              <a:rPr lang="en-US" b="0" i="0" dirty="0" err="1">
                <a:solidFill>
                  <a:srgbClr val="610B38"/>
                </a:solidFill>
                <a:effectLst/>
                <a:latin typeface="erdana"/>
              </a:rPr>
              <a:t>PriorityQueue</a:t>
            </a:r>
            <a:r>
              <a:rPr lang="en-US" b="0" i="0" dirty="0">
                <a:solidFill>
                  <a:srgbClr val="610B38"/>
                </a:solidFill>
                <a:effectLst/>
                <a:latin typeface="erdana"/>
              </a:rPr>
              <a:t> containing the elements in the specified collection.</a:t>
            </a:r>
          </a:p>
          <a:p>
            <a:pPr>
              <a:buAutoNum type="arabicPeriod"/>
            </a:pPr>
            <a:r>
              <a:rPr lang="en-US" b="0" i="0" dirty="0">
                <a:solidFill>
                  <a:srgbClr val="610B38"/>
                </a:solidFill>
                <a:effectLst/>
                <a:latin typeface="erdana"/>
              </a:rPr>
              <a:t> </a:t>
            </a:r>
            <a:r>
              <a:rPr lang="en-US" b="0" i="0" dirty="0" err="1">
                <a:solidFill>
                  <a:srgbClr val="610B38"/>
                </a:solidFill>
                <a:effectLst/>
                <a:latin typeface="erdana"/>
              </a:rPr>
              <a:t>PriorityQueue</a:t>
            </a:r>
            <a:r>
              <a:rPr lang="en-US" b="0" i="0" dirty="0">
                <a:solidFill>
                  <a:srgbClr val="610B38"/>
                </a:solidFill>
                <a:effectLst/>
                <a:latin typeface="erdana"/>
              </a:rPr>
              <a:t>(int </a:t>
            </a:r>
            <a:r>
              <a:rPr lang="en-US" b="0" i="0" dirty="0" err="1">
                <a:solidFill>
                  <a:srgbClr val="610B38"/>
                </a:solidFill>
                <a:effectLst/>
                <a:latin typeface="erdana"/>
              </a:rPr>
              <a:t>initialCapacity</a:t>
            </a:r>
            <a:r>
              <a:rPr lang="en-US" b="0" i="0" dirty="0">
                <a:solidFill>
                  <a:srgbClr val="610B38"/>
                </a:solidFill>
                <a:effectLst/>
                <a:latin typeface="erdana"/>
              </a:rPr>
              <a:t>): Creates a </a:t>
            </a:r>
            <a:r>
              <a:rPr lang="en-US" b="0" i="0" dirty="0" err="1">
                <a:solidFill>
                  <a:srgbClr val="610B38"/>
                </a:solidFill>
                <a:effectLst/>
                <a:latin typeface="erdana"/>
              </a:rPr>
              <a:t>PriorityQueue</a:t>
            </a:r>
            <a:r>
              <a:rPr lang="en-US" b="0" i="0" dirty="0">
                <a:solidFill>
                  <a:srgbClr val="610B38"/>
                </a:solidFill>
                <a:effectLst/>
                <a:latin typeface="erdana"/>
              </a:rPr>
              <a:t> with the specified initial capacity that orders its elements according to their natural ordering.</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(int </a:t>
            </a:r>
            <a:r>
              <a:rPr lang="en-US" b="0" i="0" dirty="0" err="1">
                <a:solidFill>
                  <a:srgbClr val="610B38"/>
                </a:solidFill>
                <a:effectLst/>
                <a:latin typeface="erdana"/>
              </a:rPr>
              <a:t>initialCapacity</a:t>
            </a:r>
            <a:r>
              <a:rPr lang="en-US" b="0" i="0" dirty="0">
                <a:solidFill>
                  <a:srgbClr val="610B38"/>
                </a:solidFill>
                <a:effectLst/>
                <a:latin typeface="erdana"/>
              </a:rPr>
              <a:t>, Comparator&lt;E&gt; comparator): Creates a </a:t>
            </a:r>
            <a:r>
              <a:rPr lang="en-US" b="0" i="0" dirty="0" err="1">
                <a:solidFill>
                  <a:srgbClr val="610B38"/>
                </a:solidFill>
                <a:effectLst/>
                <a:latin typeface="erdana"/>
              </a:rPr>
              <a:t>PriorityQueue</a:t>
            </a:r>
            <a:r>
              <a:rPr lang="en-US" b="0" i="0" dirty="0">
                <a:solidFill>
                  <a:srgbClr val="610B38"/>
                </a:solidFill>
                <a:effectLst/>
                <a:latin typeface="erdana"/>
              </a:rPr>
              <a:t> with the specified initial capacity that orders its elements according to the specified comparator.</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a:t>
            </a:r>
            <a:r>
              <a:rPr lang="en-US" b="0" i="0" dirty="0" err="1">
                <a:solidFill>
                  <a:srgbClr val="610B38"/>
                </a:solidFill>
                <a:effectLst/>
                <a:latin typeface="erdana"/>
              </a:rPr>
              <a:t>PriorityQueue</a:t>
            </a:r>
            <a:r>
              <a:rPr lang="en-US" b="0" i="0" dirty="0">
                <a:solidFill>
                  <a:srgbClr val="610B38"/>
                </a:solidFill>
                <a:effectLst/>
                <a:latin typeface="erdana"/>
              </a:rPr>
              <a:t>&lt;E&gt; c): Creates a </a:t>
            </a:r>
            <a:r>
              <a:rPr lang="en-US" b="0" i="0" dirty="0" err="1">
                <a:solidFill>
                  <a:srgbClr val="610B38"/>
                </a:solidFill>
                <a:effectLst/>
                <a:latin typeface="erdana"/>
              </a:rPr>
              <a:t>PriorityQueue</a:t>
            </a:r>
            <a:r>
              <a:rPr lang="en-US" b="0" i="0" dirty="0">
                <a:solidFill>
                  <a:srgbClr val="610B38"/>
                </a:solidFill>
                <a:effectLst/>
                <a:latin typeface="erdana"/>
              </a:rPr>
              <a:t> containing the elements in the specified priority queue.</a:t>
            </a:r>
          </a:p>
          <a:p>
            <a:pPr>
              <a:buAutoNum type="arabicPeriod"/>
            </a:pPr>
            <a:r>
              <a:rPr lang="en-US" b="0" i="0" dirty="0">
                <a:solidFill>
                  <a:srgbClr val="610B38"/>
                </a:solidFill>
                <a:effectLst/>
                <a:latin typeface="erdana"/>
              </a:rPr>
              <a:t>Creates a </a:t>
            </a:r>
            <a:r>
              <a:rPr lang="en-US" b="0" i="0" dirty="0" err="1">
                <a:solidFill>
                  <a:srgbClr val="610B38"/>
                </a:solidFill>
                <a:effectLst/>
                <a:latin typeface="erdana"/>
              </a:rPr>
              <a:t>PriorityQueue</a:t>
            </a:r>
            <a:r>
              <a:rPr lang="en-US" b="0" i="0" dirty="0">
                <a:solidFill>
                  <a:srgbClr val="610B38"/>
                </a:solidFill>
                <a:effectLst/>
                <a:latin typeface="erdana"/>
              </a:rPr>
              <a:t> containing the elements in the specified sorted set.</a:t>
            </a:r>
          </a:p>
          <a:p>
            <a:pPr>
              <a:buAutoNum type="arabicPeriod"/>
            </a:pPr>
            <a:r>
              <a:rPr lang="en-US" b="0" i="0" dirty="0" err="1">
                <a:solidFill>
                  <a:srgbClr val="610B38"/>
                </a:solidFill>
                <a:effectLst/>
                <a:latin typeface="erdana"/>
              </a:rPr>
              <a:t>PriorityQueue</a:t>
            </a:r>
            <a:r>
              <a:rPr lang="en-US" b="0" i="0" dirty="0">
                <a:solidFill>
                  <a:srgbClr val="610B38"/>
                </a:solidFill>
                <a:effectLst/>
                <a:latin typeface="erdana"/>
              </a:rPr>
              <a:t>(Comparator&lt;E&gt; comparator): Creates a </a:t>
            </a:r>
            <a:r>
              <a:rPr lang="en-US" b="0" i="0" dirty="0" err="1">
                <a:solidFill>
                  <a:srgbClr val="610B38"/>
                </a:solidFill>
                <a:effectLst/>
                <a:latin typeface="erdana"/>
              </a:rPr>
              <a:t>PriorityQueue</a:t>
            </a:r>
            <a:r>
              <a:rPr lang="en-US" b="0" i="0" dirty="0">
                <a:solidFill>
                  <a:srgbClr val="610B38"/>
                </a:solidFill>
                <a:effectLst/>
                <a:latin typeface="erdana"/>
              </a:rPr>
              <a:t> with the default initial capacity and whose elements are ordered according to the specified comparator.</a:t>
            </a:r>
            <a:endParaRPr lang="en-US" dirty="0">
              <a:solidFill>
                <a:srgbClr val="610B38"/>
              </a:solidFill>
              <a:latin typeface="erdana"/>
            </a:endParaRPr>
          </a:p>
          <a:p>
            <a:pPr marL="0" indent="0">
              <a:buNone/>
            </a:pPr>
            <a:r>
              <a:rPr lang="en-US" b="0" i="0" dirty="0">
                <a:solidFill>
                  <a:srgbClr val="610B38"/>
                </a:solidFill>
                <a:effectLst/>
                <a:highlight>
                  <a:srgbClr val="FFFF00"/>
                </a:highlight>
                <a:latin typeface="erdana"/>
              </a:rPr>
              <a:t>Basic operations of the priority queue:</a:t>
            </a:r>
          </a:p>
          <a:p>
            <a:pPr>
              <a:buAutoNum type="arabicPeriod"/>
            </a:pPr>
            <a:r>
              <a:rPr lang="en-US" b="0" i="0" dirty="0" err="1">
                <a:solidFill>
                  <a:srgbClr val="610B38"/>
                </a:solidFill>
                <a:effectLst/>
                <a:highlight>
                  <a:srgbClr val="FFFF00"/>
                </a:highlight>
                <a:latin typeface="erdana"/>
              </a:rPr>
              <a:t>boolean</a:t>
            </a:r>
            <a:r>
              <a:rPr lang="en-US" b="0" i="0" dirty="0">
                <a:solidFill>
                  <a:srgbClr val="610B38"/>
                </a:solidFill>
                <a:effectLst/>
                <a:highlight>
                  <a:srgbClr val="FFFF00"/>
                </a:highlight>
                <a:latin typeface="erdana"/>
              </a:rPr>
              <a:t> add(E element):</a:t>
            </a:r>
            <a:r>
              <a:rPr lang="en-US" b="0" i="0" dirty="0">
                <a:solidFill>
                  <a:srgbClr val="610B38"/>
                </a:solidFill>
                <a:effectLst/>
                <a:latin typeface="erdana"/>
              </a:rPr>
              <a:t> This method inserts the specified element into this priority queue.</a:t>
            </a:r>
          </a:p>
          <a:p>
            <a:pPr>
              <a:buAutoNum type="arabicPeriod"/>
            </a:pPr>
            <a:r>
              <a:rPr lang="en-US" b="0" i="0" dirty="0">
                <a:solidFill>
                  <a:srgbClr val="610B38"/>
                </a:solidFill>
                <a:effectLst/>
                <a:highlight>
                  <a:srgbClr val="FFFF00"/>
                </a:highlight>
                <a:latin typeface="erdana"/>
              </a:rPr>
              <a:t>public peek()</a:t>
            </a:r>
            <a:r>
              <a:rPr lang="en-US" b="0" i="0" dirty="0">
                <a:solidFill>
                  <a:srgbClr val="610B38"/>
                </a:solidFill>
                <a:effectLst/>
                <a:latin typeface="erdana"/>
              </a:rPr>
              <a:t>: This method retrieves, but does not remove, the head of this queue, or returns null if this queue is empty.</a:t>
            </a:r>
          </a:p>
          <a:p>
            <a:pPr>
              <a:buAutoNum type="arabicPeriod"/>
            </a:pPr>
            <a:r>
              <a:rPr lang="en-US" b="0" i="0" dirty="0">
                <a:solidFill>
                  <a:srgbClr val="610B38"/>
                </a:solidFill>
                <a:effectLst/>
                <a:highlight>
                  <a:srgbClr val="FFFF00"/>
                </a:highlight>
                <a:latin typeface="erdana"/>
              </a:rPr>
              <a:t>public poll(): </a:t>
            </a:r>
            <a:r>
              <a:rPr lang="en-US" b="0" i="0" dirty="0">
                <a:solidFill>
                  <a:srgbClr val="610B38"/>
                </a:solidFill>
                <a:effectLst/>
                <a:latin typeface="erdana"/>
              </a:rPr>
              <a:t>This method retrieves and removes the head of this queue, or returns null if this queue is empty.</a:t>
            </a:r>
            <a:endParaRPr lang="en-IN" b="0" i="0" dirty="0">
              <a:solidFill>
                <a:srgbClr val="610B38"/>
              </a:solidFill>
              <a:effectLst/>
              <a:latin typeface="erdana"/>
            </a:endParaRPr>
          </a:p>
        </p:txBody>
      </p:sp>
    </p:spTree>
    <p:extLst>
      <p:ext uri="{BB962C8B-B14F-4D97-AF65-F5344CB8AC3E}">
        <p14:creationId xmlns:p14="http://schemas.microsoft.com/office/powerpoint/2010/main" val="30456292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9"/>
            <a:ext cx="8596668" cy="315194"/>
          </a:xfrm>
        </p:spPr>
        <p:txBody>
          <a:bodyPr>
            <a:normAutofit fontScale="92500" lnSpcReduction="20000"/>
          </a:bodyPr>
          <a:lstStyle/>
          <a:p>
            <a:pPr marL="0" indent="0" algn="ctr">
              <a:buNone/>
            </a:pPr>
            <a:r>
              <a:rPr lang="en-IN" b="0" i="0" dirty="0">
                <a:solidFill>
                  <a:srgbClr val="610B38"/>
                </a:solidFill>
                <a:effectLst/>
                <a:highlight>
                  <a:srgbClr val="FFFF00"/>
                </a:highlight>
                <a:latin typeface="erdana"/>
              </a:rPr>
              <a:t>Priority Queue: Example-1</a:t>
            </a:r>
          </a:p>
          <a:p>
            <a:pPr marL="0" indent="0" algn="ctr">
              <a:buNone/>
            </a:pPr>
            <a:endParaRPr lang="en-IN" b="0" i="0" dirty="0">
              <a:solidFill>
                <a:srgbClr val="610B38"/>
              </a:solidFill>
              <a:effectLst/>
              <a:highlight>
                <a:srgbClr val="FFFF00"/>
              </a:highlight>
              <a:latin typeface="erdana"/>
            </a:endParaRPr>
          </a:p>
        </p:txBody>
      </p:sp>
      <p:sp>
        <p:nvSpPr>
          <p:cNvPr id="8" name="TextBox 7">
            <a:extLst>
              <a:ext uri="{FF2B5EF4-FFF2-40B4-BE49-F238E27FC236}">
                <a16:creationId xmlns:a16="http://schemas.microsoft.com/office/drawing/2014/main" id="{99FBE7E8-83BC-8FE2-9D52-2A1E976CFF98}"/>
              </a:ext>
            </a:extLst>
          </p:cNvPr>
          <p:cNvSpPr txBox="1"/>
          <p:nvPr/>
        </p:nvSpPr>
        <p:spPr>
          <a:xfrm>
            <a:off x="1101305" y="855360"/>
            <a:ext cx="9989389" cy="5909310"/>
          </a:xfrm>
          <a:prstGeom prst="rect">
            <a:avLst/>
          </a:prstGeom>
          <a:noFill/>
        </p:spPr>
        <p:txBody>
          <a:bodyPr wrap="square">
            <a:spAutoFit/>
          </a:bodyPr>
          <a:lstStyle/>
          <a:p>
            <a:r>
              <a:rPr lang="en-IN" dirty="0"/>
              <a:t>import </a:t>
            </a:r>
            <a:r>
              <a:rPr lang="en-IN" dirty="0" err="1"/>
              <a:t>java.util</a:t>
            </a:r>
            <a:r>
              <a:rPr lang="en-IN" dirty="0"/>
              <a:t>.*; </a:t>
            </a:r>
          </a:p>
          <a:p>
            <a:r>
              <a:rPr lang="en-IN" dirty="0"/>
              <a:t>class </a:t>
            </a:r>
            <a:r>
              <a:rPr lang="en-IN" dirty="0" err="1"/>
              <a:t>PriorityQueueDemo</a:t>
            </a:r>
            <a:r>
              <a:rPr lang="en-IN" dirty="0"/>
              <a:t> {   </a:t>
            </a:r>
          </a:p>
          <a:p>
            <a:r>
              <a:rPr lang="en-IN" dirty="0"/>
              <a:t>      // Main Method</a:t>
            </a:r>
          </a:p>
          <a:p>
            <a:r>
              <a:rPr lang="en-IN" dirty="0"/>
              <a:t>    public static void main(String </a:t>
            </a:r>
            <a:r>
              <a:rPr lang="en-IN" dirty="0" err="1"/>
              <a:t>args</a:t>
            </a:r>
            <a:r>
              <a:rPr lang="en-IN" dirty="0"/>
              <a:t>[])    {</a:t>
            </a:r>
          </a:p>
          <a:p>
            <a:r>
              <a:rPr lang="en-IN" dirty="0"/>
              <a:t>        // Creating empty priority queue</a:t>
            </a:r>
          </a:p>
          <a:p>
            <a:r>
              <a:rPr lang="en-IN" dirty="0"/>
              <a:t>        </a:t>
            </a:r>
            <a:r>
              <a:rPr lang="en-IN" dirty="0" err="1"/>
              <a:t>PriorityQueue</a:t>
            </a:r>
            <a:r>
              <a:rPr lang="en-IN" dirty="0"/>
              <a:t>&lt;Integer&gt; </a:t>
            </a:r>
            <a:r>
              <a:rPr lang="en-IN" dirty="0" err="1"/>
              <a:t>pQueue</a:t>
            </a:r>
            <a:r>
              <a:rPr lang="en-IN" dirty="0"/>
              <a:t> = new </a:t>
            </a:r>
            <a:r>
              <a:rPr lang="en-IN" dirty="0" err="1"/>
              <a:t>PriorityQueue</a:t>
            </a:r>
            <a:r>
              <a:rPr lang="en-IN" dirty="0"/>
              <a:t>&lt;Integer&gt;();</a:t>
            </a:r>
          </a:p>
          <a:p>
            <a:r>
              <a:rPr lang="en-IN" dirty="0"/>
              <a:t> </a:t>
            </a:r>
          </a:p>
          <a:p>
            <a:r>
              <a:rPr lang="en-IN" dirty="0"/>
              <a:t>        // Adding items to the </a:t>
            </a:r>
            <a:r>
              <a:rPr lang="en-IN" dirty="0" err="1"/>
              <a:t>pQueue</a:t>
            </a:r>
            <a:r>
              <a:rPr lang="en-IN" dirty="0"/>
              <a:t> using add()</a:t>
            </a:r>
          </a:p>
          <a:p>
            <a:r>
              <a:rPr lang="en-IN" dirty="0"/>
              <a:t>        </a:t>
            </a:r>
            <a:r>
              <a:rPr lang="en-IN" dirty="0" err="1"/>
              <a:t>pQueue.add</a:t>
            </a:r>
            <a:r>
              <a:rPr lang="en-IN" dirty="0"/>
              <a:t>(10);</a:t>
            </a:r>
          </a:p>
          <a:p>
            <a:r>
              <a:rPr lang="en-IN" dirty="0"/>
              <a:t>        </a:t>
            </a:r>
            <a:r>
              <a:rPr lang="en-IN" dirty="0" err="1"/>
              <a:t>pQueue.add</a:t>
            </a:r>
            <a:r>
              <a:rPr lang="en-IN" dirty="0"/>
              <a:t>(20);</a:t>
            </a:r>
          </a:p>
          <a:p>
            <a:r>
              <a:rPr lang="en-IN" dirty="0"/>
              <a:t>        </a:t>
            </a:r>
            <a:r>
              <a:rPr lang="en-IN" dirty="0" err="1"/>
              <a:t>pQueue.add</a:t>
            </a:r>
            <a:r>
              <a:rPr lang="en-IN" dirty="0"/>
              <a:t>(15);</a:t>
            </a:r>
          </a:p>
          <a:p>
            <a:r>
              <a:rPr lang="en-IN" dirty="0"/>
              <a:t> </a:t>
            </a:r>
          </a:p>
          <a:p>
            <a:r>
              <a:rPr lang="en-IN" dirty="0"/>
              <a:t>        // Printing the top element of </a:t>
            </a:r>
            <a:r>
              <a:rPr lang="en-IN" dirty="0" err="1"/>
              <a:t>PriorityQueue</a:t>
            </a:r>
            <a:endParaRPr lang="en-IN" dirty="0"/>
          </a:p>
          <a:p>
            <a:r>
              <a:rPr lang="en-IN" dirty="0"/>
              <a:t>        </a:t>
            </a:r>
            <a:r>
              <a:rPr lang="en-IN" dirty="0" err="1"/>
              <a:t>System.out.println</a:t>
            </a:r>
            <a:r>
              <a:rPr lang="en-IN" dirty="0"/>
              <a:t>(</a:t>
            </a:r>
            <a:r>
              <a:rPr lang="en-IN" dirty="0" err="1"/>
              <a:t>pQueue.peek</a:t>
            </a:r>
            <a:r>
              <a:rPr lang="en-IN" dirty="0"/>
              <a:t>()); </a:t>
            </a:r>
          </a:p>
          <a:p>
            <a:r>
              <a:rPr lang="en-IN" dirty="0"/>
              <a:t>        // Printing the top element and removing it</a:t>
            </a:r>
          </a:p>
          <a:p>
            <a:r>
              <a:rPr lang="en-IN" dirty="0"/>
              <a:t>        // from the </a:t>
            </a:r>
            <a:r>
              <a:rPr lang="en-IN" dirty="0" err="1"/>
              <a:t>PriorityQueue</a:t>
            </a:r>
            <a:r>
              <a:rPr lang="en-IN" dirty="0"/>
              <a:t> container</a:t>
            </a:r>
          </a:p>
          <a:p>
            <a:r>
              <a:rPr lang="en-IN" dirty="0"/>
              <a:t>        </a:t>
            </a:r>
            <a:r>
              <a:rPr lang="en-IN" dirty="0" err="1"/>
              <a:t>System.out.println</a:t>
            </a:r>
            <a:r>
              <a:rPr lang="en-IN" dirty="0"/>
              <a:t>(</a:t>
            </a:r>
            <a:r>
              <a:rPr lang="en-IN" dirty="0" err="1"/>
              <a:t>pQueue.poll</a:t>
            </a:r>
            <a:r>
              <a:rPr lang="en-IN" dirty="0"/>
              <a:t>()); </a:t>
            </a:r>
          </a:p>
          <a:p>
            <a:r>
              <a:rPr lang="en-IN" dirty="0"/>
              <a:t>        // Printing the top element again</a:t>
            </a:r>
          </a:p>
          <a:p>
            <a:r>
              <a:rPr lang="en-IN" dirty="0"/>
              <a:t>        </a:t>
            </a:r>
            <a:r>
              <a:rPr lang="en-IN" dirty="0" err="1"/>
              <a:t>System.out.println</a:t>
            </a:r>
            <a:r>
              <a:rPr lang="en-IN" dirty="0"/>
              <a:t>(</a:t>
            </a:r>
            <a:r>
              <a:rPr lang="en-IN" dirty="0" err="1"/>
              <a:t>pQueue.peek</a:t>
            </a:r>
            <a:r>
              <a:rPr lang="en-IN" dirty="0"/>
              <a:t>());</a:t>
            </a:r>
          </a:p>
          <a:p>
            <a:r>
              <a:rPr lang="en-IN" dirty="0"/>
              <a:t>    }</a:t>
            </a:r>
          </a:p>
          <a:p>
            <a:r>
              <a:rPr lang="en-IN" dirty="0"/>
              <a:t>}</a:t>
            </a:r>
          </a:p>
        </p:txBody>
      </p:sp>
    </p:spTree>
    <p:extLst>
      <p:ext uri="{BB962C8B-B14F-4D97-AF65-F5344CB8AC3E}">
        <p14:creationId xmlns:p14="http://schemas.microsoft.com/office/powerpoint/2010/main" val="22191345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61C28-FCFE-EF20-3155-59C2860353BA}"/>
              </a:ext>
            </a:extLst>
          </p:cNvPr>
          <p:cNvSpPr>
            <a:spLocks noGrp="1"/>
          </p:cNvSpPr>
          <p:nvPr>
            <p:ph idx="1"/>
          </p:nvPr>
        </p:nvSpPr>
        <p:spPr>
          <a:xfrm>
            <a:off x="694587" y="90249"/>
            <a:ext cx="8596668" cy="315194"/>
          </a:xfrm>
        </p:spPr>
        <p:txBody>
          <a:bodyPr>
            <a:normAutofit fontScale="92500" lnSpcReduction="20000"/>
          </a:bodyPr>
          <a:lstStyle/>
          <a:p>
            <a:pPr marL="0" indent="0" algn="ctr">
              <a:buNone/>
            </a:pPr>
            <a:r>
              <a:rPr lang="en-IN" b="0" i="0" dirty="0">
                <a:solidFill>
                  <a:srgbClr val="610B38"/>
                </a:solidFill>
                <a:effectLst/>
                <a:highlight>
                  <a:srgbClr val="FFFF00"/>
                </a:highlight>
                <a:latin typeface="erdana"/>
              </a:rPr>
              <a:t>Priority Queue: Example-2</a:t>
            </a:r>
          </a:p>
          <a:p>
            <a:pPr marL="0" indent="0" algn="ctr">
              <a:buNone/>
            </a:pPr>
            <a:endParaRPr lang="en-IN" b="0" i="0" dirty="0">
              <a:solidFill>
                <a:srgbClr val="610B38"/>
              </a:solidFill>
              <a:effectLst/>
              <a:highlight>
                <a:srgbClr val="FFFF00"/>
              </a:highlight>
              <a:latin typeface="erdana"/>
            </a:endParaRPr>
          </a:p>
        </p:txBody>
      </p:sp>
      <p:sp>
        <p:nvSpPr>
          <p:cNvPr id="8" name="TextBox 7">
            <a:extLst>
              <a:ext uri="{FF2B5EF4-FFF2-40B4-BE49-F238E27FC236}">
                <a16:creationId xmlns:a16="http://schemas.microsoft.com/office/drawing/2014/main" id="{99FBE7E8-83BC-8FE2-9D52-2A1E976CFF98}"/>
              </a:ext>
            </a:extLst>
          </p:cNvPr>
          <p:cNvSpPr txBox="1"/>
          <p:nvPr/>
        </p:nvSpPr>
        <p:spPr>
          <a:xfrm>
            <a:off x="1101305" y="855360"/>
            <a:ext cx="9989389" cy="5909310"/>
          </a:xfrm>
          <a:prstGeom prst="rect">
            <a:avLst/>
          </a:prstGeom>
          <a:noFill/>
        </p:spPr>
        <p:txBody>
          <a:bodyPr wrap="square">
            <a:spAutoFit/>
          </a:bodyPr>
          <a:lstStyle/>
          <a:p>
            <a:r>
              <a:rPr lang="en-IN" dirty="0"/>
              <a:t>import </a:t>
            </a:r>
            <a:r>
              <a:rPr lang="en-IN" dirty="0" err="1"/>
              <a:t>java.util</a:t>
            </a:r>
            <a:r>
              <a:rPr lang="en-IN" dirty="0"/>
              <a:t>.*;</a:t>
            </a:r>
          </a:p>
          <a:p>
            <a:r>
              <a:rPr lang="en-IN" dirty="0"/>
              <a:t>import java.io.*;   </a:t>
            </a:r>
          </a:p>
          <a:p>
            <a:r>
              <a:rPr lang="en-IN" dirty="0"/>
              <a:t>public class </a:t>
            </a:r>
            <a:r>
              <a:rPr lang="en-IN" dirty="0" err="1"/>
              <a:t>PriorityQueueDemo</a:t>
            </a:r>
            <a:r>
              <a:rPr lang="en-IN" dirty="0"/>
              <a:t> {   </a:t>
            </a:r>
          </a:p>
          <a:p>
            <a:r>
              <a:rPr lang="en-IN" dirty="0"/>
              <a:t>    public static void main(String </a:t>
            </a:r>
            <a:r>
              <a:rPr lang="en-IN" dirty="0" err="1"/>
              <a:t>args</a:t>
            </a:r>
            <a:r>
              <a:rPr lang="en-IN" dirty="0"/>
              <a:t>[])    {</a:t>
            </a:r>
          </a:p>
          <a:p>
            <a:r>
              <a:rPr lang="en-IN" dirty="0"/>
              <a:t>        </a:t>
            </a:r>
            <a:r>
              <a:rPr lang="en-IN" dirty="0" err="1"/>
              <a:t>PriorityQueue</a:t>
            </a:r>
            <a:r>
              <a:rPr lang="en-IN" dirty="0"/>
              <a:t>&lt;Integer&gt; </a:t>
            </a:r>
            <a:r>
              <a:rPr lang="en-IN" dirty="0" err="1"/>
              <a:t>pq</a:t>
            </a:r>
            <a:r>
              <a:rPr lang="en-IN" dirty="0"/>
              <a:t> = new </a:t>
            </a:r>
            <a:r>
              <a:rPr lang="en-IN" dirty="0" err="1"/>
              <a:t>PriorityQueue</a:t>
            </a:r>
            <a:r>
              <a:rPr lang="en-IN" dirty="0"/>
              <a:t>&lt;&gt;();</a:t>
            </a:r>
          </a:p>
          <a:p>
            <a:r>
              <a:rPr lang="en-IN" dirty="0"/>
              <a:t>        for(int </a:t>
            </a:r>
            <a:r>
              <a:rPr lang="en-IN" dirty="0" err="1"/>
              <a:t>i</a:t>
            </a:r>
            <a:r>
              <a:rPr lang="en-IN" dirty="0"/>
              <a:t>=0;i&lt;3;i++){</a:t>
            </a:r>
          </a:p>
          <a:p>
            <a:r>
              <a:rPr lang="en-IN" dirty="0"/>
              <a:t>            </a:t>
            </a:r>
            <a:r>
              <a:rPr lang="en-IN" dirty="0" err="1"/>
              <a:t>pq.add</a:t>
            </a:r>
            <a:r>
              <a:rPr lang="en-IN" dirty="0"/>
              <a:t>(</a:t>
            </a:r>
            <a:r>
              <a:rPr lang="en-IN" dirty="0" err="1"/>
              <a:t>i</a:t>
            </a:r>
            <a:r>
              <a:rPr lang="en-IN" dirty="0"/>
              <a:t>);</a:t>
            </a:r>
          </a:p>
          <a:p>
            <a:r>
              <a:rPr lang="en-IN" dirty="0"/>
              <a:t>            </a:t>
            </a:r>
            <a:r>
              <a:rPr lang="en-IN" dirty="0" err="1"/>
              <a:t>pq.add</a:t>
            </a:r>
            <a:r>
              <a:rPr lang="en-IN" dirty="0"/>
              <a:t>(1);        }</a:t>
            </a:r>
          </a:p>
          <a:p>
            <a:r>
              <a:rPr lang="en-IN" dirty="0"/>
              <a:t>Iterator </a:t>
            </a:r>
            <a:r>
              <a:rPr lang="en-IN" dirty="0" err="1"/>
              <a:t>iterator</a:t>
            </a:r>
            <a:r>
              <a:rPr lang="en-IN" dirty="0"/>
              <a:t> = </a:t>
            </a:r>
            <a:r>
              <a:rPr lang="en-IN" dirty="0" err="1"/>
              <a:t>pq.iterator</a:t>
            </a:r>
            <a:r>
              <a:rPr lang="en-IN" dirty="0"/>
              <a:t>(); </a:t>
            </a:r>
          </a:p>
          <a:p>
            <a:r>
              <a:rPr lang="en-IN" dirty="0"/>
              <a:t>        while (</a:t>
            </a:r>
            <a:r>
              <a:rPr lang="en-IN" dirty="0" err="1"/>
              <a:t>iterator.hasNext</a:t>
            </a:r>
            <a:r>
              <a:rPr lang="en-IN" dirty="0"/>
              <a:t>()) {</a:t>
            </a:r>
          </a:p>
          <a:p>
            <a:r>
              <a:rPr lang="en-IN" dirty="0"/>
              <a:t>            //</a:t>
            </a:r>
            <a:r>
              <a:rPr lang="en-IN" dirty="0" err="1"/>
              <a:t>System.out.print</a:t>
            </a:r>
            <a:r>
              <a:rPr lang="en-IN" dirty="0"/>
              <a:t>(</a:t>
            </a:r>
            <a:r>
              <a:rPr lang="en-IN" dirty="0" err="1"/>
              <a:t>iterator.next</a:t>
            </a:r>
            <a:r>
              <a:rPr lang="en-IN" dirty="0"/>
              <a:t>() + " ");</a:t>
            </a:r>
          </a:p>
          <a:p>
            <a:r>
              <a:rPr lang="en-IN" dirty="0"/>
              <a:t>	    </a:t>
            </a:r>
            <a:r>
              <a:rPr lang="en-IN" dirty="0" err="1"/>
              <a:t>System.out.println</a:t>
            </a:r>
            <a:r>
              <a:rPr lang="en-IN" dirty="0"/>
              <a:t>("Poll Method - " + </a:t>
            </a:r>
            <a:r>
              <a:rPr lang="en-IN" dirty="0" err="1"/>
              <a:t>pq.poll</a:t>
            </a:r>
            <a:r>
              <a:rPr lang="en-IN" dirty="0"/>
              <a:t>());        }</a:t>
            </a:r>
          </a:p>
          <a:p>
            <a:r>
              <a:rPr lang="en-IN" dirty="0"/>
              <a:t>       </a:t>
            </a:r>
            <a:r>
              <a:rPr lang="en-IN" dirty="0" err="1"/>
              <a:t>System.out.println</a:t>
            </a:r>
            <a:r>
              <a:rPr lang="en-IN" dirty="0"/>
              <a:t>(</a:t>
            </a:r>
            <a:r>
              <a:rPr lang="en-IN" dirty="0" err="1"/>
              <a:t>pq</a:t>
            </a:r>
            <a:r>
              <a:rPr lang="en-IN" dirty="0"/>
              <a:t>);    }}</a:t>
            </a:r>
          </a:p>
          <a:p>
            <a:r>
              <a:rPr lang="en-IN" dirty="0"/>
              <a:t>Output: </a:t>
            </a:r>
            <a:r>
              <a:rPr lang="en-US" dirty="0"/>
              <a:t>Poll Method - 0</a:t>
            </a:r>
          </a:p>
          <a:p>
            <a:r>
              <a:rPr lang="en-US" dirty="0"/>
              <a:t>Poll Method - 1</a:t>
            </a:r>
          </a:p>
          <a:p>
            <a:r>
              <a:rPr lang="en-US" dirty="0"/>
              <a:t>Poll Method - 1</a:t>
            </a:r>
          </a:p>
          <a:p>
            <a:r>
              <a:rPr lang="en-US" dirty="0"/>
              <a:t>Poll Method - 1</a:t>
            </a:r>
          </a:p>
          <a:p>
            <a:r>
              <a:rPr lang="en-US" dirty="0"/>
              <a:t>Poll Method - 1</a:t>
            </a:r>
          </a:p>
          <a:p>
            <a:r>
              <a:rPr lang="en-US" dirty="0"/>
              <a:t>Poll Method - 2</a:t>
            </a:r>
          </a:p>
          <a:p>
            <a:r>
              <a:rPr lang="en-US" dirty="0"/>
              <a:t>[]</a:t>
            </a:r>
          </a:p>
          <a:p>
            <a:endParaRPr lang="en-IN" dirty="0"/>
          </a:p>
        </p:txBody>
      </p:sp>
    </p:spTree>
    <p:extLst>
      <p:ext uri="{BB962C8B-B14F-4D97-AF65-F5344CB8AC3E}">
        <p14:creationId xmlns:p14="http://schemas.microsoft.com/office/powerpoint/2010/main" val="7914779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5393E-ECA7-7D98-7768-0C8068316F8A}"/>
              </a:ext>
            </a:extLst>
          </p:cNvPr>
          <p:cNvSpPr txBox="1"/>
          <p:nvPr/>
        </p:nvSpPr>
        <p:spPr>
          <a:xfrm>
            <a:off x="456210" y="430035"/>
            <a:ext cx="10465999" cy="369332"/>
          </a:xfrm>
          <a:prstGeom prst="rect">
            <a:avLst/>
          </a:prstGeom>
          <a:noFill/>
        </p:spPr>
        <p:txBody>
          <a:bodyPr wrap="square">
            <a:spAutoFit/>
          </a:bodyPr>
          <a:lstStyle/>
          <a:p>
            <a:endParaRPr lang="en-IN" dirty="0"/>
          </a:p>
        </p:txBody>
      </p:sp>
      <p:pic>
        <p:nvPicPr>
          <p:cNvPr id="2050" name="Picture 2" descr="Collection Framework | Programming Reference">
            <a:extLst>
              <a:ext uri="{FF2B5EF4-FFF2-40B4-BE49-F238E27FC236}">
                <a16:creationId xmlns:a16="http://schemas.microsoft.com/office/drawing/2014/main" id="{A8AA0A04-BA43-1177-2A7C-74CF93BF7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4" y="1"/>
            <a:ext cx="12105736" cy="60744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75BC3CB-4215-F48A-6379-7ADB13A10CDB}"/>
              </a:ext>
            </a:extLst>
          </p:cNvPr>
          <p:cNvSpPr/>
          <p:nvPr/>
        </p:nvSpPr>
        <p:spPr>
          <a:xfrm>
            <a:off x="0" y="5546785"/>
            <a:ext cx="12192000" cy="1388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5A15827-3741-C49F-0341-8F4052DB76B8}"/>
              </a:ext>
            </a:extLst>
          </p:cNvPr>
          <p:cNvPicPr>
            <a:picLocks noChangeAspect="1"/>
          </p:cNvPicPr>
          <p:nvPr/>
        </p:nvPicPr>
        <p:blipFill>
          <a:blip r:embed="rId3"/>
          <a:stretch>
            <a:fillRect/>
          </a:stretch>
        </p:blipFill>
        <p:spPr>
          <a:xfrm>
            <a:off x="0" y="-180846"/>
            <a:ext cx="12192000" cy="7116483"/>
          </a:xfrm>
          <a:prstGeom prst="rect">
            <a:avLst/>
          </a:prstGeom>
        </p:spPr>
      </p:pic>
    </p:spTree>
    <p:extLst>
      <p:ext uri="{BB962C8B-B14F-4D97-AF65-F5344CB8AC3E}">
        <p14:creationId xmlns:p14="http://schemas.microsoft.com/office/powerpoint/2010/main" val="30971363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ctr">
              <a:lnSpc>
                <a:spcPct val="150000"/>
              </a:lnSpc>
            </a:pPr>
            <a:r>
              <a:rPr lang="en-US" dirty="0">
                <a:solidFill>
                  <a:schemeClr val="tx1"/>
                </a:solidFill>
                <a:highlight>
                  <a:srgbClr val="FFFF00"/>
                </a:highlight>
              </a:rPr>
              <a:t>Map</a:t>
            </a:r>
          </a:p>
          <a:p>
            <a:pPr marL="285750" indent="-285750" algn="just">
              <a:buFont typeface="Arial" panose="020B0604020202020204" pitchFamily="34" charset="0"/>
              <a:buChar char="•"/>
            </a:pPr>
            <a:r>
              <a:rPr lang="en-US" dirty="0">
                <a:solidFill>
                  <a:schemeClr val="tx1"/>
                </a:solidFill>
              </a:rPr>
              <a:t>Map is not child interface of Collection interface.</a:t>
            </a:r>
          </a:p>
          <a:p>
            <a:pPr marL="285750" indent="-285750" algn="just">
              <a:buFont typeface="Arial" panose="020B0604020202020204" pitchFamily="34" charset="0"/>
              <a:buChar char="•"/>
            </a:pPr>
            <a:r>
              <a:rPr lang="en-US" dirty="0">
                <a:solidFill>
                  <a:schemeClr val="tx1"/>
                </a:solidFill>
              </a:rPr>
              <a:t>If you want to represent a group of individual object as key value pair then we will use map.</a:t>
            </a:r>
          </a:p>
          <a:p>
            <a:pPr marL="285750" indent="-285750" algn="just">
              <a:buFont typeface="Arial" panose="020B0604020202020204" pitchFamily="34" charset="0"/>
              <a:buChar char="•"/>
            </a:pPr>
            <a:r>
              <a:rPr lang="en-US" dirty="0">
                <a:solidFill>
                  <a:schemeClr val="tx1"/>
                </a:solidFill>
              </a:rPr>
              <a:t>Key and value both are object.</a:t>
            </a:r>
          </a:p>
          <a:p>
            <a:pPr marL="285750" indent="-285750" algn="just">
              <a:buFont typeface="Arial" panose="020B0604020202020204" pitchFamily="34" charset="0"/>
              <a:buChar char="•"/>
            </a:pPr>
            <a:r>
              <a:rPr lang="en-US" dirty="0">
                <a:solidFill>
                  <a:schemeClr val="tx1"/>
                </a:solidFill>
              </a:rPr>
              <a:t>For key duplicate are not allowed but values can be duplicated.</a:t>
            </a:r>
          </a:p>
          <a:p>
            <a:pPr marL="285750" indent="-285750" algn="just">
              <a:buFont typeface="Arial" panose="020B0604020202020204" pitchFamily="34" charset="0"/>
              <a:buChar char="•"/>
            </a:pPr>
            <a:r>
              <a:rPr lang="en-US" dirty="0">
                <a:solidFill>
                  <a:schemeClr val="tx1"/>
                </a:solidFill>
              </a:rPr>
              <a:t>Implementation classes for map is </a:t>
            </a:r>
            <a:r>
              <a:rPr lang="en-US" dirty="0" err="1">
                <a:solidFill>
                  <a:schemeClr val="tx1"/>
                </a:solidFill>
              </a:rPr>
              <a:t>HasMap,LinkedHashMap</a:t>
            </a:r>
            <a:r>
              <a:rPr lang="en-US" dirty="0">
                <a:solidFill>
                  <a:schemeClr val="tx1"/>
                </a:solidFill>
              </a:rPr>
              <a:t> etc. as shown in next slide.</a:t>
            </a:r>
          </a:p>
          <a:p>
            <a:pPr marL="285750" indent="-285750" algn="just">
              <a:buFont typeface="Arial" panose="020B0604020202020204" pitchFamily="34" charset="0"/>
              <a:buChar char="•"/>
            </a:pPr>
            <a:r>
              <a:rPr lang="en-US" dirty="0">
                <a:solidFill>
                  <a:schemeClr val="tx1"/>
                </a:solidFill>
              </a:rPr>
              <a:t>Each key value pair is called Entry. No existence of Entry interface without map interface.</a:t>
            </a:r>
          </a:p>
          <a:p>
            <a:pPr marL="285750" indent="-285750" algn="just">
              <a:buFont typeface="Arial" panose="020B0604020202020204" pitchFamily="34" charset="0"/>
              <a:buChar char="•"/>
            </a:pPr>
            <a:r>
              <a:rPr lang="en-US" dirty="0">
                <a:solidFill>
                  <a:schemeClr val="tx1"/>
                </a:solidFill>
              </a:rPr>
              <a:t>So, map is considered as collection of entry objects.</a:t>
            </a:r>
          </a:p>
          <a:p>
            <a:pPr marL="285750" indent="-285750" algn="just">
              <a:buFont typeface="Arial" panose="020B0604020202020204" pitchFamily="34" charset="0"/>
              <a:buChar char="•"/>
            </a:pPr>
            <a:r>
              <a:rPr lang="en-US" dirty="0">
                <a:solidFill>
                  <a:schemeClr val="tx1"/>
                </a:solidFill>
              </a:rPr>
              <a:t>Collection related specific methods is not applicable in map.</a:t>
            </a:r>
          </a:p>
          <a:p>
            <a:pPr algn="just"/>
            <a:r>
              <a:rPr lang="en-US" dirty="0">
                <a:solidFill>
                  <a:schemeClr val="tx1"/>
                </a:solidFill>
                <a:highlight>
                  <a:srgbClr val="FFFF00"/>
                </a:highlight>
              </a:rPr>
              <a:t>Map Interface Specific methods:</a:t>
            </a:r>
          </a:p>
          <a:p>
            <a:pPr algn="just"/>
            <a:r>
              <a:rPr lang="en-US" dirty="0">
                <a:solidFill>
                  <a:schemeClr val="tx1"/>
                </a:solidFill>
                <a:highlight>
                  <a:srgbClr val="FFFF00"/>
                </a:highlight>
              </a:rPr>
              <a:t>1. Object put(Object </a:t>
            </a:r>
            <a:r>
              <a:rPr lang="en-US" dirty="0" err="1">
                <a:solidFill>
                  <a:schemeClr val="tx1"/>
                </a:solidFill>
                <a:highlight>
                  <a:srgbClr val="FFFF00"/>
                </a:highlight>
              </a:rPr>
              <a:t>key,Object</a:t>
            </a:r>
            <a:r>
              <a:rPr lang="en-US" dirty="0">
                <a:solidFill>
                  <a:schemeClr val="tx1"/>
                </a:solidFill>
                <a:highlight>
                  <a:srgbClr val="FFFF00"/>
                </a:highlight>
              </a:rPr>
              <a:t> value)</a:t>
            </a:r>
            <a:r>
              <a:rPr lang="en-US" dirty="0">
                <a:solidFill>
                  <a:schemeClr val="tx1"/>
                </a:solidFill>
              </a:rPr>
              <a:t> is used to add one key value pair to the map.</a:t>
            </a:r>
          </a:p>
          <a:p>
            <a:pPr algn="just"/>
            <a:r>
              <a:rPr lang="en-US" dirty="0">
                <a:solidFill>
                  <a:schemeClr val="tx1"/>
                </a:solidFill>
              </a:rPr>
              <a:t>If the key is already present then old value will be replaced with new value and returns old value.</a:t>
            </a:r>
          </a:p>
          <a:p>
            <a:pPr algn="just"/>
            <a:r>
              <a:rPr lang="en-US" dirty="0">
                <a:solidFill>
                  <a:schemeClr val="tx1"/>
                </a:solidFill>
              </a:rPr>
              <a:t>If we try to put duplicate key value then old key`s value will be replaced with new value and old value will be returned as object. If we do not do then it will return null value.</a:t>
            </a:r>
          </a:p>
          <a:p>
            <a:pPr algn="just"/>
            <a:r>
              <a:rPr lang="en-US" dirty="0">
                <a:solidFill>
                  <a:schemeClr val="tx1"/>
                </a:solidFill>
              </a:rPr>
              <a:t> </a:t>
            </a:r>
          </a:p>
        </p:txBody>
      </p:sp>
    </p:spTree>
    <p:extLst>
      <p:ext uri="{BB962C8B-B14F-4D97-AF65-F5344CB8AC3E}">
        <p14:creationId xmlns:p14="http://schemas.microsoft.com/office/powerpoint/2010/main" val="37519674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just"/>
            <a:r>
              <a:rPr lang="en-US" dirty="0">
                <a:solidFill>
                  <a:schemeClr val="tx1"/>
                </a:solidFill>
              </a:rPr>
              <a:t>Example-</a:t>
            </a:r>
          </a:p>
          <a:p>
            <a:pPr algn="just"/>
            <a:r>
              <a:rPr lang="en-US" dirty="0" err="1">
                <a:solidFill>
                  <a:schemeClr val="tx1"/>
                </a:solidFill>
              </a:rPr>
              <a:t>m.put</a:t>
            </a:r>
            <a:r>
              <a:rPr lang="en-US" dirty="0">
                <a:solidFill>
                  <a:schemeClr val="tx1"/>
                </a:solidFill>
              </a:rPr>
              <a:t>(101,”Sant”); returns null                 </a:t>
            </a:r>
          </a:p>
          <a:p>
            <a:pPr algn="just"/>
            <a:r>
              <a:rPr lang="en-US" dirty="0" err="1">
                <a:solidFill>
                  <a:schemeClr val="tx1"/>
                </a:solidFill>
              </a:rPr>
              <a:t>m.put</a:t>
            </a:r>
            <a:r>
              <a:rPr lang="en-US" dirty="0">
                <a:solidFill>
                  <a:schemeClr val="tx1"/>
                </a:solidFill>
              </a:rPr>
              <a:t>(102,”Ranj”); returns null</a:t>
            </a:r>
          </a:p>
          <a:p>
            <a:pPr algn="just"/>
            <a:r>
              <a:rPr lang="en-US" dirty="0" err="1">
                <a:solidFill>
                  <a:schemeClr val="tx1"/>
                </a:solidFill>
              </a:rPr>
              <a:t>m.put</a:t>
            </a:r>
            <a:r>
              <a:rPr lang="en-US" dirty="0">
                <a:solidFill>
                  <a:schemeClr val="tx1"/>
                </a:solidFill>
              </a:rPr>
              <a:t>(101,”Raj”); returns Raj</a:t>
            </a:r>
          </a:p>
          <a:p>
            <a:pPr algn="just"/>
            <a:r>
              <a:rPr lang="en-US" dirty="0">
                <a:solidFill>
                  <a:schemeClr val="tx1"/>
                </a:solidFill>
              </a:rPr>
              <a:t>101-Sant  Raj</a:t>
            </a:r>
          </a:p>
          <a:p>
            <a:pPr algn="just"/>
            <a:r>
              <a:rPr lang="en-US" dirty="0">
                <a:solidFill>
                  <a:schemeClr val="tx1"/>
                </a:solidFill>
              </a:rPr>
              <a:t>102-Ranj</a:t>
            </a:r>
          </a:p>
          <a:p>
            <a:pPr algn="just"/>
            <a:r>
              <a:rPr lang="en-US" dirty="0">
                <a:solidFill>
                  <a:schemeClr val="tx1"/>
                </a:solidFill>
              </a:rPr>
              <a:t>2. Void </a:t>
            </a:r>
            <a:r>
              <a:rPr lang="en-US" dirty="0" err="1">
                <a:solidFill>
                  <a:schemeClr val="tx1"/>
                </a:solidFill>
              </a:rPr>
              <a:t>putAll</a:t>
            </a:r>
            <a:r>
              <a:rPr lang="en-US" dirty="0">
                <a:solidFill>
                  <a:schemeClr val="tx1"/>
                </a:solidFill>
              </a:rPr>
              <a:t>(map m)</a:t>
            </a:r>
          </a:p>
          <a:p>
            <a:pPr algn="just"/>
            <a:r>
              <a:rPr lang="en-US" dirty="0">
                <a:solidFill>
                  <a:schemeClr val="tx1"/>
                </a:solidFill>
              </a:rPr>
              <a:t>3.Object get(key)  returns the value associated with specified key</a:t>
            </a:r>
          </a:p>
          <a:p>
            <a:pPr algn="just"/>
            <a:r>
              <a:rPr lang="en-US" dirty="0">
                <a:solidFill>
                  <a:schemeClr val="tx1"/>
                </a:solidFill>
              </a:rPr>
              <a:t>4.Object remove(key) removes the entry associated with specified key</a:t>
            </a:r>
          </a:p>
          <a:p>
            <a:pPr algn="just"/>
            <a:r>
              <a:rPr lang="en-US" dirty="0">
                <a:solidFill>
                  <a:schemeClr val="tx1"/>
                </a:solidFill>
              </a:rPr>
              <a:t>5. Boolean </a:t>
            </a:r>
            <a:r>
              <a:rPr lang="en-US" dirty="0" err="1">
                <a:solidFill>
                  <a:schemeClr val="tx1"/>
                </a:solidFill>
              </a:rPr>
              <a:t>m.contains</a:t>
            </a:r>
            <a:r>
              <a:rPr lang="en-US" dirty="0">
                <a:solidFill>
                  <a:schemeClr val="tx1"/>
                </a:solidFill>
              </a:rPr>
              <a:t>(key)</a:t>
            </a:r>
          </a:p>
          <a:p>
            <a:pPr algn="just"/>
            <a:r>
              <a:rPr lang="en-US" dirty="0">
                <a:solidFill>
                  <a:schemeClr val="tx1"/>
                </a:solidFill>
              </a:rPr>
              <a:t>6. Boolean </a:t>
            </a:r>
            <a:r>
              <a:rPr lang="en-US" dirty="0" err="1">
                <a:solidFill>
                  <a:schemeClr val="tx1"/>
                </a:solidFill>
              </a:rPr>
              <a:t>containsValue</a:t>
            </a:r>
            <a:r>
              <a:rPr lang="en-US" dirty="0">
                <a:solidFill>
                  <a:schemeClr val="tx1"/>
                </a:solidFill>
              </a:rPr>
              <a:t>(value)</a:t>
            </a:r>
          </a:p>
          <a:p>
            <a:pPr algn="just"/>
            <a:r>
              <a:rPr lang="en-US" dirty="0">
                <a:solidFill>
                  <a:schemeClr val="tx1"/>
                </a:solidFill>
              </a:rPr>
              <a:t>7. Boolean </a:t>
            </a:r>
            <a:r>
              <a:rPr lang="en-US" dirty="0" err="1">
                <a:solidFill>
                  <a:schemeClr val="tx1"/>
                </a:solidFill>
              </a:rPr>
              <a:t>isEmpty</a:t>
            </a:r>
            <a:r>
              <a:rPr lang="en-US" dirty="0">
                <a:solidFill>
                  <a:schemeClr val="tx1"/>
                </a:solidFill>
              </a:rPr>
              <a:t>()</a:t>
            </a:r>
          </a:p>
          <a:p>
            <a:pPr algn="just"/>
            <a:r>
              <a:rPr lang="en-US" dirty="0">
                <a:solidFill>
                  <a:schemeClr val="tx1"/>
                </a:solidFill>
              </a:rPr>
              <a:t>8.Int </a:t>
            </a:r>
            <a:r>
              <a:rPr lang="en-US" dirty="0" err="1">
                <a:solidFill>
                  <a:schemeClr val="tx1"/>
                </a:solidFill>
              </a:rPr>
              <a:t>m.size</a:t>
            </a:r>
            <a:r>
              <a:rPr lang="en-US" dirty="0">
                <a:solidFill>
                  <a:schemeClr val="tx1"/>
                </a:solidFill>
              </a:rPr>
              <a:t>()</a:t>
            </a:r>
          </a:p>
          <a:p>
            <a:pPr algn="just"/>
            <a:r>
              <a:rPr lang="en-US" dirty="0">
                <a:solidFill>
                  <a:schemeClr val="tx1"/>
                </a:solidFill>
              </a:rPr>
              <a:t>9.Void clear() all key value pair will be removed</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A5B13B7-0A78-CFEF-F9AC-19B285FFDF17}"/>
                  </a:ext>
                </a:extLst>
              </p14:cNvPr>
              <p14:cNvContentPartPr/>
              <p14:nvPr/>
            </p14:nvContentPartPr>
            <p14:xfrm>
              <a:off x="2023825" y="1854469"/>
              <a:ext cx="451800" cy="376560"/>
            </p14:xfrm>
          </p:contentPart>
        </mc:Choice>
        <mc:Fallback xmlns="">
          <p:pic>
            <p:nvPicPr>
              <p:cNvPr id="4" name="Ink 3">
                <a:extLst>
                  <a:ext uri="{FF2B5EF4-FFF2-40B4-BE49-F238E27FC236}">
                    <a16:creationId xmlns:a16="http://schemas.microsoft.com/office/drawing/2014/main" id="{EA5B13B7-0A78-CFEF-F9AC-19B285FFDF17}"/>
                  </a:ext>
                </a:extLst>
              </p:cNvPr>
              <p:cNvPicPr/>
              <p:nvPr/>
            </p:nvPicPr>
            <p:blipFill>
              <a:blip r:embed="rId3"/>
              <a:stretch>
                <a:fillRect/>
              </a:stretch>
            </p:blipFill>
            <p:spPr>
              <a:xfrm>
                <a:off x="2017705" y="1848349"/>
                <a:ext cx="464040" cy="388800"/>
              </a:xfrm>
              <a:prstGeom prst="rect">
                <a:avLst/>
              </a:prstGeom>
            </p:spPr>
          </p:pic>
        </mc:Fallback>
      </mc:AlternateContent>
    </p:spTree>
    <p:extLst>
      <p:ext uri="{BB962C8B-B14F-4D97-AF65-F5344CB8AC3E}">
        <p14:creationId xmlns:p14="http://schemas.microsoft.com/office/powerpoint/2010/main" val="28551519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just"/>
            <a:r>
              <a:rPr lang="en-US" dirty="0">
                <a:solidFill>
                  <a:schemeClr val="tx1"/>
                </a:solidFill>
                <a:highlight>
                  <a:srgbClr val="FFFF00"/>
                </a:highlight>
              </a:rPr>
              <a:t>Collection Views of Map:</a:t>
            </a:r>
          </a:p>
          <a:p>
            <a:pPr algn="just"/>
            <a:r>
              <a:rPr lang="en-US" dirty="0">
                <a:solidFill>
                  <a:schemeClr val="tx1"/>
                </a:solidFill>
              </a:rPr>
              <a:t>10. Set keyset();</a:t>
            </a:r>
          </a:p>
          <a:p>
            <a:pPr algn="just"/>
            <a:r>
              <a:rPr lang="en-US" dirty="0">
                <a:solidFill>
                  <a:schemeClr val="tx1"/>
                </a:solidFill>
              </a:rPr>
              <a:t>11.Collection values();</a:t>
            </a:r>
          </a:p>
          <a:p>
            <a:pPr algn="just"/>
            <a:r>
              <a:rPr lang="en-US" dirty="0">
                <a:solidFill>
                  <a:schemeClr val="tx1"/>
                </a:solidFill>
              </a:rPr>
              <a:t>12. Set </a:t>
            </a:r>
            <a:r>
              <a:rPr lang="en-US" dirty="0" err="1">
                <a:solidFill>
                  <a:schemeClr val="tx1"/>
                </a:solidFill>
              </a:rPr>
              <a:t>entrySet</a:t>
            </a:r>
            <a:r>
              <a:rPr lang="en-US" dirty="0">
                <a:solidFill>
                  <a:schemeClr val="tx1"/>
                </a:solidFill>
              </a:rPr>
              <a:t>()</a:t>
            </a:r>
          </a:p>
          <a:p>
            <a:pPr algn="just"/>
            <a:r>
              <a:rPr lang="en-US" dirty="0">
                <a:solidFill>
                  <a:schemeClr val="tx1"/>
                </a:solidFill>
                <a:highlight>
                  <a:srgbClr val="FFFF00"/>
                </a:highlight>
              </a:rPr>
              <a:t>Entry Interface:</a:t>
            </a:r>
          </a:p>
          <a:p>
            <a:pPr algn="just"/>
            <a:r>
              <a:rPr lang="en-US" dirty="0" err="1">
                <a:solidFill>
                  <a:schemeClr val="tx1"/>
                </a:solidFill>
              </a:rPr>
              <a:t>inteface</a:t>
            </a:r>
            <a:r>
              <a:rPr lang="en-US" dirty="0">
                <a:solidFill>
                  <a:schemeClr val="tx1"/>
                </a:solidFill>
              </a:rPr>
              <a:t> map{</a:t>
            </a:r>
          </a:p>
          <a:p>
            <a:pPr algn="just"/>
            <a:r>
              <a:rPr lang="en-US" dirty="0">
                <a:solidFill>
                  <a:schemeClr val="tx1"/>
                </a:solidFill>
              </a:rPr>
              <a:t>	interface Entry{</a:t>
            </a:r>
          </a:p>
          <a:p>
            <a:pPr algn="just"/>
            <a:r>
              <a:rPr lang="en-US" dirty="0">
                <a:solidFill>
                  <a:schemeClr val="tx1"/>
                </a:solidFill>
              </a:rPr>
              <a:t>		Object </a:t>
            </a:r>
            <a:r>
              <a:rPr lang="en-US" dirty="0" err="1">
                <a:solidFill>
                  <a:schemeClr val="tx1"/>
                </a:solidFill>
              </a:rPr>
              <a:t>getKeys</a:t>
            </a:r>
            <a:r>
              <a:rPr lang="en-US" dirty="0">
                <a:solidFill>
                  <a:schemeClr val="tx1"/>
                </a:solidFill>
              </a:rPr>
              <a:t>()</a:t>
            </a:r>
            <a:endParaRPr lang="en-IN" dirty="0">
              <a:solidFill>
                <a:schemeClr val="tx1"/>
              </a:solidFill>
            </a:endParaRPr>
          </a:p>
          <a:p>
            <a:pPr algn="just"/>
            <a:r>
              <a:rPr lang="en-IN" dirty="0">
                <a:solidFill>
                  <a:schemeClr val="tx1"/>
                </a:solidFill>
              </a:rPr>
              <a:t>		Object </a:t>
            </a:r>
            <a:r>
              <a:rPr lang="en-IN" dirty="0" err="1">
                <a:solidFill>
                  <a:schemeClr val="tx1"/>
                </a:solidFill>
              </a:rPr>
              <a:t>getValues</a:t>
            </a:r>
            <a:r>
              <a:rPr lang="en-IN" dirty="0">
                <a:solidFill>
                  <a:schemeClr val="tx1"/>
                </a:solidFill>
              </a:rPr>
              <a:t>()</a:t>
            </a:r>
          </a:p>
          <a:p>
            <a:pPr algn="just"/>
            <a:r>
              <a:rPr lang="en-IN" dirty="0">
                <a:solidFill>
                  <a:schemeClr val="tx1"/>
                </a:solidFill>
              </a:rPr>
              <a:t>		Object </a:t>
            </a:r>
            <a:r>
              <a:rPr lang="en-IN" dirty="0" err="1">
                <a:solidFill>
                  <a:schemeClr val="tx1"/>
                </a:solidFill>
              </a:rPr>
              <a:t>setValue</a:t>
            </a:r>
            <a:r>
              <a:rPr lang="en-IN" dirty="0">
                <a:solidFill>
                  <a:schemeClr val="tx1"/>
                </a:solidFill>
              </a:rPr>
              <a:t>(Object </a:t>
            </a:r>
            <a:r>
              <a:rPr lang="en-IN" dirty="0" err="1">
                <a:solidFill>
                  <a:schemeClr val="tx1"/>
                </a:solidFill>
              </a:rPr>
              <a:t>newObject</a:t>
            </a:r>
            <a:r>
              <a:rPr lang="en-IN" dirty="0">
                <a:solidFill>
                  <a:schemeClr val="tx1"/>
                </a:solidFill>
              </a:rPr>
              <a:t>)</a:t>
            </a:r>
            <a:r>
              <a:rPr lang="en-US" dirty="0">
                <a:solidFill>
                  <a:schemeClr val="tx1"/>
                </a:solidFill>
              </a:rPr>
              <a:t>}}</a:t>
            </a:r>
          </a:p>
          <a:p>
            <a:pPr algn="just"/>
            <a:r>
              <a:rPr lang="en-US" dirty="0">
                <a:solidFill>
                  <a:schemeClr val="tx1"/>
                </a:solidFill>
              </a:rPr>
              <a:t>Above three methods are called Entry specific methods and we can apply it only on Entry object.</a:t>
            </a:r>
          </a:p>
          <a:p>
            <a:pPr algn="just"/>
            <a:r>
              <a:rPr lang="en-US" dirty="0">
                <a:solidFill>
                  <a:schemeClr val="tx1"/>
                </a:solidFill>
                <a:highlight>
                  <a:srgbClr val="FFFF00"/>
                </a:highlight>
              </a:rPr>
              <a:t>Map Specific Methods:</a:t>
            </a:r>
          </a:p>
          <a:p>
            <a:pPr algn="just"/>
            <a:r>
              <a:rPr lang="en-US" dirty="0">
                <a:solidFill>
                  <a:schemeClr val="tx1"/>
                </a:solidFill>
              </a:rPr>
              <a:t>Object </a:t>
            </a:r>
            <a:r>
              <a:rPr lang="en-US" dirty="0" err="1">
                <a:solidFill>
                  <a:schemeClr val="tx1"/>
                </a:solidFill>
              </a:rPr>
              <a:t>getKeys</a:t>
            </a:r>
            <a:r>
              <a:rPr lang="en-US" dirty="0">
                <a:solidFill>
                  <a:schemeClr val="tx1"/>
                </a:solidFill>
              </a:rPr>
              <a:t>()</a:t>
            </a:r>
            <a:endParaRPr lang="en-IN" dirty="0">
              <a:solidFill>
                <a:schemeClr val="tx1"/>
              </a:solidFill>
            </a:endParaRPr>
          </a:p>
          <a:p>
            <a:pPr algn="just"/>
            <a:r>
              <a:rPr lang="en-IN" dirty="0">
                <a:solidFill>
                  <a:schemeClr val="tx1"/>
                </a:solidFill>
              </a:rPr>
              <a:t>		Object </a:t>
            </a:r>
            <a:r>
              <a:rPr lang="en-IN" dirty="0" err="1">
                <a:solidFill>
                  <a:schemeClr val="tx1"/>
                </a:solidFill>
              </a:rPr>
              <a:t>getValues</a:t>
            </a:r>
            <a:r>
              <a:rPr lang="en-IN" dirty="0">
                <a:solidFill>
                  <a:schemeClr val="tx1"/>
                </a:solidFill>
              </a:rPr>
              <a:t>()</a:t>
            </a:r>
          </a:p>
          <a:p>
            <a:pPr algn="just"/>
            <a:r>
              <a:rPr lang="en-IN" dirty="0">
                <a:solidFill>
                  <a:schemeClr val="tx1"/>
                </a:solidFill>
              </a:rPr>
              <a:t>		Object </a:t>
            </a:r>
            <a:r>
              <a:rPr lang="en-IN" dirty="0" err="1">
                <a:solidFill>
                  <a:schemeClr val="tx1"/>
                </a:solidFill>
              </a:rPr>
              <a:t>setValue</a:t>
            </a:r>
            <a:r>
              <a:rPr lang="en-IN" dirty="0">
                <a:solidFill>
                  <a:schemeClr val="tx1"/>
                </a:solidFill>
              </a:rPr>
              <a:t>(Object </a:t>
            </a:r>
            <a:r>
              <a:rPr lang="en-IN" dirty="0" err="1">
                <a:solidFill>
                  <a:schemeClr val="tx1"/>
                </a:solidFill>
              </a:rPr>
              <a:t>newObject</a:t>
            </a:r>
            <a:r>
              <a:rPr lang="en-IN" dirty="0">
                <a:solidFill>
                  <a:schemeClr val="tx1"/>
                </a:solidFill>
              </a:rPr>
              <a:t>)</a:t>
            </a:r>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 </a:t>
            </a:r>
          </a:p>
        </p:txBody>
      </p:sp>
    </p:spTree>
    <p:extLst>
      <p:ext uri="{BB962C8B-B14F-4D97-AF65-F5344CB8AC3E}">
        <p14:creationId xmlns:p14="http://schemas.microsoft.com/office/powerpoint/2010/main" val="9617300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ctr"/>
            <a:r>
              <a:rPr lang="en-US" dirty="0">
                <a:solidFill>
                  <a:schemeClr val="tx1"/>
                </a:solidFill>
                <a:highlight>
                  <a:srgbClr val="FFFF00"/>
                </a:highlight>
              </a:rPr>
              <a:t>HashMap:</a:t>
            </a:r>
          </a:p>
          <a:p>
            <a:pPr marL="285750" indent="-285750" algn="just">
              <a:buFont typeface="Arial" panose="020B0604020202020204" pitchFamily="34" charset="0"/>
              <a:buChar char="•"/>
            </a:pPr>
            <a:r>
              <a:rPr lang="en-US" dirty="0">
                <a:solidFill>
                  <a:schemeClr val="tx1"/>
                </a:solidFill>
              </a:rPr>
              <a:t>HashMap is implementation class of Map interface.</a:t>
            </a:r>
          </a:p>
          <a:p>
            <a:pPr marL="285750" indent="-285750" algn="just">
              <a:buFont typeface="Arial" panose="020B0604020202020204" pitchFamily="34" charset="0"/>
              <a:buChar char="•"/>
            </a:pPr>
            <a:r>
              <a:rPr lang="en-US" dirty="0">
                <a:solidFill>
                  <a:schemeClr val="tx1"/>
                </a:solidFill>
              </a:rPr>
              <a:t>Underlying data structure for </a:t>
            </a:r>
            <a:r>
              <a:rPr lang="en-US" dirty="0" err="1">
                <a:solidFill>
                  <a:schemeClr val="tx1"/>
                </a:solidFill>
              </a:rPr>
              <a:t>HAshMap</a:t>
            </a:r>
            <a:r>
              <a:rPr lang="en-US" dirty="0">
                <a:solidFill>
                  <a:schemeClr val="tx1"/>
                </a:solidFill>
              </a:rPr>
              <a:t> is Hash table.</a:t>
            </a:r>
          </a:p>
          <a:p>
            <a:pPr marL="285750" indent="-285750" algn="just">
              <a:buFont typeface="Arial" panose="020B0604020202020204" pitchFamily="34" charset="0"/>
              <a:buChar char="•"/>
            </a:pPr>
            <a:r>
              <a:rPr lang="en-US" dirty="0">
                <a:solidFill>
                  <a:schemeClr val="tx1"/>
                </a:solidFill>
              </a:rPr>
              <a:t>Insertion order not preserved.</a:t>
            </a:r>
          </a:p>
          <a:p>
            <a:pPr marL="285750" indent="-285750" algn="just">
              <a:buFont typeface="Arial" panose="020B0604020202020204" pitchFamily="34" charset="0"/>
              <a:buChar char="•"/>
            </a:pPr>
            <a:r>
              <a:rPr lang="en-US" dirty="0">
                <a:solidFill>
                  <a:schemeClr val="tx1"/>
                </a:solidFill>
              </a:rPr>
              <a:t>Based on </a:t>
            </a:r>
            <a:r>
              <a:rPr lang="en-US" dirty="0" err="1">
                <a:solidFill>
                  <a:schemeClr val="tx1"/>
                </a:solidFill>
              </a:rPr>
              <a:t>hashcode</a:t>
            </a:r>
            <a:r>
              <a:rPr lang="en-US" dirty="0">
                <a:solidFill>
                  <a:schemeClr val="tx1"/>
                </a:solidFill>
              </a:rPr>
              <a:t> of keys, all key value pairs are inserted.</a:t>
            </a:r>
          </a:p>
          <a:p>
            <a:pPr marL="285750" indent="-285750" algn="just">
              <a:buFont typeface="Arial" panose="020B0604020202020204" pitchFamily="34" charset="0"/>
              <a:buChar char="•"/>
            </a:pPr>
            <a:r>
              <a:rPr lang="en-US" dirty="0">
                <a:solidFill>
                  <a:schemeClr val="tx1"/>
                </a:solidFill>
              </a:rPr>
              <a:t>Duplicate keys not allowed</a:t>
            </a:r>
          </a:p>
          <a:p>
            <a:pPr marL="285750" indent="-285750" algn="just">
              <a:buFont typeface="Arial" panose="020B0604020202020204" pitchFamily="34" charset="0"/>
              <a:buChar char="•"/>
            </a:pPr>
            <a:r>
              <a:rPr lang="en-US" dirty="0">
                <a:solidFill>
                  <a:schemeClr val="tx1"/>
                </a:solidFill>
              </a:rPr>
              <a:t>Duplicate values are allowed</a:t>
            </a:r>
          </a:p>
          <a:p>
            <a:pPr marL="285750" indent="-285750" algn="just">
              <a:buFont typeface="Arial" panose="020B0604020202020204" pitchFamily="34" charset="0"/>
              <a:buChar char="•"/>
            </a:pPr>
            <a:r>
              <a:rPr lang="en-US" dirty="0">
                <a:solidFill>
                  <a:schemeClr val="tx1"/>
                </a:solidFill>
              </a:rPr>
              <a:t>For both keys and values heterogeneous data is allowed.</a:t>
            </a:r>
          </a:p>
          <a:p>
            <a:pPr marL="285750" indent="-285750" algn="just">
              <a:buFont typeface="Arial" panose="020B0604020202020204" pitchFamily="34" charset="0"/>
              <a:buChar char="•"/>
            </a:pPr>
            <a:r>
              <a:rPr lang="en-US" dirty="0">
                <a:solidFill>
                  <a:schemeClr val="tx1"/>
                </a:solidFill>
              </a:rPr>
              <a:t>Null is allowed for key at only once, but for values null is allowed any number of times.</a:t>
            </a:r>
          </a:p>
          <a:p>
            <a:pPr marL="285750" indent="-285750" algn="just">
              <a:buFont typeface="Arial" panose="020B0604020202020204" pitchFamily="34" charset="0"/>
              <a:buChar char="•"/>
            </a:pPr>
            <a:r>
              <a:rPr lang="en-US" dirty="0">
                <a:solidFill>
                  <a:schemeClr val="tx1"/>
                </a:solidFill>
              </a:rPr>
              <a:t>It implement both Serializable and </a:t>
            </a:r>
            <a:r>
              <a:rPr lang="en-US" dirty="0" err="1">
                <a:solidFill>
                  <a:schemeClr val="tx1"/>
                </a:solidFill>
              </a:rPr>
              <a:t>Clonable</a:t>
            </a:r>
            <a:r>
              <a:rPr lang="en-US" dirty="0">
                <a:solidFill>
                  <a:schemeClr val="tx1"/>
                </a:solidFill>
              </a:rPr>
              <a:t> interface but not </a:t>
            </a:r>
            <a:r>
              <a:rPr lang="en-US" dirty="0" err="1">
                <a:solidFill>
                  <a:schemeClr val="tx1"/>
                </a:solidFill>
              </a:rPr>
              <a:t>RandomAccess</a:t>
            </a:r>
            <a:r>
              <a:rPr lang="en-US" dirty="0">
                <a:solidFill>
                  <a:schemeClr val="tx1"/>
                </a:solidFill>
              </a:rPr>
              <a:t>.</a:t>
            </a:r>
          </a:p>
          <a:p>
            <a:pPr marL="285750" indent="-285750" algn="just">
              <a:buFont typeface="Arial" panose="020B0604020202020204" pitchFamily="34" charset="0"/>
              <a:buChar char="•"/>
            </a:pPr>
            <a:r>
              <a:rPr lang="en-US" dirty="0">
                <a:solidFill>
                  <a:schemeClr val="tx1"/>
                </a:solidFill>
              </a:rPr>
              <a:t>Best for Search operation.</a:t>
            </a:r>
          </a:p>
          <a:p>
            <a:pPr algn="just"/>
            <a:r>
              <a:rPr lang="en-US" dirty="0">
                <a:solidFill>
                  <a:schemeClr val="tx1"/>
                </a:solidFill>
                <a:highlight>
                  <a:srgbClr val="FFFF00"/>
                </a:highlight>
              </a:rPr>
              <a:t>Constructor:</a:t>
            </a:r>
          </a:p>
          <a:p>
            <a:pPr algn="just"/>
            <a:r>
              <a:rPr lang="en-US" dirty="0">
                <a:solidFill>
                  <a:schemeClr val="tx1"/>
                </a:solidFill>
              </a:rPr>
              <a:t>HashMap() // default initial capacity 16 and fill ratio .75</a:t>
            </a:r>
          </a:p>
          <a:p>
            <a:pPr algn="just"/>
            <a:r>
              <a:rPr lang="en-US" dirty="0">
                <a:solidFill>
                  <a:schemeClr val="tx1"/>
                </a:solidFill>
              </a:rPr>
              <a:t>HashMap(int </a:t>
            </a:r>
            <a:r>
              <a:rPr lang="en-US" dirty="0" err="1">
                <a:solidFill>
                  <a:schemeClr val="tx1"/>
                </a:solidFill>
              </a:rPr>
              <a:t>initialcapacity</a:t>
            </a:r>
            <a:r>
              <a:rPr lang="en-US" dirty="0">
                <a:solidFill>
                  <a:schemeClr val="tx1"/>
                </a:solidFill>
              </a:rPr>
              <a:t>)</a:t>
            </a:r>
          </a:p>
          <a:p>
            <a:pPr algn="just"/>
            <a:r>
              <a:rPr lang="en-US" dirty="0">
                <a:solidFill>
                  <a:schemeClr val="tx1"/>
                </a:solidFill>
              </a:rPr>
              <a:t>HashMap(int </a:t>
            </a:r>
            <a:r>
              <a:rPr lang="en-US" dirty="0" err="1">
                <a:solidFill>
                  <a:schemeClr val="tx1"/>
                </a:solidFill>
              </a:rPr>
              <a:t>initialcapacity,float</a:t>
            </a:r>
            <a:r>
              <a:rPr lang="en-US" dirty="0">
                <a:solidFill>
                  <a:schemeClr val="tx1"/>
                </a:solidFill>
              </a:rPr>
              <a:t> </a:t>
            </a:r>
            <a:r>
              <a:rPr lang="en-US" dirty="0" err="1">
                <a:solidFill>
                  <a:schemeClr val="tx1"/>
                </a:solidFill>
              </a:rPr>
              <a:t>fillratio</a:t>
            </a:r>
            <a:r>
              <a:rPr lang="en-US" dirty="0">
                <a:solidFill>
                  <a:schemeClr val="tx1"/>
                </a:solidFill>
              </a:rPr>
              <a:t>)</a:t>
            </a:r>
          </a:p>
          <a:p>
            <a:pPr algn="just"/>
            <a:r>
              <a:rPr lang="en-US" dirty="0">
                <a:solidFill>
                  <a:schemeClr val="tx1"/>
                </a:solidFill>
              </a:rPr>
              <a:t>HashMap(Map m)</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highlight>
                <a:srgbClr val="FFFF00"/>
              </a:highlight>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 </a:t>
            </a:r>
          </a:p>
        </p:txBody>
      </p:sp>
    </p:spTree>
    <p:extLst>
      <p:ext uri="{BB962C8B-B14F-4D97-AF65-F5344CB8AC3E}">
        <p14:creationId xmlns:p14="http://schemas.microsoft.com/office/powerpoint/2010/main" val="21738396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5" y="224286"/>
            <a:ext cx="10595795" cy="6875253"/>
          </a:xfrm>
        </p:spPr>
        <p:txBody>
          <a:bodyPr>
            <a:noAutofit/>
          </a:bodyPr>
          <a:lstStyle/>
          <a:p>
            <a:pPr algn="just"/>
            <a:r>
              <a:rPr lang="en-US" sz="1600" dirty="0">
                <a:solidFill>
                  <a:schemeClr val="tx1"/>
                </a:solidFill>
              </a:rPr>
              <a:t>Example-1</a:t>
            </a:r>
          </a:p>
          <a:p>
            <a:pPr algn="just"/>
            <a:r>
              <a:rPr lang="en-US" sz="1600" dirty="0">
                <a:solidFill>
                  <a:schemeClr val="tx1"/>
                </a:solidFill>
              </a:rPr>
              <a:t>import </a:t>
            </a:r>
            <a:r>
              <a:rPr lang="en-US" sz="1600" dirty="0" err="1">
                <a:solidFill>
                  <a:schemeClr val="tx1"/>
                </a:solidFill>
              </a:rPr>
              <a:t>java.util</a:t>
            </a:r>
            <a:r>
              <a:rPr lang="en-US" sz="1600" dirty="0">
                <a:solidFill>
                  <a:schemeClr val="tx1"/>
                </a:solidFill>
              </a:rPr>
              <a:t>.*;</a:t>
            </a:r>
          </a:p>
          <a:p>
            <a:pPr algn="just"/>
            <a:r>
              <a:rPr lang="en-US" sz="1600" dirty="0">
                <a:solidFill>
                  <a:schemeClr val="tx1"/>
                </a:solidFill>
              </a:rPr>
              <a:t>class </a:t>
            </a:r>
            <a:r>
              <a:rPr lang="en-US" sz="1600" dirty="0" err="1">
                <a:solidFill>
                  <a:schemeClr val="tx1"/>
                </a:solidFill>
              </a:rPr>
              <a:t>HashMapDemo</a:t>
            </a:r>
            <a:r>
              <a:rPr lang="en-US" sz="1600" dirty="0">
                <a:solidFill>
                  <a:schemeClr val="tx1"/>
                </a:solidFill>
              </a:rPr>
              <a:t>{ </a:t>
            </a:r>
          </a:p>
          <a:p>
            <a:pPr algn="just"/>
            <a:r>
              <a:rPr lang="en-US" sz="1600" dirty="0">
                <a:solidFill>
                  <a:schemeClr val="tx1"/>
                </a:solidFill>
              </a:rPr>
              <a:t>Public static void main(String </a:t>
            </a:r>
            <a:r>
              <a:rPr lang="en-US" sz="1600" dirty="0" err="1">
                <a:solidFill>
                  <a:schemeClr val="tx1"/>
                </a:solidFill>
              </a:rPr>
              <a:t>args</a:t>
            </a:r>
            <a:r>
              <a:rPr lang="en-US" sz="1600" dirty="0">
                <a:solidFill>
                  <a:schemeClr val="tx1"/>
                </a:solidFill>
              </a:rPr>
              <a:t>[]){</a:t>
            </a:r>
          </a:p>
          <a:p>
            <a:pPr algn="just"/>
            <a:r>
              <a:rPr lang="en-US" sz="1600" dirty="0">
                <a:solidFill>
                  <a:schemeClr val="tx1"/>
                </a:solidFill>
              </a:rPr>
              <a:t>HashMap m=new HashMap();</a:t>
            </a:r>
          </a:p>
          <a:p>
            <a:pPr algn="just"/>
            <a:r>
              <a:rPr lang="en-US" sz="1600" dirty="0" err="1">
                <a:solidFill>
                  <a:schemeClr val="tx1"/>
                </a:solidFill>
              </a:rPr>
              <a:t>m.put</a:t>
            </a:r>
            <a:r>
              <a:rPr lang="en-US" sz="1600" dirty="0">
                <a:solidFill>
                  <a:schemeClr val="tx1"/>
                </a:solidFill>
              </a:rPr>
              <a:t>(“Raj”,700); </a:t>
            </a:r>
            <a:r>
              <a:rPr lang="en-US" sz="1600" dirty="0" err="1">
                <a:solidFill>
                  <a:schemeClr val="tx1"/>
                </a:solidFill>
              </a:rPr>
              <a:t>m.put</a:t>
            </a:r>
            <a:r>
              <a:rPr lang="en-US" sz="1600" dirty="0">
                <a:solidFill>
                  <a:schemeClr val="tx1"/>
                </a:solidFill>
              </a:rPr>
              <a:t>(“Abu”,300); </a:t>
            </a:r>
            <a:r>
              <a:rPr lang="en-US" sz="1600" dirty="0" err="1">
                <a:solidFill>
                  <a:schemeClr val="tx1"/>
                </a:solidFill>
              </a:rPr>
              <a:t>m.put</a:t>
            </a:r>
            <a:r>
              <a:rPr lang="en-US" sz="1600" dirty="0">
                <a:solidFill>
                  <a:schemeClr val="tx1"/>
                </a:solidFill>
              </a:rPr>
              <a:t>(“Sam”,800);</a:t>
            </a:r>
          </a:p>
          <a:p>
            <a:pPr algn="just"/>
            <a:r>
              <a:rPr lang="en-US" sz="1600" dirty="0" err="1">
                <a:solidFill>
                  <a:schemeClr val="tx1"/>
                </a:solidFill>
              </a:rPr>
              <a:t>System.out.println</a:t>
            </a:r>
            <a:r>
              <a:rPr lang="en-US" sz="1600" dirty="0">
                <a:solidFill>
                  <a:schemeClr val="tx1"/>
                </a:solidFill>
              </a:rPr>
              <a:t>(m);//{k=</a:t>
            </a:r>
            <a:r>
              <a:rPr lang="en-US" sz="1600" dirty="0" err="1">
                <a:solidFill>
                  <a:schemeClr val="tx1"/>
                </a:solidFill>
              </a:rPr>
              <a:t>v,k</a:t>
            </a:r>
            <a:r>
              <a:rPr lang="en-US" sz="1600" dirty="0">
                <a:solidFill>
                  <a:schemeClr val="tx1"/>
                </a:solidFill>
              </a:rPr>
              <a:t>=v}</a:t>
            </a:r>
          </a:p>
          <a:p>
            <a:pPr algn="just"/>
            <a:r>
              <a:rPr lang="en-US" sz="1600" dirty="0" err="1">
                <a:solidFill>
                  <a:schemeClr val="tx1"/>
                </a:solidFill>
              </a:rPr>
              <a:t>System.out.println</a:t>
            </a:r>
            <a:r>
              <a:rPr lang="en-US" sz="1600" dirty="0">
                <a:solidFill>
                  <a:schemeClr val="tx1"/>
                </a:solidFill>
              </a:rPr>
              <a:t>(</a:t>
            </a:r>
            <a:r>
              <a:rPr lang="en-US" sz="1600" dirty="0" err="1">
                <a:solidFill>
                  <a:schemeClr val="tx1"/>
                </a:solidFill>
              </a:rPr>
              <a:t>m.put</a:t>
            </a:r>
            <a:r>
              <a:rPr lang="en-US" sz="1600" dirty="0">
                <a:solidFill>
                  <a:schemeClr val="tx1"/>
                </a:solidFill>
              </a:rPr>
              <a:t>(“Raj”,1000));</a:t>
            </a:r>
          </a:p>
          <a:p>
            <a:pPr algn="just"/>
            <a:r>
              <a:rPr lang="en-US" sz="1600" dirty="0">
                <a:solidFill>
                  <a:schemeClr val="tx1"/>
                </a:solidFill>
              </a:rPr>
              <a:t>Set s=</a:t>
            </a:r>
            <a:r>
              <a:rPr lang="en-US" sz="1600" dirty="0" err="1">
                <a:solidFill>
                  <a:schemeClr val="tx1"/>
                </a:solidFill>
              </a:rPr>
              <a:t>m.keySet</a:t>
            </a:r>
            <a:r>
              <a:rPr lang="en-US" sz="1600" dirty="0">
                <a:solidFill>
                  <a:schemeClr val="tx1"/>
                </a:solidFill>
              </a:rPr>
              <a:t>();</a:t>
            </a:r>
            <a:r>
              <a:rPr lang="en-US" sz="1600" dirty="0" err="1">
                <a:solidFill>
                  <a:schemeClr val="tx1"/>
                </a:solidFill>
              </a:rPr>
              <a:t>System.out.println</a:t>
            </a:r>
            <a:r>
              <a:rPr lang="en-US" sz="1600" dirty="0">
                <a:solidFill>
                  <a:schemeClr val="tx1"/>
                </a:solidFill>
              </a:rPr>
              <a:t>(s);//[</a:t>
            </a:r>
            <a:r>
              <a:rPr lang="en-US" sz="1600" dirty="0" err="1">
                <a:solidFill>
                  <a:schemeClr val="tx1"/>
                </a:solidFill>
              </a:rPr>
              <a:t>k,k,k</a:t>
            </a:r>
            <a:r>
              <a:rPr lang="en-US" sz="1600" dirty="0">
                <a:solidFill>
                  <a:schemeClr val="tx1"/>
                </a:solidFill>
              </a:rPr>
              <a:t>]</a:t>
            </a:r>
          </a:p>
          <a:p>
            <a:pPr algn="just"/>
            <a:r>
              <a:rPr lang="en-US" sz="1600" dirty="0">
                <a:solidFill>
                  <a:schemeClr val="tx1"/>
                </a:solidFill>
              </a:rPr>
              <a:t>Collection c=</a:t>
            </a:r>
            <a:r>
              <a:rPr lang="en-US" sz="1600" dirty="0" err="1">
                <a:solidFill>
                  <a:schemeClr val="tx1"/>
                </a:solidFill>
              </a:rPr>
              <a:t>m.values</a:t>
            </a:r>
            <a:r>
              <a:rPr lang="en-US" sz="1600" dirty="0">
                <a:solidFill>
                  <a:schemeClr val="tx1"/>
                </a:solidFill>
              </a:rPr>
              <a:t>();</a:t>
            </a:r>
            <a:r>
              <a:rPr lang="en-US" sz="1600" dirty="0" err="1">
                <a:solidFill>
                  <a:schemeClr val="tx1"/>
                </a:solidFill>
              </a:rPr>
              <a:t>System.out.println</a:t>
            </a:r>
            <a:r>
              <a:rPr lang="en-US" sz="1600" dirty="0">
                <a:solidFill>
                  <a:schemeClr val="tx1"/>
                </a:solidFill>
              </a:rPr>
              <a:t>(c);//[k=</a:t>
            </a:r>
            <a:r>
              <a:rPr lang="en-US" sz="1600" dirty="0" err="1">
                <a:solidFill>
                  <a:schemeClr val="tx1"/>
                </a:solidFill>
              </a:rPr>
              <a:t>v,k</a:t>
            </a:r>
            <a:r>
              <a:rPr lang="en-US" sz="1600" dirty="0">
                <a:solidFill>
                  <a:schemeClr val="tx1"/>
                </a:solidFill>
              </a:rPr>
              <a:t>=v]</a:t>
            </a:r>
          </a:p>
          <a:p>
            <a:pPr algn="just"/>
            <a:r>
              <a:rPr lang="en-US" sz="1600" dirty="0">
                <a:solidFill>
                  <a:schemeClr val="tx1"/>
                </a:solidFill>
              </a:rPr>
              <a:t>Set s1=</a:t>
            </a:r>
            <a:r>
              <a:rPr lang="en-US" sz="1600" dirty="0" err="1">
                <a:solidFill>
                  <a:schemeClr val="tx1"/>
                </a:solidFill>
              </a:rPr>
              <a:t>m.entrySet</a:t>
            </a:r>
            <a:r>
              <a:rPr lang="en-US" sz="1600" dirty="0">
                <a:solidFill>
                  <a:schemeClr val="tx1"/>
                </a:solidFill>
              </a:rPr>
              <a:t>();</a:t>
            </a:r>
            <a:r>
              <a:rPr lang="en-US" sz="1600" dirty="0" err="1">
                <a:solidFill>
                  <a:schemeClr val="tx1"/>
                </a:solidFill>
              </a:rPr>
              <a:t>System.out.println</a:t>
            </a:r>
            <a:r>
              <a:rPr lang="en-US" sz="1600" dirty="0">
                <a:solidFill>
                  <a:schemeClr val="tx1"/>
                </a:solidFill>
              </a:rPr>
              <a:t>(s1);</a:t>
            </a:r>
          </a:p>
          <a:p>
            <a:pPr algn="just"/>
            <a:r>
              <a:rPr lang="en-US" sz="1600" dirty="0">
                <a:solidFill>
                  <a:schemeClr val="tx1"/>
                </a:solidFill>
              </a:rPr>
              <a:t>Iterator </a:t>
            </a:r>
            <a:r>
              <a:rPr lang="en-US" sz="1600" dirty="0" err="1">
                <a:solidFill>
                  <a:schemeClr val="tx1"/>
                </a:solidFill>
              </a:rPr>
              <a:t>itr</a:t>
            </a:r>
            <a:r>
              <a:rPr lang="en-US" sz="1600" dirty="0">
                <a:solidFill>
                  <a:schemeClr val="tx1"/>
                </a:solidFill>
              </a:rPr>
              <a:t>=s1.iterator();</a:t>
            </a:r>
          </a:p>
          <a:p>
            <a:pPr algn="just"/>
            <a:r>
              <a:rPr lang="en-US" sz="1600" dirty="0">
                <a:solidFill>
                  <a:schemeClr val="tx1"/>
                </a:solidFill>
              </a:rPr>
              <a:t>while(</a:t>
            </a:r>
            <a:r>
              <a:rPr lang="en-US" sz="1600" dirty="0" err="1">
                <a:solidFill>
                  <a:schemeClr val="tx1"/>
                </a:solidFill>
              </a:rPr>
              <a:t>itr.hasNext</a:t>
            </a:r>
            <a:r>
              <a:rPr lang="en-US" sz="1600" dirty="0">
                <a:solidFill>
                  <a:schemeClr val="tx1"/>
                </a:solidFill>
              </a:rPr>
              <a:t>()){</a:t>
            </a:r>
          </a:p>
          <a:p>
            <a:pPr algn="just"/>
            <a:r>
              <a:rPr lang="en-US" sz="1600" dirty="0" err="1">
                <a:solidFill>
                  <a:schemeClr val="tx1"/>
                </a:solidFill>
              </a:rPr>
              <a:t>Map.Entry</a:t>
            </a:r>
            <a:r>
              <a:rPr lang="en-US" sz="1600" dirty="0">
                <a:solidFill>
                  <a:schemeClr val="tx1"/>
                </a:solidFill>
              </a:rPr>
              <a:t> m1=(</a:t>
            </a:r>
            <a:r>
              <a:rPr lang="en-US" sz="1600" dirty="0" err="1">
                <a:solidFill>
                  <a:schemeClr val="tx1"/>
                </a:solidFill>
              </a:rPr>
              <a:t>Map.Entry</a:t>
            </a:r>
            <a:r>
              <a:rPr lang="en-US" sz="1600" dirty="0">
                <a:solidFill>
                  <a:schemeClr val="tx1"/>
                </a:solidFill>
              </a:rPr>
              <a:t>)</a:t>
            </a:r>
            <a:r>
              <a:rPr lang="en-US" sz="1600" dirty="0" err="1">
                <a:solidFill>
                  <a:schemeClr val="tx1"/>
                </a:solidFill>
              </a:rPr>
              <a:t>itr.next</a:t>
            </a:r>
            <a:r>
              <a:rPr lang="en-US" sz="1600" dirty="0">
                <a:solidFill>
                  <a:schemeClr val="tx1"/>
                </a:solidFill>
              </a:rPr>
              <a:t>();</a:t>
            </a:r>
          </a:p>
          <a:p>
            <a:pPr algn="just"/>
            <a:r>
              <a:rPr lang="en-US" sz="1600" dirty="0" err="1">
                <a:solidFill>
                  <a:schemeClr val="tx1"/>
                </a:solidFill>
              </a:rPr>
              <a:t>System.out.println</a:t>
            </a:r>
            <a:r>
              <a:rPr lang="en-US" sz="1600" dirty="0">
                <a:solidFill>
                  <a:schemeClr val="tx1"/>
                </a:solidFill>
              </a:rPr>
              <a:t>(m1.getKey()+”……”+m1.getValue());</a:t>
            </a:r>
          </a:p>
          <a:p>
            <a:pPr algn="just"/>
            <a:r>
              <a:rPr lang="en-US" sz="1600" dirty="0">
                <a:solidFill>
                  <a:schemeClr val="tx1"/>
                </a:solidFill>
              </a:rPr>
              <a:t>If(m1.getKey().equals(“Sam”){</a:t>
            </a:r>
          </a:p>
          <a:p>
            <a:pPr algn="just"/>
            <a:r>
              <a:rPr lang="en-US" sz="1600" dirty="0">
                <a:solidFill>
                  <a:schemeClr val="tx1"/>
                </a:solidFill>
              </a:rPr>
              <a:t>m1.setValues(10000);}}</a:t>
            </a:r>
          </a:p>
          <a:p>
            <a:pPr algn="just"/>
            <a:r>
              <a:rPr lang="en-US" dirty="0" err="1">
                <a:solidFill>
                  <a:schemeClr val="tx1"/>
                </a:solidFill>
              </a:rPr>
              <a:t>System.out.println</a:t>
            </a:r>
            <a:r>
              <a:rPr lang="en-US" dirty="0">
                <a:solidFill>
                  <a:schemeClr val="tx1"/>
                </a:solidFill>
              </a:rPr>
              <a:t>(m);}}</a:t>
            </a: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highlight>
                <a:srgbClr val="FFFF00"/>
              </a:highlight>
            </a:endParaRPr>
          </a:p>
          <a:p>
            <a:pPr algn="just"/>
            <a:endParaRPr lang="en-US" dirty="0">
              <a:solidFill>
                <a:schemeClr val="tx1"/>
              </a:solidFill>
            </a:endParaRPr>
          </a:p>
          <a:p>
            <a:pPr algn="just"/>
            <a:endParaRPr lang="en-US" dirty="0">
              <a:solidFill>
                <a:schemeClr val="tx1"/>
              </a:solidFill>
            </a:endParaRPr>
          </a:p>
          <a:p>
            <a:pPr algn="just"/>
            <a:r>
              <a:rPr lang="en-US" dirty="0">
                <a:solidFill>
                  <a:schemeClr val="tx1"/>
                </a:solidFill>
              </a:rPr>
              <a:t> </a:t>
            </a:r>
          </a:p>
        </p:txBody>
      </p:sp>
    </p:spTree>
    <p:extLst>
      <p:ext uri="{BB962C8B-B14F-4D97-AF65-F5344CB8AC3E}">
        <p14:creationId xmlns:p14="http://schemas.microsoft.com/office/powerpoint/2010/main" val="26236643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3512</TotalTime>
  <Words>15130</Words>
  <Application>Microsoft Office PowerPoint</Application>
  <PresentationFormat>Widescreen</PresentationFormat>
  <Paragraphs>1723</Paragraphs>
  <Slides>111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111</vt:i4>
      </vt:variant>
    </vt:vector>
  </HeadingPairs>
  <TitlesOfParts>
    <vt:vector size="122" baseType="lpstr">
      <vt:lpstr>Arial</vt:lpstr>
      <vt:lpstr>Arial</vt:lpstr>
      <vt:lpstr>Arial Unicode MS</vt:lpstr>
      <vt:lpstr>erdana</vt:lpstr>
      <vt:lpstr>inter-bold</vt:lpstr>
      <vt:lpstr>inter-regular</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interface</dc:title>
  <dc:creator>SARVACHAN_VERMA</dc:creator>
  <cp:lastModifiedBy>santosh mishra</cp:lastModifiedBy>
  <cp:revision>10</cp:revision>
  <dcterms:created xsi:type="dcterms:W3CDTF">2024-05-12T12:15:24Z</dcterms:created>
  <dcterms:modified xsi:type="dcterms:W3CDTF">2024-06-03T01:12:17Z</dcterms:modified>
</cp:coreProperties>
</file>