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7" d="100"/>
          <a:sy n="67" d="100"/>
        </p:scale>
        <p:origin x="8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200BF-7852-462C-973D-F44DFEB508ED}" type="doc">
      <dgm:prSet loTypeId="urn:microsoft.com/office/officeart/2005/8/layout/process2" loCatId="process" qsTypeId="urn:microsoft.com/office/officeart/2005/8/quickstyle/simple1" qsCatId="simple" csTypeId="urn:microsoft.com/office/officeart/2005/8/colors/colorful3" csCatId="colorful" phldr="1"/>
      <dgm:spPr/>
      <dgm:t>
        <a:bodyPr/>
        <a:lstStyle/>
        <a:p>
          <a:endParaRPr lang="en-IN"/>
        </a:p>
      </dgm:t>
    </dgm:pt>
    <dgm:pt modelId="{B4D6A853-BF27-4CCA-8812-4C58F2E070EF}">
      <dgm:prSet phldrT="[Text]"/>
      <dgm:spPr/>
      <dgm:t>
        <a:bodyPr/>
        <a:lstStyle/>
        <a:p>
          <a:r>
            <a:rPr lang="en-US" dirty="0">
              <a:solidFill>
                <a:srgbClr val="FFFF00"/>
              </a:solidFill>
            </a:rPr>
            <a:t>BASE MODEL</a:t>
          </a:r>
          <a:endParaRPr lang="en-IN" dirty="0">
            <a:solidFill>
              <a:srgbClr val="FFFF00"/>
            </a:solidFill>
          </a:endParaRPr>
        </a:p>
      </dgm:t>
    </dgm:pt>
    <dgm:pt modelId="{B6B950D1-7292-452B-A89C-9FFC4B6CC59B}" type="sibTrans" cxnId="{0DB5698C-AF1F-42BD-AA40-7C1167D544EF}">
      <dgm:prSet/>
      <dgm:spPr/>
      <dgm:t>
        <a:bodyPr/>
        <a:lstStyle/>
        <a:p>
          <a:endParaRPr lang="en-IN"/>
        </a:p>
      </dgm:t>
    </dgm:pt>
    <dgm:pt modelId="{27EAC6FC-E3E6-4494-AEBE-362CD959FCFF}" type="parTrans" cxnId="{0DB5698C-AF1F-42BD-AA40-7C1167D544EF}">
      <dgm:prSet/>
      <dgm:spPr/>
      <dgm:t>
        <a:bodyPr/>
        <a:lstStyle/>
        <a:p>
          <a:endParaRPr lang="en-IN"/>
        </a:p>
      </dgm:t>
    </dgm:pt>
    <dgm:pt modelId="{B4764B81-10B0-4CBE-900A-01EDD41E0239}">
      <dgm:prSet phldrT="[Text]"/>
      <dgm:spPr/>
      <dgm:t>
        <a:bodyPr/>
        <a:lstStyle/>
        <a:p>
          <a:r>
            <a:rPr lang="en-US" dirty="0">
              <a:highlight>
                <a:srgbClr val="FF0000"/>
              </a:highlight>
            </a:rPr>
            <a:t>Importing Libraries</a:t>
          </a:r>
          <a:endParaRPr lang="en-IN" dirty="0">
            <a:highlight>
              <a:srgbClr val="FF0000"/>
            </a:highlight>
          </a:endParaRPr>
        </a:p>
      </dgm:t>
    </dgm:pt>
    <dgm:pt modelId="{23D107DA-4BE3-4CC5-B995-0468D5971B7E}" type="sibTrans" cxnId="{3DEBAE3C-6B82-4364-9E32-7DCF1B6985F9}">
      <dgm:prSet/>
      <dgm:spPr/>
      <dgm:t>
        <a:bodyPr/>
        <a:lstStyle/>
        <a:p>
          <a:endParaRPr lang="en-IN"/>
        </a:p>
      </dgm:t>
    </dgm:pt>
    <dgm:pt modelId="{7E1D97DB-EF1D-4F3C-BD77-0F041F2DD95B}" type="parTrans" cxnId="{3DEBAE3C-6B82-4364-9E32-7DCF1B6985F9}">
      <dgm:prSet/>
      <dgm:spPr/>
      <dgm:t>
        <a:bodyPr/>
        <a:lstStyle/>
        <a:p>
          <a:endParaRPr lang="en-IN"/>
        </a:p>
      </dgm:t>
    </dgm:pt>
    <dgm:pt modelId="{9C1AEAB7-68FB-419C-A36E-75FC65CE9309}">
      <dgm:prSet phldrT="[Text]"/>
      <dgm:spPr/>
      <dgm:t>
        <a:bodyPr/>
        <a:lstStyle/>
        <a:p>
          <a:r>
            <a:rPr lang="en-US" dirty="0">
              <a:solidFill>
                <a:srgbClr val="FF0000"/>
              </a:solidFill>
            </a:rPr>
            <a:t>EDA</a:t>
          </a:r>
          <a:endParaRPr lang="en-IN" dirty="0">
            <a:solidFill>
              <a:srgbClr val="FF0000"/>
            </a:solidFill>
          </a:endParaRPr>
        </a:p>
      </dgm:t>
    </dgm:pt>
    <dgm:pt modelId="{A0CE7463-0D0A-449B-B3C3-4217A7221829}" type="sibTrans" cxnId="{84838FD4-54EA-4653-B439-B58917BE78EE}">
      <dgm:prSet/>
      <dgm:spPr/>
      <dgm:t>
        <a:bodyPr/>
        <a:lstStyle/>
        <a:p>
          <a:endParaRPr lang="en-IN"/>
        </a:p>
      </dgm:t>
    </dgm:pt>
    <dgm:pt modelId="{90DEAFFE-E1B1-4CA9-997B-770A95B05BF2}" type="parTrans" cxnId="{84838FD4-54EA-4653-B439-B58917BE78EE}">
      <dgm:prSet/>
      <dgm:spPr/>
      <dgm:t>
        <a:bodyPr/>
        <a:lstStyle/>
        <a:p>
          <a:endParaRPr lang="en-IN"/>
        </a:p>
      </dgm:t>
    </dgm:pt>
    <dgm:pt modelId="{6E21E4EF-BC8D-4582-8509-8F6EBCAC990B}" type="pres">
      <dgm:prSet presAssocID="{803200BF-7852-462C-973D-F44DFEB508ED}" presName="linearFlow" presStyleCnt="0">
        <dgm:presLayoutVars>
          <dgm:resizeHandles val="exact"/>
        </dgm:presLayoutVars>
      </dgm:prSet>
      <dgm:spPr/>
    </dgm:pt>
    <dgm:pt modelId="{EC3B146E-BB4A-4120-AA92-28D16539C7E5}" type="pres">
      <dgm:prSet presAssocID="{B4764B81-10B0-4CBE-900A-01EDD41E0239}" presName="node" presStyleLbl="node1" presStyleIdx="0" presStyleCnt="3" custScaleX="303322">
        <dgm:presLayoutVars>
          <dgm:bulletEnabled val="1"/>
        </dgm:presLayoutVars>
      </dgm:prSet>
      <dgm:spPr/>
    </dgm:pt>
    <dgm:pt modelId="{9EA594BA-B1F8-4ECF-9C8B-CC232041815E}" type="pres">
      <dgm:prSet presAssocID="{23D107DA-4BE3-4CC5-B995-0468D5971B7E}" presName="sibTrans" presStyleLbl="sibTrans2D1" presStyleIdx="0" presStyleCnt="2"/>
      <dgm:spPr/>
    </dgm:pt>
    <dgm:pt modelId="{D520F11C-C6AB-45FE-BDF5-F287CCB6F626}" type="pres">
      <dgm:prSet presAssocID="{23D107DA-4BE3-4CC5-B995-0468D5971B7E}" presName="connectorText" presStyleLbl="sibTrans2D1" presStyleIdx="0" presStyleCnt="2"/>
      <dgm:spPr/>
    </dgm:pt>
    <dgm:pt modelId="{ED7BEE9C-AB1C-44F5-8492-417B3D6343FA}" type="pres">
      <dgm:prSet presAssocID="{9C1AEAB7-68FB-419C-A36E-75FC65CE9309}" presName="node" presStyleLbl="node1" presStyleIdx="1" presStyleCnt="3" custScaleX="303322">
        <dgm:presLayoutVars>
          <dgm:bulletEnabled val="1"/>
        </dgm:presLayoutVars>
      </dgm:prSet>
      <dgm:spPr/>
    </dgm:pt>
    <dgm:pt modelId="{004B52E2-F7DC-4DF9-BA64-96C3702E7E7B}" type="pres">
      <dgm:prSet presAssocID="{A0CE7463-0D0A-449B-B3C3-4217A7221829}" presName="sibTrans" presStyleLbl="sibTrans2D1" presStyleIdx="1" presStyleCnt="2"/>
      <dgm:spPr/>
    </dgm:pt>
    <dgm:pt modelId="{282053CD-1075-43EE-83BD-5763FC2946A8}" type="pres">
      <dgm:prSet presAssocID="{A0CE7463-0D0A-449B-B3C3-4217A7221829}" presName="connectorText" presStyleLbl="sibTrans2D1" presStyleIdx="1" presStyleCnt="2"/>
      <dgm:spPr/>
    </dgm:pt>
    <dgm:pt modelId="{7D2375DB-8982-48E1-A1C8-83CC306EE1E6}" type="pres">
      <dgm:prSet presAssocID="{B4D6A853-BF27-4CCA-8812-4C58F2E070EF}" presName="node" presStyleLbl="node1" presStyleIdx="2" presStyleCnt="3" custScaleX="293736">
        <dgm:presLayoutVars>
          <dgm:bulletEnabled val="1"/>
        </dgm:presLayoutVars>
      </dgm:prSet>
      <dgm:spPr/>
    </dgm:pt>
  </dgm:ptLst>
  <dgm:cxnLst>
    <dgm:cxn modelId="{E1EB7E14-A5EE-4132-BCC8-0A4B37194494}" type="presOf" srcId="{B4D6A853-BF27-4CCA-8812-4C58F2E070EF}" destId="{7D2375DB-8982-48E1-A1C8-83CC306EE1E6}" srcOrd="0" destOrd="0" presId="urn:microsoft.com/office/officeart/2005/8/layout/process2"/>
    <dgm:cxn modelId="{544C6225-1352-43D9-8EF4-451AE48226FF}" type="presOf" srcId="{A0CE7463-0D0A-449B-B3C3-4217A7221829}" destId="{004B52E2-F7DC-4DF9-BA64-96C3702E7E7B}" srcOrd="0" destOrd="0" presId="urn:microsoft.com/office/officeart/2005/8/layout/process2"/>
    <dgm:cxn modelId="{3DEBAE3C-6B82-4364-9E32-7DCF1B6985F9}" srcId="{803200BF-7852-462C-973D-F44DFEB508ED}" destId="{B4764B81-10B0-4CBE-900A-01EDD41E0239}" srcOrd="0" destOrd="0" parTransId="{7E1D97DB-EF1D-4F3C-BD77-0F041F2DD95B}" sibTransId="{23D107DA-4BE3-4CC5-B995-0468D5971B7E}"/>
    <dgm:cxn modelId="{C89B725D-397D-4EB5-A0D6-B108828A2B52}" type="presOf" srcId="{B4764B81-10B0-4CBE-900A-01EDD41E0239}" destId="{EC3B146E-BB4A-4120-AA92-28D16539C7E5}" srcOrd="0" destOrd="0" presId="urn:microsoft.com/office/officeart/2005/8/layout/process2"/>
    <dgm:cxn modelId="{0257466F-B5E5-4678-9460-D8EC38431D98}" type="presOf" srcId="{23D107DA-4BE3-4CC5-B995-0468D5971B7E}" destId="{D520F11C-C6AB-45FE-BDF5-F287CCB6F626}" srcOrd="1" destOrd="0" presId="urn:microsoft.com/office/officeart/2005/8/layout/process2"/>
    <dgm:cxn modelId="{D7A50378-9B14-4753-BA32-353061184194}" type="presOf" srcId="{803200BF-7852-462C-973D-F44DFEB508ED}" destId="{6E21E4EF-BC8D-4582-8509-8F6EBCAC990B}" srcOrd="0" destOrd="0" presId="urn:microsoft.com/office/officeart/2005/8/layout/process2"/>
    <dgm:cxn modelId="{0DB5698C-AF1F-42BD-AA40-7C1167D544EF}" srcId="{803200BF-7852-462C-973D-F44DFEB508ED}" destId="{B4D6A853-BF27-4CCA-8812-4C58F2E070EF}" srcOrd="2" destOrd="0" parTransId="{27EAC6FC-E3E6-4494-AEBE-362CD959FCFF}" sibTransId="{B6B950D1-7292-452B-A89C-9FFC4B6CC59B}"/>
    <dgm:cxn modelId="{3A1C3E95-330D-42DB-BA78-4C0A7CD58D63}" type="presOf" srcId="{9C1AEAB7-68FB-419C-A36E-75FC65CE9309}" destId="{ED7BEE9C-AB1C-44F5-8492-417B3D6343FA}" srcOrd="0" destOrd="0" presId="urn:microsoft.com/office/officeart/2005/8/layout/process2"/>
    <dgm:cxn modelId="{3C4401BD-F362-4E25-85BE-C5E7D167751F}" type="presOf" srcId="{23D107DA-4BE3-4CC5-B995-0468D5971B7E}" destId="{9EA594BA-B1F8-4ECF-9C8B-CC232041815E}" srcOrd="0" destOrd="0" presId="urn:microsoft.com/office/officeart/2005/8/layout/process2"/>
    <dgm:cxn modelId="{6D664CC2-53FC-4730-B39A-95A87897EA78}" type="presOf" srcId="{A0CE7463-0D0A-449B-B3C3-4217A7221829}" destId="{282053CD-1075-43EE-83BD-5763FC2946A8}" srcOrd="1" destOrd="0" presId="urn:microsoft.com/office/officeart/2005/8/layout/process2"/>
    <dgm:cxn modelId="{84838FD4-54EA-4653-B439-B58917BE78EE}" srcId="{803200BF-7852-462C-973D-F44DFEB508ED}" destId="{9C1AEAB7-68FB-419C-A36E-75FC65CE9309}" srcOrd="1" destOrd="0" parTransId="{90DEAFFE-E1B1-4CA9-997B-770A95B05BF2}" sibTransId="{A0CE7463-0D0A-449B-B3C3-4217A7221829}"/>
    <dgm:cxn modelId="{CBC1CB74-D7BA-4CD9-BA98-8E11FC9F9FAD}" type="presParOf" srcId="{6E21E4EF-BC8D-4582-8509-8F6EBCAC990B}" destId="{EC3B146E-BB4A-4120-AA92-28D16539C7E5}" srcOrd="0" destOrd="0" presId="urn:microsoft.com/office/officeart/2005/8/layout/process2"/>
    <dgm:cxn modelId="{B3313E51-13C1-478E-8446-048FD026419C}" type="presParOf" srcId="{6E21E4EF-BC8D-4582-8509-8F6EBCAC990B}" destId="{9EA594BA-B1F8-4ECF-9C8B-CC232041815E}" srcOrd="1" destOrd="0" presId="urn:microsoft.com/office/officeart/2005/8/layout/process2"/>
    <dgm:cxn modelId="{AD995B8C-D6C7-4B56-A0DD-27845F2C403B}" type="presParOf" srcId="{9EA594BA-B1F8-4ECF-9C8B-CC232041815E}" destId="{D520F11C-C6AB-45FE-BDF5-F287CCB6F626}" srcOrd="0" destOrd="0" presId="urn:microsoft.com/office/officeart/2005/8/layout/process2"/>
    <dgm:cxn modelId="{7554180D-0C40-41F5-9ADA-4386BC352B60}" type="presParOf" srcId="{6E21E4EF-BC8D-4582-8509-8F6EBCAC990B}" destId="{ED7BEE9C-AB1C-44F5-8492-417B3D6343FA}" srcOrd="2" destOrd="0" presId="urn:microsoft.com/office/officeart/2005/8/layout/process2"/>
    <dgm:cxn modelId="{2CE92493-29AC-4A14-9BEC-628CE09936DB}" type="presParOf" srcId="{6E21E4EF-BC8D-4582-8509-8F6EBCAC990B}" destId="{004B52E2-F7DC-4DF9-BA64-96C3702E7E7B}" srcOrd="3" destOrd="0" presId="urn:microsoft.com/office/officeart/2005/8/layout/process2"/>
    <dgm:cxn modelId="{833E8594-5A34-40DB-81FF-B28478EED0B1}" type="presParOf" srcId="{004B52E2-F7DC-4DF9-BA64-96C3702E7E7B}" destId="{282053CD-1075-43EE-83BD-5763FC2946A8}" srcOrd="0" destOrd="0" presId="urn:microsoft.com/office/officeart/2005/8/layout/process2"/>
    <dgm:cxn modelId="{243FD877-7BBA-4686-B621-85A03401D71D}" type="presParOf" srcId="{6E21E4EF-BC8D-4582-8509-8F6EBCAC990B}" destId="{7D2375DB-8982-48E1-A1C8-83CC306EE1E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3C0AC0D-A089-4AD0-BAB5-9E16CE17A070}" type="doc">
      <dgm:prSet loTypeId="urn:microsoft.com/office/officeart/2005/8/layout/process2" loCatId="process" qsTypeId="urn:microsoft.com/office/officeart/2005/8/quickstyle/simple1" qsCatId="simple" csTypeId="urn:microsoft.com/office/officeart/2005/8/colors/colorful2" csCatId="colorful" phldr="1"/>
      <dgm:spPr/>
      <dgm:t>
        <a:bodyPr/>
        <a:lstStyle/>
        <a:p>
          <a:endParaRPr lang="en-IN"/>
        </a:p>
      </dgm:t>
    </dgm:pt>
    <dgm:pt modelId="{86BB7C3C-3E97-48D7-BBE6-6E79D06B0265}">
      <dgm:prSet phldrT="[Text]" custT="1"/>
      <dgm:spPr/>
      <dgm:t>
        <a:bodyPr/>
        <a:lstStyle/>
        <a:p>
          <a:r>
            <a:rPr lang="en-US" sz="2000" dirty="0"/>
            <a:t>VISUALIZATION </a:t>
          </a:r>
          <a:endParaRPr lang="en-IN" sz="2000" dirty="0"/>
        </a:p>
      </dgm:t>
    </dgm:pt>
    <dgm:pt modelId="{7B64B81B-5A14-4FC1-9D05-FFDF77C0086F}" type="parTrans" cxnId="{49E92C2A-AA18-4217-BA09-8FD3873DB80E}">
      <dgm:prSet/>
      <dgm:spPr/>
      <dgm:t>
        <a:bodyPr/>
        <a:lstStyle/>
        <a:p>
          <a:endParaRPr lang="en-IN"/>
        </a:p>
      </dgm:t>
    </dgm:pt>
    <dgm:pt modelId="{2B603F18-4C61-4274-BA33-2E1A0B7E670B}" type="sibTrans" cxnId="{49E92C2A-AA18-4217-BA09-8FD3873DB80E}">
      <dgm:prSet/>
      <dgm:spPr/>
      <dgm:t>
        <a:bodyPr/>
        <a:lstStyle/>
        <a:p>
          <a:endParaRPr lang="en-IN"/>
        </a:p>
      </dgm:t>
    </dgm:pt>
    <dgm:pt modelId="{B27E1481-98DA-43E0-805B-268DF4102815}">
      <dgm:prSet phldrT="[Text]" custT="1"/>
      <dgm:spPr/>
      <dgm:t>
        <a:bodyPr/>
        <a:lstStyle/>
        <a:p>
          <a:r>
            <a:rPr lang="en-US" sz="2000" dirty="0"/>
            <a:t>MODEL</a:t>
          </a:r>
          <a:r>
            <a:rPr lang="en-US" sz="500" dirty="0"/>
            <a:t> </a:t>
          </a:r>
          <a:r>
            <a:rPr lang="en-US" sz="2000" dirty="0"/>
            <a:t>CRICTION</a:t>
          </a:r>
          <a:endParaRPr lang="en-IN" sz="2000" dirty="0"/>
        </a:p>
      </dgm:t>
    </dgm:pt>
    <dgm:pt modelId="{3C225FAB-DFDF-4CD3-A1CC-11631E0575F6}" type="parTrans" cxnId="{22093389-D4DD-471F-B18C-44A859856E7A}">
      <dgm:prSet/>
      <dgm:spPr/>
      <dgm:t>
        <a:bodyPr/>
        <a:lstStyle/>
        <a:p>
          <a:endParaRPr lang="en-IN"/>
        </a:p>
      </dgm:t>
    </dgm:pt>
    <dgm:pt modelId="{3155132C-5BEE-4EB4-AB78-9910F0B07335}" type="sibTrans" cxnId="{22093389-D4DD-471F-B18C-44A859856E7A}">
      <dgm:prSet/>
      <dgm:spPr/>
      <dgm:t>
        <a:bodyPr/>
        <a:lstStyle/>
        <a:p>
          <a:endParaRPr lang="en-IN"/>
        </a:p>
      </dgm:t>
    </dgm:pt>
    <dgm:pt modelId="{F6F64E81-9964-47AF-A279-12164B14A6EB}">
      <dgm:prSet phldrT="[Text]" custT="1"/>
      <dgm:spPr/>
      <dgm:t>
        <a:bodyPr/>
        <a:lstStyle/>
        <a:p>
          <a:r>
            <a:rPr lang="en-US" sz="2000" dirty="0"/>
            <a:t>MODEL SELCTION</a:t>
          </a:r>
          <a:endParaRPr lang="en-IN" sz="2000" dirty="0"/>
        </a:p>
      </dgm:t>
    </dgm:pt>
    <dgm:pt modelId="{75386002-9862-443C-8AE5-DFC5E592DF0F}" type="parTrans" cxnId="{103C42A5-41E2-4341-8E41-6311E8BBA946}">
      <dgm:prSet/>
      <dgm:spPr/>
      <dgm:t>
        <a:bodyPr/>
        <a:lstStyle/>
        <a:p>
          <a:endParaRPr lang="en-IN"/>
        </a:p>
      </dgm:t>
    </dgm:pt>
    <dgm:pt modelId="{1931E228-BFE7-4AA8-837C-6E6E3B29C22B}" type="sibTrans" cxnId="{103C42A5-41E2-4341-8E41-6311E8BBA946}">
      <dgm:prSet/>
      <dgm:spPr/>
      <dgm:t>
        <a:bodyPr/>
        <a:lstStyle/>
        <a:p>
          <a:endParaRPr lang="en-IN"/>
        </a:p>
      </dgm:t>
    </dgm:pt>
    <dgm:pt modelId="{611E1DC1-7AF9-422C-9B34-5B2C98FF72AF}" type="pres">
      <dgm:prSet presAssocID="{23C0AC0D-A089-4AD0-BAB5-9E16CE17A070}" presName="linearFlow" presStyleCnt="0">
        <dgm:presLayoutVars>
          <dgm:resizeHandles val="exact"/>
        </dgm:presLayoutVars>
      </dgm:prSet>
      <dgm:spPr/>
    </dgm:pt>
    <dgm:pt modelId="{863C628A-A6B9-40C5-A755-5E2D3E2F1BB5}" type="pres">
      <dgm:prSet presAssocID="{86BB7C3C-3E97-48D7-BBE6-6E79D06B0265}" presName="node" presStyleLbl="node1" presStyleIdx="0" presStyleCnt="3" custScaleX="900276">
        <dgm:presLayoutVars>
          <dgm:bulletEnabled val="1"/>
        </dgm:presLayoutVars>
      </dgm:prSet>
      <dgm:spPr/>
    </dgm:pt>
    <dgm:pt modelId="{8CA88D05-0519-4291-B104-9EFE2426315C}" type="pres">
      <dgm:prSet presAssocID="{2B603F18-4C61-4274-BA33-2E1A0B7E670B}" presName="sibTrans" presStyleLbl="sibTrans2D1" presStyleIdx="0" presStyleCnt="2"/>
      <dgm:spPr/>
    </dgm:pt>
    <dgm:pt modelId="{AFFDD58A-6B74-4C83-962D-4E7A713537FE}" type="pres">
      <dgm:prSet presAssocID="{2B603F18-4C61-4274-BA33-2E1A0B7E670B}" presName="connectorText" presStyleLbl="sibTrans2D1" presStyleIdx="0" presStyleCnt="2"/>
      <dgm:spPr/>
    </dgm:pt>
    <dgm:pt modelId="{3763F913-475F-4502-8D32-41D8F998BFB8}" type="pres">
      <dgm:prSet presAssocID="{B27E1481-98DA-43E0-805B-268DF4102815}" presName="node" presStyleLbl="node1" presStyleIdx="1" presStyleCnt="3" custScaleX="921740">
        <dgm:presLayoutVars>
          <dgm:bulletEnabled val="1"/>
        </dgm:presLayoutVars>
      </dgm:prSet>
      <dgm:spPr/>
    </dgm:pt>
    <dgm:pt modelId="{5B50011F-F2AA-47D7-8B5A-19E3FC8B36FC}" type="pres">
      <dgm:prSet presAssocID="{3155132C-5BEE-4EB4-AB78-9910F0B07335}" presName="sibTrans" presStyleLbl="sibTrans2D1" presStyleIdx="1" presStyleCnt="2" custLinFactNeighborY="0"/>
      <dgm:spPr/>
    </dgm:pt>
    <dgm:pt modelId="{9E97C405-2E6E-4E92-9C02-587838344B5E}" type="pres">
      <dgm:prSet presAssocID="{3155132C-5BEE-4EB4-AB78-9910F0B07335}" presName="connectorText" presStyleLbl="sibTrans2D1" presStyleIdx="1" presStyleCnt="2"/>
      <dgm:spPr/>
    </dgm:pt>
    <dgm:pt modelId="{FA5798C1-D262-47F3-8A2A-F92352218499}" type="pres">
      <dgm:prSet presAssocID="{F6F64E81-9964-47AF-A279-12164B14A6EB}" presName="node" presStyleLbl="node1" presStyleIdx="2" presStyleCnt="3" custScaleX="915730">
        <dgm:presLayoutVars>
          <dgm:bulletEnabled val="1"/>
        </dgm:presLayoutVars>
      </dgm:prSet>
      <dgm:spPr/>
    </dgm:pt>
  </dgm:ptLst>
  <dgm:cxnLst>
    <dgm:cxn modelId="{57288323-B62F-4DC1-9AA3-F526CC486274}" type="presOf" srcId="{2B603F18-4C61-4274-BA33-2E1A0B7E670B}" destId="{AFFDD58A-6B74-4C83-962D-4E7A713537FE}" srcOrd="1" destOrd="0" presId="urn:microsoft.com/office/officeart/2005/8/layout/process2"/>
    <dgm:cxn modelId="{49E92C2A-AA18-4217-BA09-8FD3873DB80E}" srcId="{23C0AC0D-A089-4AD0-BAB5-9E16CE17A070}" destId="{86BB7C3C-3E97-48D7-BBE6-6E79D06B0265}" srcOrd="0" destOrd="0" parTransId="{7B64B81B-5A14-4FC1-9D05-FFDF77C0086F}" sibTransId="{2B603F18-4C61-4274-BA33-2E1A0B7E670B}"/>
    <dgm:cxn modelId="{EF5FAE34-83BB-4FA2-964F-27767FEEFBFC}" type="presOf" srcId="{23C0AC0D-A089-4AD0-BAB5-9E16CE17A070}" destId="{611E1DC1-7AF9-422C-9B34-5B2C98FF72AF}" srcOrd="0" destOrd="0" presId="urn:microsoft.com/office/officeart/2005/8/layout/process2"/>
    <dgm:cxn modelId="{E49A1763-E3A7-44F8-A53C-F09A4EE44607}" type="presOf" srcId="{3155132C-5BEE-4EB4-AB78-9910F0B07335}" destId="{5B50011F-F2AA-47D7-8B5A-19E3FC8B36FC}" srcOrd="0" destOrd="0" presId="urn:microsoft.com/office/officeart/2005/8/layout/process2"/>
    <dgm:cxn modelId="{39D28E6C-25F3-415F-ABCA-5A92167CC207}" type="presOf" srcId="{F6F64E81-9964-47AF-A279-12164B14A6EB}" destId="{FA5798C1-D262-47F3-8A2A-F92352218499}" srcOrd="0" destOrd="0" presId="urn:microsoft.com/office/officeart/2005/8/layout/process2"/>
    <dgm:cxn modelId="{22093389-D4DD-471F-B18C-44A859856E7A}" srcId="{23C0AC0D-A089-4AD0-BAB5-9E16CE17A070}" destId="{B27E1481-98DA-43E0-805B-268DF4102815}" srcOrd="1" destOrd="0" parTransId="{3C225FAB-DFDF-4CD3-A1CC-11631E0575F6}" sibTransId="{3155132C-5BEE-4EB4-AB78-9910F0B07335}"/>
    <dgm:cxn modelId="{6431CD8C-9CC2-442E-90B5-1AC9A7FF3AD6}" type="presOf" srcId="{3155132C-5BEE-4EB4-AB78-9910F0B07335}" destId="{9E97C405-2E6E-4E92-9C02-587838344B5E}" srcOrd="1" destOrd="0" presId="urn:microsoft.com/office/officeart/2005/8/layout/process2"/>
    <dgm:cxn modelId="{103C42A5-41E2-4341-8E41-6311E8BBA946}" srcId="{23C0AC0D-A089-4AD0-BAB5-9E16CE17A070}" destId="{F6F64E81-9964-47AF-A279-12164B14A6EB}" srcOrd="2" destOrd="0" parTransId="{75386002-9862-443C-8AE5-DFC5E592DF0F}" sibTransId="{1931E228-BFE7-4AA8-837C-6E6E3B29C22B}"/>
    <dgm:cxn modelId="{F428B5CD-B651-4F10-93AB-26D44A95026A}" type="presOf" srcId="{86BB7C3C-3E97-48D7-BBE6-6E79D06B0265}" destId="{863C628A-A6B9-40C5-A755-5E2D3E2F1BB5}" srcOrd="0" destOrd="0" presId="urn:microsoft.com/office/officeart/2005/8/layout/process2"/>
    <dgm:cxn modelId="{5A962CE3-8463-432E-8750-C17D0D070764}" type="presOf" srcId="{B27E1481-98DA-43E0-805B-268DF4102815}" destId="{3763F913-475F-4502-8D32-41D8F998BFB8}" srcOrd="0" destOrd="0" presId="urn:microsoft.com/office/officeart/2005/8/layout/process2"/>
    <dgm:cxn modelId="{33BD2DF8-53AA-48CB-8823-A7E5A45DB71A}" type="presOf" srcId="{2B603F18-4C61-4274-BA33-2E1A0B7E670B}" destId="{8CA88D05-0519-4291-B104-9EFE2426315C}" srcOrd="0" destOrd="0" presId="urn:microsoft.com/office/officeart/2005/8/layout/process2"/>
    <dgm:cxn modelId="{FE65CC5D-24CB-4CAC-BF9B-AC4295204934}" type="presParOf" srcId="{611E1DC1-7AF9-422C-9B34-5B2C98FF72AF}" destId="{863C628A-A6B9-40C5-A755-5E2D3E2F1BB5}" srcOrd="0" destOrd="0" presId="urn:microsoft.com/office/officeart/2005/8/layout/process2"/>
    <dgm:cxn modelId="{9B7DA357-69E6-4951-AA17-389300C1313E}" type="presParOf" srcId="{611E1DC1-7AF9-422C-9B34-5B2C98FF72AF}" destId="{8CA88D05-0519-4291-B104-9EFE2426315C}" srcOrd="1" destOrd="0" presId="urn:microsoft.com/office/officeart/2005/8/layout/process2"/>
    <dgm:cxn modelId="{E8C8B02A-B264-42A9-87C0-8D957FD7F623}" type="presParOf" srcId="{8CA88D05-0519-4291-B104-9EFE2426315C}" destId="{AFFDD58A-6B74-4C83-962D-4E7A713537FE}" srcOrd="0" destOrd="0" presId="urn:microsoft.com/office/officeart/2005/8/layout/process2"/>
    <dgm:cxn modelId="{4F8B7232-90F8-4FD9-9249-9EEC077F1A7E}" type="presParOf" srcId="{611E1DC1-7AF9-422C-9B34-5B2C98FF72AF}" destId="{3763F913-475F-4502-8D32-41D8F998BFB8}" srcOrd="2" destOrd="0" presId="urn:microsoft.com/office/officeart/2005/8/layout/process2"/>
    <dgm:cxn modelId="{7DFB90AE-DAE3-421A-B3E8-F5D210DB8990}" type="presParOf" srcId="{611E1DC1-7AF9-422C-9B34-5B2C98FF72AF}" destId="{5B50011F-F2AA-47D7-8B5A-19E3FC8B36FC}" srcOrd="3" destOrd="0" presId="urn:microsoft.com/office/officeart/2005/8/layout/process2"/>
    <dgm:cxn modelId="{032BA6FE-ABFA-4FA2-8C79-6BAA4795EEDB}" type="presParOf" srcId="{5B50011F-F2AA-47D7-8B5A-19E3FC8B36FC}" destId="{9E97C405-2E6E-4E92-9C02-587838344B5E}" srcOrd="0" destOrd="0" presId="urn:microsoft.com/office/officeart/2005/8/layout/process2"/>
    <dgm:cxn modelId="{48A3ECC0-5216-4215-ACCB-C5C54F526FE9}" type="presParOf" srcId="{611E1DC1-7AF9-422C-9B34-5B2C98FF72AF}" destId="{FA5798C1-D262-47F3-8A2A-F92352218499}"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B146E-BB4A-4120-AA92-28D16539C7E5}">
      <dsp:nvSpPr>
        <dsp:cNvPr id="0" name=""/>
        <dsp:cNvSpPr/>
      </dsp:nvSpPr>
      <dsp:spPr>
        <a:xfrm>
          <a:off x="1773919" y="0"/>
          <a:ext cx="3203480" cy="58674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highlight>
                <a:srgbClr val="FF0000"/>
              </a:highlight>
            </a:rPr>
            <a:t>Importing Libraries</a:t>
          </a:r>
          <a:endParaRPr lang="en-IN" sz="2100" kern="1200" dirty="0">
            <a:highlight>
              <a:srgbClr val="FF0000"/>
            </a:highlight>
          </a:endParaRPr>
        </a:p>
      </dsp:txBody>
      <dsp:txXfrm>
        <a:off x="1791104" y="17185"/>
        <a:ext cx="3169110" cy="552370"/>
      </dsp:txXfrm>
    </dsp:sp>
    <dsp:sp modelId="{9EA594BA-B1F8-4ECF-9C8B-CC232041815E}">
      <dsp:nvSpPr>
        <dsp:cNvPr id="0" name=""/>
        <dsp:cNvSpPr/>
      </dsp:nvSpPr>
      <dsp:spPr>
        <a:xfrm rot="5400000">
          <a:off x="3265645" y="601408"/>
          <a:ext cx="220027" cy="26403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296449" y="623411"/>
        <a:ext cx="158419" cy="154019"/>
      </dsp:txXfrm>
    </dsp:sp>
    <dsp:sp modelId="{ED7BEE9C-AB1C-44F5-8492-417B3D6343FA}">
      <dsp:nvSpPr>
        <dsp:cNvPr id="0" name=""/>
        <dsp:cNvSpPr/>
      </dsp:nvSpPr>
      <dsp:spPr>
        <a:xfrm>
          <a:off x="1773919" y="880110"/>
          <a:ext cx="3203480" cy="586740"/>
        </a:xfrm>
        <a:prstGeom prst="roundRect">
          <a:avLst>
            <a:gd name="adj" fmla="val 10000"/>
          </a:avLst>
        </a:prstGeom>
        <a:solidFill>
          <a:schemeClr val="accent3">
            <a:hueOff val="-1377134"/>
            <a:satOff val="-11782"/>
            <a:lumOff val="-441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FF0000"/>
              </a:solidFill>
            </a:rPr>
            <a:t>EDA</a:t>
          </a:r>
          <a:endParaRPr lang="en-IN" sz="2100" kern="1200" dirty="0">
            <a:solidFill>
              <a:srgbClr val="FF0000"/>
            </a:solidFill>
          </a:endParaRPr>
        </a:p>
      </dsp:txBody>
      <dsp:txXfrm>
        <a:off x="1791104" y="897295"/>
        <a:ext cx="3169110" cy="552370"/>
      </dsp:txXfrm>
    </dsp:sp>
    <dsp:sp modelId="{004B52E2-F7DC-4DF9-BA64-96C3702E7E7B}">
      <dsp:nvSpPr>
        <dsp:cNvPr id="0" name=""/>
        <dsp:cNvSpPr/>
      </dsp:nvSpPr>
      <dsp:spPr>
        <a:xfrm rot="5400000">
          <a:off x="3265645" y="1481518"/>
          <a:ext cx="220027" cy="264033"/>
        </a:xfrm>
        <a:prstGeom prst="rightArrow">
          <a:avLst>
            <a:gd name="adj1" fmla="val 60000"/>
            <a:gd name="adj2" fmla="val 50000"/>
          </a:avLst>
        </a:prstGeom>
        <a:solidFill>
          <a:schemeClr val="accent3">
            <a:hueOff val="-2754268"/>
            <a:satOff val="-23563"/>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296449" y="1503521"/>
        <a:ext cx="158419" cy="154019"/>
      </dsp:txXfrm>
    </dsp:sp>
    <dsp:sp modelId="{7D2375DB-8982-48E1-A1C8-83CC306EE1E6}">
      <dsp:nvSpPr>
        <dsp:cNvPr id="0" name=""/>
        <dsp:cNvSpPr/>
      </dsp:nvSpPr>
      <dsp:spPr>
        <a:xfrm>
          <a:off x="1824539" y="1760220"/>
          <a:ext cx="3102239" cy="586740"/>
        </a:xfrm>
        <a:prstGeom prst="roundRect">
          <a:avLst>
            <a:gd name="adj" fmla="val 10000"/>
          </a:avLst>
        </a:prstGeom>
        <a:solidFill>
          <a:schemeClr val="accent3">
            <a:hueOff val="-2754268"/>
            <a:satOff val="-23563"/>
            <a:lumOff val="-88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00"/>
              </a:solidFill>
            </a:rPr>
            <a:t>BASE MODEL</a:t>
          </a:r>
          <a:endParaRPr lang="en-IN" sz="2000" kern="1200" dirty="0">
            <a:solidFill>
              <a:srgbClr val="FFFF00"/>
            </a:solidFill>
          </a:endParaRPr>
        </a:p>
      </dsp:txBody>
      <dsp:txXfrm>
        <a:off x="1841724" y="1777405"/>
        <a:ext cx="3067869" cy="552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C628A-A6B9-40C5-A755-5E2D3E2F1BB5}">
      <dsp:nvSpPr>
        <dsp:cNvPr id="0" name=""/>
        <dsp:cNvSpPr/>
      </dsp:nvSpPr>
      <dsp:spPr>
        <a:xfrm>
          <a:off x="39687" y="950"/>
          <a:ext cx="3329304" cy="48635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VISUALIZATION </a:t>
          </a:r>
          <a:endParaRPr lang="en-IN" sz="2000" kern="1200" dirty="0"/>
        </a:p>
      </dsp:txBody>
      <dsp:txXfrm>
        <a:off x="53932" y="15195"/>
        <a:ext cx="3300814" cy="457867"/>
      </dsp:txXfrm>
    </dsp:sp>
    <dsp:sp modelId="{8CA88D05-0519-4291-B104-9EFE2426315C}">
      <dsp:nvSpPr>
        <dsp:cNvPr id="0" name=""/>
        <dsp:cNvSpPr/>
      </dsp:nvSpPr>
      <dsp:spPr>
        <a:xfrm rot="5400000">
          <a:off x="1613147" y="499467"/>
          <a:ext cx="182384" cy="2188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1638681" y="517706"/>
        <a:ext cx="131317" cy="127669"/>
      </dsp:txXfrm>
    </dsp:sp>
    <dsp:sp modelId="{3763F913-475F-4502-8D32-41D8F998BFB8}">
      <dsp:nvSpPr>
        <dsp:cNvPr id="0" name=""/>
        <dsp:cNvSpPr/>
      </dsp:nvSpPr>
      <dsp:spPr>
        <a:xfrm>
          <a:off x="0" y="730487"/>
          <a:ext cx="3408680" cy="486357"/>
        </a:xfrm>
        <a:prstGeom prst="roundRect">
          <a:avLst>
            <a:gd name="adj" fmla="val 10000"/>
          </a:avLst>
        </a:prstGeom>
        <a:solidFill>
          <a:schemeClr val="accent2">
            <a:hueOff val="-1152010"/>
            <a:satOff val="-17397"/>
            <a:lumOff val="-460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a:t>
          </a:r>
          <a:r>
            <a:rPr lang="en-US" sz="500" kern="1200" dirty="0"/>
            <a:t> </a:t>
          </a:r>
          <a:r>
            <a:rPr lang="en-US" sz="2000" kern="1200" dirty="0"/>
            <a:t>CRICTION</a:t>
          </a:r>
          <a:endParaRPr lang="en-IN" sz="2000" kern="1200" dirty="0"/>
        </a:p>
      </dsp:txBody>
      <dsp:txXfrm>
        <a:off x="14245" y="744732"/>
        <a:ext cx="3380190" cy="457867"/>
      </dsp:txXfrm>
    </dsp:sp>
    <dsp:sp modelId="{5B50011F-F2AA-47D7-8B5A-19E3FC8B36FC}">
      <dsp:nvSpPr>
        <dsp:cNvPr id="0" name=""/>
        <dsp:cNvSpPr/>
      </dsp:nvSpPr>
      <dsp:spPr>
        <a:xfrm rot="5400000">
          <a:off x="1613147" y="1229004"/>
          <a:ext cx="182384" cy="218861"/>
        </a:xfrm>
        <a:prstGeom prst="rightArrow">
          <a:avLst>
            <a:gd name="adj1" fmla="val 60000"/>
            <a:gd name="adj2" fmla="val 50000"/>
          </a:avLst>
        </a:prstGeom>
        <a:solidFill>
          <a:schemeClr val="accent2">
            <a:hueOff val="-2304021"/>
            <a:satOff val="-34794"/>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1638681" y="1247243"/>
        <a:ext cx="131317" cy="127669"/>
      </dsp:txXfrm>
    </dsp:sp>
    <dsp:sp modelId="{FA5798C1-D262-47F3-8A2A-F92352218499}">
      <dsp:nvSpPr>
        <dsp:cNvPr id="0" name=""/>
        <dsp:cNvSpPr/>
      </dsp:nvSpPr>
      <dsp:spPr>
        <a:xfrm>
          <a:off x="11112" y="1460024"/>
          <a:ext cx="3386454" cy="486357"/>
        </a:xfrm>
        <a:prstGeom prst="roundRect">
          <a:avLst>
            <a:gd name="adj" fmla="val 10000"/>
          </a:avLst>
        </a:prstGeom>
        <a:solidFill>
          <a:schemeClr val="accent2">
            <a:hueOff val="-2304021"/>
            <a:satOff val="-34794"/>
            <a:lumOff val="-921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 SELCTION</a:t>
          </a:r>
          <a:endParaRPr lang="en-IN" sz="2000" kern="1200" dirty="0"/>
        </a:p>
      </dsp:txBody>
      <dsp:txXfrm>
        <a:off x="25357" y="1474269"/>
        <a:ext cx="3357964" cy="4578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19463-ED94-4DF4-99A9-5BC60DC432E4}" type="datetimeFigureOut">
              <a:rPr lang="en-IN" smtClean="0"/>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03BA8-8FEC-42AF-BE1A-310D0ACEBF93}" type="slidenum">
              <a:rPr lang="en-IN" smtClean="0"/>
              <a:t>‹#›</a:t>
            </a:fld>
            <a:endParaRPr lang="en-IN"/>
          </a:p>
        </p:txBody>
      </p:sp>
    </p:spTree>
    <p:extLst>
      <p:ext uri="{BB962C8B-B14F-4D97-AF65-F5344CB8AC3E}">
        <p14:creationId xmlns:p14="http://schemas.microsoft.com/office/powerpoint/2010/main" val="111525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6/6/2022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F713-2AE4-ED96-CFA6-C2F918B436B8}"/>
              </a:ext>
            </a:extLst>
          </p:cNvPr>
          <p:cNvSpPr>
            <a:spLocks noGrp="1"/>
          </p:cNvSpPr>
          <p:nvPr>
            <p:ph type="ctrTitle"/>
          </p:nvPr>
        </p:nvSpPr>
        <p:spPr>
          <a:xfrm>
            <a:off x="162575" y="368617"/>
            <a:ext cx="12306300" cy="1785938"/>
          </a:xfrm>
        </p:spPr>
        <p:txBody>
          <a:bodyPr>
            <a:normAutofit/>
          </a:bodyPr>
          <a:lstStyle/>
          <a:p>
            <a:r>
              <a:rPr lang="en-US" sz="4800" b="1" i="1" u="sng" dirty="0">
                <a:solidFill>
                  <a:schemeClr val="bg1"/>
                </a:solidFill>
                <a:effectLst>
                  <a:outerShdw blurRad="38100" dist="38100" dir="2700000" algn="tl">
                    <a:srgbClr val="000000">
                      <a:alpha val="43137"/>
                    </a:srgbClr>
                  </a:outerShdw>
                </a:effectLst>
                <a:highlight>
                  <a:srgbClr val="00FFFF"/>
                </a:highlight>
              </a:rPr>
              <a:t>PROJEPCT ON DATA ANALISTE</a:t>
            </a:r>
            <a:br>
              <a:rPr lang="en-IN" sz="4800" b="1" i="1" u="sng" dirty="0">
                <a:effectLst>
                  <a:outerShdw blurRad="38100" dist="38100" dir="2700000" algn="tl">
                    <a:srgbClr val="000000">
                      <a:alpha val="43137"/>
                    </a:srgbClr>
                  </a:outerShdw>
                </a:effectLst>
                <a:highlight>
                  <a:srgbClr val="00FFFF"/>
                </a:highlight>
              </a:rPr>
            </a:br>
            <a:endParaRPr lang="en-IN" dirty="0"/>
          </a:p>
        </p:txBody>
      </p:sp>
      <p:sp>
        <p:nvSpPr>
          <p:cNvPr id="3" name="Subtitle 2">
            <a:extLst>
              <a:ext uri="{FF2B5EF4-FFF2-40B4-BE49-F238E27FC236}">
                <a16:creationId xmlns:a16="http://schemas.microsoft.com/office/drawing/2014/main" id="{5AE8427A-75FF-8E13-D340-70CCA3E3D2D3}"/>
              </a:ext>
            </a:extLst>
          </p:cNvPr>
          <p:cNvSpPr>
            <a:spLocks noGrp="1"/>
          </p:cNvSpPr>
          <p:nvPr>
            <p:ph type="subTitle" idx="1"/>
          </p:nvPr>
        </p:nvSpPr>
        <p:spPr>
          <a:xfrm>
            <a:off x="6917705" y="1737360"/>
            <a:ext cx="5111720" cy="3563303"/>
          </a:xfrm>
        </p:spPr>
        <p:txBody>
          <a:bodyPr>
            <a:normAutofit fontScale="92500"/>
          </a:bodyPr>
          <a:lstStyle/>
          <a:p>
            <a:pPr algn="l"/>
            <a:r>
              <a:rPr lang="en-US" sz="4400" dirty="0"/>
              <a:t>Project Name:-Predicting Housing Sale price  By Sawant Mayur Sunil </a:t>
            </a:r>
            <a:endParaRPr lang="en-IN" sz="4400" dirty="0"/>
          </a:p>
        </p:txBody>
      </p:sp>
      <p:pic>
        <p:nvPicPr>
          <p:cNvPr id="5" name="Picture 4">
            <a:extLst>
              <a:ext uri="{FF2B5EF4-FFF2-40B4-BE49-F238E27FC236}">
                <a16:creationId xmlns:a16="http://schemas.microsoft.com/office/drawing/2014/main" id="{E999E4BA-7BE9-384F-AFCB-8046C2E3999A}"/>
              </a:ext>
            </a:extLst>
          </p:cNvPr>
          <p:cNvPicPr>
            <a:picLocks noChangeAspect="1"/>
          </p:cNvPicPr>
          <p:nvPr/>
        </p:nvPicPr>
        <p:blipFill>
          <a:blip r:embed="rId2"/>
          <a:stretch>
            <a:fillRect/>
          </a:stretch>
        </p:blipFill>
        <p:spPr>
          <a:xfrm>
            <a:off x="-16926" y="1557337"/>
            <a:ext cx="6332651" cy="5300663"/>
          </a:xfrm>
          <a:prstGeom prst="rect">
            <a:avLst/>
          </a:prstGeom>
        </p:spPr>
      </p:pic>
    </p:spTree>
    <p:extLst>
      <p:ext uri="{BB962C8B-B14F-4D97-AF65-F5344CB8AC3E}">
        <p14:creationId xmlns:p14="http://schemas.microsoft.com/office/powerpoint/2010/main" val="195156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2FAF-1769-C4A1-19D2-AF1ACE8C8051}"/>
              </a:ext>
            </a:extLst>
          </p:cNvPr>
          <p:cNvSpPr>
            <a:spLocks noGrp="1"/>
          </p:cNvSpPr>
          <p:nvPr>
            <p:ph type="title"/>
          </p:nvPr>
        </p:nvSpPr>
        <p:spPr>
          <a:xfrm>
            <a:off x="1002283" y="2541639"/>
            <a:ext cx="10353761" cy="1326321"/>
          </a:xfrm>
        </p:spPr>
        <p:txBody>
          <a:bodyPr/>
          <a:lstStyle/>
          <a:p>
            <a:pPr algn="l"/>
            <a:r>
              <a:rPr lang="en-US" dirty="0"/>
              <a:t>MODEL CREATION</a:t>
            </a:r>
            <a:endParaRPr lang="en-IN" dirty="0"/>
          </a:p>
        </p:txBody>
      </p:sp>
      <p:sp>
        <p:nvSpPr>
          <p:cNvPr id="3" name="Content Placeholder 2">
            <a:extLst>
              <a:ext uri="{FF2B5EF4-FFF2-40B4-BE49-F238E27FC236}">
                <a16:creationId xmlns:a16="http://schemas.microsoft.com/office/drawing/2014/main" id="{F2FB45B8-29C5-66E8-44B6-A7555DE582C7}"/>
              </a:ext>
            </a:extLst>
          </p:cNvPr>
          <p:cNvSpPr>
            <a:spLocks noGrp="1"/>
          </p:cNvSpPr>
          <p:nvPr>
            <p:ph idx="1"/>
          </p:nvPr>
        </p:nvSpPr>
        <p:spPr>
          <a:xfrm>
            <a:off x="913795" y="3452919"/>
            <a:ext cx="10353762" cy="1591033"/>
          </a:xfrm>
        </p:spPr>
        <p:txBody>
          <a:bodyPr>
            <a:normAutofit/>
          </a:bodyPr>
          <a:lstStyle/>
          <a:p>
            <a:r>
              <a:rPr lang="en-US" b="0" i="0" dirty="0">
                <a:effectLst/>
                <a:latin typeface="charter"/>
              </a:rPr>
              <a:t>In this process, we are going to build and train five different types of linear regression models which are the ln model, Ridge regression model, Lasso regression model, Elastic Net regression model. For all the models, we are going to use the pre-built algorithms provided by the scikit-learn package in python. </a:t>
            </a:r>
          </a:p>
          <a:p>
            <a:endParaRPr lang="en-IN" dirty="0"/>
          </a:p>
        </p:txBody>
      </p:sp>
      <p:sp>
        <p:nvSpPr>
          <p:cNvPr id="5" name="TextBox 4">
            <a:extLst>
              <a:ext uri="{FF2B5EF4-FFF2-40B4-BE49-F238E27FC236}">
                <a16:creationId xmlns:a16="http://schemas.microsoft.com/office/drawing/2014/main" id="{4B20760A-53AB-1E7E-20BC-603E1BFC8D66}"/>
              </a:ext>
            </a:extLst>
          </p:cNvPr>
          <p:cNvSpPr txBox="1"/>
          <p:nvPr/>
        </p:nvSpPr>
        <p:spPr>
          <a:xfrm>
            <a:off x="1106131" y="162232"/>
            <a:ext cx="10353761" cy="615553"/>
          </a:xfrm>
          <a:prstGeom prst="rect">
            <a:avLst/>
          </a:prstGeom>
          <a:noFill/>
        </p:spPr>
        <p:txBody>
          <a:bodyPr wrap="square" rtlCol="0">
            <a:spAutoFit/>
          </a:bodyPr>
          <a:lstStyle/>
          <a:p>
            <a:pPr algn="l"/>
            <a:r>
              <a:rPr lang="en-IN" sz="3400" b="1" i="0" dirty="0">
                <a:effectLst/>
                <a:latin typeface="sohne"/>
              </a:rPr>
              <a:t>FEATURE SELECTION &amp; DATA SPLITE</a:t>
            </a:r>
          </a:p>
        </p:txBody>
      </p:sp>
      <p:sp>
        <p:nvSpPr>
          <p:cNvPr id="6" name="TextBox 5">
            <a:extLst>
              <a:ext uri="{FF2B5EF4-FFF2-40B4-BE49-F238E27FC236}">
                <a16:creationId xmlns:a16="http://schemas.microsoft.com/office/drawing/2014/main" id="{A9A20A3E-3788-6C85-9CA5-67DC97A4AF19}"/>
              </a:ext>
            </a:extLst>
          </p:cNvPr>
          <p:cNvSpPr txBox="1"/>
          <p:nvPr/>
        </p:nvSpPr>
        <p:spPr>
          <a:xfrm>
            <a:off x="1106131" y="777785"/>
            <a:ext cx="9979738" cy="1323439"/>
          </a:xfrm>
          <a:prstGeom prst="rect">
            <a:avLst/>
          </a:prstGeom>
          <a:noFill/>
        </p:spPr>
        <p:txBody>
          <a:bodyPr wrap="square" rtlCol="0">
            <a:spAutoFit/>
          </a:bodyPr>
          <a:lstStyle/>
          <a:p>
            <a:r>
              <a:rPr lang="en-US" sz="2000" b="0" i="0" dirty="0">
                <a:effectLst/>
                <a:latin typeface="charter"/>
              </a:rPr>
              <a:t>In this process we are going to define the ‘X’ variable (independent variable) and the ‘Y’ variable (dependent variable). After defining the variables, we will use them to split the data into a train set and test set. Splitting the data can be done using the ‘</a:t>
            </a:r>
            <a:r>
              <a:rPr lang="en-US" sz="2000" b="0" i="0" dirty="0" err="1">
                <a:effectLst/>
                <a:latin typeface="charter"/>
              </a:rPr>
              <a:t>train_test_split</a:t>
            </a:r>
            <a:r>
              <a:rPr lang="en-US" sz="2000" b="0" i="0" dirty="0">
                <a:effectLst/>
                <a:latin typeface="charter"/>
              </a:rPr>
              <a:t>’ function provided by scikit-learn in python</a:t>
            </a:r>
            <a:r>
              <a:rPr lang="en-US" b="0" i="0" dirty="0">
                <a:effectLst/>
                <a:latin typeface="charter"/>
              </a:rPr>
              <a:t>.</a:t>
            </a:r>
            <a:endParaRPr lang="en-IN" dirty="0"/>
          </a:p>
        </p:txBody>
      </p:sp>
    </p:spTree>
    <p:extLst>
      <p:ext uri="{BB962C8B-B14F-4D97-AF65-F5344CB8AC3E}">
        <p14:creationId xmlns:p14="http://schemas.microsoft.com/office/powerpoint/2010/main" val="381106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BEF8-6478-104F-658A-72D960C48C94}"/>
              </a:ext>
            </a:extLst>
          </p:cNvPr>
          <p:cNvSpPr>
            <a:spLocks noGrp="1"/>
          </p:cNvSpPr>
          <p:nvPr>
            <p:ph type="title"/>
          </p:nvPr>
        </p:nvSpPr>
        <p:spPr/>
        <p:txBody>
          <a:bodyPr/>
          <a:lstStyle/>
          <a:p>
            <a:pPr algn="l"/>
            <a:r>
              <a:rPr lang="en-US" dirty="0"/>
              <a:t>MODEL SELCTION</a:t>
            </a:r>
            <a:endParaRPr lang="en-IN" dirty="0"/>
          </a:p>
        </p:txBody>
      </p:sp>
      <p:graphicFrame>
        <p:nvGraphicFramePr>
          <p:cNvPr id="6" name="Table 6">
            <a:extLst>
              <a:ext uri="{FF2B5EF4-FFF2-40B4-BE49-F238E27FC236}">
                <a16:creationId xmlns:a16="http://schemas.microsoft.com/office/drawing/2014/main" id="{16F23CB6-6B96-C89E-01C8-039C2FAE7B44}"/>
              </a:ext>
            </a:extLst>
          </p:cNvPr>
          <p:cNvGraphicFramePr>
            <a:graphicFrameLocks noGrp="1"/>
          </p:cNvGraphicFramePr>
          <p:nvPr>
            <p:ph idx="1"/>
            <p:extLst>
              <p:ext uri="{D42A27DB-BD31-4B8C-83A1-F6EECF244321}">
                <p14:modId xmlns:p14="http://schemas.microsoft.com/office/powerpoint/2010/main" val="3909921819"/>
              </p:ext>
            </p:extLst>
          </p:nvPr>
        </p:nvGraphicFramePr>
        <p:xfrm>
          <a:off x="822960" y="1706880"/>
          <a:ext cx="10353675" cy="3403600"/>
        </p:xfrm>
        <a:graphic>
          <a:graphicData uri="http://schemas.openxmlformats.org/drawingml/2006/table">
            <a:tbl>
              <a:tblPr firstRow="1" bandRow="1">
                <a:tableStyleId>{2D5ABB26-0587-4C30-8999-92F81FD0307C}</a:tableStyleId>
              </a:tblPr>
              <a:tblGrid>
                <a:gridCol w="2070735">
                  <a:extLst>
                    <a:ext uri="{9D8B030D-6E8A-4147-A177-3AD203B41FA5}">
                      <a16:colId xmlns:a16="http://schemas.microsoft.com/office/drawing/2014/main" val="3198248319"/>
                    </a:ext>
                  </a:extLst>
                </a:gridCol>
                <a:gridCol w="2070735">
                  <a:extLst>
                    <a:ext uri="{9D8B030D-6E8A-4147-A177-3AD203B41FA5}">
                      <a16:colId xmlns:a16="http://schemas.microsoft.com/office/drawing/2014/main" val="3089640030"/>
                    </a:ext>
                  </a:extLst>
                </a:gridCol>
                <a:gridCol w="2070735">
                  <a:extLst>
                    <a:ext uri="{9D8B030D-6E8A-4147-A177-3AD203B41FA5}">
                      <a16:colId xmlns:a16="http://schemas.microsoft.com/office/drawing/2014/main" val="3780028965"/>
                    </a:ext>
                  </a:extLst>
                </a:gridCol>
                <a:gridCol w="2070735">
                  <a:extLst>
                    <a:ext uri="{9D8B030D-6E8A-4147-A177-3AD203B41FA5}">
                      <a16:colId xmlns:a16="http://schemas.microsoft.com/office/drawing/2014/main" val="3365998743"/>
                    </a:ext>
                  </a:extLst>
                </a:gridCol>
                <a:gridCol w="2070735">
                  <a:extLst>
                    <a:ext uri="{9D8B030D-6E8A-4147-A177-3AD203B41FA5}">
                      <a16:colId xmlns:a16="http://schemas.microsoft.com/office/drawing/2014/main" val="2258542557"/>
                    </a:ext>
                  </a:extLst>
                </a:gridCol>
              </a:tblGrid>
              <a:tr h="370840">
                <a:tc>
                  <a:txBody>
                    <a:bodyPr/>
                    <a:lstStyle/>
                    <a:p>
                      <a:r>
                        <a:rPr lang="en-US" dirty="0"/>
                        <a:t>Model Name</a:t>
                      </a:r>
                      <a:endParaRPr lang="en-IN" dirty="0"/>
                    </a:p>
                  </a:txBody>
                  <a:tcPr/>
                </a:tc>
                <a:tc>
                  <a:txBody>
                    <a:bodyPr/>
                    <a:lstStyle/>
                    <a:p>
                      <a:r>
                        <a:rPr lang="en-IN" b="0" i="0" dirty="0">
                          <a:effectLst/>
                          <a:latin typeface="Roboto" panose="02000000000000000000" pitchFamily="2" charset="0"/>
                        </a:rPr>
                        <a:t> R-squared</a:t>
                      </a:r>
                      <a:endParaRPr lang="en-IN" dirty="0"/>
                    </a:p>
                  </a:txBody>
                  <a:tcPr/>
                </a:tc>
                <a:tc>
                  <a:txBody>
                    <a:bodyPr/>
                    <a:lstStyle/>
                    <a:p>
                      <a:r>
                        <a:rPr lang="en-IN" b="0" i="0" dirty="0">
                          <a:effectLst/>
                          <a:latin typeface="Roboto" panose="02000000000000000000" pitchFamily="2" charset="0"/>
                        </a:rPr>
                        <a:t>Adjusted R-squared</a:t>
                      </a:r>
                      <a:endParaRPr lang="en-IN" dirty="0"/>
                    </a:p>
                  </a:txBody>
                  <a:tcPr/>
                </a:tc>
                <a:tc>
                  <a:txBody>
                    <a:bodyPr/>
                    <a:lstStyle/>
                    <a:p>
                      <a:r>
                        <a:rPr lang="en-US" dirty="0"/>
                        <a:t>MSE</a:t>
                      </a:r>
                      <a:endParaRPr lang="en-IN" dirty="0"/>
                    </a:p>
                  </a:txBody>
                  <a:tcPr/>
                </a:tc>
                <a:tc>
                  <a:txBody>
                    <a:bodyPr/>
                    <a:lstStyle/>
                    <a:p>
                      <a:r>
                        <a:rPr lang="en-US" dirty="0"/>
                        <a:t>RMSE</a:t>
                      </a:r>
                      <a:endParaRPr lang="en-IN" dirty="0"/>
                    </a:p>
                  </a:txBody>
                  <a:tcPr/>
                </a:tc>
                <a:extLst>
                  <a:ext uri="{0D108BD9-81ED-4DB2-BD59-A6C34878D82A}">
                    <a16:rowId xmlns:a16="http://schemas.microsoft.com/office/drawing/2014/main" val="3411465460"/>
                  </a:ext>
                </a:extLst>
              </a:tr>
              <a:tr h="370840">
                <a:tc>
                  <a:txBody>
                    <a:bodyPr/>
                    <a:lstStyle/>
                    <a:p>
                      <a:r>
                        <a:rPr lang="en-US" dirty="0"/>
                        <a:t>Base Model</a:t>
                      </a:r>
                      <a:endParaRPr lang="en-IN" dirty="0"/>
                    </a:p>
                  </a:txBody>
                  <a:tcPr/>
                </a:tc>
                <a:tc>
                  <a:txBody>
                    <a:bodyPr/>
                    <a:lstStyle/>
                    <a:p>
                      <a:r>
                        <a:rPr lang="en-IN" dirty="0">
                          <a:effectLst/>
                          <a:latin typeface="Roboto" panose="02000000000000000000" pitchFamily="2" charset="0"/>
                        </a:rPr>
                        <a:t>0.7965422 </a:t>
                      </a:r>
                      <a:endParaRPr lang="en-IN" dirty="0"/>
                    </a:p>
                  </a:txBody>
                  <a:tcPr/>
                </a:tc>
                <a:tc>
                  <a:txBody>
                    <a:bodyPr/>
                    <a:lstStyle/>
                    <a:p>
                      <a:r>
                        <a:rPr lang="en-IN" b="0" i="0" dirty="0">
                          <a:effectLst/>
                          <a:latin typeface="Roboto" panose="02000000000000000000" pitchFamily="2" charset="0"/>
                        </a:rPr>
                        <a:t>0.79143027</a:t>
                      </a:r>
                      <a:endParaRPr lang="en-IN" dirty="0"/>
                    </a:p>
                  </a:txBody>
                  <a:tcPr/>
                </a:tc>
                <a:tc>
                  <a:txBody>
                    <a:bodyPr/>
                    <a:lstStyle/>
                    <a:p>
                      <a:r>
                        <a:rPr lang="en-IN" dirty="0">
                          <a:effectLst/>
                          <a:latin typeface="Roboto" panose="02000000000000000000" pitchFamily="2" charset="0"/>
                        </a:rPr>
                        <a:t>8.41875079*e8 </a:t>
                      </a:r>
                      <a:endParaRPr lang="en-IN" dirty="0"/>
                    </a:p>
                  </a:txBody>
                  <a:tcPr/>
                </a:tc>
                <a:tc>
                  <a:txBody>
                    <a:bodyPr/>
                    <a:lstStyle/>
                    <a:p>
                      <a:r>
                        <a:rPr lang="en-IN" dirty="0">
                          <a:effectLst/>
                          <a:latin typeface="Roboto" panose="02000000000000000000" pitchFamily="2" charset="0"/>
                        </a:rPr>
                        <a:t>29015.0836</a:t>
                      </a:r>
                      <a:endParaRPr lang="en-IN" dirty="0"/>
                    </a:p>
                  </a:txBody>
                  <a:tcPr/>
                </a:tc>
                <a:extLst>
                  <a:ext uri="{0D108BD9-81ED-4DB2-BD59-A6C34878D82A}">
                    <a16:rowId xmlns:a16="http://schemas.microsoft.com/office/drawing/2014/main" val="598267311"/>
                  </a:ext>
                </a:extLst>
              </a:tr>
              <a:tr h="370840">
                <a:tc>
                  <a:txBody>
                    <a:bodyPr/>
                    <a:lstStyle/>
                    <a:p>
                      <a:r>
                        <a:rPr lang="en-IN" dirty="0"/>
                        <a:t>Linear Regression</a:t>
                      </a:r>
                    </a:p>
                  </a:txBody>
                  <a:tcPr/>
                </a:tc>
                <a:tc>
                  <a:txBody>
                    <a:bodyPr/>
                    <a:lstStyle/>
                    <a:p>
                      <a:r>
                        <a:rPr lang="en-US" dirty="0"/>
                        <a:t>0.8673760</a:t>
                      </a:r>
                      <a:endParaRPr lang="en-IN" dirty="0"/>
                    </a:p>
                  </a:txBody>
                  <a:tcPr/>
                </a:tc>
                <a:tc>
                  <a:txBody>
                    <a:bodyPr/>
                    <a:lstStyle/>
                    <a:p>
                      <a:r>
                        <a:rPr lang="en-US" dirty="0"/>
                        <a:t>0.86447015</a:t>
                      </a:r>
                      <a:endParaRPr lang="en-IN" dirty="0"/>
                    </a:p>
                  </a:txBody>
                  <a:tcPr/>
                </a:tc>
                <a:tc>
                  <a:txBody>
                    <a:bodyPr/>
                    <a:lstStyle/>
                    <a:p>
                      <a:r>
                        <a:rPr lang="en-US" dirty="0"/>
                        <a:t>5.2938</a:t>
                      </a:r>
                      <a:endParaRPr lang="en-IN" dirty="0"/>
                    </a:p>
                  </a:txBody>
                  <a:tcPr/>
                </a:tc>
                <a:tc>
                  <a:txBody>
                    <a:bodyPr/>
                    <a:lstStyle/>
                    <a:p>
                      <a:r>
                        <a:rPr lang="en-US" dirty="0"/>
                        <a:t>2.3008</a:t>
                      </a:r>
                      <a:endParaRPr lang="en-IN" dirty="0"/>
                    </a:p>
                  </a:txBody>
                  <a:tcPr/>
                </a:tc>
                <a:extLst>
                  <a:ext uri="{0D108BD9-81ED-4DB2-BD59-A6C34878D82A}">
                    <a16:rowId xmlns:a16="http://schemas.microsoft.com/office/drawing/2014/main" val="3642442756"/>
                  </a:ext>
                </a:extLst>
              </a:tr>
              <a:tr h="370840">
                <a:tc>
                  <a:txBody>
                    <a:bodyPr/>
                    <a:lstStyle/>
                    <a:p>
                      <a:r>
                        <a:rPr lang="en-IN" dirty="0"/>
                        <a:t>Ridge</a:t>
                      </a:r>
                    </a:p>
                  </a:txBody>
                  <a:tcPr/>
                </a:tc>
                <a:tc>
                  <a:txBody>
                    <a:bodyPr/>
                    <a:lstStyle/>
                    <a:p>
                      <a:r>
                        <a:rPr lang="en-US" dirty="0"/>
                        <a:t>0.86737603</a:t>
                      </a:r>
                      <a:endParaRPr lang="en-IN" dirty="0"/>
                    </a:p>
                  </a:txBody>
                  <a:tcPr/>
                </a:tc>
                <a:tc>
                  <a:txBody>
                    <a:bodyPr/>
                    <a:lstStyle/>
                    <a:p>
                      <a:r>
                        <a:rPr lang="en-US" dirty="0"/>
                        <a:t>0.86447015</a:t>
                      </a:r>
                      <a:endParaRPr lang="en-IN" dirty="0"/>
                    </a:p>
                  </a:txBody>
                  <a:tcPr/>
                </a:tc>
                <a:tc>
                  <a:txBody>
                    <a:bodyPr/>
                    <a:lstStyle/>
                    <a:p>
                      <a:r>
                        <a:rPr lang="en-US" dirty="0"/>
                        <a:t>5.3829</a:t>
                      </a:r>
                      <a:endParaRPr lang="en-IN" dirty="0"/>
                    </a:p>
                  </a:txBody>
                  <a:tcPr/>
                </a:tc>
                <a:tc>
                  <a:txBody>
                    <a:bodyPr/>
                    <a:lstStyle/>
                    <a:p>
                      <a:r>
                        <a:rPr lang="en-US" dirty="0"/>
                        <a:t>2.3009</a:t>
                      </a:r>
                      <a:endParaRPr lang="en-IN" dirty="0"/>
                    </a:p>
                  </a:txBody>
                  <a:tcPr/>
                </a:tc>
                <a:extLst>
                  <a:ext uri="{0D108BD9-81ED-4DB2-BD59-A6C34878D82A}">
                    <a16:rowId xmlns:a16="http://schemas.microsoft.com/office/drawing/2014/main" val="2354497926"/>
                  </a:ext>
                </a:extLst>
              </a:tr>
              <a:tr h="370840">
                <a:tc>
                  <a:txBody>
                    <a:bodyPr/>
                    <a:lstStyle/>
                    <a:p>
                      <a:r>
                        <a:rPr lang="en-IN" dirty="0"/>
                        <a:t>Lasso</a:t>
                      </a:r>
                    </a:p>
                  </a:txBody>
                  <a:tcPr/>
                </a:tc>
                <a:tc>
                  <a:txBody>
                    <a:bodyPr/>
                    <a:lstStyle/>
                    <a:p>
                      <a:r>
                        <a:rPr lang="en-US" dirty="0"/>
                        <a:t>0.82492853</a:t>
                      </a:r>
                      <a:endParaRPr lang="en-IN" dirty="0"/>
                    </a:p>
                  </a:txBody>
                  <a:tcPr/>
                </a:tc>
                <a:tc>
                  <a:txBody>
                    <a:bodyPr/>
                    <a:lstStyle/>
                    <a:p>
                      <a:r>
                        <a:rPr lang="en-US" dirty="0"/>
                        <a:t>0.82109261</a:t>
                      </a:r>
                      <a:endParaRPr lang="en-IN" dirty="0"/>
                    </a:p>
                  </a:txBody>
                  <a:tcPr/>
                </a:tc>
                <a:tc>
                  <a:txBody>
                    <a:bodyPr/>
                    <a:lstStyle/>
                    <a:p>
                      <a:r>
                        <a:rPr lang="en-US" dirty="0"/>
                        <a:t>6.5839</a:t>
                      </a:r>
                      <a:endParaRPr lang="en-IN" dirty="0"/>
                    </a:p>
                  </a:txBody>
                  <a:tcPr/>
                </a:tc>
                <a:tc>
                  <a:txBody>
                    <a:bodyPr/>
                    <a:lstStyle/>
                    <a:p>
                      <a:r>
                        <a:rPr lang="en-US" dirty="0"/>
                        <a:t>2.5659</a:t>
                      </a:r>
                      <a:endParaRPr lang="en-IN" dirty="0"/>
                    </a:p>
                  </a:txBody>
                  <a:tcPr/>
                </a:tc>
                <a:extLst>
                  <a:ext uri="{0D108BD9-81ED-4DB2-BD59-A6C34878D82A}">
                    <a16:rowId xmlns:a16="http://schemas.microsoft.com/office/drawing/2014/main" val="3425303669"/>
                  </a:ext>
                </a:extLst>
              </a:tr>
              <a:tr h="370840">
                <a:tc>
                  <a:txBody>
                    <a:bodyPr/>
                    <a:lstStyle/>
                    <a:p>
                      <a:r>
                        <a:rPr lang="en-IN" dirty="0"/>
                        <a:t>Elastic Net</a:t>
                      </a:r>
                    </a:p>
                  </a:txBody>
                  <a:tcPr/>
                </a:tc>
                <a:tc>
                  <a:txBody>
                    <a:bodyPr/>
                    <a:lstStyle/>
                    <a:p>
                      <a:r>
                        <a:rPr lang="en-US" dirty="0"/>
                        <a:t>0.84072009</a:t>
                      </a:r>
                      <a:endParaRPr lang="en-IN" dirty="0"/>
                    </a:p>
                  </a:txBody>
                  <a:tcPr/>
                </a:tc>
                <a:tc>
                  <a:txBody>
                    <a:bodyPr/>
                    <a:lstStyle/>
                    <a:p>
                      <a:r>
                        <a:rPr lang="en-US" dirty="0"/>
                        <a:t>0.83723017</a:t>
                      </a:r>
                      <a:endParaRPr lang="en-IN" dirty="0"/>
                    </a:p>
                  </a:txBody>
                  <a:tcPr/>
                </a:tc>
                <a:tc>
                  <a:txBody>
                    <a:bodyPr/>
                    <a:lstStyle/>
                    <a:p>
                      <a:r>
                        <a:rPr lang="en-US" dirty="0"/>
                        <a:t>5.9249</a:t>
                      </a:r>
                      <a:endParaRPr lang="en-IN" dirty="0"/>
                    </a:p>
                  </a:txBody>
                  <a:tcPr/>
                </a:tc>
                <a:tc>
                  <a:txBody>
                    <a:bodyPr/>
                    <a:lstStyle/>
                    <a:p>
                      <a:r>
                        <a:rPr lang="en-US" dirty="0"/>
                        <a:t>2.43</a:t>
                      </a:r>
                      <a:r>
                        <a:rPr lang="en-IN" dirty="0"/>
                        <a:t>40</a:t>
                      </a:r>
                      <a:endParaRPr lang="en-US" dirty="0"/>
                    </a:p>
                  </a:txBody>
                  <a:tcPr/>
                </a:tc>
                <a:extLst>
                  <a:ext uri="{0D108BD9-81ED-4DB2-BD59-A6C34878D82A}">
                    <a16:rowId xmlns:a16="http://schemas.microsoft.com/office/drawing/2014/main" val="2776027421"/>
                  </a:ext>
                </a:extLst>
              </a:tr>
              <a:tr h="370840">
                <a:tc>
                  <a:txBody>
                    <a:bodyPr/>
                    <a:lstStyle/>
                    <a:p>
                      <a:r>
                        <a:rPr lang="en-IN" dirty="0"/>
                        <a:t>Random Forest Regressor</a:t>
                      </a:r>
                    </a:p>
                  </a:txBody>
                  <a:tcPr/>
                </a:tc>
                <a:tc>
                  <a:txBody>
                    <a:bodyPr/>
                    <a:lstStyle/>
                    <a:p>
                      <a:r>
                        <a:rPr lang="en-US" dirty="0"/>
                        <a:t>0.97959130</a:t>
                      </a:r>
                      <a:endParaRPr lang="en-IN" dirty="0"/>
                    </a:p>
                  </a:txBody>
                  <a:tcPr/>
                </a:tc>
                <a:tc>
                  <a:txBody>
                    <a:bodyPr/>
                    <a:lstStyle/>
                    <a:p>
                      <a:r>
                        <a:rPr lang="en-US" dirty="0"/>
                        <a:t>0.97914411</a:t>
                      </a:r>
                      <a:endParaRPr lang="en-IN" dirty="0"/>
                    </a:p>
                  </a:txBody>
                  <a:tcPr/>
                </a:tc>
                <a:tc>
                  <a:txBody>
                    <a:bodyPr/>
                    <a:lstStyle/>
                    <a:p>
                      <a:r>
                        <a:rPr lang="en-US" dirty="0"/>
                        <a:t>6.053027</a:t>
                      </a:r>
                      <a:endParaRPr lang="en-IN" dirty="0"/>
                    </a:p>
                  </a:txBody>
                  <a:tcPr/>
                </a:tc>
                <a:tc>
                  <a:txBody>
                    <a:bodyPr/>
                    <a:lstStyle/>
                    <a:p>
                      <a:r>
                        <a:rPr lang="en-US" dirty="0"/>
                        <a:t>2.4602</a:t>
                      </a:r>
                      <a:endParaRPr lang="en-IN" dirty="0"/>
                    </a:p>
                  </a:txBody>
                  <a:tcPr/>
                </a:tc>
                <a:extLst>
                  <a:ext uri="{0D108BD9-81ED-4DB2-BD59-A6C34878D82A}">
                    <a16:rowId xmlns:a16="http://schemas.microsoft.com/office/drawing/2014/main" val="1487233190"/>
                  </a:ext>
                </a:extLst>
              </a:tr>
            </a:tbl>
          </a:graphicData>
        </a:graphic>
      </p:graphicFrame>
      <p:sp>
        <p:nvSpPr>
          <p:cNvPr id="7" name="TextBox 6">
            <a:extLst>
              <a:ext uri="{FF2B5EF4-FFF2-40B4-BE49-F238E27FC236}">
                <a16:creationId xmlns:a16="http://schemas.microsoft.com/office/drawing/2014/main" id="{00D0AA86-25F5-68B2-EBA2-FDC172CA2CA3}"/>
              </a:ext>
            </a:extLst>
          </p:cNvPr>
          <p:cNvSpPr txBox="1"/>
          <p:nvPr/>
        </p:nvSpPr>
        <p:spPr>
          <a:xfrm>
            <a:off x="787155" y="5349240"/>
            <a:ext cx="10607040" cy="646331"/>
          </a:xfrm>
          <a:prstGeom prst="rect">
            <a:avLst/>
          </a:prstGeom>
          <a:noFill/>
        </p:spPr>
        <p:txBody>
          <a:bodyPr wrap="square" rtlCol="0">
            <a:spAutoFit/>
          </a:bodyPr>
          <a:lstStyle/>
          <a:p>
            <a:r>
              <a:rPr lang="en-US" dirty="0"/>
              <a:t>By above table evaluate our model  liner regression model have high </a:t>
            </a:r>
            <a:r>
              <a:rPr lang="en-IN" b="0" i="0" dirty="0">
                <a:effectLst/>
                <a:latin typeface="Roboto" panose="02000000000000000000" pitchFamily="2" charset="0"/>
              </a:rPr>
              <a:t>R-squared and MSE is low as compare to other than model</a:t>
            </a:r>
            <a:r>
              <a:rPr lang="en-US" dirty="0"/>
              <a:t> </a:t>
            </a:r>
            <a:endParaRPr lang="en-IN" dirty="0"/>
          </a:p>
        </p:txBody>
      </p:sp>
    </p:spTree>
    <p:extLst>
      <p:ext uri="{BB962C8B-B14F-4D97-AF65-F5344CB8AC3E}">
        <p14:creationId xmlns:p14="http://schemas.microsoft.com/office/powerpoint/2010/main" val="37918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7F5E-A7B9-BCC1-DF97-2573AA92BEFA}"/>
              </a:ext>
            </a:extLst>
          </p:cNvPr>
          <p:cNvSpPr>
            <a:spLocks noGrp="1"/>
          </p:cNvSpPr>
          <p:nvPr>
            <p:ph type="title"/>
          </p:nvPr>
        </p:nvSpPr>
        <p:spPr/>
        <p:txBody>
          <a:bodyPr/>
          <a:lstStyle/>
          <a:p>
            <a:pPr algn="l"/>
            <a:r>
              <a:rPr lang="en-US" dirty="0"/>
              <a:t>CONULUCTION</a:t>
            </a:r>
            <a:endParaRPr lang="en-IN" dirty="0"/>
          </a:p>
        </p:txBody>
      </p:sp>
      <p:sp>
        <p:nvSpPr>
          <p:cNvPr id="3" name="Content Placeholder 2">
            <a:extLst>
              <a:ext uri="{FF2B5EF4-FFF2-40B4-BE49-F238E27FC236}">
                <a16:creationId xmlns:a16="http://schemas.microsoft.com/office/drawing/2014/main" id="{9549292C-95BF-3888-B3DE-1DEF2160768E}"/>
              </a:ext>
            </a:extLst>
          </p:cNvPr>
          <p:cNvSpPr>
            <a:spLocks noGrp="1"/>
          </p:cNvSpPr>
          <p:nvPr>
            <p:ph idx="1"/>
          </p:nvPr>
        </p:nvSpPr>
        <p:spPr>
          <a:xfrm>
            <a:off x="1028095" y="2096064"/>
            <a:ext cx="10353762" cy="2325953"/>
          </a:xfrm>
        </p:spPr>
        <p:txBody>
          <a:bodyPr/>
          <a:lstStyle/>
          <a:p>
            <a:r>
              <a:rPr lang="en-US" dirty="0"/>
              <a:t>Although the linear regression model that was created in this post is not perfect, it is able to account for approximately 86.7% of the variation in Sale Price of a property, and it also is able to predict the Sale Price within </a:t>
            </a:r>
            <a:r>
              <a:rPr kumimoji="0" lang="en-US" altLang="en-US" sz="2000" b="0" i="0" u="none" strike="noStrike" cap="none" normalizeH="0" baseline="0" dirty="0">
                <a:ln>
                  <a:noFill/>
                </a:ln>
                <a:effectLst/>
                <a:highlight>
                  <a:srgbClr val="FF0000"/>
                </a:highlight>
                <a:latin typeface="Courier New" panose="02070309020205020404" pitchFamily="49" charset="0"/>
              </a:rPr>
              <a:t>387018.01</a:t>
            </a:r>
            <a:r>
              <a:rPr lang="en-US" dirty="0"/>
              <a:t>Further exploration of the residuals of this model revealed a specific weakness in this model at predicting extreme values. Specifically, the  range for predictions appeared to be within  to </a:t>
            </a:r>
            <a:r>
              <a:rPr kumimoji="0" lang="en-US" altLang="en-US" sz="2000" b="0" i="0" u="none" strike="noStrike" cap="none" normalizeH="0" baseline="0" dirty="0">
                <a:ln>
                  <a:noFill/>
                </a:ln>
                <a:effectLst/>
                <a:highlight>
                  <a:srgbClr val="FF0000"/>
                </a:highlight>
                <a:latin typeface="Courier New" panose="02070309020205020404" pitchFamily="49" charset="0"/>
              </a:rPr>
              <a:t>66661.72 to 387018.01</a:t>
            </a:r>
            <a:r>
              <a:rPr kumimoji="0" lang="en-US" altLang="en-US" sz="2000" b="0" i="0" u="none" strike="noStrike" cap="none" normalizeH="0" baseline="0" dirty="0">
                <a:ln>
                  <a:noFill/>
                </a:ln>
                <a:effectLst/>
                <a:latin typeface="Courier New" panose="02070309020205020404" pitchFamily="49" charset="0"/>
              </a:rPr>
              <a:t>.</a:t>
            </a:r>
            <a:endParaRPr lang="en-IN" dirty="0"/>
          </a:p>
        </p:txBody>
      </p:sp>
      <p:sp>
        <p:nvSpPr>
          <p:cNvPr id="12" name="Rectangle 7">
            <a:extLst>
              <a:ext uri="{FF2B5EF4-FFF2-40B4-BE49-F238E27FC236}">
                <a16:creationId xmlns:a16="http://schemas.microsoft.com/office/drawing/2014/main" id="{73E266AB-97C6-1573-9C09-A906DDF3F7D3}"/>
              </a:ext>
            </a:extLst>
          </p:cNvPr>
          <p:cNvSpPr>
            <a:spLocks noChangeArrowheads="1"/>
          </p:cNvSpPr>
          <p:nvPr/>
        </p:nvSpPr>
        <p:spPr bwMode="auto">
          <a:xfrm>
            <a:off x="11430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66661.72773996553</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B8EE2386-931B-65E0-7528-20867AE387A8}"/>
              </a:ext>
            </a:extLst>
          </p:cNvPr>
          <p:cNvSpPr txBox="1"/>
          <p:nvPr/>
        </p:nvSpPr>
        <p:spPr>
          <a:xfrm>
            <a:off x="1028095" y="4660706"/>
            <a:ext cx="9638782" cy="707886"/>
          </a:xfrm>
          <a:prstGeom prst="rect">
            <a:avLst/>
          </a:prstGeom>
          <a:noFill/>
        </p:spPr>
        <p:txBody>
          <a:bodyPr wrap="square" rtlCol="0">
            <a:spAutoFit/>
          </a:bodyPr>
          <a:lstStyle/>
          <a:p>
            <a:pPr algn="ctr"/>
            <a:r>
              <a:rPr lang="en-US" sz="4000" dirty="0">
                <a:solidFill>
                  <a:srgbClr val="FF0000"/>
                </a:solidFill>
                <a:highlight>
                  <a:srgbClr val="00FFFF"/>
                </a:highlight>
              </a:rPr>
              <a:t>Thank you</a:t>
            </a:r>
            <a:endParaRPr lang="en-IN" sz="4000" dirty="0">
              <a:solidFill>
                <a:srgbClr val="FF0000"/>
              </a:solidFill>
              <a:highlight>
                <a:srgbClr val="00FFFF"/>
              </a:highlight>
            </a:endParaRPr>
          </a:p>
        </p:txBody>
      </p:sp>
      <p:sp>
        <p:nvSpPr>
          <p:cNvPr id="16" name="TextBox 15">
            <a:extLst>
              <a:ext uri="{FF2B5EF4-FFF2-40B4-BE49-F238E27FC236}">
                <a16:creationId xmlns:a16="http://schemas.microsoft.com/office/drawing/2014/main" id="{FE4C1FC8-5F1B-E760-4C9D-205A09970941}"/>
              </a:ext>
            </a:extLst>
          </p:cNvPr>
          <p:cNvSpPr txBox="1"/>
          <p:nvPr/>
        </p:nvSpPr>
        <p:spPr>
          <a:xfrm>
            <a:off x="1714500" y="5557838"/>
            <a:ext cx="9667357" cy="646331"/>
          </a:xfrm>
          <a:prstGeom prst="rect">
            <a:avLst/>
          </a:prstGeom>
          <a:noFill/>
        </p:spPr>
        <p:txBody>
          <a:bodyPr wrap="square" rtlCol="0">
            <a:spAutoFit/>
          </a:bodyPr>
          <a:lstStyle/>
          <a:p>
            <a:r>
              <a:rPr lang="en-US" dirty="0"/>
              <a:t>If you have any suggestion ,please give me feedback</a:t>
            </a:r>
          </a:p>
          <a:p>
            <a:r>
              <a:rPr lang="en-US" dirty="0"/>
              <a:t>If you have any question then ask me.</a:t>
            </a:r>
            <a:endParaRPr lang="en-IN" dirty="0"/>
          </a:p>
        </p:txBody>
      </p:sp>
    </p:spTree>
    <p:extLst>
      <p:ext uri="{BB962C8B-B14F-4D97-AF65-F5344CB8AC3E}">
        <p14:creationId xmlns:p14="http://schemas.microsoft.com/office/powerpoint/2010/main" val="52438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9F81-BDE6-4F88-4A32-CABF0D3A5E13}"/>
              </a:ext>
            </a:extLst>
          </p:cNvPr>
          <p:cNvSpPr>
            <a:spLocks noGrp="1"/>
          </p:cNvSpPr>
          <p:nvPr>
            <p:ph type="title"/>
          </p:nvPr>
        </p:nvSpPr>
        <p:spPr/>
        <p:txBody>
          <a:bodyPr/>
          <a:lstStyle/>
          <a:p>
            <a:pPr algn="l"/>
            <a:r>
              <a:rPr lang="en-US" dirty="0" err="1"/>
              <a:t>outiline</a:t>
            </a:r>
            <a:endParaRPr lang="en-IN" dirty="0"/>
          </a:p>
        </p:txBody>
      </p:sp>
      <p:sp>
        <p:nvSpPr>
          <p:cNvPr id="3" name="Content Placeholder 2">
            <a:extLst>
              <a:ext uri="{FF2B5EF4-FFF2-40B4-BE49-F238E27FC236}">
                <a16:creationId xmlns:a16="http://schemas.microsoft.com/office/drawing/2014/main" id="{1377F62B-69C7-11FF-2557-8719D56A7355}"/>
              </a:ext>
            </a:extLst>
          </p:cNvPr>
          <p:cNvSpPr>
            <a:spLocks noGrp="1"/>
          </p:cNvSpPr>
          <p:nvPr>
            <p:ph idx="1"/>
          </p:nvPr>
        </p:nvSpPr>
        <p:spPr/>
        <p:txBody>
          <a:bodyPr>
            <a:normAutofit fontScale="85000" lnSpcReduction="10000"/>
          </a:bodyPr>
          <a:lstStyle/>
          <a:p>
            <a:r>
              <a:rPr lang="en-US" dirty="0"/>
              <a:t>INTRODUCTION</a:t>
            </a:r>
          </a:p>
          <a:p>
            <a:r>
              <a:rPr lang="en-US" dirty="0"/>
              <a:t>PROBLEM STATEMENT</a:t>
            </a:r>
          </a:p>
          <a:p>
            <a:r>
              <a:rPr lang="en-US" dirty="0"/>
              <a:t>PIPELINE</a:t>
            </a:r>
          </a:p>
          <a:p>
            <a:r>
              <a:rPr lang="en-US" dirty="0"/>
              <a:t>EDA</a:t>
            </a:r>
          </a:p>
          <a:p>
            <a:r>
              <a:rPr lang="en-US" dirty="0"/>
              <a:t>BASE MODEL</a:t>
            </a:r>
          </a:p>
          <a:p>
            <a:r>
              <a:rPr lang="en-US" dirty="0"/>
              <a:t>VISUALIZATION </a:t>
            </a:r>
          </a:p>
          <a:p>
            <a:r>
              <a:rPr lang="en-US" dirty="0"/>
              <a:t>MODEL CREATION</a:t>
            </a:r>
          </a:p>
          <a:p>
            <a:r>
              <a:rPr lang="en-US" dirty="0"/>
              <a:t>MODEL SELCTION</a:t>
            </a:r>
          </a:p>
          <a:p>
            <a:r>
              <a:rPr lang="en-US" dirty="0"/>
              <a:t>CONULUCTION</a:t>
            </a:r>
          </a:p>
        </p:txBody>
      </p:sp>
    </p:spTree>
    <p:extLst>
      <p:ext uri="{BB962C8B-B14F-4D97-AF65-F5344CB8AC3E}">
        <p14:creationId xmlns:p14="http://schemas.microsoft.com/office/powerpoint/2010/main" val="18132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55DE-9444-67C4-13BA-CB3518CE485A}"/>
              </a:ext>
            </a:extLst>
          </p:cNvPr>
          <p:cNvSpPr>
            <a:spLocks noGrp="1"/>
          </p:cNvSpPr>
          <p:nvPr>
            <p:ph type="title"/>
          </p:nvPr>
        </p:nvSpPr>
        <p:spPr/>
        <p:txBody>
          <a:bodyPr/>
          <a:lstStyle/>
          <a:p>
            <a:pPr algn="l"/>
            <a:r>
              <a:rPr lang="en-US" dirty="0"/>
              <a:t>introduction</a:t>
            </a:r>
            <a:endParaRPr lang="en-IN" dirty="0"/>
          </a:p>
        </p:txBody>
      </p:sp>
      <p:sp>
        <p:nvSpPr>
          <p:cNvPr id="3" name="Content Placeholder 2">
            <a:extLst>
              <a:ext uri="{FF2B5EF4-FFF2-40B4-BE49-F238E27FC236}">
                <a16:creationId xmlns:a16="http://schemas.microsoft.com/office/drawing/2014/main" id="{56F41ED1-42BE-B35E-0E2B-76E48BB5E801}"/>
              </a:ext>
            </a:extLst>
          </p:cNvPr>
          <p:cNvSpPr>
            <a:spLocks noGrp="1"/>
          </p:cNvSpPr>
          <p:nvPr>
            <p:ph idx="1"/>
          </p:nvPr>
        </p:nvSpPr>
        <p:spPr/>
        <p:txBody>
          <a:bodyPr/>
          <a:lstStyle/>
          <a:p>
            <a:r>
              <a:rPr lang="en-US" dirty="0"/>
              <a:t>In this project, we have build machine learning  model to predict the house price.</a:t>
            </a:r>
          </a:p>
          <a:p>
            <a:r>
              <a:rPr lang="en-US" dirty="0"/>
              <a:t>Housing  sales price are determined by  numerous factors such as material quality , number of rooms , area of garage</a:t>
            </a:r>
          </a:p>
          <a:p>
            <a:r>
              <a:rPr lang="en-US" dirty="0"/>
              <a:t>We will apply numerus regression models and will find out the most optimal model with maximum R-squared value and minimum MSE </a:t>
            </a:r>
            <a:endParaRPr lang="en-IN" dirty="0"/>
          </a:p>
        </p:txBody>
      </p:sp>
    </p:spTree>
    <p:extLst>
      <p:ext uri="{BB962C8B-B14F-4D97-AF65-F5344CB8AC3E}">
        <p14:creationId xmlns:p14="http://schemas.microsoft.com/office/powerpoint/2010/main" val="33125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1DA9-C536-4D35-F17B-63BB9CCA4EA5}"/>
              </a:ext>
            </a:extLst>
          </p:cNvPr>
          <p:cNvSpPr>
            <a:spLocks noGrp="1"/>
          </p:cNvSpPr>
          <p:nvPr>
            <p:ph type="title"/>
          </p:nvPr>
        </p:nvSpPr>
        <p:spPr/>
        <p:txBody>
          <a:bodyPr/>
          <a:lstStyle/>
          <a:p>
            <a:pPr algn="l"/>
            <a:r>
              <a:rPr lang="en-US" dirty="0"/>
              <a:t>Problem statement</a:t>
            </a:r>
            <a:endParaRPr lang="en-IN" dirty="0"/>
          </a:p>
        </p:txBody>
      </p:sp>
      <p:sp>
        <p:nvSpPr>
          <p:cNvPr id="3" name="Content Placeholder 2">
            <a:extLst>
              <a:ext uri="{FF2B5EF4-FFF2-40B4-BE49-F238E27FC236}">
                <a16:creationId xmlns:a16="http://schemas.microsoft.com/office/drawing/2014/main" id="{3B3481BD-B087-244B-8725-E49184B9248F}"/>
              </a:ext>
            </a:extLst>
          </p:cNvPr>
          <p:cNvSpPr>
            <a:spLocks noGrp="1"/>
          </p:cNvSpPr>
          <p:nvPr>
            <p:ph idx="1"/>
          </p:nvPr>
        </p:nvSpPr>
        <p:spPr/>
        <p:txBody>
          <a:bodyPr/>
          <a:lstStyle/>
          <a:p>
            <a:r>
              <a:rPr lang="en-US" dirty="0"/>
              <a:t>It is critical to provide accurate predictions of housing sale price.</a:t>
            </a:r>
          </a:p>
          <a:p>
            <a:r>
              <a:rPr lang="en-US" dirty="0"/>
              <a:t>With increasing demand of housing price of house are going up.</a:t>
            </a:r>
            <a:endParaRPr lang="en-IN" dirty="0"/>
          </a:p>
        </p:txBody>
      </p:sp>
    </p:spTree>
    <p:extLst>
      <p:ext uri="{BB962C8B-B14F-4D97-AF65-F5344CB8AC3E}">
        <p14:creationId xmlns:p14="http://schemas.microsoft.com/office/powerpoint/2010/main" val="373699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4EFC-26FD-CEE7-D4BF-051DCFFE2346}"/>
              </a:ext>
            </a:extLst>
          </p:cNvPr>
          <p:cNvSpPr>
            <a:spLocks noGrp="1"/>
          </p:cNvSpPr>
          <p:nvPr>
            <p:ph type="title"/>
          </p:nvPr>
        </p:nvSpPr>
        <p:spPr/>
        <p:txBody>
          <a:bodyPr/>
          <a:lstStyle/>
          <a:p>
            <a:pPr algn="l"/>
            <a:r>
              <a:rPr lang="en-US" dirty="0"/>
              <a:t>pipeline</a:t>
            </a:r>
            <a:endParaRPr lang="en-IN" dirty="0"/>
          </a:p>
        </p:txBody>
      </p:sp>
      <p:graphicFrame>
        <p:nvGraphicFramePr>
          <p:cNvPr id="4" name="Content Placeholder 3">
            <a:extLst>
              <a:ext uri="{FF2B5EF4-FFF2-40B4-BE49-F238E27FC236}">
                <a16:creationId xmlns:a16="http://schemas.microsoft.com/office/drawing/2014/main" id="{A63E4D11-B85F-E68B-FF76-3FDC426C1CDA}"/>
              </a:ext>
            </a:extLst>
          </p:cNvPr>
          <p:cNvGraphicFramePr>
            <a:graphicFrameLocks noGrp="1"/>
          </p:cNvGraphicFramePr>
          <p:nvPr>
            <p:ph idx="1"/>
            <p:extLst>
              <p:ext uri="{D42A27DB-BD31-4B8C-83A1-F6EECF244321}">
                <p14:modId xmlns:p14="http://schemas.microsoft.com/office/powerpoint/2010/main" val="1841994500"/>
              </p:ext>
            </p:extLst>
          </p:nvPr>
        </p:nvGraphicFramePr>
        <p:xfrm>
          <a:off x="2895600" y="1645920"/>
          <a:ext cx="6751319" cy="2346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4EBB1313-3E51-895E-6176-B9F978663CCB}"/>
              </a:ext>
            </a:extLst>
          </p:cNvPr>
          <p:cNvGraphicFramePr/>
          <p:nvPr>
            <p:extLst>
              <p:ext uri="{D42A27DB-BD31-4B8C-83A1-F6EECF244321}">
                <p14:modId xmlns:p14="http://schemas.microsoft.com/office/powerpoint/2010/main" val="852138637"/>
              </p:ext>
            </p:extLst>
          </p:nvPr>
        </p:nvGraphicFramePr>
        <p:xfrm>
          <a:off x="4546600" y="4301067"/>
          <a:ext cx="3408680" cy="1947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Arrow: Down 5">
            <a:extLst>
              <a:ext uri="{FF2B5EF4-FFF2-40B4-BE49-F238E27FC236}">
                <a16:creationId xmlns:a16="http://schemas.microsoft.com/office/drawing/2014/main" id="{116B71F7-FA90-1629-12DB-FB2075708A73}"/>
              </a:ext>
            </a:extLst>
          </p:cNvPr>
          <p:cNvSpPr/>
          <p:nvPr/>
        </p:nvSpPr>
        <p:spPr>
          <a:xfrm>
            <a:off x="6125209" y="3992880"/>
            <a:ext cx="251461" cy="308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676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35DA-25A8-E937-C348-487EF68F2386}"/>
              </a:ext>
            </a:extLst>
          </p:cNvPr>
          <p:cNvSpPr>
            <a:spLocks noGrp="1"/>
          </p:cNvSpPr>
          <p:nvPr>
            <p:ph type="title"/>
          </p:nvPr>
        </p:nvSpPr>
        <p:spPr/>
        <p:txBody>
          <a:bodyPr/>
          <a:lstStyle/>
          <a:p>
            <a:pPr algn="l"/>
            <a:r>
              <a:rPr lang="en-US" dirty="0"/>
              <a:t>EDA</a:t>
            </a:r>
            <a:endParaRPr lang="en-IN" dirty="0"/>
          </a:p>
        </p:txBody>
      </p:sp>
      <p:sp>
        <p:nvSpPr>
          <p:cNvPr id="3" name="Content Placeholder 2">
            <a:extLst>
              <a:ext uri="{FF2B5EF4-FFF2-40B4-BE49-F238E27FC236}">
                <a16:creationId xmlns:a16="http://schemas.microsoft.com/office/drawing/2014/main" id="{CEC83DC2-680C-02B9-9E31-666AA1979D4A}"/>
              </a:ext>
            </a:extLst>
          </p:cNvPr>
          <p:cNvSpPr>
            <a:spLocks noGrp="1"/>
          </p:cNvSpPr>
          <p:nvPr>
            <p:ph idx="1"/>
          </p:nvPr>
        </p:nvSpPr>
        <p:spPr/>
        <p:txBody>
          <a:bodyPr/>
          <a:lstStyle/>
          <a:p>
            <a:r>
              <a:rPr lang="en-US" dirty="0"/>
              <a:t>Data reding</a:t>
            </a:r>
          </a:p>
          <a:p>
            <a:r>
              <a:rPr lang="en-IN" dirty="0"/>
              <a:t>Finding null values</a:t>
            </a:r>
          </a:p>
          <a:p>
            <a:r>
              <a:rPr lang="en-IN" dirty="0" err="1"/>
              <a:t>Fel</a:t>
            </a:r>
            <a:r>
              <a:rPr lang="en-IN" dirty="0"/>
              <a:t> </a:t>
            </a:r>
            <a:r>
              <a:rPr lang="en-IN" dirty="0" err="1"/>
              <a:t>na</a:t>
            </a:r>
            <a:r>
              <a:rPr lang="en-IN" dirty="0"/>
              <a:t> and </a:t>
            </a:r>
            <a:r>
              <a:rPr lang="en-IN" dirty="0" err="1"/>
              <a:t>dropna</a:t>
            </a:r>
            <a:endParaRPr lang="en-IN" dirty="0"/>
          </a:p>
          <a:p>
            <a:r>
              <a:rPr lang="en-IN" dirty="0"/>
              <a:t>Drop those column  who’s  have 2 to 4 </a:t>
            </a:r>
            <a:r>
              <a:rPr lang="en-IN" b="0" i="0" dirty="0">
                <a:effectLst/>
                <a:latin typeface="Roboto" panose="02000000000000000000" pitchFamily="2" charset="0"/>
              </a:rPr>
              <a:t>category</a:t>
            </a:r>
            <a:r>
              <a:rPr lang="en-IN" dirty="0"/>
              <a:t>  but near to 75% or 75%  value to one </a:t>
            </a:r>
            <a:r>
              <a:rPr lang="en-IN" b="0" i="0" dirty="0">
                <a:effectLst/>
                <a:latin typeface="Roboto" panose="02000000000000000000" pitchFamily="2" charset="0"/>
              </a:rPr>
              <a:t>category</a:t>
            </a:r>
            <a:r>
              <a:rPr lang="en-IN" dirty="0"/>
              <a:t> </a:t>
            </a:r>
          </a:p>
          <a:p>
            <a:r>
              <a:rPr lang="en-IN" dirty="0"/>
              <a:t> </a:t>
            </a:r>
          </a:p>
          <a:p>
            <a:pPr marL="0" indent="0">
              <a:buNone/>
            </a:pPr>
            <a:endParaRPr lang="en-IN" dirty="0"/>
          </a:p>
          <a:p>
            <a:endParaRPr lang="en-IN" dirty="0"/>
          </a:p>
        </p:txBody>
      </p:sp>
    </p:spTree>
    <p:extLst>
      <p:ext uri="{BB962C8B-B14F-4D97-AF65-F5344CB8AC3E}">
        <p14:creationId xmlns:p14="http://schemas.microsoft.com/office/powerpoint/2010/main" val="39187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B9CF-A1C4-541A-D4BD-A83311AA3612}"/>
              </a:ext>
            </a:extLst>
          </p:cNvPr>
          <p:cNvSpPr>
            <a:spLocks noGrp="1"/>
          </p:cNvSpPr>
          <p:nvPr>
            <p:ph type="title"/>
          </p:nvPr>
        </p:nvSpPr>
        <p:spPr/>
        <p:txBody>
          <a:bodyPr/>
          <a:lstStyle/>
          <a:p>
            <a:r>
              <a:rPr lang="en-US" dirty="0"/>
              <a:t>Base model</a:t>
            </a:r>
            <a:endParaRPr lang="en-IN" dirty="0"/>
          </a:p>
        </p:txBody>
      </p:sp>
      <p:sp>
        <p:nvSpPr>
          <p:cNvPr id="3" name="Content Placeholder 2">
            <a:extLst>
              <a:ext uri="{FF2B5EF4-FFF2-40B4-BE49-F238E27FC236}">
                <a16:creationId xmlns:a16="http://schemas.microsoft.com/office/drawing/2014/main" id="{E313D5A6-0250-1EF1-3593-DA7EBE538D78}"/>
              </a:ext>
            </a:extLst>
          </p:cNvPr>
          <p:cNvSpPr>
            <a:spLocks noGrp="1"/>
          </p:cNvSpPr>
          <p:nvPr>
            <p:ph idx="1"/>
          </p:nvPr>
        </p:nvSpPr>
        <p:spPr>
          <a:xfrm>
            <a:off x="924444" y="1593144"/>
            <a:ext cx="10353762" cy="2110176"/>
          </a:xfrm>
        </p:spPr>
        <p:txBody>
          <a:bodyPr/>
          <a:lstStyle/>
          <a:p>
            <a:r>
              <a:rPr lang="en-US" b="0" i="0" dirty="0">
                <a:effectLst/>
                <a:latin typeface="charter"/>
              </a:rPr>
              <a:t>In this process, we are going to </a:t>
            </a:r>
            <a:r>
              <a:rPr lang="en-US" dirty="0">
                <a:effectLst/>
                <a:latin typeface="charter"/>
              </a:rPr>
              <a:t>build bas model of  </a:t>
            </a:r>
            <a:r>
              <a:rPr lang="en-IN" dirty="0">
                <a:effectLst/>
                <a:latin typeface="charter"/>
              </a:rPr>
              <a:t>linear regression model</a:t>
            </a:r>
          </a:p>
          <a:p>
            <a:r>
              <a:rPr lang="en-IN" dirty="0">
                <a:effectLst/>
                <a:latin typeface="charter"/>
              </a:rPr>
              <a:t>This  is use to further  </a:t>
            </a:r>
            <a:r>
              <a:rPr lang="en-IN" dirty="0">
                <a:effectLst/>
                <a:latin typeface="Roboto" panose="02000000000000000000" pitchFamily="2" charset="0"/>
              </a:rPr>
              <a:t>analysis  with different </a:t>
            </a:r>
            <a:r>
              <a:rPr lang="en-US" b="0" i="0" dirty="0">
                <a:effectLst/>
                <a:latin typeface="charter"/>
              </a:rPr>
              <a:t>e </a:t>
            </a:r>
            <a:r>
              <a:rPr lang="en-IN" b="0" i="0" dirty="0">
                <a:effectLst/>
                <a:latin typeface="Roboto" panose="02000000000000000000" pitchFamily="2" charset="0"/>
              </a:rPr>
              <a:t>model</a:t>
            </a:r>
          </a:p>
          <a:p>
            <a:r>
              <a:rPr lang="en-IN" dirty="0">
                <a:effectLst/>
                <a:latin typeface="Roboto" panose="02000000000000000000" pitchFamily="2" charset="0"/>
              </a:rPr>
              <a:t>The model have </a:t>
            </a:r>
            <a:r>
              <a:rPr lang="en-IN" b="0" i="0" dirty="0">
                <a:effectLst/>
                <a:latin typeface="Roboto" panose="02000000000000000000" pitchFamily="2" charset="0"/>
              </a:rPr>
              <a:t>R-squared </a:t>
            </a:r>
            <a:r>
              <a:rPr lang="en-IN" dirty="0">
                <a:effectLst/>
                <a:latin typeface="Roboto" panose="02000000000000000000" pitchFamily="2" charset="0"/>
              </a:rPr>
              <a:t>=0.7965422 and  </a:t>
            </a:r>
            <a:r>
              <a:rPr lang="en-IN" b="0" i="0" dirty="0">
                <a:effectLst/>
                <a:latin typeface="Roboto" panose="02000000000000000000" pitchFamily="2" charset="0"/>
              </a:rPr>
              <a:t>Adjusted R-squared=0.79143027</a:t>
            </a:r>
          </a:p>
          <a:p>
            <a:r>
              <a:rPr lang="en-IN" dirty="0">
                <a:effectLst/>
                <a:latin typeface="Roboto" panose="02000000000000000000" pitchFamily="2" charset="0"/>
              </a:rPr>
              <a:t>The base model has MSE=8.41875079*e8  &amp; RMSE=29015.0836</a:t>
            </a:r>
          </a:p>
          <a:p>
            <a:pPr marL="0" indent="0">
              <a:buNone/>
            </a:pPr>
            <a:endParaRPr lang="en-IN" dirty="0">
              <a:effectLst/>
              <a:latin typeface="Roboto" panose="02000000000000000000" pitchFamily="2" charset="0"/>
            </a:endParaRPr>
          </a:p>
          <a:p>
            <a:pPr marL="0" indent="0">
              <a:buNone/>
            </a:pPr>
            <a:endParaRPr lang="en-IN" dirty="0">
              <a:effectLst/>
              <a:latin typeface="Roboto" panose="02000000000000000000" pitchFamily="2" charset="0"/>
            </a:endParaRPr>
          </a:p>
          <a:p>
            <a:endParaRPr lang="en-IN" dirty="0">
              <a:effectLst/>
              <a:latin typeface="Roboto" panose="02000000000000000000" pitchFamily="2" charset="0"/>
            </a:endParaRPr>
          </a:p>
          <a:p>
            <a:pPr marL="0" indent="0">
              <a:buNone/>
            </a:pPr>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effectLst/>
              <a:latin typeface="Roboto" panose="02000000000000000000" pitchFamily="2" charset="0"/>
            </a:endParaRPr>
          </a:p>
          <a:p>
            <a:endParaRPr lang="en-IN" dirty="0"/>
          </a:p>
        </p:txBody>
      </p:sp>
      <p:pic>
        <p:nvPicPr>
          <p:cNvPr id="7" name="Picture 6">
            <a:extLst>
              <a:ext uri="{FF2B5EF4-FFF2-40B4-BE49-F238E27FC236}">
                <a16:creationId xmlns:a16="http://schemas.microsoft.com/office/drawing/2014/main" id="{35B35315-C162-3585-1AAD-C614F5E7901B}"/>
              </a:ext>
            </a:extLst>
          </p:cNvPr>
          <p:cNvPicPr>
            <a:picLocks noChangeAspect="1"/>
          </p:cNvPicPr>
          <p:nvPr/>
        </p:nvPicPr>
        <p:blipFill>
          <a:blip r:embed="rId2"/>
          <a:stretch>
            <a:fillRect/>
          </a:stretch>
        </p:blipFill>
        <p:spPr>
          <a:xfrm>
            <a:off x="2151048" y="3687516"/>
            <a:ext cx="7427292" cy="3154679"/>
          </a:xfrm>
          <a:prstGeom prst="rect">
            <a:avLst/>
          </a:prstGeom>
        </p:spPr>
      </p:pic>
    </p:spTree>
    <p:extLst>
      <p:ext uri="{BB962C8B-B14F-4D97-AF65-F5344CB8AC3E}">
        <p14:creationId xmlns:p14="http://schemas.microsoft.com/office/powerpoint/2010/main" val="159210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F16A-9FF5-DB1F-D9EB-89A4912AAD04}"/>
              </a:ext>
            </a:extLst>
          </p:cNvPr>
          <p:cNvSpPr>
            <a:spLocks noGrp="1"/>
          </p:cNvSpPr>
          <p:nvPr>
            <p:ph type="title"/>
          </p:nvPr>
        </p:nvSpPr>
        <p:spPr/>
        <p:txBody>
          <a:bodyPr/>
          <a:lstStyle/>
          <a:p>
            <a:pPr algn="l"/>
            <a:r>
              <a:rPr lang="en-US" dirty="0"/>
              <a:t>VISUALIZATION </a:t>
            </a:r>
            <a:endParaRPr lang="en-IN" dirty="0"/>
          </a:p>
        </p:txBody>
      </p:sp>
      <p:sp>
        <p:nvSpPr>
          <p:cNvPr id="3" name="Content Placeholder 2">
            <a:extLst>
              <a:ext uri="{FF2B5EF4-FFF2-40B4-BE49-F238E27FC236}">
                <a16:creationId xmlns:a16="http://schemas.microsoft.com/office/drawing/2014/main" id="{39EFD9DC-53F0-EA1C-B4E3-23A7F7A8C2D4}"/>
              </a:ext>
            </a:extLst>
          </p:cNvPr>
          <p:cNvSpPr>
            <a:spLocks noGrp="1"/>
          </p:cNvSpPr>
          <p:nvPr>
            <p:ph idx="1"/>
          </p:nvPr>
        </p:nvSpPr>
        <p:spPr>
          <a:xfrm>
            <a:off x="924444" y="1501704"/>
            <a:ext cx="10353762" cy="2133036"/>
          </a:xfrm>
        </p:spPr>
        <p:txBody>
          <a:bodyPr>
            <a:normAutofit fontScale="92500" lnSpcReduction="10000"/>
          </a:bodyPr>
          <a:lstStyle/>
          <a:p>
            <a:pPr marL="0" indent="0">
              <a:buNone/>
            </a:pPr>
            <a:r>
              <a:rPr lang="en-IN" b="1" dirty="0">
                <a:effectLst/>
                <a:latin typeface="sohne"/>
              </a:rPr>
              <a:t>1)</a:t>
            </a:r>
            <a:r>
              <a:rPr lang="en-IN" b="1" i="0" dirty="0">
                <a:effectLst/>
                <a:latin typeface="sohne"/>
              </a:rPr>
              <a:t>Heatmap </a:t>
            </a:r>
            <a:r>
              <a:rPr lang="en-IN" b="1" dirty="0">
                <a:effectLst/>
                <a:latin typeface="sohne"/>
              </a:rPr>
              <a:t>:- </a:t>
            </a:r>
            <a:r>
              <a:rPr lang="en-US" b="0" i="0" dirty="0">
                <a:effectLst/>
                <a:latin typeface="charter"/>
              </a:rPr>
              <a:t>Heatmaps are very useful to find relations between two variables in a dataset.   		         Heatmap can be easily produced using the </a:t>
            </a:r>
            <a:r>
              <a:rPr lang="en-US" b="0" i="1" dirty="0">
                <a:effectLst/>
                <a:latin typeface="charter"/>
              </a:rPr>
              <a:t>‘heatmap’</a:t>
            </a:r>
            <a:r>
              <a:rPr lang="en-US" b="0" i="0" dirty="0">
                <a:effectLst/>
                <a:latin typeface="charter"/>
              </a:rPr>
              <a:t> function provided by the      		         seaborn package in python</a:t>
            </a:r>
          </a:p>
          <a:p>
            <a:pPr marL="0" indent="0">
              <a:buNone/>
            </a:pPr>
            <a:r>
              <a:rPr lang="en-US" dirty="0">
                <a:effectLst/>
                <a:latin typeface="charter"/>
              </a:rPr>
              <a:t>2) </a:t>
            </a:r>
            <a:r>
              <a:rPr lang="en-IN" b="1" i="0" dirty="0">
                <a:effectLst/>
                <a:latin typeface="Helvetica Neue"/>
              </a:rPr>
              <a:t>Scatter plot :- </a:t>
            </a:r>
            <a:r>
              <a:rPr lang="en-US" b="0" i="0" dirty="0">
                <a:effectLst/>
                <a:latin typeface="charter"/>
              </a:rPr>
              <a:t>a scatter plot is also used to observe linear relations between two variables in a     		dataset. In a scatter plot, the dependent variable is marked on the x-axis and the independent variable is marked on the y-axis.</a:t>
            </a:r>
            <a:endParaRPr lang="en-IN" b="1" i="0" dirty="0">
              <a:effectLst/>
              <a:latin typeface="Helvetica Neue"/>
            </a:endParaRPr>
          </a:p>
          <a:p>
            <a:pPr marL="0" indent="0">
              <a:buNone/>
            </a:pPr>
            <a:endParaRPr lang="en-US" b="0" i="0" dirty="0">
              <a:effectLst/>
              <a:latin typeface="charter"/>
            </a:endParaRPr>
          </a:p>
          <a:p>
            <a:pPr marL="0" indent="0">
              <a:buNone/>
            </a:pPr>
            <a:endParaRPr lang="en-IN" b="1" i="0" dirty="0">
              <a:effectLst/>
              <a:latin typeface="sohne"/>
            </a:endParaRPr>
          </a:p>
        </p:txBody>
      </p:sp>
      <p:pic>
        <p:nvPicPr>
          <p:cNvPr id="5" name="Picture 4">
            <a:extLst>
              <a:ext uri="{FF2B5EF4-FFF2-40B4-BE49-F238E27FC236}">
                <a16:creationId xmlns:a16="http://schemas.microsoft.com/office/drawing/2014/main" id="{E5F9353F-6515-B5A0-FE4B-9654A9FD8FCD}"/>
              </a:ext>
            </a:extLst>
          </p:cNvPr>
          <p:cNvPicPr>
            <a:picLocks noChangeAspect="1"/>
          </p:cNvPicPr>
          <p:nvPr/>
        </p:nvPicPr>
        <p:blipFill>
          <a:blip r:embed="rId2"/>
          <a:stretch>
            <a:fillRect/>
          </a:stretch>
        </p:blipFill>
        <p:spPr>
          <a:xfrm>
            <a:off x="-1" y="3634740"/>
            <a:ext cx="6615113" cy="3384442"/>
          </a:xfrm>
          <a:prstGeom prst="rect">
            <a:avLst/>
          </a:prstGeom>
        </p:spPr>
      </p:pic>
      <p:pic>
        <p:nvPicPr>
          <p:cNvPr id="7" name="Picture 6">
            <a:extLst>
              <a:ext uri="{FF2B5EF4-FFF2-40B4-BE49-F238E27FC236}">
                <a16:creationId xmlns:a16="http://schemas.microsoft.com/office/drawing/2014/main" id="{2E6F6EDB-25DC-B1AD-6927-F2B0F0D779E7}"/>
              </a:ext>
            </a:extLst>
          </p:cNvPr>
          <p:cNvPicPr>
            <a:picLocks noChangeAspect="1"/>
          </p:cNvPicPr>
          <p:nvPr/>
        </p:nvPicPr>
        <p:blipFill>
          <a:blip r:embed="rId3"/>
          <a:stretch>
            <a:fillRect/>
          </a:stretch>
        </p:blipFill>
        <p:spPr>
          <a:xfrm>
            <a:off x="6615113" y="3473558"/>
            <a:ext cx="5576887" cy="3384442"/>
          </a:xfrm>
          <a:prstGeom prst="rect">
            <a:avLst/>
          </a:prstGeom>
        </p:spPr>
      </p:pic>
    </p:spTree>
    <p:extLst>
      <p:ext uri="{BB962C8B-B14F-4D97-AF65-F5344CB8AC3E}">
        <p14:creationId xmlns:p14="http://schemas.microsoft.com/office/powerpoint/2010/main" val="106657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C3AE-A4DA-0C61-0772-3472BE3B4F8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16F605-8DB9-8310-4212-1DF7459436BF}"/>
              </a:ext>
            </a:extLst>
          </p:cNvPr>
          <p:cNvPicPr>
            <a:picLocks noGrp="1" noChangeAspect="1"/>
          </p:cNvPicPr>
          <p:nvPr>
            <p:ph idx="1"/>
          </p:nvPr>
        </p:nvPicPr>
        <p:blipFill>
          <a:blip r:embed="rId2"/>
          <a:stretch>
            <a:fillRect/>
          </a:stretch>
        </p:blipFill>
        <p:spPr>
          <a:xfrm>
            <a:off x="1" y="0"/>
            <a:ext cx="6229350" cy="3695700"/>
          </a:xfrm>
        </p:spPr>
      </p:pic>
      <p:pic>
        <p:nvPicPr>
          <p:cNvPr id="7" name="Picture 6">
            <a:extLst>
              <a:ext uri="{FF2B5EF4-FFF2-40B4-BE49-F238E27FC236}">
                <a16:creationId xmlns:a16="http://schemas.microsoft.com/office/drawing/2014/main" id="{4C5CB208-4ABC-F64B-582A-DD5062E409F5}"/>
              </a:ext>
            </a:extLst>
          </p:cNvPr>
          <p:cNvPicPr>
            <a:picLocks noChangeAspect="1"/>
          </p:cNvPicPr>
          <p:nvPr/>
        </p:nvPicPr>
        <p:blipFill>
          <a:blip r:embed="rId3"/>
          <a:stretch>
            <a:fillRect/>
          </a:stretch>
        </p:blipFill>
        <p:spPr>
          <a:xfrm>
            <a:off x="6229351" y="0"/>
            <a:ext cx="5962649" cy="3695700"/>
          </a:xfrm>
          <a:prstGeom prst="rect">
            <a:avLst/>
          </a:prstGeom>
        </p:spPr>
      </p:pic>
      <p:sp>
        <p:nvSpPr>
          <p:cNvPr id="9" name="TextBox 8">
            <a:extLst>
              <a:ext uri="{FF2B5EF4-FFF2-40B4-BE49-F238E27FC236}">
                <a16:creationId xmlns:a16="http://schemas.microsoft.com/office/drawing/2014/main" id="{33E9B9E0-2A8C-F723-942B-033A8AD738A8}"/>
              </a:ext>
            </a:extLst>
          </p:cNvPr>
          <p:cNvSpPr txBox="1"/>
          <p:nvPr/>
        </p:nvSpPr>
        <p:spPr>
          <a:xfrm>
            <a:off x="-44238" y="3760844"/>
            <a:ext cx="12236237" cy="646331"/>
          </a:xfrm>
          <a:prstGeom prst="rect">
            <a:avLst/>
          </a:prstGeom>
          <a:noFill/>
        </p:spPr>
        <p:txBody>
          <a:bodyPr wrap="square" rtlCol="0">
            <a:spAutoFit/>
          </a:bodyPr>
          <a:lstStyle/>
          <a:p>
            <a:pPr algn="l"/>
            <a:r>
              <a:rPr lang="en-IN" b="1" i="0" dirty="0">
                <a:effectLst/>
                <a:latin typeface="sohne"/>
              </a:rPr>
              <a:t>Distribution Plot:-</a:t>
            </a:r>
            <a:r>
              <a:rPr lang="en-US" b="0" i="0" dirty="0">
                <a:effectLst/>
                <a:latin typeface="charter"/>
              </a:rPr>
              <a:t>Distribution plots are very useful to check how well a variable is distributed in the dataset. Let’s now produce a distribution plot using the </a:t>
            </a:r>
            <a:r>
              <a:rPr lang="en-US" b="0" i="1" dirty="0">
                <a:effectLst/>
                <a:latin typeface="charter"/>
              </a:rPr>
              <a:t>‘</a:t>
            </a:r>
            <a:r>
              <a:rPr lang="en-US" b="0" i="1" dirty="0" err="1">
                <a:effectLst/>
                <a:latin typeface="charter"/>
              </a:rPr>
              <a:t>distplot</a:t>
            </a:r>
            <a:r>
              <a:rPr lang="en-US" b="0" i="1" dirty="0">
                <a:effectLst/>
                <a:latin typeface="charter"/>
              </a:rPr>
              <a:t>’</a:t>
            </a:r>
            <a:r>
              <a:rPr lang="en-US" b="0" i="0" dirty="0">
                <a:effectLst/>
                <a:latin typeface="charter"/>
              </a:rPr>
              <a:t> function to check the distribution of the </a:t>
            </a:r>
            <a:r>
              <a:rPr lang="en-US" b="0" i="1" dirty="0">
                <a:effectLst/>
                <a:latin typeface="charter"/>
              </a:rPr>
              <a:t>‘</a:t>
            </a:r>
            <a:r>
              <a:rPr lang="en-US" b="0" i="1" dirty="0" err="1">
                <a:effectLst/>
                <a:latin typeface="charter"/>
              </a:rPr>
              <a:t>SalePrice</a:t>
            </a:r>
            <a:r>
              <a:rPr lang="en-US" b="0" i="1" dirty="0">
                <a:effectLst/>
                <a:latin typeface="charter"/>
              </a:rPr>
              <a:t>’</a:t>
            </a:r>
            <a:r>
              <a:rPr lang="en-US" b="0" i="0" dirty="0">
                <a:effectLst/>
                <a:latin typeface="charter"/>
              </a:rPr>
              <a:t> variable in the dataset</a:t>
            </a:r>
            <a:endParaRPr lang="en-IN" b="1" i="0" dirty="0">
              <a:effectLst/>
              <a:latin typeface="sohne"/>
            </a:endParaRPr>
          </a:p>
        </p:txBody>
      </p:sp>
      <p:pic>
        <p:nvPicPr>
          <p:cNvPr id="11" name="Picture 10">
            <a:extLst>
              <a:ext uri="{FF2B5EF4-FFF2-40B4-BE49-F238E27FC236}">
                <a16:creationId xmlns:a16="http://schemas.microsoft.com/office/drawing/2014/main" id="{016AB4FD-2598-1543-8998-5DD06D2E7F50}"/>
              </a:ext>
            </a:extLst>
          </p:cNvPr>
          <p:cNvPicPr>
            <a:picLocks noChangeAspect="1"/>
          </p:cNvPicPr>
          <p:nvPr/>
        </p:nvPicPr>
        <p:blipFill>
          <a:blip r:embed="rId4"/>
          <a:stretch>
            <a:fillRect/>
          </a:stretch>
        </p:blipFill>
        <p:spPr>
          <a:xfrm>
            <a:off x="0" y="4472319"/>
            <a:ext cx="12191999" cy="2385681"/>
          </a:xfrm>
          <a:prstGeom prst="rect">
            <a:avLst/>
          </a:prstGeom>
        </p:spPr>
      </p:pic>
    </p:spTree>
    <p:extLst>
      <p:ext uri="{BB962C8B-B14F-4D97-AF65-F5344CB8AC3E}">
        <p14:creationId xmlns:p14="http://schemas.microsoft.com/office/powerpoint/2010/main" val="544269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218</TotalTime>
  <Words>651</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Bookman Old Style</vt:lpstr>
      <vt:lpstr>Calibri</vt:lpstr>
      <vt:lpstr>charter</vt:lpstr>
      <vt:lpstr>Courier New</vt:lpstr>
      <vt:lpstr>Helvetica Neue</vt:lpstr>
      <vt:lpstr>Roboto</vt:lpstr>
      <vt:lpstr>Rockwell</vt:lpstr>
      <vt:lpstr>sohne</vt:lpstr>
      <vt:lpstr>Damask</vt:lpstr>
      <vt:lpstr>PROJEPCT ON DATA ANALISTE </vt:lpstr>
      <vt:lpstr>outiline</vt:lpstr>
      <vt:lpstr>introduction</vt:lpstr>
      <vt:lpstr>Problem statement</vt:lpstr>
      <vt:lpstr>pipeline</vt:lpstr>
      <vt:lpstr>EDA</vt:lpstr>
      <vt:lpstr>Base model</vt:lpstr>
      <vt:lpstr>VISUALIZATION </vt:lpstr>
      <vt:lpstr>PowerPoint Presentation</vt:lpstr>
      <vt:lpstr>MODEL CREATION</vt:lpstr>
      <vt:lpstr>MODEL SELCTION</vt:lpstr>
      <vt:lpstr>CONULUCTION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ANNASAHEB</dc:creator>
  <cp:lastModifiedBy>ANNASAHEB</cp:lastModifiedBy>
  <cp:revision>22</cp:revision>
  <dcterms:created xsi:type="dcterms:W3CDTF">2022-06-06T14:01:16Z</dcterms:created>
  <dcterms:modified xsi:type="dcterms:W3CDTF">2022-06-06T19:49:20Z</dcterms:modified>
</cp:coreProperties>
</file>