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86" r:id="rId5"/>
    <p:sldId id="257" r:id="rId6"/>
    <p:sldId id="260" r:id="rId7"/>
    <p:sldId id="280" r:id="rId8"/>
    <p:sldId id="261" r:id="rId9"/>
    <p:sldId id="262" r:id="rId10"/>
    <p:sldId id="263" r:id="rId11"/>
    <p:sldId id="258" r:id="rId12"/>
    <p:sldId id="264" r:id="rId13"/>
    <p:sldId id="281" r:id="rId14"/>
    <p:sldId id="278" r:id="rId15"/>
    <p:sldId id="279" r:id="rId16"/>
    <p:sldId id="282" r:id="rId17"/>
    <p:sldId id="267" r:id="rId18"/>
    <p:sldId id="268" r:id="rId19"/>
    <p:sldId id="269" r:id="rId20"/>
    <p:sldId id="270" r:id="rId21"/>
    <p:sldId id="272" r:id="rId22"/>
    <p:sldId id="273" r:id="rId23"/>
    <p:sldId id="283" r:id="rId24"/>
    <p:sldId id="274" r:id="rId25"/>
    <p:sldId id="275" r:id="rId26"/>
    <p:sldId id="284" r:id="rId27"/>
    <p:sldId id="285" r:id="rId28"/>
    <p:sldId id="276" r:id="rId29"/>
    <p:sldId id="277" r:id="rId3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95196" autoAdjust="0"/>
  </p:normalViewPr>
  <p:slideViewPr>
    <p:cSldViewPr snapToGrid="0" snapToObjects="1" showGuides="1">
      <p:cViewPr varScale="1">
        <p:scale>
          <a:sx n="85" d="100"/>
          <a:sy n="85" d="100"/>
        </p:scale>
        <p:origin x="43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u-de.dataplatform.cloud.ibm.com/dashboards/9b958085-4401-4155-ae7e-b224ed56a0b6/view/023cf53e05b334ee17cbd4e4079124532c37740cb6bb860189d37b4909687897a8601a97c82d4d5dd211546af4ef415f9c"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8.png"/><Relationship Id="rId18" Type="http://schemas.openxmlformats.org/officeDocument/2006/relationships/customXml" Target="../ink/ink18.xml"/><Relationship Id="rId3" Type="http://schemas.openxmlformats.org/officeDocument/2006/relationships/customXml" Target="../ink/ink9.xml"/><Relationship Id="rId7" Type="http://schemas.openxmlformats.org/officeDocument/2006/relationships/image" Target="../media/image5.png"/><Relationship Id="rId12" Type="http://schemas.openxmlformats.org/officeDocument/2006/relationships/customXml" Target="../ink/ink13.xml"/><Relationship Id="rId17" Type="http://schemas.openxmlformats.org/officeDocument/2006/relationships/customXml" Target="../ink/ink17.xml"/><Relationship Id="rId2" Type="http://schemas.openxmlformats.org/officeDocument/2006/relationships/image" Target="../media/image7.png"/><Relationship Id="rId16" Type="http://schemas.openxmlformats.org/officeDocument/2006/relationships/customXml" Target="../ink/ink16.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15.xml"/><Relationship Id="rId10" Type="http://schemas.openxmlformats.org/officeDocument/2006/relationships/customXml" Target="../ink/ink12.xml"/><Relationship Id="rId9" Type="http://schemas.openxmlformats.org/officeDocument/2006/relationships/customXml" Target="../ink/ink11.xml"/><Relationship Id="rId14" Type="http://schemas.openxmlformats.org/officeDocument/2006/relationships/customXml" Target="../ink/ink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24CBF0-EBB4-3F0C-5D69-4D62461987CA}"/>
              </a:ext>
            </a:extLst>
          </p:cNvPr>
          <p:cNvPicPr>
            <a:picLocks noChangeAspect="1"/>
          </p:cNvPicPr>
          <p:nvPr/>
        </p:nvPicPr>
        <p:blipFill rotWithShape="1">
          <a:blip r:embed="rId2"/>
          <a:srcRect l="2638" t="11232" r="72049" b="13642"/>
          <a:stretch/>
        </p:blipFill>
        <p:spPr>
          <a:xfrm>
            <a:off x="971568" y="578650"/>
            <a:ext cx="3380976" cy="5598806"/>
          </a:xfrm>
          <a:prstGeom prst="rect">
            <a:avLst/>
          </a:prstGeom>
        </p:spPr>
      </p:pic>
      <p:sp>
        <p:nvSpPr>
          <p:cNvPr id="3" name="Title 1">
            <a:extLst>
              <a:ext uri="{FF2B5EF4-FFF2-40B4-BE49-F238E27FC236}">
                <a16:creationId xmlns:a16="http://schemas.microsoft.com/office/drawing/2014/main" id="{8D243955-8D67-9793-2524-15830ED1210E}"/>
              </a:ext>
            </a:extLst>
          </p:cNvPr>
          <p:cNvSpPr txBox="1">
            <a:spLocks/>
          </p:cNvSpPr>
          <p:nvPr/>
        </p:nvSpPr>
        <p:spPr>
          <a:xfrm>
            <a:off x="3978000" y="1702298"/>
            <a:ext cx="8582448" cy="1325563"/>
          </a:xfrm>
          <a:prstGeom prst="rect">
            <a:avLst/>
          </a:prstGeom>
        </p:spPr>
        <p:txBody>
          <a:bodyPr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rgbClr val="0E659B"/>
                </a:solidFill>
              </a:rPr>
              <a:t>Future’s Technology </a:t>
            </a:r>
            <a:br>
              <a:rPr lang="en-US" dirty="0">
                <a:solidFill>
                  <a:srgbClr val="0E659B"/>
                </a:solidFill>
              </a:rPr>
            </a:br>
            <a:r>
              <a:rPr lang="en-US" dirty="0">
                <a:solidFill>
                  <a:srgbClr val="0E659B"/>
                </a:solidFill>
              </a:rPr>
              <a:t>Trend</a:t>
            </a:r>
          </a:p>
        </p:txBody>
      </p:sp>
      <p:sp>
        <p:nvSpPr>
          <p:cNvPr id="4" name="Subtitle 2">
            <a:extLst>
              <a:ext uri="{FF2B5EF4-FFF2-40B4-BE49-F238E27FC236}">
                <a16:creationId xmlns:a16="http://schemas.microsoft.com/office/drawing/2014/main" id="{40189367-826D-B57F-C1C7-E1CDBF57A109}"/>
              </a:ext>
            </a:extLst>
          </p:cNvPr>
          <p:cNvSpPr txBox="1">
            <a:spLocks/>
          </p:cNvSpPr>
          <p:nvPr/>
        </p:nvSpPr>
        <p:spPr>
          <a:xfrm>
            <a:off x="8415528" y="5026981"/>
            <a:ext cx="5181600" cy="2616956"/>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3500" dirty="0"/>
              <a:t>MAYUR SHARMA</a:t>
            </a:r>
          </a:p>
          <a:p>
            <a:pPr marL="0" indent="0">
              <a:buFont typeface="Arial"/>
              <a:buNone/>
            </a:pPr>
            <a:r>
              <a:rPr lang="en-US" sz="3500" dirty="0"/>
              <a:t>2</a:t>
            </a:r>
            <a:r>
              <a:rPr lang="en-US" sz="3500" baseline="30000" dirty="0"/>
              <a:t>nd</a:t>
            </a:r>
            <a:r>
              <a:rPr lang="en-US" sz="3500" dirty="0"/>
              <a:t> October, 2023</a:t>
            </a:r>
          </a:p>
        </p:txBody>
      </p:sp>
    </p:spTree>
    <p:extLst>
      <p:ext uri="{BB962C8B-B14F-4D97-AF65-F5344CB8AC3E}">
        <p14:creationId xmlns:p14="http://schemas.microsoft.com/office/powerpoint/2010/main" val="329721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2A6E0E-DC26-46E2-6C3B-9FD7753DDFA3}"/>
              </a:ext>
            </a:extLst>
          </p:cNvPr>
          <p:cNvSpPr txBox="1"/>
          <p:nvPr/>
        </p:nvSpPr>
        <p:spPr>
          <a:xfrm>
            <a:off x="682752" y="1436174"/>
            <a:ext cx="10728960" cy="4247317"/>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2. Versatility Matters:</a:t>
            </a:r>
            <a:r>
              <a:rPr lang="en-US" b="0" i="0" dirty="0">
                <a:effectLst/>
                <a:latin typeface="Times New Roman" panose="02020603050405020304" pitchFamily="18" charset="0"/>
                <a:cs typeface="Times New Roman" panose="02020603050405020304" pitchFamily="18" charset="0"/>
              </a:rPr>
              <a:t> The rise of Python, Typescript, and C# highlights the importance of versatility in programming languages. Developers skilled in these languages can adapt to a wide range of projects, potentially making them more valuable in the job market.</a:t>
            </a:r>
          </a:p>
          <a:p>
            <a:pPr algn="l"/>
            <a:r>
              <a:rPr lang="en-US" b="1" dirty="0">
                <a:latin typeface="Times New Roman" panose="02020603050405020304" pitchFamily="18" charset="0"/>
                <a:cs typeface="Times New Roman" panose="02020603050405020304" pitchFamily="18" charset="0"/>
              </a:rPr>
              <a:t>3. </a:t>
            </a:r>
            <a:r>
              <a:rPr lang="en-US" b="1" i="0" dirty="0">
                <a:effectLst/>
                <a:latin typeface="Times New Roman" panose="02020603050405020304" pitchFamily="18" charset="0"/>
                <a:cs typeface="Times New Roman" panose="02020603050405020304" pitchFamily="18" charset="0"/>
              </a:rPr>
              <a:t>Innovation and Competition:</a:t>
            </a:r>
            <a:r>
              <a:rPr lang="en-US" b="0" i="0" dirty="0">
                <a:effectLst/>
                <a:latin typeface="Times New Roman" panose="02020603050405020304" pitchFamily="18" charset="0"/>
                <a:cs typeface="Times New Roman" panose="02020603050405020304" pitchFamily="18" charset="0"/>
              </a:rPr>
              <a:t> The diversity of programming languages indicates a competitive landscape. Developers and organizations should stay updated with language trends to remain competitive and innovative in the tech industry.</a:t>
            </a:r>
          </a:p>
          <a:p>
            <a:pPr algn="l"/>
            <a:r>
              <a:rPr lang="en-US" b="1" i="0" dirty="0">
                <a:effectLst/>
                <a:latin typeface="Times New Roman" panose="02020603050405020304" pitchFamily="18" charset="0"/>
                <a:cs typeface="Times New Roman" panose="02020603050405020304" pitchFamily="18" charset="0"/>
              </a:rPr>
              <a:t>4. Specialization Opportunities:</a:t>
            </a:r>
            <a:r>
              <a:rPr lang="en-US" b="0" i="0" dirty="0">
                <a:effectLst/>
                <a:latin typeface="Times New Roman" panose="02020603050405020304" pitchFamily="18" charset="0"/>
                <a:cs typeface="Times New Roman" panose="02020603050405020304" pitchFamily="18" charset="0"/>
              </a:rPr>
              <a:t> As different languages gain prominence for specific use cases, there are opportunities for developers to specialize in niche areas. For example, Python's popularity in data science and machine learning creates a specialized career path.</a:t>
            </a:r>
          </a:p>
          <a:p>
            <a:pPr algn="l"/>
            <a:r>
              <a:rPr lang="en-US" b="1" i="0" dirty="0">
                <a:effectLst/>
                <a:latin typeface="Times New Roman" panose="02020603050405020304" pitchFamily="18" charset="0"/>
                <a:cs typeface="Times New Roman" panose="02020603050405020304" pitchFamily="18" charset="0"/>
              </a:rPr>
              <a:t>5. Educational Focus:</a:t>
            </a:r>
            <a:r>
              <a:rPr lang="en-US" b="0" i="0" dirty="0">
                <a:effectLst/>
                <a:latin typeface="Times New Roman" panose="02020603050405020304" pitchFamily="18" charset="0"/>
                <a:cs typeface="Times New Roman" panose="02020603050405020304" pitchFamily="18" charset="0"/>
              </a:rPr>
              <a:t> Educational institutions and online learning platforms should align their curricula with emerging language trends. Preparing students with skills in languages like Typescript and C# can enhance their employability.</a:t>
            </a:r>
            <a:endParaRPr lang="en-US" dirty="0">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6. Cross-Language Integration:</a:t>
            </a:r>
            <a:r>
              <a:rPr lang="en-US" b="0" i="0" dirty="0">
                <a:effectLst/>
                <a:latin typeface="Times New Roman" panose="02020603050405020304" pitchFamily="18" charset="0"/>
                <a:cs typeface="Times New Roman" panose="02020603050405020304" pitchFamily="18" charset="0"/>
              </a:rPr>
              <a:t> Organizations should consider how to facilitate integration between various languages in their tech stacks. This can optimize development processes and make the most of each language's strengths.</a:t>
            </a:r>
          </a:p>
        </p:txBody>
      </p:sp>
    </p:spTree>
    <p:extLst>
      <p:ext uri="{BB962C8B-B14F-4D97-AF65-F5344CB8AC3E}">
        <p14:creationId xmlns:p14="http://schemas.microsoft.com/office/powerpoint/2010/main" val="429101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B75E4266-CCF7-605D-723A-82A49571E903}"/>
              </a:ext>
            </a:extLst>
          </p:cNvPr>
          <p:cNvPicPr>
            <a:picLocks noChangeAspect="1"/>
          </p:cNvPicPr>
          <p:nvPr/>
        </p:nvPicPr>
        <p:blipFill>
          <a:blip r:embed="rId2"/>
          <a:stretch>
            <a:fillRect/>
          </a:stretch>
        </p:blipFill>
        <p:spPr>
          <a:xfrm>
            <a:off x="521005" y="2398858"/>
            <a:ext cx="5550611" cy="3038324"/>
          </a:xfrm>
          <a:prstGeom prst="rect">
            <a:avLst/>
          </a:prstGeom>
        </p:spPr>
      </p:pic>
      <p:pic>
        <p:nvPicPr>
          <p:cNvPr id="9" name="Picture 8">
            <a:extLst>
              <a:ext uri="{FF2B5EF4-FFF2-40B4-BE49-F238E27FC236}">
                <a16:creationId xmlns:a16="http://schemas.microsoft.com/office/drawing/2014/main" id="{EB7F1683-2129-6E3F-B083-D444F1E3B268}"/>
              </a:ext>
            </a:extLst>
          </p:cNvPr>
          <p:cNvPicPr>
            <a:picLocks noChangeAspect="1"/>
          </p:cNvPicPr>
          <p:nvPr/>
        </p:nvPicPr>
        <p:blipFill>
          <a:blip r:embed="rId3"/>
          <a:stretch>
            <a:fillRect/>
          </a:stretch>
        </p:blipFill>
        <p:spPr>
          <a:xfrm>
            <a:off x="6120384" y="2356186"/>
            <a:ext cx="5737358" cy="3014390"/>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21285"/>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719328" y="1618361"/>
            <a:ext cx="10765536" cy="4351338"/>
          </a:xfrm>
        </p:spPr>
        <p:txBody>
          <a:bodyPr>
            <a:normAutofit lnSpcReduction="10000"/>
          </a:bodyPr>
          <a:lstStyle/>
          <a:p>
            <a:pPr algn="l"/>
            <a:r>
              <a:rPr lang="en-US" sz="1800" b="1" i="0" dirty="0">
                <a:solidFill>
                  <a:schemeClr val="accent2"/>
                </a:solidFill>
                <a:effectLst/>
                <a:latin typeface="Times New Roman" panose="02020603050405020304" pitchFamily="18" charset="0"/>
                <a:cs typeface="Times New Roman" panose="02020603050405020304" pitchFamily="18" charset="0"/>
              </a:rPr>
              <a:t>Findings:</a:t>
            </a:r>
            <a:endParaRPr lang="en-US" sz="1800" b="0" i="0" dirty="0">
              <a:solidFill>
                <a:schemeClr val="accent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PostGRE</a:t>
            </a:r>
            <a:r>
              <a:rPr lang="en-US" sz="1800" b="1" i="0" dirty="0">
                <a:solidFill>
                  <a:schemeClr val="tx1"/>
                </a:solidFill>
                <a:effectLst/>
                <a:latin typeface="Times New Roman" panose="02020603050405020304" pitchFamily="18" charset="0"/>
                <a:cs typeface="Times New Roman" panose="02020603050405020304" pitchFamily="18" charset="0"/>
              </a:rPr>
              <a:t>-SQL, MongoDB, and Redis Leading:</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0" i="0" dirty="0" err="1">
                <a:solidFill>
                  <a:schemeClr val="tx1"/>
                </a:solidFill>
                <a:effectLst/>
                <a:latin typeface="Times New Roman" panose="02020603050405020304" pitchFamily="18" charset="0"/>
                <a:cs typeface="Times New Roman" panose="02020603050405020304" pitchFamily="18" charset="0"/>
              </a:rPr>
              <a:t>PostGRE</a:t>
            </a:r>
            <a:r>
              <a:rPr lang="en-US" sz="1800" b="0" i="0" dirty="0">
                <a:solidFill>
                  <a:schemeClr val="tx1"/>
                </a:solidFill>
                <a:effectLst/>
                <a:latin typeface="Times New Roman" panose="02020603050405020304" pitchFamily="18" charset="0"/>
                <a:cs typeface="Times New Roman" panose="02020603050405020304" pitchFamily="18" charset="0"/>
              </a:rPr>
              <a:t>-SQL, MongoDB, and Redis are projected to be the top three preferred databases in the future. These databases offer diverse capabilities, from traditional relational databases to NoSQL and caching solutions.</a:t>
            </a:r>
          </a:p>
          <a:p>
            <a:pPr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MongoDB's Versatility:</a:t>
            </a:r>
            <a:r>
              <a:rPr lang="en-US" sz="1800" b="0" i="0" dirty="0">
                <a:solidFill>
                  <a:schemeClr val="tx1"/>
                </a:solidFill>
                <a:effectLst/>
                <a:latin typeface="Times New Roman" panose="02020603050405020304" pitchFamily="18" charset="0"/>
                <a:cs typeface="Times New Roman" panose="02020603050405020304" pitchFamily="18" charset="0"/>
              </a:rPr>
              <a:t> MongoDB maintains its popularity not only as a database but also as a favorite among major programming languages and web frameworks. This indicates its adaptability to various development scenarios.</a:t>
            </a:r>
          </a:p>
          <a:p>
            <a:pPr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SQL's Resilience:</a:t>
            </a:r>
            <a:r>
              <a:rPr lang="en-US" sz="1800" b="0" i="0" dirty="0">
                <a:solidFill>
                  <a:schemeClr val="tx1"/>
                </a:solidFill>
                <a:effectLst/>
                <a:latin typeface="Times New Roman" panose="02020603050405020304" pitchFamily="18" charset="0"/>
                <a:cs typeface="Times New Roman" panose="02020603050405020304" pitchFamily="18" charset="0"/>
              </a:rPr>
              <a:t> SQL databases, while facing competition from NoSQL options, remain highly favored for platforms and web frameworks. This resilience suggests that SQL continues to excel in structured data and complex querying.</a:t>
            </a:r>
          </a:p>
          <a:p>
            <a:pPr marL="0" indent="0" algn="l">
              <a:buNone/>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accent2"/>
                </a:solidFill>
                <a:effectLst/>
                <a:latin typeface="Times New Roman" panose="02020603050405020304" pitchFamily="18" charset="0"/>
                <a:cs typeface="Times New Roman" panose="02020603050405020304" pitchFamily="18" charset="0"/>
              </a:rPr>
              <a:t>Implications:</a:t>
            </a:r>
            <a:endParaRPr lang="en-US" sz="1800" b="0" i="0" dirty="0">
              <a:solidFill>
                <a:schemeClr val="accent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Diverse Data Storage Needs:</a:t>
            </a:r>
            <a:r>
              <a:rPr lang="en-US" sz="1800" b="0" i="0" dirty="0">
                <a:solidFill>
                  <a:schemeClr val="tx1"/>
                </a:solidFill>
                <a:effectLst/>
                <a:latin typeface="Times New Roman" panose="02020603050405020304" pitchFamily="18" charset="0"/>
                <a:cs typeface="Times New Roman" panose="02020603050405020304" pitchFamily="18" charset="0"/>
              </a:rPr>
              <a:t> Organizations should be prepared to manage diverse data storage needs, ranging from structured to unstructured data. Employing a mix of databases like </a:t>
            </a:r>
            <a:r>
              <a:rPr lang="en-US" sz="1800" b="0" i="0" dirty="0" err="1">
                <a:solidFill>
                  <a:schemeClr val="tx1"/>
                </a:solidFill>
                <a:effectLst/>
                <a:latin typeface="Times New Roman" panose="02020603050405020304" pitchFamily="18" charset="0"/>
                <a:cs typeface="Times New Roman" panose="02020603050405020304" pitchFamily="18" charset="0"/>
              </a:rPr>
              <a:t>PostGRE</a:t>
            </a:r>
            <a:r>
              <a:rPr lang="en-US" sz="1800" b="0" i="0" dirty="0">
                <a:solidFill>
                  <a:schemeClr val="tx1"/>
                </a:solidFill>
                <a:effectLst/>
                <a:latin typeface="Times New Roman" panose="02020603050405020304" pitchFamily="18" charset="0"/>
                <a:cs typeface="Times New Roman" panose="02020603050405020304" pitchFamily="18" charset="0"/>
              </a:rPr>
              <a:t>-SQL, MongoDB, and Redis can be advantageous.</a:t>
            </a:r>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0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A56873-21A0-31F1-6B81-BC2A96F23CA2}"/>
              </a:ext>
            </a:extLst>
          </p:cNvPr>
          <p:cNvSpPr txBox="1"/>
          <p:nvPr/>
        </p:nvSpPr>
        <p:spPr>
          <a:xfrm>
            <a:off x="670560" y="1471779"/>
            <a:ext cx="10850880" cy="3970318"/>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2. Database Integration:</a:t>
            </a:r>
            <a:r>
              <a:rPr lang="en-US" b="0" i="0" dirty="0">
                <a:effectLst/>
                <a:latin typeface="Times New Roman" panose="02020603050405020304" pitchFamily="18" charset="0"/>
                <a:cs typeface="Times New Roman" panose="02020603050405020304" pitchFamily="18" charset="0"/>
              </a:rPr>
              <a:t> Developers and database administrators should focus on integrating different types of databases effectively within a tech stack. Hybrid approaches that combine the strengths of both SQL and NoSQL can yield powerful solutions.</a:t>
            </a:r>
          </a:p>
          <a:p>
            <a:pPr algn="l"/>
            <a:r>
              <a:rPr lang="en-US" b="1" i="0" dirty="0">
                <a:effectLst/>
                <a:latin typeface="Times New Roman" panose="02020603050405020304" pitchFamily="18" charset="0"/>
                <a:cs typeface="Times New Roman" panose="02020603050405020304" pitchFamily="18" charset="0"/>
              </a:rPr>
              <a:t>3. Data Security and Compliance:</a:t>
            </a:r>
            <a:r>
              <a:rPr lang="en-US" b="0" i="0" dirty="0">
                <a:effectLst/>
                <a:latin typeface="Times New Roman" panose="02020603050405020304" pitchFamily="18" charset="0"/>
                <a:cs typeface="Times New Roman" panose="02020603050405020304" pitchFamily="18" charset="0"/>
              </a:rPr>
              <a:t> As data storage becomes more diverse, ensuring data security and compliance remains paramount. Organizations must implement robust security measures and adhere to relevant data protection regulations.</a:t>
            </a:r>
          </a:p>
          <a:p>
            <a:pPr algn="l"/>
            <a:r>
              <a:rPr lang="en-US" b="1" i="0" dirty="0">
                <a:effectLst/>
                <a:latin typeface="Times New Roman" panose="02020603050405020304" pitchFamily="18" charset="0"/>
                <a:cs typeface="Times New Roman" panose="02020603050405020304" pitchFamily="18" charset="0"/>
              </a:rPr>
              <a:t>4. Scalability Considerations:</a:t>
            </a:r>
            <a:r>
              <a:rPr lang="en-US" b="0" i="0" dirty="0">
                <a:effectLst/>
                <a:latin typeface="Times New Roman" panose="02020603050405020304" pitchFamily="18" charset="0"/>
                <a:cs typeface="Times New Roman" panose="02020603050405020304" pitchFamily="18" charset="0"/>
              </a:rPr>
              <a:t> NoSQL databases like MongoDB are known for their scalability. Businesses with rapidly growing data volumes should explore these options to meet their scalability requirements.</a:t>
            </a:r>
          </a:p>
          <a:p>
            <a:pPr algn="l"/>
            <a:r>
              <a:rPr lang="en-US" b="1" i="0" dirty="0">
                <a:effectLst/>
                <a:latin typeface="Times New Roman" panose="02020603050405020304" pitchFamily="18" charset="0"/>
                <a:cs typeface="Times New Roman" panose="02020603050405020304" pitchFamily="18" charset="0"/>
              </a:rPr>
              <a:t>5. Skills Development:</a:t>
            </a:r>
            <a:r>
              <a:rPr lang="en-US" b="0" i="0" dirty="0">
                <a:effectLst/>
                <a:latin typeface="Times New Roman" panose="02020603050405020304" pitchFamily="18" charset="0"/>
                <a:cs typeface="Times New Roman" panose="02020603050405020304" pitchFamily="18" charset="0"/>
              </a:rPr>
              <a:t> Database professionals should consider expanding their skill set to include both SQL and NoSQL databases. Being proficient in a variety of database technologies can enhance career prospects.</a:t>
            </a:r>
          </a:p>
          <a:p>
            <a:pPr algn="l"/>
            <a:r>
              <a:rPr lang="en-US" b="1" i="0" dirty="0">
                <a:effectLst/>
                <a:latin typeface="Times New Roman" panose="02020603050405020304" pitchFamily="18" charset="0"/>
                <a:cs typeface="Times New Roman" panose="02020603050405020304" pitchFamily="18" charset="0"/>
              </a:rPr>
              <a:t>6. Data Modeling Challenges:</a:t>
            </a:r>
            <a:r>
              <a:rPr lang="en-US" b="0" i="0" dirty="0">
                <a:effectLst/>
                <a:latin typeface="Times New Roman" panose="02020603050405020304" pitchFamily="18" charset="0"/>
                <a:cs typeface="Times New Roman" panose="02020603050405020304" pitchFamily="18" charset="0"/>
              </a:rPr>
              <a:t> With the coexistence of different database types, data modeling becomes a critical consideration. Developers must carefully design data models that suit the database type and the application's needs.</a:t>
            </a:r>
          </a:p>
          <a:p>
            <a:pPr algn="l"/>
            <a:r>
              <a:rPr lang="en-US" b="1" i="0" dirty="0">
                <a:effectLst/>
                <a:latin typeface="Times New Roman" panose="02020603050405020304" pitchFamily="18" charset="0"/>
                <a:cs typeface="Times New Roman" panose="02020603050405020304" pitchFamily="18" charset="0"/>
              </a:rPr>
              <a:t>7. Innovation and Experimentation:</a:t>
            </a:r>
            <a:r>
              <a:rPr lang="en-US" b="0" i="0" dirty="0">
                <a:effectLst/>
                <a:latin typeface="Times New Roman" panose="02020603050405020304" pitchFamily="18" charset="0"/>
                <a:cs typeface="Times New Roman" panose="02020603050405020304" pitchFamily="18" charset="0"/>
              </a:rPr>
              <a:t> Organizations should encourage innovation and experimentation with database technologies. Emerging databases and data storage solutions may offer advantages in specific use cases.</a:t>
            </a:r>
          </a:p>
        </p:txBody>
      </p:sp>
    </p:spTree>
    <p:extLst>
      <p:ext uri="{BB962C8B-B14F-4D97-AF65-F5344CB8AC3E}">
        <p14:creationId xmlns:p14="http://schemas.microsoft.com/office/powerpoint/2010/main" val="293257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2"/>
              </a:rPr>
              <a:t>&lt;The permanent link of the read-only view of the Cognos dashboard goes here.&gt;</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2218811"/>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6" name="Picture 5">
            <a:extLst>
              <a:ext uri="{FF2B5EF4-FFF2-40B4-BE49-F238E27FC236}">
                <a16:creationId xmlns:a16="http://schemas.microsoft.com/office/drawing/2014/main" id="{C6FCBCC1-3A45-61BB-E6E2-DE7C59314730}"/>
              </a:ext>
            </a:extLst>
          </p:cNvPr>
          <p:cNvPicPr>
            <a:picLocks noChangeAspect="1"/>
          </p:cNvPicPr>
          <p:nvPr/>
        </p:nvPicPr>
        <p:blipFill>
          <a:blip r:embed="rId2"/>
          <a:stretch>
            <a:fillRect/>
          </a:stretch>
        </p:blipFill>
        <p:spPr>
          <a:xfrm>
            <a:off x="838200" y="1397053"/>
            <a:ext cx="10515600" cy="483463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a:extLst>
              <a:ext uri="{FF2B5EF4-FFF2-40B4-BE49-F238E27FC236}">
                <a16:creationId xmlns:a16="http://schemas.microsoft.com/office/drawing/2014/main" id="{561D4129-3395-C2D8-B2F7-8BC5BBF1AB0D}"/>
              </a:ext>
            </a:extLst>
          </p:cNvPr>
          <p:cNvPicPr>
            <a:picLocks noChangeAspect="1"/>
          </p:cNvPicPr>
          <p:nvPr/>
        </p:nvPicPr>
        <p:blipFill>
          <a:blip r:embed="rId2"/>
          <a:stretch>
            <a:fillRect/>
          </a:stretch>
        </p:blipFill>
        <p:spPr>
          <a:xfrm>
            <a:off x="838200" y="1408978"/>
            <a:ext cx="10515600" cy="4809504"/>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Picture 5">
            <a:extLst>
              <a:ext uri="{FF2B5EF4-FFF2-40B4-BE49-F238E27FC236}">
                <a16:creationId xmlns:a16="http://schemas.microsoft.com/office/drawing/2014/main" id="{F0650665-0897-3925-9BF7-2C7D515BCD3C}"/>
              </a:ext>
            </a:extLst>
          </p:cNvPr>
          <p:cNvPicPr>
            <a:picLocks noChangeAspect="1"/>
          </p:cNvPicPr>
          <p:nvPr/>
        </p:nvPicPr>
        <p:blipFill>
          <a:blip r:embed="rId2"/>
          <a:stretch>
            <a:fillRect/>
          </a:stretch>
        </p:blipFill>
        <p:spPr>
          <a:xfrm>
            <a:off x="749808" y="1391011"/>
            <a:ext cx="10692384" cy="4879104"/>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938784" y="2154809"/>
            <a:ext cx="3514471" cy="351447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379720" y="1825625"/>
            <a:ext cx="5873496" cy="4351338"/>
          </a:xfrm>
        </p:spPr>
        <p:txBody>
          <a:bodyPr/>
          <a:lstStyle/>
          <a:p>
            <a:pPr marL="0" indent="0">
              <a:buNone/>
            </a:pPr>
            <a:r>
              <a:rPr lang="en-US" dirty="0">
                <a:solidFill>
                  <a:schemeClr val="accent2"/>
                </a:solidFill>
                <a:latin typeface="Times New Roman" panose="02020603050405020304" pitchFamily="18" charset="0"/>
                <a:cs typeface="Times New Roman" panose="02020603050405020304" pitchFamily="18" charset="0"/>
              </a:rPr>
              <a:t>Q) </a:t>
            </a:r>
            <a:r>
              <a:rPr lang="en-US" dirty="0">
                <a:solidFill>
                  <a:schemeClr val="tx1"/>
                </a:solidFill>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he Tech landscape favors certain languages, databases, platforms, and frameworks, necessitating skill development and adaptation. What's your views on this? </a:t>
            </a:r>
          </a:p>
          <a:p>
            <a:pPr marL="0" indent="0">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b="0" i="0" dirty="0">
                <a:solidFill>
                  <a:schemeClr val="accent2"/>
                </a:solidFill>
                <a:effectLst/>
                <a:latin typeface="Times New Roman" panose="02020603050405020304" pitchFamily="18" charset="0"/>
                <a:cs typeface="Times New Roman" panose="02020603050405020304" pitchFamily="18" charset="0"/>
              </a:rPr>
              <a:t>Q) </a:t>
            </a:r>
            <a:r>
              <a:rPr lang="en-US" b="0" i="0" dirty="0">
                <a:solidFill>
                  <a:schemeClr val="tx1"/>
                </a:solidFill>
                <a:effectLst/>
                <a:latin typeface="Times New Roman" panose="02020603050405020304" pitchFamily="18" charset="0"/>
                <a:cs typeface="Times New Roman" panose="02020603050405020304" pitchFamily="18" charset="0"/>
              </a:rPr>
              <a:t>Does Demographics, including age, location, and gender, play a role in shaping preferences and strategies?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13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10" name="TextBox 9">
            <a:extLst>
              <a:ext uri="{FF2B5EF4-FFF2-40B4-BE49-F238E27FC236}">
                <a16:creationId xmlns:a16="http://schemas.microsoft.com/office/drawing/2014/main" id="{81198906-C1F3-C30D-213D-EA33C83C06B4}"/>
              </a:ext>
            </a:extLst>
          </p:cNvPr>
          <p:cNvSpPr txBox="1"/>
          <p:nvPr/>
        </p:nvSpPr>
        <p:spPr>
          <a:xfrm>
            <a:off x="838200" y="2049191"/>
            <a:ext cx="10789920" cy="3416320"/>
          </a:xfrm>
          <a:prstGeom prst="rect">
            <a:avLst/>
          </a:prstGeom>
          <a:noFill/>
        </p:spPr>
        <p:txBody>
          <a:bodyPr wrap="square">
            <a:spAutoFit/>
          </a:bodyPr>
          <a:lstStyle/>
          <a:p>
            <a:pPr algn="l"/>
            <a:r>
              <a:rPr lang="en-US" b="1" i="0" dirty="0">
                <a:solidFill>
                  <a:schemeClr val="accent2"/>
                </a:solidFill>
                <a:effectLst/>
                <a:latin typeface="Times New Roman" panose="02020603050405020304" pitchFamily="18" charset="0"/>
                <a:cs typeface="Times New Roman" panose="02020603050405020304" pitchFamily="18" charset="0"/>
              </a:rPr>
              <a:t>Findings:</a:t>
            </a:r>
          </a:p>
          <a:p>
            <a:pPr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Programming Languages: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JavaScript and HTML remain dominant, while Python, Typescript, and C# are gaining ground.</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Databases: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err="1">
                <a:effectLst/>
                <a:latin typeface="Times New Roman" panose="02020603050405020304" pitchFamily="18" charset="0"/>
                <a:cs typeface="Times New Roman" panose="02020603050405020304" pitchFamily="18" charset="0"/>
              </a:rPr>
              <a:t>PostGRE</a:t>
            </a:r>
            <a:r>
              <a:rPr lang="en-US" b="0" i="0" dirty="0">
                <a:effectLst/>
                <a:latin typeface="Times New Roman" panose="02020603050405020304" pitchFamily="18" charset="0"/>
                <a:cs typeface="Times New Roman" panose="02020603050405020304" pitchFamily="18" charset="0"/>
              </a:rPr>
              <a:t>-SQL, MongoDB, and Redis are emerging as top choices, while SQL databases remain robust.</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Platforms: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A shift to Linux and Docker is expected, reflecting adaptability and containerization trends.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Web Frameworks: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React.js and Vue.js are on the rise as preferred web frameworks.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Demographics: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The majority are male (93.5%), aged 23 to 31, with a strong US presence and higher education.</a:t>
            </a:r>
          </a:p>
        </p:txBody>
      </p:sp>
    </p:spTree>
    <p:extLst>
      <p:ext uri="{BB962C8B-B14F-4D97-AF65-F5344CB8AC3E}">
        <p14:creationId xmlns:p14="http://schemas.microsoft.com/office/powerpoint/2010/main" val="64727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7266240" y="1831709"/>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4" y="1613831"/>
            <a:ext cx="5733288" cy="4351338"/>
          </a:xfrm>
        </p:spPr>
        <p:txBody>
          <a:bodyPr>
            <a:normAutofit/>
          </a:bodyPr>
          <a:lstStyle/>
          <a:p>
            <a:r>
              <a:rPr lang="en-US" sz="2200" dirty="0">
                <a:latin typeface="Times New Roman" panose="02020603050405020304" pitchFamily="18" charset="0"/>
                <a:cs typeface="Times New Roman" panose="02020603050405020304" pitchFamily="18" charset="0"/>
              </a:rPr>
              <a:t>Executive Summary</a:t>
            </a:r>
          </a:p>
          <a:p>
            <a:r>
              <a:rPr lang="en-US" sz="2200" dirty="0">
                <a:latin typeface="Times New Roman" panose="02020603050405020304" pitchFamily="18" charset="0"/>
                <a:cs typeface="Times New Roman" panose="02020603050405020304" pitchFamily="18" charset="0"/>
              </a:rPr>
              <a:t>Introduction</a:t>
            </a:r>
          </a:p>
          <a:p>
            <a:r>
              <a:rPr lang="en-US" sz="2200" dirty="0">
                <a:latin typeface="Times New Roman" panose="02020603050405020304" pitchFamily="18" charset="0"/>
                <a:cs typeface="Times New Roman" panose="02020603050405020304" pitchFamily="18" charset="0"/>
              </a:rPr>
              <a:t>Methodology</a:t>
            </a:r>
          </a:p>
          <a:p>
            <a:r>
              <a:rPr lang="en-US" sz="2200" dirty="0">
                <a:latin typeface="Times New Roman" panose="02020603050405020304" pitchFamily="18" charset="0"/>
                <a:cs typeface="Times New Roman" panose="02020603050405020304" pitchFamily="18" charset="0"/>
              </a:rPr>
              <a:t>Results</a:t>
            </a:r>
          </a:p>
          <a:p>
            <a:pPr lvl="1"/>
            <a:r>
              <a:rPr lang="en-US" sz="1800" dirty="0">
                <a:latin typeface="Times New Roman" panose="02020603050405020304" pitchFamily="18" charset="0"/>
                <a:cs typeface="Times New Roman" panose="02020603050405020304" pitchFamily="18" charset="0"/>
              </a:rPr>
              <a:t>Visualization – Charts</a:t>
            </a:r>
          </a:p>
          <a:p>
            <a:pPr lvl="1"/>
            <a:r>
              <a:rPr lang="en-US" sz="1800" dirty="0">
                <a:latin typeface="Times New Roman" panose="02020603050405020304" pitchFamily="18" charset="0"/>
                <a:cs typeface="Times New Roman" panose="02020603050405020304" pitchFamily="18" charset="0"/>
              </a:rPr>
              <a:t>Dashboard</a:t>
            </a:r>
          </a:p>
          <a:p>
            <a:r>
              <a:rPr lang="en-US" sz="2200" dirty="0">
                <a:latin typeface="Times New Roman" panose="02020603050405020304" pitchFamily="18" charset="0"/>
                <a:cs typeface="Times New Roman" panose="02020603050405020304" pitchFamily="18" charset="0"/>
              </a:rPr>
              <a:t>Discussion</a:t>
            </a:r>
          </a:p>
          <a:p>
            <a:pPr lvl="1"/>
            <a:r>
              <a:rPr lang="en-US" sz="1800" dirty="0">
                <a:latin typeface="Times New Roman" panose="02020603050405020304" pitchFamily="18" charset="0"/>
                <a:cs typeface="Times New Roman" panose="02020603050405020304" pitchFamily="18" charset="0"/>
              </a:rPr>
              <a:t>Findings &amp; Implications</a:t>
            </a:r>
          </a:p>
          <a:p>
            <a:r>
              <a:rPr lang="en-US" sz="2200" dirty="0">
                <a:latin typeface="Times New Roman" panose="02020603050405020304" pitchFamily="18" charset="0"/>
                <a:cs typeface="Times New Roman" panose="02020603050405020304" pitchFamily="18" charset="0"/>
              </a:rPr>
              <a:t>Conclusion</a:t>
            </a:r>
          </a:p>
          <a:p>
            <a:r>
              <a:rPr lang="en-US" sz="2200" dirty="0">
                <a:latin typeface="Times New Roman" panose="02020603050405020304" pitchFamily="18" charset="0"/>
                <a:cs typeface="Times New Roman" panose="02020603050405020304" pitchFamily="18" charset="0"/>
              </a:rPr>
              <a:t>Appendix</a:t>
            </a:r>
          </a:p>
          <a:p>
            <a:r>
              <a:rPr lang="en-US" sz="2200" dirty="0">
                <a:latin typeface="Times New Roman" panose="02020603050405020304" pitchFamily="18" charset="0"/>
                <a:cs typeface="Times New Roman" panose="02020603050405020304" pitchFamily="18" charset="0"/>
              </a:rPr>
              <a:t>Job Posting and Popular Language Bar-Chart</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675D1-340F-A5FF-97CF-3FD6121C487A}"/>
              </a:ext>
            </a:extLst>
          </p:cNvPr>
          <p:cNvSpPr txBox="1"/>
          <p:nvPr/>
        </p:nvSpPr>
        <p:spPr>
          <a:xfrm>
            <a:off x="926592" y="1033838"/>
            <a:ext cx="10887456" cy="4524315"/>
          </a:xfrm>
          <a:prstGeom prst="rect">
            <a:avLst/>
          </a:prstGeom>
          <a:noFill/>
        </p:spPr>
        <p:txBody>
          <a:bodyPr wrap="square">
            <a:spAutoFit/>
          </a:bodyPr>
          <a:lstStyle/>
          <a:p>
            <a:pPr algn="l"/>
            <a:r>
              <a:rPr lang="en-US" b="1" i="0" dirty="0">
                <a:solidFill>
                  <a:schemeClr val="accent2"/>
                </a:solidFill>
                <a:effectLst/>
                <a:latin typeface="Times New Roman" panose="02020603050405020304" pitchFamily="18" charset="0"/>
                <a:cs typeface="Times New Roman" panose="02020603050405020304" pitchFamily="18" charset="0"/>
              </a:rPr>
              <a:t>Implications:</a:t>
            </a:r>
          </a:p>
          <a:p>
            <a:pPr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Skills and Development:</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Focus on JavaScript and HTML expertise, with upskilling in Python, Typescript, and C#.</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Data Diversity:</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Prepare for diverse data needs with a mix of SQL and NoSQL databases.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Platform Adaptation:</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Embrace Linux and Docker for future tech environments.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Web Framework Mastery:</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Invest in React.js and Vue.js proficiency for web development.</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Demographic Alignment:</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Tailor products, services, and education to match the age and location demographics.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Global Considerations: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Recognize the significance of the US market among respondents.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Gender Diversity:</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Promote gender diversity initiatives in the tech industry.</a:t>
            </a:r>
          </a:p>
        </p:txBody>
      </p:sp>
    </p:spTree>
    <p:extLst>
      <p:ext uri="{BB962C8B-B14F-4D97-AF65-F5344CB8AC3E}">
        <p14:creationId xmlns:p14="http://schemas.microsoft.com/office/powerpoint/2010/main" val="103890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10" name="TextBox 9">
            <a:extLst>
              <a:ext uri="{FF2B5EF4-FFF2-40B4-BE49-F238E27FC236}">
                <a16:creationId xmlns:a16="http://schemas.microsoft.com/office/drawing/2014/main" id="{0F34A217-3414-A88D-63A9-80A872405A66}"/>
              </a:ext>
            </a:extLst>
          </p:cNvPr>
          <p:cNvSpPr txBox="1"/>
          <p:nvPr/>
        </p:nvSpPr>
        <p:spPr>
          <a:xfrm>
            <a:off x="838200" y="1690688"/>
            <a:ext cx="10515600" cy="2031325"/>
          </a:xfrm>
          <a:prstGeom prst="rect">
            <a:avLst/>
          </a:prstGeom>
          <a:noFill/>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In conclusion</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JavaScript and HTML maintain their dominance in the programming landscape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Both come with notable shifts in preferences for databases, platforms, and programming languages expected in the future.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Respondents' demographics reveal a male-dominated, predominantly young, and highly educated cohort, primarily concentrated in the United States.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insights can inform decisions in technology development, education, and industry trends.</a:t>
            </a:r>
          </a:p>
        </p:txBody>
      </p:sp>
    </p:spTree>
    <p:extLst>
      <p:ext uri="{BB962C8B-B14F-4D97-AF65-F5344CB8AC3E}">
        <p14:creationId xmlns:p14="http://schemas.microsoft.com/office/powerpoint/2010/main" val="163012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8" name="Picture 7">
            <a:extLst>
              <a:ext uri="{FF2B5EF4-FFF2-40B4-BE49-F238E27FC236}">
                <a16:creationId xmlns:a16="http://schemas.microsoft.com/office/drawing/2014/main" id="{762082B2-0397-B38A-BE24-760D0381C818}"/>
              </a:ext>
            </a:extLst>
          </p:cNvPr>
          <p:cNvPicPr>
            <a:picLocks noChangeAspect="1"/>
          </p:cNvPicPr>
          <p:nvPr/>
        </p:nvPicPr>
        <p:blipFill>
          <a:blip r:embed="rId2"/>
          <a:stretch>
            <a:fillRect/>
          </a:stretch>
        </p:blipFill>
        <p:spPr>
          <a:xfrm>
            <a:off x="533400" y="1529619"/>
            <a:ext cx="5791200" cy="4643951"/>
          </a:xfrm>
          <a:prstGeom prst="rect">
            <a:avLst/>
          </a:prstGeom>
        </p:spPr>
      </p:pic>
      <p:sp>
        <p:nvSpPr>
          <p:cNvPr id="10" name="TextBox 9">
            <a:extLst>
              <a:ext uri="{FF2B5EF4-FFF2-40B4-BE49-F238E27FC236}">
                <a16:creationId xmlns:a16="http://schemas.microsoft.com/office/drawing/2014/main" id="{9712521B-D12A-7A3D-9EBC-FFEB480045E5}"/>
              </a:ext>
            </a:extLst>
          </p:cNvPr>
          <p:cNvSpPr txBox="1"/>
          <p:nvPr/>
        </p:nvSpPr>
        <p:spPr>
          <a:xfrm>
            <a:off x="6096000" y="1729634"/>
            <a:ext cx="5413248" cy="3970318"/>
          </a:xfrm>
          <a:prstGeom prst="rect">
            <a:avLst/>
          </a:prstGeom>
          <a:noFill/>
        </p:spPr>
        <p:txBody>
          <a:bodyPr wrap="square">
            <a:spAutoFit/>
          </a:bodyPr>
          <a:lstStyle/>
          <a:p>
            <a:pPr algn="l"/>
            <a:r>
              <a:rPr lang="en-US" b="1" i="0" u="sng" dirty="0">
                <a:effectLst/>
                <a:latin typeface="Times New Roman" panose="02020603050405020304" pitchFamily="18" charset="0"/>
                <a:cs typeface="Times New Roman" panose="02020603050405020304" pitchFamily="18" charset="0"/>
              </a:rPr>
              <a:t>First Quarter Language Rankings, 2023:</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JavaScript, Python, and Java continue to dominate the top 3 positions.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is little movement in the rankings, indicating a static language landscape.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LLM-based tooling has the potential to impact language movement, but there is no evidence of it yet.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Language rankings are based on GitHub and Stack Overflow data.</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rankings aim to reflect both code and discussion traction.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rankings are not a statistically valid representation of current usage.</a:t>
            </a:r>
          </a:p>
        </p:txBody>
      </p:sp>
    </p:spTree>
    <p:extLst>
      <p:ext uri="{BB962C8B-B14F-4D97-AF65-F5344CB8AC3E}">
        <p14:creationId xmlns:p14="http://schemas.microsoft.com/office/powerpoint/2010/main" val="341000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FE065-F2BC-DA91-0BF6-E2484C3B4045}"/>
              </a:ext>
            </a:extLst>
          </p:cNvPr>
          <p:cNvPicPr>
            <a:picLocks noChangeAspect="1"/>
          </p:cNvPicPr>
          <p:nvPr/>
        </p:nvPicPr>
        <p:blipFill>
          <a:blip r:embed="rId2"/>
          <a:stretch>
            <a:fillRect/>
          </a:stretch>
        </p:blipFill>
        <p:spPr>
          <a:xfrm>
            <a:off x="670559" y="1655156"/>
            <a:ext cx="11026425" cy="4026315"/>
          </a:xfrm>
          <a:prstGeom prst="rect">
            <a:avLst/>
          </a:prstGeom>
        </p:spPr>
      </p:pic>
      <p:sp>
        <p:nvSpPr>
          <p:cNvPr id="5" name="TextBox 4">
            <a:extLst>
              <a:ext uri="{FF2B5EF4-FFF2-40B4-BE49-F238E27FC236}">
                <a16:creationId xmlns:a16="http://schemas.microsoft.com/office/drawing/2014/main" id="{34DD200D-354A-F5E2-8A2E-58319C4C0BEB}"/>
              </a:ext>
            </a:extLst>
          </p:cNvPr>
          <p:cNvSpPr txBox="1"/>
          <p:nvPr/>
        </p:nvSpPr>
        <p:spPr>
          <a:xfrm>
            <a:off x="670560" y="630884"/>
            <a:ext cx="10838688" cy="923330"/>
          </a:xfrm>
          <a:prstGeom prst="rect">
            <a:avLst/>
          </a:prstGeom>
          <a:noFill/>
        </p:spPr>
        <p:txBody>
          <a:bodyPr wrap="square">
            <a:spAutoFit/>
          </a:bodyPr>
          <a:lstStyle/>
          <a:p>
            <a:r>
              <a:rPr lang="en-US" b="1" i="0" dirty="0">
                <a:solidFill>
                  <a:srgbClr val="222222"/>
                </a:solidFill>
                <a:effectLst/>
                <a:latin typeface="Times New Roman" panose="02020603050405020304" pitchFamily="18" charset="0"/>
                <a:cs typeface="Times New Roman" panose="02020603050405020304" pitchFamily="18" charset="0"/>
              </a:rPr>
              <a:t>DB-Engines Ranking | db-engines.com</a:t>
            </a:r>
            <a:endParaRPr lang="en-US" b="0" i="0" dirty="0">
              <a:solidFill>
                <a:srgbClr val="222222"/>
              </a:solidFill>
              <a:effectLst/>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The DB-Engines Ranking ranks database management systems according to their popularity. The ranking is updated monthly.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388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8F71FC-7935-760E-2860-5EA718C29073}"/>
              </a:ext>
            </a:extLst>
          </p:cNvPr>
          <p:cNvPicPr>
            <a:picLocks noChangeAspect="1"/>
          </p:cNvPicPr>
          <p:nvPr/>
        </p:nvPicPr>
        <p:blipFill>
          <a:blip r:embed="rId2"/>
          <a:stretch>
            <a:fillRect/>
          </a:stretch>
        </p:blipFill>
        <p:spPr>
          <a:xfrm>
            <a:off x="365760" y="2819400"/>
            <a:ext cx="11460480" cy="2657503"/>
          </a:xfrm>
          <a:prstGeom prst="rect">
            <a:avLst/>
          </a:prstGeom>
        </p:spPr>
      </p:pic>
      <p:sp>
        <p:nvSpPr>
          <p:cNvPr id="5" name="TextBox 4">
            <a:extLst>
              <a:ext uri="{FF2B5EF4-FFF2-40B4-BE49-F238E27FC236}">
                <a16:creationId xmlns:a16="http://schemas.microsoft.com/office/drawing/2014/main" id="{F04D4F34-8AC6-80BD-6DA3-0C2DA1AF8700}"/>
              </a:ext>
            </a:extLst>
          </p:cNvPr>
          <p:cNvSpPr txBox="1"/>
          <p:nvPr/>
        </p:nvSpPr>
        <p:spPr>
          <a:xfrm>
            <a:off x="621792" y="566619"/>
            <a:ext cx="10984992" cy="1477328"/>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TIOBE Index:</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TIOBE Index measures the popularity of programming languages.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based on skilled engineers, courses, and search engine rankings.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does not determine the best programming language or most lines of code.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index helps programmers stay up to date and make strategic decisions.</a:t>
            </a:r>
          </a:p>
        </p:txBody>
      </p:sp>
    </p:spTree>
    <p:extLst>
      <p:ext uri="{BB962C8B-B14F-4D97-AF65-F5344CB8AC3E}">
        <p14:creationId xmlns:p14="http://schemas.microsoft.com/office/powerpoint/2010/main" val="3147761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9" name="Picture 8">
            <a:extLst>
              <a:ext uri="{FF2B5EF4-FFF2-40B4-BE49-F238E27FC236}">
                <a16:creationId xmlns:a16="http://schemas.microsoft.com/office/drawing/2014/main" id="{7ECF5C93-7352-412F-8026-55650F4DBB8F}"/>
              </a:ext>
            </a:extLst>
          </p:cNvPr>
          <p:cNvPicPr>
            <a:picLocks noChangeAspect="1"/>
          </p:cNvPicPr>
          <p:nvPr/>
        </p:nvPicPr>
        <p:blipFill>
          <a:blip r:embed="rId2"/>
          <a:stretch>
            <a:fillRect/>
          </a:stretch>
        </p:blipFill>
        <p:spPr>
          <a:xfrm>
            <a:off x="3502774" y="1508633"/>
            <a:ext cx="8318173" cy="4694287"/>
          </a:xfrm>
          <a:prstGeom prst="rect">
            <a:avLst/>
          </a:prstGeom>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38248" y="1767142"/>
            <a:ext cx="3107160" cy="1076071"/>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In Module 1 you have collected the job posting data using Job API in a file named “</a:t>
            </a:r>
            <a:r>
              <a:rPr lang="en-IN" sz="1800" dirty="0">
                <a:latin typeface="Times New Roman" panose="02020603050405020304" pitchFamily="18" charset="0"/>
                <a:cs typeface="Times New Roman" panose="02020603050405020304" pitchFamily="18" charset="0"/>
              </a:rPr>
              <a:t>job-postings.xlsx</a:t>
            </a:r>
            <a:r>
              <a:rPr lang="en-US" sz="1800" dirty="0">
                <a:latin typeface="Times New Roman" panose="02020603050405020304" pitchFamily="18" charset="0"/>
                <a:cs typeface="Times New Roman" panose="02020603050405020304" pitchFamily="18" charset="0"/>
              </a:rPr>
              <a:t>”. Present that data using a bar chart here. Order the bar chart in the descending order of the number of job postings.</a:t>
            </a:r>
          </a:p>
        </p:txBody>
      </p:sp>
    </p:spTree>
    <p:extLst>
      <p:ext uri="{BB962C8B-B14F-4D97-AF65-F5344CB8AC3E}">
        <p14:creationId xmlns:p14="http://schemas.microsoft.com/office/powerpoint/2010/main" val="3078551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35125" y="1875703"/>
            <a:ext cx="3095627" cy="286275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Module 1 you have collected the job postings data using web scraping in a file named “</a:t>
            </a:r>
            <a:r>
              <a:rPr lang="en-IN" sz="1800" dirty="0">
                <a:latin typeface="Times New Roman" panose="02020603050405020304" pitchFamily="18" charset="0"/>
                <a:cs typeface="Times New Roman" panose="02020603050405020304" pitchFamily="18" charset="0"/>
              </a:rPr>
              <a:t>popular-</a:t>
            </a:r>
            <a:r>
              <a:rPr lang="en-IN" sz="1800" dirty="0" err="1">
                <a:latin typeface="Times New Roman" panose="02020603050405020304" pitchFamily="18" charset="0"/>
                <a:cs typeface="Times New Roman" panose="02020603050405020304" pitchFamily="18" charset="0"/>
              </a:rPr>
              <a:t>languages.csv</a:t>
            </a:r>
            <a:r>
              <a:rPr lang="en-US" sz="1800" dirty="0">
                <a:latin typeface="Times New Roman" panose="02020603050405020304" pitchFamily="18" charset="0"/>
                <a:cs typeface="Times New Roman" panose="02020603050405020304" pitchFamily="18" charset="0"/>
              </a:rPr>
              <a:t>”. Present that data using a bar chart here. Order the bar chart in the descending order of salary.</a:t>
            </a:r>
          </a:p>
        </p:txBody>
      </p:sp>
      <p:pic>
        <p:nvPicPr>
          <p:cNvPr id="5" name="Picture 4">
            <a:extLst>
              <a:ext uri="{FF2B5EF4-FFF2-40B4-BE49-F238E27FC236}">
                <a16:creationId xmlns:a16="http://schemas.microsoft.com/office/drawing/2014/main" id="{327E8A70-01A5-C712-AA0F-36E15EA034DE}"/>
              </a:ext>
            </a:extLst>
          </p:cNvPr>
          <p:cNvPicPr>
            <a:picLocks noChangeAspect="1"/>
          </p:cNvPicPr>
          <p:nvPr/>
        </p:nvPicPr>
        <p:blipFill>
          <a:blip r:embed="rId2"/>
          <a:stretch>
            <a:fillRect/>
          </a:stretch>
        </p:blipFill>
        <p:spPr>
          <a:xfrm>
            <a:off x="3535680" y="1575079"/>
            <a:ext cx="8413679" cy="4635461"/>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0"/>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6063" y="1496416"/>
            <a:ext cx="10619874" cy="4465447"/>
          </a:xfrm>
        </p:spPr>
        <p:txBody>
          <a:bodyPr>
            <a:normAutofit/>
          </a:bodyPr>
          <a:lstStyle/>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Based on the observations gathered from respondents' preferences in both the present and future scenarios, several key trends and patterns have emerged within the realm of programming languages, databases, web frameworks, and platforms. The respondents' demographic information also provides valuable insights into their background and location.</a:t>
            </a:r>
          </a:p>
          <a:p>
            <a:pPr algn="l"/>
            <a:r>
              <a:rPr lang="en-US" sz="1700" b="1" i="0" u="sng" dirty="0">
                <a:solidFill>
                  <a:schemeClr val="accent2"/>
                </a:solidFill>
                <a:effectLst/>
                <a:latin typeface="Times New Roman" panose="02020603050405020304" pitchFamily="18" charset="0"/>
                <a:cs typeface="Times New Roman" panose="02020603050405020304" pitchFamily="18" charset="0"/>
              </a:rPr>
              <a:t>Present Preferences:</a:t>
            </a:r>
            <a:endParaRPr lang="en-US" sz="1700" b="0" i="0" u="sng" dirty="0">
              <a:solidFill>
                <a:schemeClr val="accent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Programming Languages:</a:t>
            </a:r>
            <a:r>
              <a:rPr lang="en-US" sz="1700" b="0" i="0" dirty="0">
                <a:solidFill>
                  <a:schemeClr val="tx1"/>
                </a:solidFill>
                <a:effectLst/>
                <a:latin typeface="Times New Roman" panose="02020603050405020304" pitchFamily="18" charset="0"/>
                <a:cs typeface="Times New Roman" panose="02020603050405020304" pitchFamily="18" charset="0"/>
              </a:rPr>
              <a:t> JavaScript and HTML are the dominant programming languages among respondents, indicating their widespread usage.</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Database Choices:</a:t>
            </a:r>
            <a:r>
              <a:rPr lang="en-US" sz="1700" b="0" i="0" dirty="0">
                <a:solidFill>
                  <a:schemeClr val="tx1"/>
                </a:solidFill>
                <a:effectLst/>
                <a:latin typeface="Times New Roman" panose="02020603050405020304" pitchFamily="18" charset="0"/>
                <a:cs typeface="Times New Roman" panose="02020603050405020304" pitchFamily="18" charset="0"/>
              </a:rPr>
              <a:t> SQL is the most favored database system, with Microsoft SQL being recognized as the most reliable choice, particularly for major platforms.</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Platform Preferences:</a:t>
            </a:r>
            <a:r>
              <a:rPr lang="en-US" sz="1700" b="0" i="0" dirty="0">
                <a:solidFill>
                  <a:schemeClr val="tx1"/>
                </a:solidFill>
                <a:effectLst/>
                <a:latin typeface="Times New Roman" panose="02020603050405020304" pitchFamily="18" charset="0"/>
                <a:cs typeface="Times New Roman" panose="02020603050405020304" pitchFamily="18" charset="0"/>
              </a:rPr>
              <a:t> Windows is the preferred platform for those working with C#, HTML, and JavaScript in </a:t>
            </a:r>
            <a:r>
              <a:rPr lang="en-US" sz="1700" b="0" i="0" dirty="0" err="1">
                <a:solidFill>
                  <a:schemeClr val="tx1"/>
                </a:solidFill>
                <a:effectLst/>
                <a:latin typeface="Times New Roman" panose="02020603050405020304" pitchFamily="18" charset="0"/>
                <a:cs typeface="Times New Roman" panose="02020603050405020304" pitchFamily="18" charset="0"/>
              </a:rPr>
              <a:t>.Net</a:t>
            </a:r>
            <a:r>
              <a:rPr lang="en-US" sz="1700" b="0" i="0" dirty="0">
                <a:solidFill>
                  <a:schemeClr val="tx1"/>
                </a:solidFill>
                <a:effectLst/>
                <a:latin typeface="Times New Roman" panose="02020603050405020304" pitchFamily="18" charset="0"/>
                <a:cs typeface="Times New Roman" panose="02020603050405020304" pitchFamily="18" charset="0"/>
              </a:rPr>
              <a:t> and </a:t>
            </a:r>
            <a:r>
              <a:rPr lang="en-US" sz="1700" b="0" i="0" dirty="0" err="1">
                <a:solidFill>
                  <a:schemeClr val="tx1"/>
                </a:solidFill>
                <a:effectLst/>
                <a:latin typeface="Times New Roman" panose="02020603050405020304" pitchFamily="18" charset="0"/>
                <a:cs typeface="Times New Roman" panose="02020603050405020304" pitchFamily="18" charset="0"/>
              </a:rPr>
              <a:t>JQuery</a:t>
            </a:r>
            <a:r>
              <a:rPr lang="en-US" sz="1700" b="0" i="0" dirty="0">
                <a:solidFill>
                  <a:schemeClr val="tx1"/>
                </a:solidFill>
                <a:effectLst/>
                <a:latin typeface="Times New Roman" panose="02020603050405020304" pitchFamily="18" charset="0"/>
                <a:cs typeface="Times New Roman" panose="02020603050405020304" pitchFamily="18" charset="0"/>
              </a:rPr>
              <a:t> web frameworks. Linux is also highly regarded, given its versatility across various languages, databases, and web frameworks.</a:t>
            </a: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FB5B840-88E4-DE69-4419-F11D70990EFE}"/>
              </a:ext>
            </a:extLst>
          </p:cNvPr>
          <p:cNvSpPr txBox="1">
            <a:spLocks/>
          </p:cNvSpPr>
          <p:nvPr/>
        </p:nvSpPr>
        <p:spPr>
          <a:xfrm>
            <a:off x="639758" y="609600"/>
            <a:ext cx="10820721" cy="5498592"/>
          </a:xfrm>
          <a:prstGeom prst="rect">
            <a:avLst/>
          </a:prstGeo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sz="1700" b="1" i="0" u="sng" dirty="0">
                <a:solidFill>
                  <a:schemeClr val="accent2"/>
                </a:solidFill>
                <a:effectLst/>
                <a:latin typeface="Times New Roman" panose="02020603050405020304" pitchFamily="18" charset="0"/>
                <a:cs typeface="Times New Roman" panose="02020603050405020304" pitchFamily="18" charset="0"/>
              </a:rPr>
              <a:t>Future Preferences:</a:t>
            </a:r>
            <a:endParaRPr lang="en-US" sz="1700" b="0" i="0" u="sng" dirty="0">
              <a:solidFill>
                <a:schemeClr val="accent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Programming Languages:</a:t>
            </a:r>
            <a:r>
              <a:rPr lang="en-US" sz="1700" b="0" i="0" dirty="0">
                <a:solidFill>
                  <a:schemeClr val="tx1"/>
                </a:solidFill>
                <a:effectLst/>
                <a:latin typeface="Times New Roman" panose="02020603050405020304" pitchFamily="18" charset="0"/>
                <a:cs typeface="Times New Roman" panose="02020603050405020304" pitchFamily="18" charset="0"/>
              </a:rPr>
              <a:t> Respondents anticipate the continued popularity of JavaScript and HTML in the future. Python, Typescript, and C# are on the rise, while Java, Bash, and PHP are losing ground.</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Database Trends:</a:t>
            </a:r>
            <a:r>
              <a:rPr lang="en-US" sz="1700" b="0" i="0" dirty="0">
                <a:solidFill>
                  <a:schemeClr val="tx1"/>
                </a:solidFill>
                <a:effectLst/>
                <a:latin typeface="Times New Roman" panose="02020603050405020304" pitchFamily="18" charset="0"/>
                <a:cs typeface="Times New Roman" panose="02020603050405020304" pitchFamily="18" charset="0"/>
              </a:rPr>
              <a:t> </a:t>
            </a:r>
            <a:r>
              <a:rPr lang="en-US" sz="1700" b="0" i="0" dirty="0" err="1">
                <a:solidFill>
                  <a:schemeClr val="tx1"/>
                </a:solidFill>
                <a:effectLst/>
                <a:latin typeface="Times New Roman" panose="02020603050405020304" pitchFamily="18" charset="0"/>
                <a:cs typeface="Times New Roman" panose="02020603050405020304" pitchFamily="18" charset="0"/>
              </a:rPr>
              <a:t>PostGRE</a:t>
            </a:r>
            <a:r>
              <a:rPr lang="en-US" sz="1700" b="0" i="0" dirty="0">
                <a:solidFill>
                  <a:schemeClr val="tx1"/>
                </a:solidFill>
                <a:effectLst/>
                <a:latin typeface="Times New Roman" panose="02020603050405020304" pitchFamily="18" charset="0"/>
                <a:cs typeface="Times New Roman" panose="02020603050405020304" pitchFamily="18" charset="0"/>
              </a:rPr>
              <a:t>-SQL, MongoDB, and Redis are expected to be the top choices for databases in the future. MongoDB remains a favorite for major languages and web frameworks, while SQL retains its popularity among platforms and web frameworks.</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Platform Shift:</a:t>
            </a:r>
            <a:r>
              <a:rPr lang="en-US" sz="1700" b="0" i="0" dirty="0">
                <a:solidFill>
                  <a:schemeClr val="tx1"/>
                </a:solidFill>
                <a:effectLst/>
                <a:latin typeface="Times New Roman" panose="02020603050405020304" pitchFamily="18" charset="0"/>
                <a:cs typeface="Times New Roman" panose="02020603050405020304" pitchFamily="18" charset="0"/>
              </a:rPr>
              <a:t> Docker is projected to replace Windows as the preferred platform for respondents in the future. Linux is the preferred choice due to its compatibility with major programming languages, databases, and web frameworks. Additionally, Android and AWS are gaining importance, while WordPress is losing relevance.</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Web Frameworks:</a:t>
            </a:r>
            <a:r>
              <a:rPr lang="en-US" sz="1700" b="0" i="0" dirty="0">
                <a:solidFill>
                  <a:schemeClr val="tx1"/>
                </a:solidFill>
                <a:effectLst/>
                <a:latin typeface="Times New Roman" panose="02020603050405020304" pitchFamily="18" charset="0"/>
                <a:cs typeface="Times New Roman" panose="02020603050405020304" pitchFamily="18" charset="0"/>
              </a:rPr>
              <a:t> React.js and Vue.js are rising in popularity, emerging as the most preferred web frameworks among respondents for future projects.</a:t>
            </a:r>
          </a:p>
          <a:p>
            <a:pPr algn="l"/>
            <a:r>
              <a:rPr lang="en-US" sz="1700" b="1" i="0" u="sng" dirty="0">
                <a:solidFill>
                  <a:schemeClr val="accent2"/>
                </a:solidFill>
                <a:effectLst/>
                <a:latin typeface="Times New Roman" panose="02020603050405020304" pitchFamily="18" charset="0"/>
                <a:cs typeface="Times New Roman" panose="02020603050405020304" pitchFamily="18" charset="0"/>
              </a:rPr>
              <a:t>Respondents Demographics:</a:t>
            </a:r>
            <a:endParaRPr lang="en-US" sz="1700" b="0" i="0" u="sng" dirty="0">
              <a:solidFill>
                <a:schemeClr val="accent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Gender Distribution:</a:t>
            </a:r>
            <a:r>
              <a:rPr lang="en-US" sz="1700" b="0" i="0" dirty="0">
                <a:solidFill>
                  <a:schemeClr val="tx1"/>
                </a:solidFill>
                <a:effectLst/>
                <a:latin typeface="Times New Roman" panose="02020603050405020304" pitchFamily="18" charset="0"/>
                <a:cs typeface="Times New Roman" panose="02020603050405020304" pitchFamily="18" charset="0"/>
              </a:rPr>
              <a:t> The majority of respondents are male (93.5%), with a smaller representation of females (6.5%).</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Age Distribution:</a:t>
            </a:r>
            <a:r>
              <a:rPr lang="en-US" sz="1700" b="0" i="0" dirty="0">
                <a:solidFill>
                  <a:schemeClr val="tx1"/>
                </a:solidFill>
                <a:effectLst/>
                <a:latin typeface="Times New Roman" panose="02020603050405020304" pitchFamily="18" charset="0"/>
                <a:cs typeface="Times New Roman" panose="02020603050405020304" pitchFamily="18" charset="0"/>
              </a:rPr>
              <a:t> Most respondents fall within the age range of 23 to 31, with a slight variation for women (23 to 30).</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Geographic Location:</a:t>
            </a:r>
            <a:r>
              <a:rPr lang="en-US" sz="1700" b="0" i="0" dirty="0">
                <a:solidFill>
                  <a:schemeClr val="tx1"/>
                </a:solidFill>
                <a:effectLst/>
                <a:latin typeface="Times New Roman" panose="02020603050405020304" pitchFamily="18" charset="0"/>
                <a:cs typeface="Times New Roman" panose="02020603050405020304" pitchFamily="18" charset="0"/>
              </a:rPr>
              <a:t> More than 50% of respondents are from the United States, indicating a significant North American presence among those surveyed.</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Educational Background:</a:t>
            </a:r>
            <a:r>
              <a:rPr lang="en-US" sz="1700" b="0" i="0" dirty="0">
                <a:solidFill>
                  <a:schemeClr val="tx1"/>
                </a:solidFill>
                <a:effectLst/>
                <a:latin typeface="Times New Roman" panose="02020603050405020304" pitchFamily="18" charset="0"/>
                <a:cs typeface="Times New Roman" panose="02020603050405020304" pitchFamily="18" charset="0"/>
              </a:rPr>
              <a:t> A substantial proportion of respondents have completed Bachelor's and Master's degrees, suggesting a well-educated demographic with a strong foundation in technology.</a:t>
            </a:r>
          </a:p>
        </p:txBody>
      </p:sp>
    </p:spTree>
    <p:extLst>
      <p:ext uri="{BB962C8B-B14F-4D97-AF65-F5344CB8AC3E}">
        <p14:creationId xmlns:p14="http://schemas.microsoft.com/office/powerpoint/2010/main" val="359726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3" name="Content Placeholder 2">
            <a:extLst>
              <a:ext uri="{FF2B5EF4-FFF2-40B4-BE49-F238E27FC236}">
                <a16:creationId xmlns:a16="http://schemas.microsoft.com/office/drawing/2014/main" id="{81164530-C448-26E7-92F9-DACD518F26FA}"/>
              </a:ext>
            </a:extLst>
          </p:cNvPr>
          <p:cNvSpPr txBox="1">
            <a:spLocks/>
          </p:cNvSpPr>
          <p:nvPr/>
        </p:nvSpPr>
        <p:spPr>
          <a:xfrm>
            <a:off x="639758" y="1584960"/>
            <a:ext cx="10820721" cy="4523232"/>
          </a:xfrm>
          <a:prstGeom prst="rect">
            <a:avLst/>
          </a:prstGeo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spcAft>
                <a:spcPts val="0"/>
              </a:spcAft>
              <a:buNone/>
            </a:pPr>
            <a:r>
              <a:rPr lang="en-US" sz="1800" b="1" dirty="0">
                <a:solidFill>
                  <a:srgbClr val="0E101A"/>
                </a:solidFill>
                <a:effectLst/>
                <a:latin typeface="Times New Roman" panose="02020603050405020304" pitchFamily="18" charset="0"/>
                <a:cs typeface="Times New Roman" panose="02020603050405020304" pitchFamily="18" charset="0"/>
              </a:rPr>
              <a:t>Nature of the Analysis:</a:t>
            </a:r>
            <a:r>
              <a:rPr lang="en-US" sz="1800" dirty="0">
                <a:solidFill>
                  <a:srgbClr val="0E101A"/>
                </a:solidFill>
                <a:effectLst/>
                <a:latin typeface="Times New Roman" panose="02020603050405020304" pitchFamily="18" charset="0"/>
                <a:cs typeface="Times New Roman" panose="02020603050405020304" pitchFamily="18" charset="0"/>
              </a:rPr>
              <a:t> </a:t>
            </a:r>
          </a:p>
          <a:p>
            <a:pPr marL="0" indent="0">
              <a:spcBef>
                <a:spcPts val="0"/>
              </a:spcBef>
              <a:spcAft>
                <a:spcPts val="0"/>
              </a:spcAft>
              <a:buNone/>
            </a:pPr>
            <a:r>
              <a:rPr lang="en-US" sz="1800" dirty="0">
                <a:solidFill>
                  <a:srgbClr val="0E101A"/>
                </a:solidFill>
                <a:effectLst/>
                <a:latin typeface="Times New Roman" panose="02020603050405020304" pitchFamily="18" charset="0"/>
                <a:cs typeface="Times New Roman" panose="02020603050405020304" pitchFamily="18" charset="0"/>
              </a:rPr>
              <a:t>This analysis delves into the preferences and trends in programming technologies and demographics based on data obtained from two primary sources: m5_survey_data_demographics.csv and m5_survey_data_technologies_normalised.csv. It seeks to understand the current technology landscape, anticipate future trends, and explore the characteristics of the surveyed respondents.</a:t>
            </a:r>
          </a:p>
          <a:p>
            <a:pPr marL="0" indent="0">
              <a:spcBef>
                <a:spcPts val="0"/>
              </a:spcBef>
              <a:spcAft>
                <a:spcPts val="0"/>
              </a:spcAft>
              <a:buNone/>
            </a:pPr>
            <a:endParaRPr lang="en-US" sz="1800" b="1" dirty="0">
              <a:solidFill>
                <a:srgbClr val="0E101A"/>
              </a:solidFill>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1800" b="1" dirty="0">
                <a:solidFill>
                  <a:srgbClr val="0E101A"/>
                </a:solidFill>
                <a:effectLst/>
                <a:latin typeface="Times New Roman" panose="02020603050405020304" pitchFamily="18" charset="0"/>
                <a:cs typeface="Times New Roman" panose="02020603050405020304" pitchFamily="18" charset="0"/>
              </a:rPr>
              <a:t>State </a:t>
            </a:r>
            <a:r>
              <a:rPr lang="en-US" sz="1800" b="1" dirty="0">
                <a:solidFill>
                  <a:srgbClr val="0E101A"/>
                </a:solidFill>
                <a:latin typeface="Times New Roman" panose="02020603050405020304" pitchFamily="18" charset="0"/>
                <a:cs typeface="Times New Roman" panose="02020603050405020304" pitchFamily="18" charset="0"/>
              </a:rPr>
              <a:t>of the</a:t>
            </a:r>
            <a:r>
              <a:rPr lang="en-US" sz="1800" b="1" dirty="0">
                <a:solidFill>
                  <a:srgbClr val="0E101A"/>
                </a:solidFill>
                <a:effectLst/>
                <a:latin typeface="Times New Roman" panose="02020603050405020304" pitchFamily="18" charset="0"/>
                <a:cs typeface="Times New Roman" panose="02020603050405020304" pitchFamily="18" charset="0"/>
              </a:rPr>
              <a:t> Problem:</a:t>
            </a:r>
            <a:r>
              <a:rPr lang="en-US" sz="1800" dirty="0">
                <a:solidFill>
                  <a:srgbClr val="0E101A"/>
                </a:solidFill>
                <a:effectLst/>
                <a:latin typeface="Times New Roman" panose="02020603050405020304" pitchFamily="18" charset="0"/>
                <a:cs typeface="Times New Roman" panose="02020603050405020304" pitchFamily="18" charset="0"/>
              </a:rPr>
              <a:t> </a:t>
            </a:r>
          </a:p>
          <a:p>
            <a:pPr marL="0" indent="0">
              <a:spcBef>
                <a:spcPts val="0"/>
              </a:spcBef>
              <a:spcAft>
                <a:spcPts val="0"/>
              </a:spcAft>
              <a:buNone/>
            </a:pPr>
            <a:r>
              <a:rPr lang="en-US" sz="1800" dirty="0">
                <a:solidFill>
                  <a:srgbClr val="0E101A"/>
                </a:solidFill>
                <a:effectLst/>
                <a:latin typeface="Times New Roman" panose="02020603050405020304" pitchFamily="18" charset="0"/>
                <a:cs typeface="Times New Roman" panose="02020603050405020304" pitchFamily="18" charset="0"/>
              </a:rPr>
              <a:t>The problem addressed in this analysis revolves around identifying the prevalent technologies, preferences, and demographics within the tech community. We aim to uncover current technology usage patterns, forecast future trends, and gain insights into the background of respondents.</a:t>
            </a:r>
          </a:p>
          <a:p>
            <a:pPr marL="0" indent="0">
              <a:spcBef>
                <a:spcPts val="0"/>
              </a:spcBef>
              <a:spcAft>
                <a:spcPts val="0"/>
              </a:spcAft>
              <a:buNone/>
            </a:pPr>
            <a:endParaRPr lang="en-US" sz="1800" dirty="0">
              <a:solidFill>
                <a:srgbClr val="0E101A"/>
              </a:solidFill>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1800" b="1" dirty="0">
                <a:solidFill>
                  <a:srgbClr val="0E101A"/>
                </a:solidFill>
                <a:effectLst/>
                <a:latin typeface="Times New Roman" panose="02020603050405020304" pitchFamily="18" charset="0"/>
                <a:cs typeface="Times New Roman" panose="02020603050405020304" pitchFamily="18" charset="0"/>
              </a:rPr>
              <a:t>State Questions for Analysis:</a:t>
            </a:r>
            <a:endParaRPr lang="en-US" sz="18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sz="1800" dirty="0">
                <a:solidFill>
                  <a:srgbClr val="0E101A"/>
                </a:solidFill>
                <a:effectLst/>
                <a:latin typeface="Times New Roman" panose="02020603050405020304" pitchFamily="18" charset="0"/>
                <a:cs typeface="Times New Roman" panose="02020603050405020304" pitchFamily="18" charset="0"/>
              </a:rPr>
              <a:t>What are the dominant programming languages, databases, platforms, and web frameworks among the surveyed respondents?</a:t>
            </a:r>
          </a:p>
          <a:p>
            <a:pPr>
              <a:spcBef>
                <a:spcPts val="0"/>
              </a:spcBef>
              <a:spcAft>
                <a:spcPts val="0"/>
              </a:spcAft>
              <a:buFont typeface="Arial" panose="020B0604020202020204" pitchFamily="34" charset="0"/>
              <a:buChar char="•"/>
            </a:pPr>
            <a:r>
              <a:rPr lang="en-US" sz="1800" dirty="0">
                <a:solidFill>
                  <a:srgbClr val="0E101A"/>
                </a:solidFill>
                <a:effectLst/>
                <a:latin typeface="Times New Roman" panose="02020603050405020304" pitchFamily="18" charset="0"/>
                <a:cs typeface="Times New Roman" panose="02020603050405020304" pitchFamily="18" charset="0"/>
              </a:rPr>
              <a:t>How are these technology preferences expected to change in the future?</a:t>
            </a:r>
          </a:p>
          <a:p>
            <a:pPr>
              <a:spcBef>
                <a:spcPts val="0"/>
              </a:spcBef>
              <a:spcAft>
                <a:spcPts val="0"/>
              </a:spcAft>
              <a:buFont typeface="Arial" panose="020B0604020202020204" pitchFamily="34" charset="0"/>
              <a:buChar char="•"/>
            </a:pPr>
            <a:r>
              <a:rPr lang="en-US" sz="1800" dirty="0">
                <a:solidFill>
                  <a:srgbClr val="0E101A"/>
                </a:solidFill>
                <a:effectLst/>
                <a:latin typeface="Times New Roman" panose="02020603050405020304" pitchFamily="18" charset="0"/>
                <a:cs typeface="Times New Roman" panose="02020603050405020304" pitchFamily="18" charset="0"/>
              </a:rPr>
              <a:t>What does the demographic data reveal about the background and distribution of respondents?</a:t>
            </a:r>
          </a:p>
          <a:p>
            <a:pPr marL="0" indent="0">
              <a:spcBef>
                <a:spcPts val="0"/>
              </a:spcBef>
              <a:spcAft>
                <a:spcPts val="0"/>
              </a:spcAft>
              <a:buNone/>
            </a:pPr>
            <a:endParaRPr lang="en-US" sz="1800" dirty="0">
              <a:solidFill>
                <a:srgbClr val="0E101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62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8" name="TextBox 7">
            <a:extLst>
              <a:ext uri="{FF2B5EF4-FFF2-40B4-BE49-F238E27FC236}">
                <a16:creationId xmlns:a16="http://schemas.microsoft.com/office/drawing/2014/main" id="{5694D17A-79EA-7D4A-9A4E-DF8B6169AA02}"/>
              </a:ext>
            </a:extLst>
          </p:cNvPr>
          <p:cNvSpPr txBox="1"/>
          <p:nvPr/>
        </p:nvSpPr>
        <p:spPr>
          <a:xfrm>
            <a:off x="782053" y="1514684"/>
            <a:ext cx="10627894" cy="3416320"/>
          </a:xfrm>
          <a:prstGeom prst="rect">
            <a:avLst/>
          </a:prstGeom>
          <a:noFill/>
        </p:spPr>
        <p:txBody>
          <a:bodyPr wrap="square">
            <a:spAutoFit/>
          </a:bodyPr>
          <a:lstStyle/>
          <a:p>
            <a:pPr>
              <a:spcBef>
                <a:spcPts val="0"/>
              </a:spcBef>
              <a:spcAft>
                <a:spcPts val="0"/>
              </a:spcAft>
            </a:pPr>
            <a:r>
              <a:rPr lang="en-US" b="1" dirty="0">
                <a:solidFill>
                  <a:srgbClr val="0E101A"/>
                </a:solidFill>
                <a:effectLst/>
                <a:latin typeface="Times New Roman" panose="02020603050405020304" pitchFamily="18" charset="0"/>
                <a:cs typeface="Times New Roman" panose="02020603050405020304" pitchFamily="18" charset="0"/>
              </a:rPr>
              <a:t>Explain the Sources:</a:t>
            </a:r>
            <a:r>
              <a:rPr lang="en-US" dirty="0">
                <a:solidFill>
                  <a:srgbClr val="0E101A"/>
                </a:solidFill>
                <a:effectLst/>
                <a:latin typeface="Times New Roman" panose="02020603050405020304" pitchFamily="18" charset="0"/>
                <a:cs typeface="Times New Roman" panose="02020603050405020304" pitchFamily="18" charset="0"/>
              </a:rPr>
              <a:t> </a:t>
            </a:r>
          </a:p>
          <a:p>
            <a:pPr>
              <a:spcBef>
                <a:spcPts val="0"/>
              </a:spcBef>
              <a:spcAft>
                <a:spcPts val="0"/>
              </a:spcAft>
            </a:pPr>
            <a:r>
              <a:rPr lang="en-US" dirty="0">
                <a:solidFill>
                  <a:srgbClr val="0E101A"/>
                </a:solidFill>
                <a:effectLst/>
                <a:latin typeface="Times New Roman" panose="02020603050405020304" pitchFamily="18" charset="0"/>
                <a:cs typeface="Times New Roman" panose="02020603050405020304" pitchFamily="18" charset="0"/>
              </a:rPr>
              <a:t>The data used for this analysis is derived from two CSV files, namely m5_survey_data_demographics.csv and m5_survey_data_technologies_normalised.csv. These data assets were collected via an IBM Cognos tool, which generated charts and graphs representing respondents' preferences and demographic information.</a:t>
            </a:r>
          </a:p>
          <a:p>
            <a:pPr>
              <a:spcBef>
                <a:spcPts val="0"/>
              </a:spcBef>
              <a:spcAft>
                <a:spcPts val="0"/>
              </a:spcAft>
            </a:pPr>
            <a:endParaRPr lang="en-US"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b="1" dirty="0">
                <a:solidFill>
                  <a:srgbClr val="0E101A"/>
                </a:solidFill>
                <a:effectLst/>
                <a:latin typeface="Times New Roman" panose="02020603050405020304" pitchFamily="18" charset="0"/>
                <a:cs typeface="Times New Roman" panose="02020603050405020304" pitchFamily="18" charset="0"/>
              </a:rPr>
              <a:t>Outline Plan for Collected Data (Method Used for Data Analysis):</a:t>
            </a:r>
            <a:endParaRPr lang="en-US"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dirty="0">
                <a:solidFill>
                  <a:srgbClr val="0E101A"/>
                </a:solidFill>
                <a:effectLst/>
                <a:latin typeface="Times New Roman" panose="02020603050405020304" pitchFamily="18" charset="0"/>
                <a:cs typeface="Times New Roman" panose="02020603050405020304" pitchFamily="18" charset="0"/>
              </a:rPr>
              <a:t>Data Preparation: The CSV files were cleaned and formatted for analysis, ensuring data accuracy.</a:t>
            </a:r>
          </a:p>
          <a:p>
            <a:pPr>
              <a:spcBef>
                <a:spcPts val="0"/>
              </a:spcBef>
              <a:spcAft>
                <a:spcPts val="0"/>
              </a:spcAft>
              <a:buFont typeface="Arial" panose="020B0604020202020204" pitchFamily="34" charset="0"/>
              <a:buChar char="•"/>
            </a:pPr>
            <a:r>
              <a:rPr lang="en-US" dirty="0">
                <a:solidFill>
                  <a:srgbClr val="0E101A"/>
                </a:solidFill>
                <a:effectLst/>
                <a:latin typeface="Times New Roman" panose="02020603050405020304" pitchFamily="18" charset="0"/>
                <a:cs typeface="Times New Roman" panose="02020603050405020304" pitchFamily="18" charset="0"/>
              </a:rPr>
              <a:t>Data Visualization: Charts and graphs were created using IBM Cognos to represent technology preferences and demographics.</a:t>
            </a:r>
          </a:p>
          <a:p>
            <a:pPr>
              <a:spcBef>
                <a:spcPts val="0"/>
              </a:spcBef>
              <a:spcAft>
                <a:spcPts val="0"/>
              </a:spcAft>
              <a:buFont typeface="Arial" panose="020B0604020202020204" pitchFamily="34" charset="0"/>
              <a:buChar char="•"/>
            </a:pPr>
            <a:r>
              <a:rPr lang="en-US" dirty="0">
                <a:solidFill>
                  <a:srgbClr val="0E101A"/>
                </a:solidFill>
                <a:effectLst/>
                <a:latin typeface="Times New Roman" panose="02020603050405020304" pitchFamily="18" charset="0"/>
                <a:cs typeface="Times New Roman" panose="02020603050405020304" pitchFamily="18" charset="0"/>
              </a:rPr>
              <a:t>Data Analysis: Observations were made based on the visualized data to identify trends and patterns.</a:t>
            </a:r>
          </a:p>
          <a:p>
            <a:pPr>
              <a:spcBef>
                <a:spcPts val="0"/>
              </a:spcBef>
              <a:spcAft>
                <a:spcPts val="0"/>
              </a:spcAft>
              <a:buFont typeface="Arial" panose="020B0604020202020204" pitchFamily="34" charset="0"/>
              <a:buChar char="•"/>
            </a:pPr>
            <a:r>
              <a:rPr lang="en-US" dirty="0">
                <a:solidFill>
                  <a:srgbClr val="0E101A"/>
                </a:solidFill>
                <a:effectLst/>
                <a:latin typeface="Times New Roman" panose="02020603050405020304" pitchFamily="18" charset="0"/>
                <a:cs typeface="Times New Roman" panose="02020603050405020304" pitchFamily="18" charset="0"/>
              </a:rPr>
              <a:t>Cross-Referencing: Insights from different charts were combined to provide a comprehensive view.</a:t>
            </a:r>
          </a:p>
          <a:p>
            <a:pPr>
              <a:spcBef>
                <a:spcPts val="0"/>
              </a:spcBef>
              <a:spcAft>
                <a:spcPts val="0"/>
              </a:spcAft>
              <a:buFont typeface="Arial" panose="020B0604020202020204" pitchFamily="34" charset="0"/>
              <a:buChar char="•"/>
            </a:pPr>
            <a:r>
              <a:rPr lang="en-US" dirty="0">
                <a:solidFill>
                  <a:srgbClr val="0E101A"/>
                </a:solidFill>
                <a:effectLst/>
                <a:latin typeface="Times New Roman" panose="02020603050405020304" pitchFamily="18" charset="0"/>
                <a:cs typeface="Times New Roman" panose="02020603050405020304" pitchFamily="18" charset="0"/>
              </a:rPr>
              <a:t>Interpretation: Findings were interpreted to answer the questions posed in the introduction.</a:t>
            </a:r>
          </a:p>
        </p:txBody>
      </p:sp>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4B88EBCC-F4A7-B142-4361-4899B088ACF5}"/>
              </a:ext>
            </a:extLst>
          </p:cNvPr>
          <p:cNvSpPr txBox="1"/>
          <p:nvPr/>
        </p:nvSpPr>
        <p:spPr>
          <a:xfrm>
            <a:off x="838200" y="1552230"/>
            <a:ext cx="10515600" cy="3139321"/>
          </a:xfrm>
          <a:prstGeom prst="rect">
            <a:avLst/>
          </a:prstGeom>
          <a:noFill/>
        </p:spPr>
        <p:txBody>
          <a:bodyPr wrap="square">
            <a:spAutoFit/>
          </a:bodyPr>
          <a:lstStyle/>
          <a:p>
            <a:pPr>
              <a:spcBef>
                <a:spcPts val="0"/>
              </a:spcBef>
              <a:spcAft>
                <a:spcPts val="0"/>
              </a:spcAft>
            </a:pPr>
            <a:r>
              <a:rPr lang="en-US" b="1" dirty="0">
                <a:solidFill>
                  <a:srgbClr val="0E101A"/>
                </a:solidFill>
                <a:effectLst/>
                <a:latin typeface="Times New Roman" panose="02020603050405020304" pitchFamily="18" charset="0"/>
                <a:cs typeface="Times New Roman" panose="02020603050405020304" pitchFamily="18" charset="0"/>
              </a:rPr>
              <a:t>Detailed Organized and Analyzed Data from Charts and Graphs:</a:t>
            </a:r>
            <a:endParaRPr lang="en-US"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dirty="0">
                <a:solidFill>
                  <a:srgbClr val="0E101A"/>
                </a:solidFill>
                <a:effectLst/>
                <a:latin typeface="Times New Roman" panose="02020603050405020304" pitchFamily="18" charset="0"/>
                <a:cs typeface="Times New Roman" panose="02020603050405020304" pitchFamily="18" charset="0"/>
              </a:rPr>
              <a:t>Current Technology Usage: Analysis of horizontal and vertical bar charts revealed the top programming languages, databases, and their preferences.</a:t>
            </a:r>
          </a:p>
          <a:p>
            <a:pPr>
              <a:spcBef>
                <a:spcPts val="0"/>
              </a:spcBef>
              <a:spcAft>
                <a:spcPts val="0"/>
              </a:spcAft>
              <a:buFont typeface="Arial" panose="020B0604020202020204" pitchFamily="34" charset="0"/>
              <a:buChar char="•"/>
            </a:pPr>
            <a:r>
              <a:rPr lang="en-US" dirty="0">
                <a:solidFill>
                  <a:srgbClr val="0E101A"/>
                </a:solidFill>
                <a:effectLst/>
                <a:latin typeface="Times New Roman" panose="02020603050405020304" pitchFamily="18" charset="0"/>
                <a:cs typeface="Times New Roman" panose="02020603050405020304" pitchFamily="18" charset="0"/>
              </a:rPr>
              <a:t>Future Technology Trends: Projections were made based on the observed shifts in programming languages, databases, platforms, and web frameworks.</a:t>
            </a:r>
          </a:p>
          <a:p>
            <a:pPr>
              <a:spcBef>
                <a:spcPts val="0"/>
              </a:spcBef>
              <a:spcAft>
                <a:spcPts val="0"/>
              </a:spcAft>
              <a:buFont typeface="Arial" panose="020B0604020202020204" pitchFamily="34" charset="0"/>
              <a:buChar char="•"/>
            </a:pPr>
            <a:r>
              <a:rPr lang="en-US" dirty="0">
                <a:solidFill>
                  <a:srgbClr val="0E101A"/>
                </a:solidFill>
                <a:effectLst/>
                <a:latin typeface="Times New Roman" panose="02020603050405020304" pitchFamily="18" charset="0"/>
                <a:cs typeface="Times New Roman" panose="02020603050405020304" pitchFamily="18" charset="0"/>
              </a:rPr>
              <a:t>Demographic Insights: Charts depicting gender distribution, geographic location, age demographics, and educational levels were analyzed.</a:t>
            </a:r>
          </a:p>
          <a:p>
            <a:pPr>
              <a:spcBef>
                <a:spcPts val="0"/>
              </a:spcBef>
              <a:spcAft>
                <a:spcPts val="0"/>
              </a:spcAft>
            </a:pPr>
            <a:endParaRPr lang="en-US"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b="1" dirty="0">
                <a:solidFill>
                  <a:srgbClr val="0E101A"/>
                </a:solidFill>
                <a:effectLst/>
                <a:latin typeface="Times New Roman" panose="02020603050405020304" pitchFamily="18" charset="0"/>
                <a:cs typeface="Times New Roman" panose="02020603050405020304" pitchFamily="18" charset="0"/>
              </a:rPr>
              <a:t>How the Data Provides Direction of the Problem Mentioned in Introduction?</a:t>
            </a:r>
          </a:p>
          <a:p>
            <a:pPr>
              <a:spcBef>
                <a:spcPts val="0"/>
              </a:spcBef>
              <a:spcAft>
                <a:spcPts val="0"/>
              </a:spcAft>
            </a:pPr>
            <a:r>
              <a:rPr lang="en-US" dirty="0">
                <a:solidFill>
                  <a:srgbClr val="0E101A"/>
                </a:solidFill>
                <a:effectLst/>
                <a:latin typeface="Times New Roman" panose="02020603050405020304" pitchFamily="18" charset="0"/>
                <a:cs typeface="Times New Roman" panose="02020603050405020304" pitchFamily="18" charset="0"/>
              </a:rPr>
              <a:t>The data analysis provides a clear direction by highlighting the current and future technology trends and their implications. It also sheds light on the demographic factors that influence technology preferences.</a:t>
            </a:r>
          </a:p>
        </p:txBody>
      </p:sp>
    </p:spTree>
    <p:extLst>
      <p:ext uri="{BB962C8B-B14F-4D97-AF65-F5344CB8AC3E}">
        <p14:creationId xmlns:p14="http://schemas.microsoft.com/office/powerpoint/2010/main" val="14646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0B4E0401-492A-1F56-CC93-AC6A4F89B6E5}"/>
              </a:ext>
            </a:extLst>
          </p:cNvPr>
          <p:cNvPicPr>
            <a:picLocks noChangeAspect="1"/>
          </p:cNvPicPr>
          <p:nvPr/>
        </p:nvPicPr>
        <p:blipFill>
          <a:blip r:embed="rId3"/>
          <a:stretch>
            <a:fillRect/>
          </a:stretch>
        </p:blipFill>
        <p:spPr>
          <a:xfrm>
            <a:off x="664811" y="2462501"/>
            <a:ext cx="5093675" cy="2914170"/>
          </a:xfrm>
          <a:prstGeom prst="rect">
            <a:avLst/>
          </a:prstGeom>
        </p:spPr>
      </p:pic>
      <p:pic>
        <p:nvPicPr>
          <p:cNvPr id="9" name="Picture 8">
            <a:extLst>
              <a:ext uri="{FF2B5EF4-FFF2-40B4-BE49-F238E27FC236}">
                <a16:creationId xmlns:a16="http://schemas.microsoft.com/office/drawing/2014/main" id="{66CE0F9E-7681-9911-5390-ACE8F60AE8A6}"/>
              </a:ext>
            </a:extLst>
          </p:cNvPr>
          <p:cNvPicPr>
            <a:picLocks noChangeAspect="1"/>
          </p:cNvPicPr>
          <p:nvPr/>
        </p:nvPicPr>
        <p:blipFill>
          <a:blip r:embed="rId4"/>
          <a:stretch>
            <a:fillRect/>
          </a:stretch>
        </p:blipFill>
        <p:spPr>
          <a:xfrm>
            <a:off x="6235899" y="2462501"/>
            <a:ext cx="5291289" cy="2914171"/>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8" name="TextBox 7">
            <a:extLst>
              <a:ext uri="{FF2B5EF4-FFF2-40B4-BE49-F238E27FC236}">
                <a16:creationId xmlns:a16="http://schemas.microsoft.com/office/drawing/2014/main" id="{8D8E0271-9263-69F7-806F-A88C57B0DE03}"/>
              </a:ext>
            </a:extLst>
          </p:cNvPr>
          <p:cNvSpPr txBox="1"/>
          <p:nvPr/>
        </p:nvSpPr>
        <p:spPr>
          <a:xfrm>
            <a:off x="731520" y="1582340"/>
            <a:ext cx="10728960" cy="4524315"/>
          </a:xfrm>
          <a:prstGeom prst="rect">
            <a:avLst/>
          </a:prstGeom>
          <a:noFill/>
        </p:spPr>
        <p:txBody>
          <a:bodyPr wrap="square">
            <a:spAutoFit/>
          </a:bodyPr>
          <a:lstStyle/>
          <a:p>
            <a:pPr algn="l"/>
            <a:r>
              <a:rPr lang="en-US" b="1" i="0" dirty="0">
                <a:solidFill>
                  <a:schemeClr val="accent2"/>
                </a:solidFill>
                <a:effectLst/>
                <a:latin typeface="Times New Roman" panose="02020603050405020304" pitchFamily="18" charset="0"/>
                <a:cs typeface="Times New Roman" panose="02020603050405020304" pitchFamily="18" charset="0"/>
              </a:rPr>
              <a:t>Findings:</a:t>
            </a:r>
          </a:p>
          <a:p>
            <a:pPr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 JavaScript and HTML Dominance:</a:t>
            </a:r>
            <a:r>
              <a:rPr lang="en-US" b="0" i="0" dirty="0">
                <a:effectLst/>
                <a:latin typeface="Times New Roman" panose="02020603050405020304" pitchFamily="18" charset="0"/>
                <a:cs typeface="Times New Roman" panose="02020603050405020304" pitchFamily="18" charset="0"/>
              </a:rPr>
              <a:t> JavaScript and HTML are predicted to remain dominant programming languages in the future. Their continued popularity is indicative of their versatility and widespread use in web development.</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 Rise of Python, Typescript, and C#:</a:t>
            </a:r>
            <a:r>
              <a:rPr lang="en-US" b="0" i="0" dirty="0">
                <a:effectLst/>
                <a:latin typeface="Times New Roman" panose="02020603050405020304" pitchFamily="18" charset="0"/>
                <a:cs typeface="Times New Roman" panose="02020603050405020304" pitchFamily="18" charset="0"/>
              </a:rPr>
              <a:t> Python, Typescript, and C# are on the rise, surpassing languages like Java, Bash, and PHP. This shift suggests a growing preference for languages that offer strong typing, modern features, and diverse application possibilities.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 Diverse Language Landscape:</a:t>
            </a:r>
            <a:r>
              <a:rPr lang="en-US" b="0" i="0" dirty="0">
                <a:effectLst/>
                <a:latin typeface="Times New Roman" panose="02020603050405020304" pitchFamily="18" charset="0"/>
                <a:cs typeface="Times New Roman" panose="02020603050405020304" pitchFamily="18" charset="0"/>
              </a:rPr>
              <a:t> The presence of multiple programming languages indicates a diverse tech ecosystem, allowing developers to choose languages that best suit their project requirements.</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a:solidFill>
                  <a:schemeClr val="accent2"/>
                </a:solidFill>
                <a:effectLst/>
                <a:latin typeface="Times New Roman" panose="02020603050405020304" pitchFamily="18" charset="0"/>
                <a:cs typeface="Times New Roman" panose="02020603050405020304" pitchFamily="18" charset="0"/>
              </a:rPr>
              <a:t>Implications:</a:t>
            </a:r>
          </a:p>
          <a:p>
            <a:pPr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 Full-Stack Development:</a:t>
            </a:r>
            <a:r>
              <a:rPr lang="en-US" b="0" i="0" dirty="0">
                <a:effectLst/>
                <a:latin typeface="Times New Roman" panose="02020603050405020304" pitchFamily="18" charset="0"/>
                <a:cs typeface="Times New Roman" panose="02020603050405020304" pitchFamily="18" charset="0"/>
              </a:rPr>
              <a:t> The prevalence of JavaScript and HTML implies that full-stack developers proficient in these languages will continue to be in high demand. Organizations should invest in training and hiring talent with expertise in these languages.</a:t>
            </a:r>
          </a:p>
        </p:txBody>
      </p:sp>
    </p:spTree>
    <p:extLst>
      <p:ext uri="{BB962C8B-B14F-4D97-AF65-F5344CB8AC3E}">
        <p14:creationId xmlns:p14="http://schemas.microsoft.com/office/powerpoint/2010/main" val="545569246"/>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1326</TotalTime>
  <Words>2283</Words>
  <Application>Microsoft Office PowerPoint</Application>
  <PresentationFormat>Widescreen</PresentationFormat>
  <Paragraphs>165</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Helv</vt:lpstr>
      <vt:lpstr>IBM Plex Mono SemiBold</vt:lpstr>
      <vt:lpstr>IBM Plex Mono Text</vt:lpstr>
      <vt:lpstr>Times New Roman</vt:lpstr>
      <vt:lpstr>SLIDE_TEMPLATE_skill_network</vt:lpstr>
      <vt:lpstr>PowerPoint Presentation</vt:lpstr>
      <vt:lpstr>OUTLINE</vt:lpstr>
      <vt:lpstr>EXECUTIVE SUMMARY</vt:lpstr>
      <vt:lpstr>PowerPoint Presentation</vt:lpstr>
      <vt:lpstr>INTRODUCTION</vt:lpstr>
      <vt:lpstr>METHODOLOGY</vt:lpstr>
      <vt:lpstr>RESULTS</vt:lpstr>
      <vt:lpstr>PROGRAMMING LANGUAGE TRENDS</vt:lpstr>
      <vt:lpstr>PROGRAMMING LANGUAGE TRENDS - FINDINGS &amp; IMPLICATIONS</vt:lpstr>
      <vt:lpstr>PowerPoint Presentation</vt:lpstr>
      <vt:lpstr>DATABASE TRENDS</vt:lpstr>
      <vt:lpstr>DATABASE TRENDS - FINDINGS &amp; IMPLICATIONS</vt:lpstr>
      <vt:lpstr>PowerPoint Presentation</vt:lpstr>
      <vt:lpstr>DASHBOARD</vt:lpstr>
      <vt:lpstr>DASHBOARD TAB 1</vt:lpstr>
      <vt:lpstr>DASHBOARD TAB 2</vt:lpstr>
      <vt:lpstr>DASHBOARD TAB 3</vt:lpstr>
      <vt:lpstr>DISCUSSION</vt:lpstr>
      <vt:lpstr>OVERALL FINDINGS &amp; IMPLICATIONS</vt:lpstr>
      <vt:lpstr>PowerPoint Presentation</vt:lpstr>
      <vt:lpstr>CONCLUSION</vt:lpstr>
      <vt:lpstr>APPENDIX</vt:lpstr>
      <vt:lpstr>PowerPoint Presentation</vt:lpstr>
      <vt:lpstr>PowerPoint Presentation</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Mayur Sharma</cp:lastModifiedBy>
  <cp:revision>24</cp:revision>
  <dcterms:created xsi:type="dcterms:W3CDTF">2020-10-28T18:29:43Z</dcterms:created>
  <dcterms:modified xsi:type="dcterms:W3CDTF">2023-10-02T09:31:37Z</dcterms:modified>
</cp:coreProperties>
</file>