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PT Sans Narrow"/>
      <p:regular r:id="rId32"/>
      <p:bold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TSansNarrow-bold.fntdata"/><Relationship Id="rId10" Type="http://schemas.openxmlformats.org/officeDocument/2006/relationships/slide" Target="slides/slide5.xml"/><Relationship Id="rId32" Type="http://schemas.openxmlformats.org/officeDocument/2006/relationships/font" Target="fonts/PTSansNarrow-regular.fntdata"/><Relationship Id="rId13" Type="http://schemas.openxmlformats.org/officeDocument/2006/relationships/slide" Target="slides/slide8.xml"/><Relationship Id="rId35" Type="http://schemas.openxmlformats.org/officeDocument/2006/relationships/font" Target="fonts/OpenSans-bold.fntdata"/><Relationship Id="rId12" Type="http://schemas.openxmlformats.org/officeDocument/2006/relationships/slide" Target="slides/slide7.xml"/><Relationship Id="rId34" Type="http://schemas.openxmlformats.org/officeDocument/2006/relationships/font" Target="fonts/OpenSans-regular.fntdata"/><Relationship Id="rId15" Type="http://schemas.openxmlformats.org/officeDocument/2006/relationships/slide" Target="slides/slide10.xml"/><Relationship Id="rId37" Type="http://schemas.openxmlformats.org/officeDocument/2006/relationships/font" Target="fonts/OpenSans-boldItalic.fntdata"/><Relationship Id="rId14" Type="http://schemas.openxmlformats.org/officeDocument/2006/relationships/slide" Target="slides/slide9.xml"/><Relationship Id="rId36" Type="http://schemas.openxmlformats.org/officeDocument/2006/relationships/font" Target="fonts/OpenSans-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9a91f0dcdc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9a91f0dcdc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9a91f0dcdc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9a91f0dcdc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9a91f0dcdc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9a91f0dcdc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9a91f0dcdc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9a91f0dcdc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9a91f0dcdc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9a91f0dcdc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9a91f0dcdc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9a91f0dcdc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9a91f0dcdc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9a91f0dcdc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9a91f0dcdc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9a91f0dcdc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9a91f0dcdc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9a91f0dcdc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9a91f0dcdc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9a91f0dcdc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9a91f0dcd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9a91f0dcd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9a91f0dcdc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9a91f0dcdc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9a91f0dcdc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9a91f0dcdc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9a91f0dcdc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9a91f0dcdc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9a91f0dcdc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9a91f0dcdc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9a91f0dcdc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9a91f0dcdc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9a91f0dcdc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9a91f0dcdc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9a91f0dcdc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9a91f0dcdc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9a91f0dcd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9a91f0dcd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9a91f0dcdc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9a91f0dcdc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9a91f0dcdc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9a91f0dcdc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9a91f0dcdc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9a91f0dcdc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9a91f0dcdc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9a91f0dcdc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9a91f0dcdc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9a91f0dcdc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9a91f0dcdc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9a91f0dcdc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mayurware@ee.iitb.ac.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github.com/MayurWare/EE451-SRE" TargetMode="External"/><Relationship Id="rId4" Type="http://schemas.openxmlformats.org/officeDocument/2006/relationships/hyperlink" Target="https://drive.google.com/file/d/1vAj63LpAJaLzW1az9heHNh5vKyAJC2Kb/view?usp=share_link"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nvSpPr>
        <p:spPr>
          <a:xfrm>
            <a:off x="1003650" y="950450"/>
            <a:ext cx="7136700" cy="132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160">
                <a:solidFill>
                  <a:srgbClr val="EF6C00"/>
                </a:solidFill>
                <a:latin typeface="PT Sans Narrow"/>
                <a:ea typeface="PT Sans Narrow"/>
                <a:cs typeface="PT Sans Narrow"/>
                <a:sym typeface="PT Sans Narrow"/>
              </a:rPr>
              <a:t>Analyzing the characteristics of Type-II</a:t>
            </a:r>
            <a:endParaRPr b="1" sz="3160">
              <a:solidFill>
                <a:srgbClr val="EF6C00"/>
              </a:solidFill>
              <a:latin typeface="PT Sans Narrow"/>
              <a:ea typeface="PT Sans Narrow"/>
              <a:cs typeface="PT Sans Narrow"/>
              <a:sym typeface="PT Sans Narrow"/>
            </a:endParaRPr>
          </a:p>
          <a:p>
            <a:pPr indent="0" lvl="0" marL="0" rtl="0" algn="ctr">
              <a:spcBef>
                <a:spcPts val="0"/>
              </a:spcBef>
              <a:spcAft>
                <a:spcPts val="0"/>
              </a:spcAft>
              <a:buNone/>
            </a:pPr>
            <a:r>
              <a:rPr b="1" lang="en" sz="3160">
                <a:solidFill>
                  <a:srgbClr val="EF6C00"/>
                </a:solidFill>
                <a:latin typeface="PT Sans Narrow"/>
                <a:ea typeface="PT Sans Narrow"/>
                <a:cs typeface="PT Sans Narrow"/>
                <a:sym typeface="PT Sans Narrow"/>
              </a:rPr>
              <a:t>Structures for Infrared Applications</a:t>
            </a:r>
            <a:endParaRPr b="1" sz="3160">
              <a:solidFill>
                <a:srgbClr val="EF6C00"/>
              </a:solidFill>
              <a:latin typeface="PT Sans Narrow"/>
              <a:ea typeface="PT Sans Narrow"/>
              <a:cs typeface="PT Sans Narrow"/>
              <a:sym typeface="PT Sans Narrow"/>
            </a:endParaRPr>
          </a:p>
        </p:txBody>
      </p:sp>
      <p:sp>
        <p:nvSpPr>
          <p:cNvPr id="67" name="Google Shape;67;p13"/>
          <p:cNvSpPr txBox="1"/>
          <p:nvPr/>
        </p:nvSpPr>
        <p:spPr>
          <a:xfrm>
            <a:off x="2136750" y="2277525"/>
            <a:ext cx="4870500" cy="27276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b="1" lang="en" sz="1500">
                <a:solidFill>
                  <a:srgbClr val="4A86E8"/>
                </a:solidFill>
                <a:latin typeface="PT Sans Narrow"/>
                <a:ea typeface="PT Sans Narrow"/>
                <a:cs typeface="PT Sans Narrow"/>
                <a:sym typeface="PT Sans Narrow"/>
              </a:rPr>
              <a:t>Guided by </a:t>
            </a:r>
            <a:endParaRPr b="1" sz="1500">
              <a:solidFill>
                <a:srgbClr val="4A86E8"/>
              </a:solidFill>
              <a:latin typeface="PT Sans Narrow"/>
              <a:ea typeface="PT Sans Narrow"/>
              <a:cs typeface="PT Sans Narrow"/>
              <a:sym typeface="PT Sans Narrow"/>
            </a:endParaRPr>
          </a:p>
          <a:p>
            <a:pPr indent="0" lvl="0" marL="0" rtl="0" algn="ctr">
              <a:spcBef>
                <a:spcPts val="0"/>
              </a:spcBef>
              <a:spcAft>
                <a:spcPts val="0"/>
              </a:spcAft>
              <a:buNone/>
            </a:pPr>
            <a:r>
              <a:rPr b="1" lang="en" sz="1500">
                <a:solidFill>
                  <a:srgbClr val="4A86E8"/>
                </a:solidFill>
                <a:latin typeface="PT Sans Narrow"/>
                <a:ea typeface="PT Sans Narrow"/>
                <a:cs typeface="PT Sans Narrow"/>
                <a:sym typeface="PT Sans Narrow"/>
              </a:rPr>
              <a:t>Prof. Subhananda Chakrabarti</a:t>
            </a:r>
            <a:endParaRPr sz="1800">
              <a:solidFill>
                <a:srgbClr val="695D46"/>
              </a:solidFill>
              <a:latin typeface="PT Sans Narrow"/>
              <a:ea typeface="PT Sans Narrow"/>
              <a:cs typeface="PT Sans Narrow"/>
              <a:sym typeface="PT Sans Narrow"/>
            </a:endParaRPr>
          </a:p>
          <a:p>
            <a:pPr indent="0" lvl="0" marL="0" rtl="0" algn="ctr">
              <a:spcBef>
                <a:spcPts val="0"/>
              </a:spcBef>
              <a:spcAft>
                <a:spcPts val="0"/>
              </a:spcAft>
              <a:buNone/>
            </a:pPr>
            <a:r>
              <a:t/>
            </a:r>
            <a:endParaRPr sz="1800">
              <a:solidFill>
                <a:srgbClr val="695D46"/>
              </a:solidFill>
              <a:latin typeface="PT Sans Narrow"/>
              <a:ea typeface="PT Sans Narrow"/>
              <a:cs typeface="PT Sans Narrow"/>
              <a:sym typeface="PT Sans Narrow"/>
            </a:endParaRPr>
          </a:p>
          <a:p>
            <a:pPr indent="0" lvl="0" marL="0" rtl="0" algn="ctr">
              <a:spcBef>
                <a:spcPts val="0"/>
              </a:spcBef>
              <a:spcAft>
                <a:spcPts val="0"/>
              </a:spcAft>
              <a:buNone/>
            </a:pPr>
            <a:r>
              <a:rPr b="1" lang="en" sz="1800">
                <a:solidFill>
                  <a:srgbClr val="695D46"/>
                </a:solidFill>
                <a:latin typeface="PT Sans Narrow"/>
                <a:ea typeface="PT Sans Narrow"/>
                <a:cs typeface="PT Sans Narrow"/>
                <a:sym typeface="PT Sans Narrow"/>
              </a:rPr>
              <a:t>Mayur Ware, 19D070070</a:t>
            </a:r>
            <a:endParaRPr b="1" sz="1800">
              <a:solidFill>
                <a:srgbClr val="695D46"/>
              </a:solidFill>
              <a:latin typeface="Open Sans"/>
              <a:ea typeface="Open Sans"/>
              <a:cs typeface="Open Sans"/>
              <a:sym typeface="Open Sans"/>
            </a:endParaRPr>
          </a:p>
          <a:p>
            <a:pPr indent="0" lvl="0" marL="0" rtl="0" algn="ctr">
              <a:spcBef>
                <a:spcPts val="0"/>
              </a:spcBef>
              <a:spcAft>
                <a:spcPts val="0"/>
              </a:spcAft>
              <a:buNone/>
            </a:pPr>
            <a:r>
              <a:rPr lang="en" sz="1129">
                <a:solidFill>
                  <a:srgbClr val="695D46"/>
                </a:solidFill>
                <a:latin typeface="Open Sans"/>
                <a:ea typeface="Open Sans"/>
                <a:cs typeface="Open Sans"/>
                <a:sym typeface="Open Sans"/>
              </a:rPr>
              <a:t>4th-year Dual Degree Student in Electronic Systems Specialization</a:t>
            </a:r>
            <a:endParaRPr sz="1129">
              <a:solidFill>
                <a:srgbClr val="695D46"/>
              </a:solidFill>
              <a:latin typeface="Open Sans"/>
              <a:ea typeface="Open Sans"/>
              <a:cs typeface="Open Sans"/>
              <a:sym typeface="Open Sans"/>
            </a:endParaRPr>
          </a:p>
          <a:p>
            <a:pPr indent="0" lvl="0" marL="0" rtl="0" algn="ctr">
              <a:spcBef>
                <a:spcPts val="0"/>
              </a:spcBef>
              <a:spcAft>
                <a:spcPts val="0"/>
              </a:spcAft>
              <a:buNone/>
            </a:pPr>
            <a:r>
              <a:rPr lang="en" sz="1129">
                <a:solidFill>
                  <a:srgbClr val="695D46"/>
                </a:solidFill>
                <a:latin typeface="Open Sans"/>
                <a:ea typeface="Open Sans"/>
                <a:cs typeface="Open Sans"/>
                <a:sym typeface="Open Sans"/>
              </a:rPr>
              <a:t>Department of Electrical Engineering, IIT Bombay</a:t>
            </a:r>
            <a:endParaRPr sz="1129">
              <a:solidFill>
                <a:srgbClr val="695D46"/>
              </a:solidFill>
              <a:latin typeface="Open Sans"/>
              <a:ea typeface="Open Sans"/>
              <a:cs typeface="Open Sans"/>
              <a:sym typeface="Open Sans"/>
            </a:endParaRPr>
          </a:p>
          <a:p>
            <a:pPr indent="0" lvl="0" marL="0" rtl="0" algn="ctr">
              <a:spcBef>
                <a:spcPts val="0"/>
              </a:spcBef>
              <a:spcAft>
                <a:spcPts val="0"/>
              </a:spcAft>
              <a:buNone/>
            </a:pPr>
            <a:r>
              <a:rPr lang="en" sz="1129" u="sng">
                <a:solidFill>
                  <a:schemeClr val="hlink"/>
                </a:solidFill>
                <a:latin typeface="Open Sans"/>
                <a:ea typeface="Open Sans"/>
                <a:cs typeface="Open Sans"/>
                <a:sym typeface="Open Sans"/>
                <a:hlinkClick r:id="rId3"/>
              </a:rPr>
              <a:t>mayurware@ee.iitb.ac.in</a:t>
            </a:r>
            <a:endParaRPr sz="1129">
              <a:solidFill>
                <a:srgbClr val="695D46"/>
              </a:solidFill>
              <a:latin typeface="Open Sans"/>
              <a:ea typeface="Open Sans"/>
              <a:cs typeface="Open Sans"/>
              <a:sym typeface="Open Sans"/>
            </a:endParaRPr>
          </a:p>
          <a:p>
            <a:pPr indent="0" lvl="0" marL="0" rtl="0" algn="l">
              <a:spcBef>
                <a:spcPts val="0"/>
              </a:spcBef>
              <a:spcAft>
                <a:spcPts val="0"/>
              </a:spcAft>
              <a:buNone/>
            </a:pPr>
            <a:r>
              <a:t/>
            </a:r>
            <a:endParaRPr sz="1800">
              <a:solidFill>
                <a:srgbClr val="695D46"/>
              </a:solidFill>
              <a:latin typeface="Open Sans"/>
              <a:ea typeface="Open Sans"/>
              <a:cs typeface="Open Sans"/>
              <a:sym typeface="Open Sans"/>
            </a:endParaRPr>
          </a:p>
          <a:p>
            <a:pPr indent="0" lvl="0" marL="0" rtl="0" algn="l">
              <a:spcBef>
                <a:spcPts val="0"/>
              </a:spcBef>
              <a:spcAft>
                <a:spcPts val="0"/>
              </a:spcAft>
              <a:buNone/>
            </a:pPr>
            <a:r>
              <a:t/>
            </a:r>
            <a:endParaRPr sz="1800">
              <a:solidFill>
                <a:srgbClr val="695D46"/>
              </a:solidFill>
              <a:latin typeface="Open Sans"/>
              <a:ea typeface="Open Sans"/>
              <a:cs typeface="Open Sans"/>
              <a:sym typeface="Open Sans"/>
            </a:endParaRPr>
          </a:p>
          <a:p>
            <a:pPr indent="0" lvl="0" marL="0" rtl="0" algn="ctr">
              <a:spcBef>
                <a:spcPts val="0"/>
              </a:spcBef>
              <a:spcAft>
                <a:spcPts val="0"/>
              </a:spcAft>
              <a:buNone/>
            </a:pPr>
            <a:r>
              <a:rPr b="1" lang="en" sz="1800">
                <a:solidFill>
                  <a:srgbClr val="351C75"/>
                </a:solidFill>
                <a:latin typeface="PT Sans Narrow"/>
                <a:ea typeface="PT Sans Narrow"/>
                <a:cs typeface="PT Sans Narrow"/>
                <a:sym typeface="PT Sans Narrow"/>
              </a:rPr>
              <a:t>Department of Electrical Engineering</a:t>
            </a:r>
            <a:endParaRPr b="1" sz="1800">
              <a:solidFill>
                <a:srgbClr val="351C75"/>
              </a:solidFill>
              <a:latin typeface="PT Sans Narrow"/>
              <a:ea typeface="PT Sans Narrow"/>
              <a:cs typeface="PT Sans Narrow"/>
              <a:sym typeface="PT Sans Narrow"/>
            </a:endParaRPr>
          </a:p>
          <a:p>
            <a:pPr indent="0" lvl="0" marL="0" rtl="0" algn="ctr">
              <a:spcBef>
                <a:spcPts val="0"/>
              </a:spcBef>
              <a:spcAft>
                <a:spcPts val="0"/>
              </a:spcAft>
              <a:buNone/>
            </a:pPr>
            <a:r>
              <a:rPr b="1" lang="en" sz="1800">
                <a:solidFill>
                  <a:srgbClr val="351C75"/>
                </a:solidFill>
                <a:latin typeface="PT Sans Narrow"/>
                <a:ea typeface="PT Sans Narrow"/>
                <a:cs typeface="PT Sans Narrow"/>
                <a:sym typeface="PT Sans Narrow"/>
              </a:rPr>
              <a:t>IIT Bombay</a:t>
            </a:r>
            <a:endParaRPr b="1" sz="1800">
              <a:solidFill>
                <a:srgbClr val="351C75"/>
              </a:solidFill>
              <a:latin typeface="PT Sans Narrow"/>
              <a:ea typeface="PT Sans Narrow"/>
              <a:cs typeface="PT Sans Narrow"/>
              <a:sym typeface="PT Sans Narrow"/>
            </a:endParaRPr>
          </a:p>
        </p:txBody>
      </p:sp>
      <p:sp>
        <p:nvSpPr>
          <p:cNvPr id="68" name="Google Shape;68;p13"/>
          <p:cNvSpPr txBox="1"/>
          <p:nvPr/>
        </p:nvSpPr>
        <p:spPr>
          <a:xfrm>
            <a:off x="1433550" y="261525"/>
            <a:ext cx="62769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rgbClr val="EF6C00"/>
                </a:solidFill>
                <a:latin typeface="PT Sans Narrow"/>
                <a:ea typeface="PT Sans Narrow"/>
                <a:cs typeface="PT Sans Narrow"/>
                <a:sym typeface="PT Sans Narrow"/>
              </a:rPr>
              <a:t>EE451 : Supervised Research Exposition</a:t>
            </a:r>
            <a:endParaRPr b="1" sz="1700">
              <a:solidFill>
                <a:srgbClr val="EF6C00"/>
              </a:solidFill>
              <a:latin typeface="PT Sans Narrow"/>
              <a:ea typeface="PT Sans Narrow"/>
              <a:cs typeface="PT Sans Narrow"/>
              <a:sym typeface="PT Sans Narrow"/>
            </a:endParaRPr>
          </a:p>
          <a:p>
            <a:pPr indent="0" lvl="0" marL="0" rtl="0" algn="ctr">
              <a:spcBef>
                <a:spcPts val="0"/>
              </a:spcBef>
              <a:spcAft>
                <a:spcPts val="0"/>
              </a:spcAft>
              <a:buNone/>
            </a:pPr>
            <a:r>
              <a:rPr b="1" lang="en" sz="1700">
                <a:solidFill>
                  <a:srgbClr val="EF6C00"/>
                </a:solidFill>
                <a:latin typeface="PT Sans Narrow"/>
                <a:ea typeface="PT Sans Narrow"/>
                <a:cs typeface="PT Sans Narrow"/>
                <a:sym typeface="PT Sans Narrow"/>
              </a:rPr>
              <a:t>2022-23/I</a:t>
            </a:r>
            <a:endParaRPr b="1" sz="1700">
              <a:solidFill>
                <a:srgbClr val="EF6C00"/>
              </a:solidFill>
              <a:latin typeface="PT Sans Narrow"/>
              <a:ea typeface="PT Sans Narrow"/>
              <a:cs typeface="PT Sans Narrow"/>
              <a:sym typeface="PT Sans Narro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idx="1" type="body"/>
          </p:nvPr>
        </p:nvSpPr>
        <p:spPr>
          <a:xfrm>
            <a:off x="311700" y="828200"/>
            <a:ext cx="8520600" cy="3846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1812">
                <a:latin typeface="PT Sans Narrow"/>
                <a:ea typeface="PT Sans Narrow"/>
                <a:cs typeface="PT Sans Narrow"/>
                <a:sym typeface="PT Sans Narrow"/>
              </a:rPr>
              <a:t>structure</a:t>
            </a:r>
            <a:r>
              <a:rPr b="1" lang="en" sz="1812">
                <a:latin typeface="PT Sans Narrow"/>
                <a:ea typeface="PT Sans Narrow"/>
                <a:cs typeface="PT Sans Narrow"/>
                <a:sym typeface="PT Sans Narrow"/>
              </a:rPr>
              <a:t>{</a:t>
            </a:r>
            <a:r>
              <a:rPr lang="en" sz="1812">
                <a:latin typeface="PT Sans Narrow"/>
                <a:ea typeface="PT Sans Narrow"/>
                <a:cs typeface="PT Sans Narrow"/>
                <a:sym typeface="PT Sans Narrow"/>
              </a:rPr>
              <a:t># Defining regions such as layers, QDs</a:t>
            </a:r>
            <a:endParaRPr sz="1812">
              <a:latin typeface="PT Sans Narrow"/>
              <a:ea typeface="PT Sans Narrow"/>
              <a:cs typeface="PT Sans Narrow"/>
              <a:sym typeface="PT Sans Narrow"/>
            </a:endParaRPr>
          </a:p>
          <a:p>
            <a:pPr indent="0" lvl="0" marL="0" rtl="0" algn="l">
              <a:lnSpc>
                <a:spcPct val="95000"/>
              </a:lnSpc>
              <a:spcBef>
                <a:spcPts val="1200"/>
              </a:spcBef>
              <a:spcAft>
                <a:spcPts val="0"/>
              </a:spcAft>
              <a:buSzPts val="1018"/>
              <a:buNone/>
            </a:pPr>
            <a:r>
              <a:rPr lang="en" sz="1812">
                <a:latin typeface="PT Sans Narrow"/>
                <a:ea typeface="PT Sans Narrow"/>
                <a:cs typeface="PT Sans Narrow"/>
                <a:sym typeface="PT Sans Narrow"/>
              </a:rPr>
              <a:t>region{cuboid{}/obelisk{}     </a:t>
            </a:r>
            <a:endParaRPr sz="1812">
              <a:latin typeface="PT Sans Narrow"/>
              <a:ea typeface="PT Sans Narrow"/>
              <a:cs typeface="PT Sans Narrow"/>
              <a:sym typeface="PT Sans Narrow"/>
            </a:endParaRPr>
          </a:p>
          <a:p>
            <a:pPr indent="0" lvl="0" marL="0" rtl="0" algn="l">
              <a:lnSpc>
                <a:spcPct val="95000"/>
              </a:lnSpc>
              <a:spcBef>
                <a:spcPts val="1200"/>
              </a:spcBef>
              <a:spcAft>
                <a:spcPts val="0"/>
              </a:spcAft>
              <a:buSzPts val="1018"/>
              <a:buNone/>
            </a:pPr>
            <a:r>
              <a:rPr lang="en" sz="1812">
                <a:latin typeface="PT Sans Narrow"/>
                <a:ea typeface="PT Sans Narrow"/>
                <a:cs typeface="PT Sans Narrow"/>
                <a:sym typeface="PT Sans Narrow"/>
              </a:rPr>
              <a:t>binary{}/tertiary{}/</a:t>
            </a:r>
            <a:r>
              <a:rPr lang="en" sz="1812">
                <a:latin typeface="PT Sans Narrow"/>
                <a:ea typeface="PT Sans Narrow"/>
                <a:cs typeface="PT Sans Narrow"/>
                <a:sym typeface="PT Sans Narrow"/>
              </a:rPr>
              <a:t>quaternary</a:t>
            </a:r>
            <a:r>
              <a:rPr lang="en" sz="1812">
                <a:latin typeface="PT Sans Narrow"/>
                <a:ea typeface="PT Sans Narrow"/>
                <a:cs typeface="PT Sans Narrow"/>
                <a:sym typeface="PT Sans Narrow"/>
              </a:rPr>
              <a:t>{}}</a:t>
            </a:r>
            <a:r>
              <a:rPr b="1" lang="en" sz="1812">
                <a:latin typeface="PT Sans Narrow"/>
                <a:ea typeface="PT Sans Narrow"/>
                <a:cs typeface="PT Sans Narrow"/>
                <a:sym typeface="PT Sans Narrow"/>
              </a:rPr>
              <a:t>}&lt;&gt;</a:t>
            </a:r>
            <a:endParaRPr b="1" sz="1812">
              <a:latin typeface="PT Sans Narrow"/>
              <a:ea typeface="PT Sans Narrow"/>
              <a:cs typeface="PT Sans Narrow"/>
              <a:sym typeface="PT Sans Narrow"/>
            </a:endParaRPr>
          </a:p>
          <a:p>
            <a:pPr indent="0" lvl="0" marL="0" rtl="0" algn="l">
              <a:lnSpc>
                <a:spcPct val="95000"/>
              </a:lnSpc>
              <a:spcBef>
                <a:spcPts val="1200"/>
              </a:spcBef>
              <a:spcAft>
                <a:spcPts val="0"/>
              </a:spcAft>
              <a:buSzPts val="1018"/>
              <a:buNone/>
            </a:pPr>
            <a:r>
              <a:rPr b="1" lang="en" sz="1812">
                <a:latin typeface="PT Sans Narrow"/>
                <a:ea typeface="PT Sans Narrow"/>
                <a:cs typeface="PT Sans Narrow"/>
                <a:sym typeface="PT Sans Narrow"/>
              </a:rPr>
              <a:t>quantum{</a:t>
            </a:r>
            <a:r>
              <a:rPr lang="en" sz="1812">
                <a:latin typeface="PT Sans Narrow"/>
                <a:ea typeface="PT Sans Narrow"/>
                <a:cs typeface="PT Sans Narrow"/>
                <a:sym typeface="PT Sans Narrow"/>
              </a:rPr>
              <a:t>#Define Quantum region with appropriate boundary conditions</a:t>
            </a:r>
            <a:r>
              <a:rPr b="1" lang="en" sz="1812">
                <a:latin typeface="PT Sans Narrow"/>
                <a:ea typeface="PT Sans Narrow"/>
                <a:cs typeface="PT Sans Narrow"/>
                <a:sym typeface="PT Sans Narrow"/>
              </a:rPr>
              <a:t>}&lt;&gt;</a:t>
            </a:r>
            <a:endParaRPr b="1" sz="1812">
              <a:latin typeface="PT Sans Narrow"/>
              <a:ea typeface="PT Sans Narrow"/>
              <a:cs typeface="PT Sans Narrow"/>
              <a:sym typeface="PT Sans Narrow"/>
            </a:endParaRPr>
          </a:p>
          <a:p>
            <a:pPr indent="0" lvl="0" marL="0" rtl="0" algn="l">
              <a:lnSpc>
                <a:spcPct val="95000"/>
              </a:lnSpc>
              <a:spcBef>
                <a:spcPts val="1200"/>
              </a:spcBef>
              <a:spcAft>
                <a:spcPts val="0"/>
              </a:spcAft>
              <a:buSzPts val="1018"/>
              <a:buNone/>
            </a:pPr>
            <a:r>
              <a:rPr b="1" lang="en" sz="1812">
                <a:latin typeface="PT Sans Narrow"/>
                <a:ea typeface="PT Sans Narrow"/>
                <a:cs typeface="PT Sans Narrow"/>
                <a:sym typeface="PT Sans Narrow"/>
              </a:rPr>
              <a:t>contacts{}&lt;&gt;</a:t>
            </a:r>
            <a:endParaRPr b="1" sz="1812">
              <a:latin typeface="PT Sans Narrow"/>
              <a:ea typeface="PT Sans Narrow"/>
              <a:cs typeface="PT Sans Narrow"/>
              <a:sym typeface="PT Sans Narrow"/>
            </a:endParaRPr>
          </a:p>
          <a:p>
            <a:pPr indent="0" lvl="0" marL="0" rtl="0" algn="l">
              <a:lnSpc>
                <a:spcPct val="95000"/>
              </a:lnSpc>
              <a:spcBef>
                <a:spcPts val="1200"/>
              </a:spcBef>
              <a:spcAft>
                <a:spcPts val="0"/>
              </a:spcAft>
              <a:buSzPts val="1018"/>
              <a:buNone/>
            </a:pPr>
            <a:r>
              <a:rPr b="1" lang="en" sz="1812">
                <a:latin typeface="PT Sans Narrow"/>
                <a:ea typeface="PT Sans Narrow"/>
                <a:cs typeface="PT Sans Narrow"/>
                <a:sym typeface="PT Sans Narrow"/>
              </a:rPr>
              <a:t>strain{}&lt;&gt;</a:t>
            </a:r>
            <a:endParaRPr b="1" sz="1812">
              <a:latin typeface="PT Sans Narrow"/>
              <a:ea typeface="PT Sans Narrow"/>
              <a:cs typeface="PT Sans Narrow"/>
              <a:sym typeface="PT Sans Narrow"/>
            </a:endParaRPr>
          </a:p>
          <a:p>
            <a:pPr indent="0" lvl="0" marL="0" rtl="0" algn="l">
              <a:lnSpc>
                <a:spcPct val="95000"/>
              </a:lnSpc>
              <a:spcBef>
                <a:spcPts val="1200"/>
              </a:spcBef>
              <a:spcAft>
                <a:spcPts val="0"/>
              </a:spcAft>
              <a:buSzPts val="1018"/>
              <a:buNone/>
            </a:pPr>
            <a:r>
              <a:rPr b="1" lang="en" sz="1812">
                <a:latin typeface="PT Sans Narrow"/>
                <a:ea typeface="PT Sans Narrow"/>
                <a:cs typeface="PT Sans Narrow"/>
                <a:sym typeface="PT Sans Narrow"/>
              </a:rPr>
              <a:t>optics{}&lt;&gt;</a:t>
            </a:r>
            <a:endParaRPr b="1" sz="1812">
              <a:latin typeface="PT Sans Narrow"/>
              <a:ea typeface="PT Sans Narrow"/>
              <a:cs typeface="PT Sans Narrow"/>
              <a:sym typeface="PT Sans Narrow"/>
            </a:endParaRPr>
          </a:p>
          <a:p>
            <a:pPr indent="0" lvl="0" marL="0" rtl="0" algn="l">
              <a:lnSpc>
                <a:spcPct val="95000"/>
              </a:lnSpc>
              <a:spcBef>
                <a:spcPts val="1200"/>
              </a:spcBef>
              <a:spcAft>
                <a:spcPts val="0"/>
              </a:spcAft>
              <a:buSzPts val="1018"/>
              <a:buNone/>
            </a:pPr>
            <a:r>
              <a:rPr b="1" lang="en" sz="1812">
                <a:latin typeface="PT Sans Narrow"/>
                <a:ea typeface="PT Sans Narrow"/>
                <a:cs typeface="PT Sans Narrow"/>
                <a:sym typeface="PT Sans Narrow"/>
              </a:rPr>
              <a:t>r</a:t>
            </a:r>
            <a:r>
              <a:rPr b="1" lang="en" sz="1812">
                <a:latin typeface="PT Sans Narrow"/>
                <a:ea typeface="PT Sans Narrow"/>
                <a:cs typeface="PT Sans Narrow"/>
                <a:sym typeface="PT Sans Narrow"/>
              </a:rPr>
              <a:t>un{</a:t>
            </a:r>
            <a:endParaRPr b="1" sz="1812">
              <a:latin typeface="PT Sans Narrow"/>
              <a:ea typeface="PT Sans Narrow"/>
              <a:cs typeface="PT Sans Narrow"/>
              <a:sym typeface="PT Sans Narrow"/>
            </a:endParaRPr>
          </a:p>
          <a:p>
            <a:pPr indent="0" lvl="0" marL="0" rtl="0" algn="l">
              <a:lnSpc>
                <a:spcPct val="95000"/>
              </a:lnSpc>
              <a:spcBef>
                <a:spcPts val="1200"/>
              </a:spcBef>
              <a:spcAft>
                <a:spcPts val="1200"/>
              </a:spcAft>
              <a:buSzPts val="1018"/>
              <a:buNone/>
            </a:pPr>
            <a:r>
              <a:rPr b="1" lang="en" sz="1812">
                <a:latin typeface="PT Sans Narrow"/>
                <a:ea typeface="PT Sans Narrow"/>
                <a:cs typeface="PT Sans Narrow"/>
                <a:sym typeface="PT Sans Narrow"/>
              </a:rPr>
              <a:t>#</a:t>
            </a:r>
            <a:r>
              <a:rPr lang="en" sz="1812">
                <a:latin typeface="PT Sans Narrow"/>
                <a:ea typeface="PT Sans Narrow"/>
                <a:cs typeface="PT Sans Narrow"/>
                <a:sym typeface="PT Sans Narrow"/>
              </a:rPr>
              <a:t>State what all kind of analyses are needed</a:t>
            </a:r>
            <a:r>
              <a:rPr b="1" lang="en" sz="1812">
                <a:latin typeface="PT Sans Narrow"/>
                <a:ea typeface="PT Sans Narrow"/>
                <a:cs typeface="PT Sans Narrow"/>
                <a:sym typeface="PT Sans Narrow"/>
              </a:rPr>
              <a:t>}&lt;&gt;</a:t>
            </a:r>
            <a:endParaRPr b="1" sz="1812">
              <a:latin typeface="PT Sans Narrow"/>
              <a:ea typeface="PT Sans Narrow"/>
              <a:cs typeface="PT Sans Narrow"/>
              <a:sym typeface="PT Sans Narrow"/>
            </a:endParaRPr>
          </a:p>
        </p:txBody>
      </p:sp>
      <p:sp>
        <p:nvSpPr>
          <p:cNvPr id="131" name="Google Shape;131;p22"/>
          <p:cNvSpPr txBox="1"/>
          <p:nvPr>
            <p:ph type="title"/>
          </p:nvPr>
        </p:nvSpPr>
        <p:spPr>
          <a:xfrm>
            <a:off x="311700" y="205300"/>
            <a:ext cx="8520600" cy="707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i="1" lang="en" sz="2400"/>
              <a:t>nextnano </a:t>
            </a:r>
            <a:r>
              <a:rPr lang="en" sz="2400"/>
              <a:t>basic framework</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idx="1" type="body"/>
          </p:nvPr>
        </p:nvSpPr>
        <p:spPr>
          <a:xfrm>
            <a:off x="311700" y="828200"/>
            <a:ext cx="8520600" cy="3846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2512">
                <a:latin typeface="PT Sans Narrow"/>
                <a:ea typeface="PT Sans Narrow"/>
                <a:cs typeface="PT Sans Narrow"/>
                <a:sym typeface="PT Sans Narrow"/>
              </a:rPr>
              <a:t>&gt; Learning Phase</a:t>
            </a:r>
            <a:endParaRPr sz="2512">
              <a:latin typeface="PT Sans Narrow"/>
              <a:ea typeface="PT Sans Narrow"/>
              <a:cs typeface="PT Sans Narrow"/>
              <a:sym typeface="PT Sans Narrow"/>
            </a:endParaRPr>
          </a:p>
          <a:p>
            <a:pPr indent="0" lvl="0" marL="457200" rtl="0" algn="l">
              <a:lnSpc>
                <a:spcPct val="95000"/>
              </a:lnSpc>
              <a:spcBef>
                <a:spcPts val="1200"/>
              </a:spcBef>
              <a:spcAft>
                <a:spcPts val="0"/>
              </a:spcAft>
              <a:buSzPts val="1018"/>
              <a:buNone/>
            </a:pPr>
            <a:r>
              <a:rPr lang="en" sz="1712">
                <a:latin typeface="PT Sans Narrow"/>
                <a:ea typeface="PT Sans Narrow"/>
                <a:cs typeface="PT Sans Narrow"/>
                <a:sym typeface="PT Sans Narrow"/>
              </a:rPr>
              <a:t>&gt; Quantum Dot Infrared Photodetectors (QDIPs)</a:t>
            </a:r>
            <a:endParaRPr sz="1712">
              <a:latin typeface="PT Sans Narrow"/>
              <a:ea typeface="PT Sans Narrow"/>
              <a:cs typeface="PT Sans Narrow"/>
              <a:sym typeface="PT Sans Narrow"/>
            </a:endParaRPr>
          </a:p>
          <a:p>
            <a:pPr indent="0" lvl="0" marL="457200" rtl="0" algn="l">
              <a:lnSpc>
                <a:spcPct val="95000"/>
              </a:lnSpc>
              <a:spcBef>
                <a:spcPts val="1200"/>
              </a:spcBef>
              <a:spcAft>
                <a:spcPts val="0"/>
              </a:spcAft>
              <a:buSzPts val="1018"/>
              <a:buNone/>
            </a:pPr>
            <a:r>
              <a:rPr lang="en" sz="1712">
                <a:latin typeface="PT Sans Narrow"/>
                <a:ea typeface="PT Sans Narrow"/>
                <a:cs typeface="PT Sans Narrow"/>
                <a:sym typeface="PT Sans Narrow"/>
              </a:rPr>
              <a:t>&gt; Type-II SuperLattice (T2SL) </a:t>
            </a:r>
            <a:endParaRPr sz="1712">
              <a:latin typeface="PT Sans Narrow"/>
              <a:ea typeface="PT Sans Narrow"/>
              <a:cs typeface="PT Sans Narrow"/>
              <a:sym typeface="PT Sans Narrow"/>
            </a:endParaRPr>
          </a:p>
          <a:p>
            <a:pPr indent="0" lvl="0" marL="0" rtl="0" algn="l">
              <a:lnSpc>
                <a:spcPct val="95000"/>
              </a:lnSpc>
              <a:spcBef>
                <a:spcPts val="1200"/>
              </a:spcBef>
              <a:spcAft>
                <a:spcPts val="0"/>
              </a:spcAft>
              <a:buSzPts val="1018"/>
              <a:buNone/>
            </a:pPr>
            <a:r>
              <a:rPr lang="en" sz="2512">
                <a:latin typeface="PT Sans Narrow"/>
                <a:ea typeface="PT Sans Narrow"/>
                <a:cs typeface="PT Sans Narrow"/>
                <a:sym typeface="PT Sans Narrow"/>
              </a:rPr>
              <a:t>&gt; </a:t>
            </a:r>
            <a:r>
              <a:rPr i="1" lang="en" sz="2512">
                <a:latin typeface="PT Sans Narrow"/>
                <a:ea typeface="PT Sans Narrow"/>
                <a:cs typeface="PT Sans Narrow"/>
                <a:sym typeface="PT Sans Narrow"/>
              </a:rPr>
              <a:t>nextnano</a:t>
            </a:r>
            <a:r>
              <a:rPr lang="en" sz="2512">
                <a:latin typeface="PT Sans Narrow"/>
                <a:ea typeface="PT Sans Narrow"/>
                <a:cs typeface="PT Sans Narrow"/>
                <a:sym typeface="PT Sans Narrow"/>
              </a:rPr>
              <a:t> basic framework</a:t>
            </a:r>
            <a:endParaRPr sz="2512">
              <a:latin typeface="PT Sans Narrow"/>
              <a:ea typeface="PT Sans Narrow"/>
              <a:cs typeface="PT Sans Narrow"/>
              <a:sym typeface="PT Sans Narrow"/>
            </a:endParaRPr>
          </a:p>
          <a:p>
            <a:pPr indent="0" lvl="0" marL="0" rtl="0" algn="l">
              <a:lnSpc>
                <a:spcPct val="95000"/>
              </a:lnSpc>
              <a:spcBef>
                <a:spcPts val="1200"/>
              </a:spcBef>
              <a:spcAft>
                <a:spcPts val="0"/>
              </a:spcAft>
              <a:buSzPts val="1018"/>
              <a:buNone/>
            </a:pPr>
            <a:r>
              <a:rPr lang="en" sz="2512">
                <a:latin typeface="PT Sans Narrow"/>
                <a:ea typeface="PT Sans Narrow"/>
                <a:cs typeface="PT Sans Narrow"/>
                <a:sym typeface="PT Sans Narrow"/>
              </a:rPr>
              <a:t>&gt; </a:t>
            </a:r>
            <a:r>
              <a:rPr lang="en" sz="2512">
                <a:highlight>
                  <a:srgbClr val="FFFF00"/>
                </a:highlight>
                <a:latin typeface="PT Sans Narrow"/>
                <a:ea typeface="PT Sans Narrow"/>
                <a:cs typeface="PT Sans Narrow"/>
                <a:sym typeface="PT Sans Narrow"/>
              </a:rPr>
              <a:t>Simulation - I</a:t>
            </a:r>
            <a:endParaRPr sz="2512">
              <a:highlight>
                <a:srgbClr val="FFFF00"/>
              </a:highlight>
              <a:latin typeface="PT Sans Narrow"/>
              <a:ea typeface="PT Sans Narrow"/>
              <a:cs typeface="PT Sans Narrow"/>
              <a:sym typeface="PT Sans Narrow"/>
            </a:endParaRPr>
          </a:p>
          <a:p>
            <a:pPr indent="0" lvl="0" marL="0" rtl="0" algn="l">
              <a:lnSpc>
                <a:spcPct val="95000"/>
              </a:lnSpc>
              <a:spcBef>
                <a:spcPts val="1200"/>
              </a:spcBef>
              <a:spcAft>
                <a:spcPts val="0"/>
              </a:spcAft>
              <a:buSzPts val="1018"/>
              <a:buNone/>
            </a:pPr>
            <a:r>
              <a:rPr lang="en" sz="2500">
                <a:latin typeface="PT Sans Narrow"/>
                <a:ea typeface="PT Sans Narrow"/>
                <a:cs typeface="PT Sans Narrow"/>
                <a:sym typeface="PT Sans Narrow"/>
              </a:rPr>
              <a:t>&gt; Simulation - II</a:t>
            </a:r>
            <a:endParaRPr sz="2500">
              <a:latin typeface="PT Sans Narrow"/>
              <a:ea typeface="PT Sans Narrow"/>
              <a:cs typeface="PT Sans Narrow"/>
              <a:sym typeface="PT Sans Narrow"/>
            </a:endParaRPr>
          </a:p>
          <a:p>
            <a:pPr indent="0" lvl="0" marL="0" rtl="0" algn="l">
              <a:lnSpc>
                <a:spcPct val="95000"/>
              </a:lnSpc>
              <a:spcBef>
                <a:spcPts val="1200"/>
              </a:spcBef>
              <a:spcAft>
                <a:spcPts val="0"/>
              </a:spcAft>
              <a:buSzPts val="1018"/>
              <a:buNone/>
            </a:pPr>
            <a:r>
              <a:rPr lang="en" sz="2500">
                <a:latin typeface="PT Sans Narrow"/>
                <a:ea typeface="PT Sans Narrow"/>
                <a:cs typeface="PT Sans Narrow"/>
                <a:sym typeface="PT Sans Narrow"/>
              </a:rPr>
              <a:t>&gt; Learnings and Difficulties Faced</a:t>
            </a:r>
            <a:endParaRPr sz="2500">
              <a:latin typeface="PT Sans Narrow"/>
              <a:ea typeface="PT Sans Narrow"/>
              <a:cs typeface="PT Sans Narrow"/>
              <a:sym typeface="PT Sans Narrow"/>
            </a:endParaRPr>
          </a:p>
          <a:p>
            <a:pPr indent="0" lvl="0" marL="0" rtl="0" algn="l">
              <a:lnSpc>
                <a:spcPct val="95000"/>
              </a:lnSpc>
              <a:spcBef>
                <a:spcPts val="1200"/>
              </a:spcBef>
              <a:spcAft>
                <a:spcPts val="1200"/>
              </a:spcAft>
              <a:buSzPts val="1018"/>
              <a:buNone/>
            </a:pPr>
            <a:r>
              <a:rPr lang="en" sz="2500">
                <a:latin typeface="PT Sans Narrow"/>
                <a:ea typeface="PT Sans Narrow"/>
                <a:cs typeface="PT Sans Narrow"/>
                <a:sym typeface="PT Sans Narrow"/>
              </a:rPr>
              <a:t>&gt; References</a:t>
            </a:r>
            <a:endParaRPr sz="2500">
              <a:latin typeface="PT Sans Narrow"/>
              <a:ea typeface="PT Sans Narrow"/>
              <a:cs typeface="PT Sans Narrow"/>
              <a:sym typeface="PT Sans Narrow"/>
            </a:endParaRPr>
          </a:p>
        </p:txBody>
      </p:sp>
      <p:sp>
        <p:nvSpPr>
          <p:cNvPr id="137" name="Google Shape;137;p23"/>
          <p:cNvSpPr txBox="1"/>
          <p:nvPr>
            <p:ph type="title"/>
          </p:nvPr>
        </p:nvSpPr>
        <p:spPr>
          <a:xfrm>
            <a:off x="311700" y="205300"/>
            <a:ext cx="8520600" cy="707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400"/>
              <a:t>Outline</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205300"/>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41250"/>
              <a:buNone/>
            </a:pPr>
            <a:r>
              <a:rPr lang="en" sz="2400"/>
              <a:t>Simulation - I</a:t>
            </a:r>
            <a:endParaRPr sz="2400"/>
          </a:p>
          <a:p>
            <a:pPr indent="0" lvl="0" marL="0" rtl="0" algn="ctr">
              <a:spcBef>
                <a:spcPts val="0"/>
              </a:spcBef>
              <a:spcAft>
                <a:spcPts val="0"/>
              </a:spcAft>
              <a:buNone/>
            </a:pPr>
            <a:r>
              <a:rPr lang="en" sz="1844"/>
              <a:t>Mid-Wave Infrared InAs/GaSb Type-II Superlattice Photodetector</a:t>
            </a:r>
            <a:endParaRPr sz="1844"/>
          </a:p>
          <a:p>
            <a:pPr indent="0" lvl="0" marL="0" rtl="0" algn="ctr">
              <a:spcBef>
                <a:spcPts val="0"/>
              </a:spcBef>
              <a:spcAft>
                <a:spcPts val="0"/>
              </a:spcAft>
              <a:buNone/>
            </a:pPr>
            <a:r>
              <a:rPr lang="en" sz="1844"/>
              <a:t>With n-B-p Design Grown on GaAs Substrate</a:t>
            </a:r>
            <a:endParaRPr sz="1844"/>
          </a:p>
          <a:p>
            <a:pPr indent="0" lvl="0" marL="0" rtl="0" algn="ctr">
              <a:spcBef>
                <a:spcPts val="0"/>
              </a:spcBef>
              <a:spcAft>
                <a:spcPts val="0"/>
              </a:spcAft>
              <a:buSzPct val="53674"/>
              <a:buNone/>
            </a:pPr>
            <a:r>
              <a:t/>
            </a:r>
            <a:endParaRPr sz="1844"/>
          </a:p>
        </p:txBody>
      </p:sp>
      <p:sp>
        <p:nvSpPr>
          <p:cNvPr id="143" name="Google Shape;143;p24"/>
          <p:cNvSpPr txBox="1"/>
          <p:nvPr>
            <p:ph idx="1" type="body"/>
          </p:nvPr>
        </p:nvSpPr>
        <p:spPr>
          <a:xfrm>
            <a:off x="311700" y="3792225"/>
            <a:ext cx="8520600" cy="95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PT Sans Narrow"/>
                <a:ea typeface="PT Sans Narrow"/>
                <a:cs typeface="PT Sans Narrow"/>
                <a:sym typeface="PT Sans Narrow"/>
              </a:rPr>
              <a:t>&gt; To tackle the dark current issue in the conventional p-i-p architecture of InAs/GaSb type-II superlattice, various heterostructures such as n-B-n, n-B-p and complementary p-B-i-B-n designs which utilize the engineering freedom of band structure.</a:t>
            </a:r>
            <a:endParaRPr sz="2200">
              <a:latin typeface="PT Sans Narrow"/>
              <a:ea typeface="PT Sans Narrow"/>
              <a:cs typeface="PT Sans Narrow"/>
              <a:sym typeface="PT Sans Narrow"/>
            </a:endParaRPr>
          </a:p>
          <a:p>
            <a:pPr indent="0" lvl="0" marL="0" rtl="0" algn="l">
              <a:spcBef>
                <a:spcPts val="1200"/>
              </a:spcBef>
              <a:spcAft>
                <a:spcPts val="0"/>
              </a:spcAft>
              <a:buNone/>
            </a:pPr>
            <a:r>
              <a:t/>
            </a:r>
            <a:endParaRPr sz="2200">
              <a:latin typeface="PT Sans Narrow"/>
              <a:ea typeface="PT Sans Narrow"/>
              <a:cs typeface="PT Sans Narrow"/>
              <a:sym typeface="PT Sans Narrow"/>
            </a:endParaRPr>
          </a:p>
          <a:p>
            <a:pPr indent="0" lvl="0" marL="0" rtl="0" algn="l">
              <a:spcBef>
                <a:spcPts val="1200"/>
              </a:spcBef>
              <a:spcAft>
                <a:spcPts val="0"/>
              </a:spcAft>
              <a:buNone/>
            </a:pPr>
            <a:r>
              <a:t/>
            </a:r>
            <a:endParaRPr sz="2200">
              <a:latin typeface="PT Sans Narrow"/>
              <a:ea typeface="PT Sans Narrow"/>
              <a:cs typeface="PT Sans Narrow"/>
              <a:sym typeface="PT Sans Narrow"/>
            </a:endParaRPr>
          </a:p>
          <a:p>
            <a:pPr indent="0" lvl="0" marL="0" rtl="0" algn="l">
              <a:spcBef>
                <a:spcPts val="1200"/>
              </a:spcBef>
              <a:spcAft>
                <a:spcPts val="0"/>
              </a:spcAft>
              <a:buNone/>
            </a:pPr>
            <a:r>
              <a:t/>
            </a:r>
            <a:endParaRPr sz="2200">
              <a:latin typeface="PT Sans Narrow"/>
              <a:ea typeface="PT Sans Narrow"/>
              <a:cs typeface="PT Sans Narrow"/>
              <a:sym typeface="PT Sans Narrow"/>
            </a:endParaRPr>
          </a:p>
          <a:p>
            <a:pPr indent="0" lvl="0" marL="0" rtl="0" algn="l">
              <a:spcBef>
                <a:spcPts val="1200"/>
              </a:spcBef>
              <a:spcAft>
                <a:spcPts val="1200"/>
              </a:spcAft>
              <a:buNone/>
            </a:pPr>
            <a:r>
              <a:t/>
            </a:r>
            <a:endParaRPr sz="2200">
              <a:latin typeface="PT Sans Narrow"/>
              <a:ea typeface="PT Sans Narrow"/>
              <a:cs typeface="PT Sans Narrow"/>
              <a:sym typeface="PT Sans Narrow"/>
            </a:endParaRPr>
          </a:p>
        </p:txBody>
      </p:sp>
      <p:pic>
        <p:nvPicPr>
          <p:cNvPr id="144" name="Google Shape;144;p24"/>
          <p:cNvPicPr preferRelativeResize="0"/>
          <p:nvPr/>
        </p:nvPicPr>
        <p:blipFill>
          <a:blip r:embed="rId3">
            <a:alphaModFix/>
          </a:blip>
          <a:stretch>
            <a:fillRect/>
          </a:stretch>
        </p:blipFill>
        <p:spPr>
          <a:xfrm>
            <a:off x="3026475" y="1164038"/>
            <a:ext cx="3091053" cy="2507637"/>
          </a:xfrm>
          <a:prstGeom prst="rect">
            <a:avLst/>
          </a:prstGeom>
          <a:noFill/>
          <a:ln>
            <a:noFill/>
          </a:ln>
        </p:spPr>
      </p:pic>
      <p:sp>
        <p:nvSpPr>
          <p:cNvPr id="145" name="Google Shape;145;p24"/>
          <p:cNvSpPr txBox="1"/>
          <p:nvPr/>
        </p:nvSpPr>
        <p:spPr>
          <a:xfrm>
            <a:off x="3198888" y="3588300"/>
            <a:ext cx="274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T Sans Narrow"/>
                <a:ea typeface="PT Sans Narrow"/>
                <a:cs typeface="PT Sans Narrow"/>
                <a:sym typeface="PT Sans Narrow"/>
              </a:rPr>
              <a:t>Fig. 4</a:t>
            </a:r>
            <a:endParaRPr>
              <a:latin typeface="PT Sans Narrow"/>
              <a:ea typeface="PT Sans Narrow"/>
              <a:cs typeface="PT Sans Narrow"/>
              <a:sym typeface="PT Sans Narro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311700" y="205300"/>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41250"/>
              <a:buNone/>
            </a:pPr>
            <a:r>
              <a:rPr lang="en" sz="2400"/>
              <a:t>Simulation - I</a:t>
            </a:r>
            <a:endParaRPr sz="2400"/>
          </a:p>
          <a:p>
            <a:pPr indent="0" lvl="0" marL="0" rtl="0" algn="ctr">
              <a:spcBef>
                <a:spcPts val="0"/>
              </a:spcBef>
              <a:spcAft>
                <a:spcPts val="0"/>
              </a:spcAft>
              <a:buNone/>
            </a:pPr>
            <a:r>
              <a:rPr lang="en" sz="1844"/>
              <a:t>Mid-Wave Infrared InAs/GaSb Type-II Superlattice Photodetector</a:t>
            </a:r>
            <a:endParaRPr sz="1844"/>
          </a:p>
          <a:p>
            <a:pPr indent="0" lvl="0" marL="0" rtl="0" algn="ctr">
              <a:spcBef>
                <a:spcPts val="0"/>
              </a:spcBef>
              <a:spcAft>
                <a:spcPts val="0"/>
              </a:spcAft>
              <a:buNone/>
            </a:pPr>
            <a:r>
              <a:rPr lang="en" sz="1844"/>
              <a:t>With n-B-p Design Grown on GaAs Substrate</a:t>
            </a:r>
            <a:endParaRPr sz="1844"/>
          </a:p>
          <a:p>
            <a:pPr indent="0" lvl="0" marL="0" rtl="0" algn="ctr">
              <a:spcBef>
                <a:spcPts val="0"/>
              </a:spcBef>
              <a:spcAft>
                <a:spcPts val="0"/>
              </a:spcAft>
              <a:buSzPct val="53674"/>
              <a:buNone/>
            </a:pPr>
            <a:r>
              <a:t/>
            </a:r>
            <a:endParaRPr sz="1844"/>
          </a:p>
        </p:txBody>
      </p:sp>
      <p:sp>
        <p:nvSpPr>
          <p:cNvPr id="151" name="Google Shape;151;p25"/>
          <p:cNvSpPr txBox="1"/>
          <p:nvPr>
            <p:ph idx="1" type="body"/>
          </p:nvPr>
        </p:nvSpPr>
        <p:spPr>
          <a:xfrm>
            <a:off x="311700" y="1166000"/>
            <a:ext cx="8520600" cy="358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PT Sans Narrow"/>
                <a:ea typeface="PT Sans Narrow"/>
                <a:cs typeface="PT Sans Narrow"/>
                <a:sym typeface="PT Sans Narrow"/>
              </a:rPr>
              <a:t>&gt; In these structures, most of the depletion electric field drops across the wide bandgap barrier layer, reducing the dark current.</a:t>
            </a:r>
            <a:endParaRPr sz="2200">
              <a:latin typeface="PT Sans Narrow"/>
              <a:ea typeface="PT Sans Narrow"/>
              <a:cs typeface="PT Sans Narrow"/>
              <a:sym typeface="PT Sans Narrow"/>
            </a:endParaRPr>
          </a:p>
          <a:p>
            <a:pPr indent="0" lvl="0" marL="0" rtl="0" algn="l">
              <a:spcBef>
                <a:spcPts val="1200"/>
              </a:spcBef>
              <a:spcAft>
                <a:spcPts val="0"/>
              </a:spcAft>
              <a:buNone/>
            </a:pPr>
            <a:r>
              <a:rPr lang="en" sz="2200">
                <a:latin typeface="PT Sans Narrow"/>
                <a:ea typeface="PT Sans Narrow"/>
                <a:cs typeface="PT Sans Narrow"/>
                <a:sym typeface="PT Sans Narrow"/>
              </a:rPr>
              <a:t>&gt; In n-B-n design, the photocurrent is based on minority holes whereas in n-B-p design, the p-doped absorber enables the higher mobility electrons to be the minority photocarriers, which is capable to attain higher quantum efficiency.</a:t>
            </a:r>
            <a:endParaRPr sz="2200">
              <a:latin typeface="PT Sans Narrow"/>
              <a:ea typeface="PT Sans Narrow"/>
              <a:cs typeface="PT Sans Narrow"/>
              <a:sym typeface="PT Sans Narrow"/>
            </a:endParaRPr>
          </a:p>
          <a:p>
            <a:pPr indent="0" lvl="0" marL="0" rtl="0" algn="l">
              <a:spcBef>
                <a:spcPts val="1200"/>
              </a:spcBef>
              <a:spcAft>
                <a:spcPts val="0"/>
              </a:spcAft>
              <a:buNone/>
            </a:pPr>
            <a:r>
              <a:rPr lang="en" sz="2200">
                <a:latin typeface="PT Sans Narrow"/>
                <a:ea typeface="PT Sans Narrow"/>
                <a:cs typeface="PT Sans Narrow"/>
                <a:sym typeface="PT Sans Narrow"/>
              </a:rPr>
              <a:t>&gt; Simulations are performed in </a:t>
            </a:r>
            <a:r>
              <a:rPr i="1" lang="en" sz="2200">
                <a:latin typeface="PT Sans Narrow"/>
                <a:ea typeface="PT Sans Narrow"/>
                <a:cs typeface="PT Sans Narrow"/>
                <a:sym typeface="PT Sans Narrow"/>
              </a:rPr>
              <a:t>nextnano</a:t>
            </a:r>
            <a:r>
              <a:rPr lang="en" sz="2200">
                <a:latin typeface="PT Sans Narrow"/>
                <a:ea typeface="PT Sans Narrow"/>
                <a:cs typeface="PT Sans Narrow"/>
                <a:sym typeface="PT Sans Narrow"/>
              </a:rPr>
              <a:t> software. The simulations are performed at 77K.</a:t>
            </a:r>
            <a:endParaRPr sz="2200">
              <a:latin typeface="PT Sans Narrow"/>
              <a:ea typeface="PT Sans Narrow"/>
              <a:cs typeface="PT Sans Narrow"/>
              <a:sym typeface="PT Sans Narrow"/>
            </a:endParaRPr>
          </a:p>
          <a:p>
            <a:pPr indent="0" lvl="0" marL="0" rtl="0" algn="l">
              <a:spcBef>
                <a:spcPts val="1200"/>
              </a:spcBef>
              <a:spcAft>
                <a:spcPts val="0"/>
              </a:spcAft>
              <a:buNone/>
            </a:pPr>
            <a:r>
              <a:t/>
            </a:r>
            <a:endParaRPr sz="2200">
              <a:latin typeface="PT Sans Narrow"/>
              <a:ea typeface="PT Sans Narrow"/>
              <a:cs typeface="PT Sans Narrow"/>
              <a:sym typeface="PT Sans Narrow"/>
            </a:endParaRPr>
          </a:p>
          <a:p>
            <a:pPr indent="0" lvl="0" marL="0" rtl="0" algn="l">
              <a:spcBef>
                <a:spcPts val="1200"/>
              </a:spcBef>
              <a:spcAft>
                <a:spcPts val="0"/>
              </a:spcAft>
              <a:buNone/>
            </a:pPr>
            <a:r>
              <a:t/>
            </a:r>
            <a:endParaRPr sz="2200">
              <a:latin typeface="PT Sans Narrow"/>
              <a:ea typeface="PT Sans Narrow"/>
              <a:cs typeface="PT Sans Narrow"/>
              <a:sym typeface="PT Sans Narrow"/>
            </a:endParaRPr>
          </a:p>
          <a:p>
            <a:pPr indent="0" lvl="0" marL="0" rtl="0" algn="l">
              <a:spcBef>
                <a:spcPts val="1200"/>
              </a:spcBef>
              <a:spcAft>
                <a:spcPts val="0"/>
              </a:spcAft>
              <a:buNone/>
            </a:pPr>
            <a:r>
              <a:t/>
            </a:r>
            <a:endParaRPr sz="2200">
              <a:latin typeface="PT Sans Narrow"/>
              <a:ea typeface="PT Sans Narrow"/>
              <a:cs typeface="PT Sans Narrow"/>
              <a:sym typeface="PT Sans Narrow"/>
            </a:endParaRPr>
          </a:p>
          <a:p>
            <a:pPr indent="0" lvl="0" marL="0" rtl="0" algn="l">
              <a:spcBef>
                <a:spcPts val="1200"/>
              </a:spcBef>
              <a:spcAft>
                <a:spcPts val="1200"/>
              </a:spcAft>
              <a:buNone/>
            </a:pPr>
            <a:r>
              <a:t/>
            </a:r>
            <a:endParaRPr sz="2200">
              <a:latin typeface="PT Sans Narrow"/>
              <a:ea typeface="PT Sans Narrow"/>
              <a:cs typeface="PT Sans Narrow"/>
              <a:sym typeface="PT Sans Narro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11700" y="205300"/>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41250"/>
              <a:buNone/>
            </a:pPr>
            <a:r>
              <a:rPr lang="en" sz="2400"/>
              <a:t>Simulation - I</a:t>
            </a:r>
            <a:endParaRPr sz="2400"/>
          </a:p>
          <a:p>
            <a:pPr indent="0" lvl="0" marL="0" rtl="0" algn="ctr">
              <a:spcBef>
                <a:spcPts val="0"/>
              </a:spcBef>
              <a:spcAft>
                <a:spcPts val="0"/>
              </a:spcAft>
              <a:buNone/>
            </a:pPr>
            <a:r>
              <a:rPr lang="en" sz="1844"/>
              <a:t>Mid-Wave Infrared InAs/GaSb Type-II Superlattice Photodetector</a:t>
            </a:r>
            <a:endParaRPr sz="1844"/>
          </a:p>
          <a:p>
            <a:pPr indent="0" lvl="0" marL="0" rtl="0" algn="ctr">
              <a:spcBef>
                <a:spcPts val="0"/>
              </a:spcBef>
              <a:spcAft>
                <a:spcPts val="0"/>
              </a:spcAft>
              <a:buNone/>
            </a:pPr>
            <a:r>
              <a:rPr lang="en" sz="1844"/>
              <a:t>With n-B-p Design Grown on GaAs Substrate</a:t>
            </a:r>
            <a:endParaRPr sz="1844"/>
          </a:p>
          <a:p>
            <a:pPr indent="0" lvl="0" marL="0" rtl="0" algn="ctr">
              <a:spcBef>
                <a:spcPts val="0"/>
              </a:spcBef>
              <a:spcAft>
                <a:spcPts val="0"/>
              </a:spcAft>
              <a:buSzPct val="53674"/>
              <a:buNone/>
            </a:pPr>
            <a:r>
              <a:t/>
            </a:r>
            <a:endParaRPr sz="1844"/>
          </a:p>
        </p:txBody>
      </p:sp>
      <p:pic>
        <p:nvPicPr>
          <p:cNvPr id="157" name="Google Shape;157;p26"/>
          <p:cNvPicPr preferRelativeResize="0"/>
          <p:nvPr/>
        </p:nvPicPr>
        <p:blipFill>
          <a:blip r:embed="rId3">
            <a:alphaModFix/>
          </a:blip>
          <a:stretch>
            <a:fillRect/>
          </a:stretch>
        </p:blipFill>
        <p:spPr>
          <a:xfrm>
            <a:off x="311700" y="1174075"/>
            <a:ext cx="4260301" cy="3086750"/>
          </a:xfrm>
          <a:prstGeom prst="rect">
            <a:avLst/>
          </a:prstGeom>
          <a:noFill/>
          <a:ln>
            <a:noFill/>
          </a:ln>
        </p:spPr>
      </p:pic>
      <p:pic>
        <p:nvPicPr>
          <p:cNvPr id="158" name="Google Shape;158;p26"/>
          <p:cNvPicPr preferRelativeResize="0"/>
          <p:nvPr/>
        </p:nvPicPr>
        <p:blipFill>
          <a:blip r:embed="rId4">
            <a:alphaModFix/>
          </a:blip>
          <a:stretch>
            <a:fillRect/>
          </a:stretch>
        </p:blipFill>
        <p:spPr>
          <a:xfrm>
            <a:off x="4729300" y="1174075"/>
            <a:ext cx="4109900" cy="3086750"/>
          </a:xfrm>
          <a:prstGeom prst="rect">
            <a:avLst/>
          </a:prstGeom>
          <a:noFill/>
          <a:ln>
            <a:noFill/>
          </a:ln>
        </p:spPr>
      </p:pic>
      <p:sp>
        <p:nvSpPr>
          <p:cNvPr id="159" name="Google Shape;159;p26"/>
          <p:cNvSpPr txBox="1"/>
          <p:nvPr/>
        </p:nvSpPr>
        <p:spPr>
          <a:xfrm>
            <a:off x="1068738" y="4307500"/>
            <a:ext cx="2746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T Sans Narrow"/>
                <a:ea typeface="PT Sans Narrow"/>
                <a:cs typeface="PT Sans Narrow"/>
                <a:sym typeface="PT Sans Narrow"/>
              </a:rPr>
              <a:t>Fig. 5</a:t>
            </a:r>
            <a:endParaRPr>
              <a:latin typeface="PT Sans Narrow"/>
              <a:ea typeface="PT Sans Narrow"/>
              <a:cs typeface="PT Sans Narrow"/>
              <a:sym typeface="PT Sans Narrow"/>
            </a:endParaRPr>
          </a:p>
          <a:p>
            <a:pPr indent="0" lvl="0" marL="0" rtl="0" algn="ctr">
              <a:spcBef>
                <a:spcPts val="0"/>
              </a:spcBef>
              <a:spcAft>
                <a:spcPts val="0"/>
              </a:spcAft>
              <a:buNone/>
            </a:pPr>
            <a:r>
              <a:rPr lang="en">
                <a:latin typeface="PT Sans Narrow"/>
                <a:ea typeface="PT Sans Narrow"/>
                <a:cs typeface="PT Sans Narrow"/>
                <a:sym typeface="PT Sans Narrow"/>
              </a:rPr>
              <a:t> Material Structure (z-axis)</a:t>
            </a:r>
            <a:endParaRPr>
              <a:latin typeface="PT Sans Narrow"/>
              <a:ea typeface="PT Sans Narrow"/>
              <a:cs typeface="PT Sans Narrow"/>
              <a:sym typeface="PT Sans Narrow"/>
            </a:endParaRPr>
          </a:p>
        </p:txBody>
      </p:sp>
      <p:sp>
        <p:nvSpPr>
          <p:cNvPr id="160" name="Google Shape;160;p26"/>
          <p:cNvSpPr txBox="1"/>
          <p:nvPr/>
        </p:nvSpPr>
        <p:spPr>
          <a:xfrm>
            <a:off x="5411138" y="4307500"/>
            <a:ext cx="2746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T Sans Narrow"/>
                <a:ea typeface="PT Sans Narrow"/>
                <a:cs typeface="PT Sans Narrow"/>
                <a:sym typeface="PT Sans Narrow"/>
              </a:rPr>
              <a:t>Fig. 6</a:t>
            </a:r>
            <a:endParaRPr>
              <a:latin typeface="PT Sans Narrow"/>
              <a:ea typeface="PT Sans Narrow"/>
              <a:cs typeface="PT Sans Narrow"/>
              <a:sym typeface="PT Sans Narrow"/>
            </a:endParaRPr>
          </a:p>
          <a:p>
            <a:pPr indent="0" lvl="0" marL="0" rtl="0" algn="ctr">
              <a:spcBef>
                <a:spcPts val="0"/>
              </a:spcBef>
              <a:spcAft>
                <a:spcPts val="0"/>
              </a:spcAft>
              <a:buNone/>
            </a:pPr>
            <a:r>
              <a:rPr lang="en">
                <a:latin typeface="PT Sans Narrow"/>
                <a:ea typeface="PT Sans Narrow"/>
                <a:cs typeface="PT Sans Narrow"/>
                <a:sym typeface="PT Sans Narrow"/>
              </a:rPr>
              <a:t>Absorption Spectrum</a:t>
            </a:r>
            <a:endParaRPr>
              <a:latin typeface="PT Sans Narrow"/>
              <a:ea typeface="PT Sans Narrow"/>
              <a:cs typeface="PT Sans Narrow"/>
              <a:sym typeface="PT Sans Narro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311700" y="205300"/>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41250"/>
              <a:buNone/>
            </a:pPr>
            <a:r>
              <a:rPr lang="en" sz="2400"/>
              <a:t>Simulation - I</a:t>
            </a:r>
            <a:endParaRPr sz="2400"/>
          </a:p>
          <a:p>
            <a:pPr indent="0" lvl="0" marL="0" rtl="0" algn="ctr">
              <a:spcBef>
                <a:spcPts val="0"/>
              </a:spcBef>
              <a:spcAft>
                <a:spcPts val="0"/>
              </a:spcAft>
              <a:buNone/>
            </a:pPr>
            <a:r>
              <a:rPr lang="en" sz="1844"/>
              <a:t>Mid-Wave Infrared InAs/GaSb Type-II Superlattice Photodetector</a:t>
            </a:r>
            <a:endParaRPr sz="1844"/>
          </a:p>
          <a:p>
            <a:pPr indent="0" lvl="0" marL="0" rtl="0" algn="ctr">
              <a:spcBef>
                <a:spcPts val="0"/>
              </a:spcBef>
              <a:spcAft>
                <a:spcPts val="0"/>
              </a:spcAft>
              <a:buNone/>
            </a:pPr>
            <a:r>
              <a:rPr lang="en" sz="1844"/>
              <a:t>With n-B-p Design Grown on GaAs Substrate</a:t>
            </a:r>
            <a:endParaRPr sz="1844"/>
          </a:p>
          <a:p>
            <a:pPr indent="0" lvl="0" marL="0" rtl="0" algn="ctr">
              <a:spcBef>
                <a:spcPts val="0"/>
              </a:spcBef>
              <a:spcAft>
                <a:spcPts val="0"/>
              </a:spcAft>
              <a:buSzPct val="53674"/>
              <a:buNone/>
            </a:pPr>
            <a:r>
              <a:t/>
            </a:r>
            <a:endParaRPr sz="1844"/>
          </a:p>
        </p:txBody>
      </p:sp>
      <p:pic>
        <p:nvPicPr>
          <p:cNvPr id="166" name="Google Shape;166;p27"/>
          <p:cNvPicPr preferRelativeResize="0"/>
          <p:nvPr/>
        </p:nvPicPr>
        <p:blipFill>
          <a:blip r:embed="rId3">
            <a:alphaModFix/>
          </a:blip>
          <a:stretch>
            <a:fillRect/>
          </a:stretch>
        </p:blipFill>
        <p:spPr>
          <a:xfrm>
            <a:off x="311700" y="1174075"/>
            <a:ext cx="4109901" cy="3043150"/>
          </a:xfrm>
          <a:prstGeom prst="rect">
            <a:avLst/>
          </a:prstGeom>
          <a:noFill/>
          <a:ln>
            <a:noFill/>
          </a:ln>
        </p:spPr>
      </p:pic>
      <p:pic>
        <p:nvPicPr>
          <p:cNvPr id="167" name="Google Shape;167;p27"/>
          <p:cNvPicPr preferRelativeResize="0"/>
          <p:nvPr/>
        </p:nvPicPr>
        <p:blipFill>
          <a:blip r:embed="rId4">
            <a:alphaModFix/>
          </a:blip>
          <a:stretch>
            <a:fillRect/>
          </a:stretch>
        </p:blipFill>
        <p:spPr>
          <a:xfrm>
            <a:off x="4722400" y="1174075"/>
            <a:ext cx="4109900" cy="3043150"/>
          </a:xfrm>
          <a:prstGeom prst="rect">
            <a:avLst/>
          </a:prstGeom>
          <a:noFill/>
          <a:ln>
            <a:noFill/>
          </a:ln>
        </p:spPr>
      </p:pic>
      <p:sp>
        <p:nvSpPr>
          <p:cNvPr id="168" name="Google Shape;168;p27"/>
          <p:cNvSpPr txBox="1"/>
          <p:nvPr/>
        </p:nvSpPr>
        <p:spPr>
          <a:xfrm>
            <a:off x="993538" y="4296600"/>
            <a:ext cx="2746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T Sans Narrow"/>
                <a:ea typeface="PT Sans Narrow"/>
                <a:cs typeface="PT Sans Narrow"/>
                <a:sym typeface="PT Sans Narrow"/>
              </a:rPr>
              <a:t>Fig. 7</a:t>
            </a:r>
            <a:endParaRPr>
              <a:latin typeface="PT Sans Narrow"/>
              <a:ea typeface="PT Sans Narrow"/>
              <a:cs typeface="PT Sans Narrow"/>
              <a:sym typeface="PT Sans Narrow"/>
            </a:endParaRPr>
          </a:p>
          <a:p>
            <a:pPr indent="0" lvl="0" marL="0" rtl="0" algn="ctr">
              <a:spcBef>
                <a:spcPts val="0"/>
              </a:spcBef>
              <a:spcAft>
                <a:spcPts val="0"/>
              </a:spcAft>
              <a:buNone/>
            </a:pPr>
            <a:r>
              <a:rPr lang="en">
                <a:latin typeface="PT Sans Narrow"/>
                <a:ea typeface="PT Sans Narrow"/>
                <a:cs typeface="PT Sans Narrow"/>
                <a:sym typeface="PT Sans Narrow"/>
              </a:rPr>
              <a:t>Band Edges (z-axis)</a:t>
            </a:r>
            <a:endParaRPr>
              <a:latin typeface="PT Sans Narrow"/>
              <a:ea typeface="PT Sans Narrow"/>
              <a:cs typeface="PT Sans Narrow"/>
              <a:sym typeface="PT Sans Narrow"/>
            </a:endParaRPr>
          </a:p>
        </p:txBody>
      </p:sp>
      <p:sp>
        <p:nvSpPr>
          <p:cNvPr id="169" name="Google Shape;169;p27"/>
          <p:cNvSpPr txBox="1"/>
          <p:nvPr/>
        </p:nvSpPr>
        <p:spPr>
          <a:xfrm>
            <a:off x="5404238" y="4296600"/>
            <a:ext cx="2746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T Sans Narrow"/>
                <a:ea typeface="PT Sans Narrow"/>
                <a:cs typeface="PT Sans Narrow"/>
                <a:sym typeface="PT Sans Narrow"/>
              </a:rPr>
              <a:t>Fig. 8</a:t>
            </a:r>
            <a:endParaRPr>
              <a:latin typeface="PT Sans Narrow"/>
              <a:ea typeface="PT Sans Narrow"/>
              <a:cs typeface="PT Sans Narrow"/>
              <a:sym typeface="PT Sans Narrow"/>
            </a:endParaRPr>
          </a:p>
          <a:p>
            <a:pPr indent="0" lvl="0" marL="0" rtl="0" algn="ctr">
              <a:spcBef>
                <a:spcPts val="0"/>
              </a:spcBef>
              <a:spcAft>
                <a:spcPts val="0"/>
              </a:spcAft>
              <a:buNone/>
            </a:pPr>
            <a:r>
              <a:rPr lang="en">
                <a:latin typeface="PT Sans Narrow"/>
                <a:ea typeface="PT Sans Narrow"/>
                <a:cs typeface="PT Sans Narrow"/>
                <a:sym typeface="PT Sans Narrow"/>
              </a:rPr>
              <a:t>Potential Plot</a:t>
            </a:r>
            <a:endParaRPr>
              <a:latin typeface="PT Sans Narrow"/>
              <a:ea typeface="PT Sans Narrow"/>
              <a:cs typeface="PT Sans Narrow"/>
              <a:sym typeface="PT Sans Narro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idx="1" type="body"/>
          </p:nvPr>
        </p:nvSpPr>
        <p:spPr>
          <a:xfrm>
            <a:off x="311700" y="828200"/>
            <a:ext cx="8520600" cy="3846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2512">
                <a:latin typeface="PT Sans Narrow"/>
                <a:ea typeface="PT Sans Narrow"/>
                <a:cs typeface="PT Sans Narrow"/>
                <a:sym typeface="PT Sans Narrow"/>
              </a:rPr>
              <a:t>&gt; Learning Phase</a:t>
            </a:r>
            <a:endParaRPr sz="2512">
              <a:latin typeface="PT Sans Narrow"/>
              <a:ea typeface="PT Sans Narrow"/>
              <a:cs typeface="PT Sans Narrow"/>
              <a:sym typeface="PT Sans Narrow"/>
            </a:endParaRPr>
          </a:p>
          <a:p>
            <a:pPr indent="0" lvl="0" marL="457200" rtl="0" algn="l">
              <a:lnSpc>
                <a:spcPct val="95000"/>
              </a:lnSpc>
              <a:spcBef>
                <a:spcPts val="1200"/>
              </a:spcBef>
              <a:spcAft>
                <a:spcPts val="0"/>
              </a:spcAft>
              <a:buSzPts val="1018"/>
              <a:buNone/>
            </a:pPr>
            <a:r>
              <a:rPr lang="en" sz="1712">
                <a:latin typeface="PT Sans Narrow"/>
                <a:ea typeface="PT Sans Narrow"/>
                <a:cs typeface="PT Sans Narrow"/>
                <a:sym typeface="PT Sans Narrow"/>
              </a:rPr>
              <a:t>&gt; Quantum Dot Infrared Photodetectors (QDIPs)</a:t>
            </a:r>
            <a:endParaRPr sz="1712">
              <a:latin typeface="PT Sans Narrow"/>
              <a:ea typeface="PT Sans Narrow"/>
              <a:cs typeface="PT Sans Narrow"/>
              <a:sym typeface="PT Sans Narrow"/>
            </a:endParaRPr>
          </a:p>
          <a:p>
            <a:pPr indent="0" lvl="0" marL="457200" rtl="0" algn="l">
              <a:lnSpc>
                <a:spcPct val="95000"/>
              </a:lnSpc>
              <a:spcBef>
                <a:spcPts val="1200"/>
              </a:spcBef>
              <a:spcAft>
                <a:spcPts val="0"/>
              </a:spcAft>
              <a:buSzPts val="1018"/>
              <a:buNone/>
            </a:pPr>
            <a:r>
              <a:rPr lang="en" sz="1712">
                <a:latin typeface="PT Sans Narrow"/>
                <a:ea typeface="PT Sans Narrow"/>
                <a:cs typeface="PT Sans Narrow"/>
                <a:sym typeface="PT Sans Narrow"/>
              </a:rPr>
              <a:t>&gt; Type-II SuperLattice (T2SL) </a:t>
            </a:r>
            <a:endParaRPr sz="1712">
              <a:latin typeface="PT Sans Narrow"/>
              <a:ea typeface="PT Sans Narrow"/>
              <a:cs typeface="PT Sans Narrow"/>
              <a:sym typeface="PT Sans Narrow"/>
            </a:endParaRPr>
          </a:p>
          <a:p>
            <a:pPr indent="0" lvl="0" marL="0" rtl="0" algn="l">
              <a:lnSpc>
                <a:spcPct val="95000"/>
              </a:lnSpc>
              <a:spcBef>
                <a:spcPts val="1200"/>
              </a:spcBef>
              <a:spcAft>
                <a:spcPts val="0"/>
              </a:spcAft>
              <a:buSzPts val="1018"/>
              <a:buNone/>
            </a:pPr>
            <a:r>
              <a:rPr lang="en" sz="2512">
                <a:latin typeface="PT Sans Narrow"/>
                <a:ea typeface="PT Sans Narrow"/>
                <a:cs typeface="PT Sans Narrow"/>
                <a:sym typeface="PT Sans Narrow"/>
              </a:rPr>
              <a:t>&gt; </a:t>
            </a:r>
            <a:r>
              <a:rPr i="1" lang="en" sz="2512">
                <a:latin typeface="PT Sans Narrow"/>
                <a:ea typeface="PT Sans Narrow"/>
                <a:cs typeface="PT Sans Narrow"/>
                <a:sym typeface="PT Sans Narrow"/>
              </a:rPr>
              <a:t>nextnano</a:t>
            </a:r>
            <a:r>
              <a:rPr lang="en" sz="2512">
                <a:latin typeface="PT Sans Narrow"/>
                <a:ea typeface="PT Sans Narrow"/>
                <a:cs typeface="PT Sans Narrow"/>
                <a:sym typeface="PT Sans Narrow"/>
              </a:rPr>
              <a:t> basic framework</a:t>
            </a:r>
            <a:endParaRPr sz="2512">
              <a:latin typeface="PT Sans Narrow"/>
              <a:ea typeface="PT Sans Narrow"/>
              <a:cs typeface="PT Sans Narrow"/>
              <a:sym typeface="PT Sans Narrow"/>
            </a:endParaRPr>
          </a:p>
          <a:p>
            <a:pPr indent="0" lvl="0" marL="0" rtl="0" algn="l">
              <a:lnSpc>
                <a:spcPct val="95000"/>
              </a:lnSpc>
              <a:spcBef>
                <a:spcPts val="1200"/>
              </a:spcBef>
              <a:spcAft>
                <a:spcPts val="0"/>
              </a:spcAft>
              <a:buSzPts val="1018"/>
              <a:buNone/>
            </a:pPr>
            <a:r>
              <a:rPr lang="en" sz="2512">
                <a:latin typeface="PT Sans Narrow"/>
                <a:ea typeface="PT Sans Narrow"/>
                <a:cs typeface="PT Sans Narrow"/>
                <a:sym typeface="PT Sans Narrow"/>
              </a:rPr>
              <a:t>&gt; Simulation - I</a:t>
            </a:r>
            <a:endParaRPr sz="2512">
              <a:latin typeface="PT Sans Narrow"/>
              <a:ea typeface="PT Sans Narrow"/>
              <a:cs typeface="PT Sans Narrow"/>
              <a:sym typeface="PT Sans Narrow"/>
            </a:endParaRPr>
          </a:p>
          <a:p>
            <a:pPr indent="0" lvl="0" marL="0" rtl="0" algn="l">
              <a:lnSpc>
                <a:spcPct val="95000"/>
              </a:lnSpc>
              <a:spcBef>
                <a:spcPts val="1200"/>
              </a:spcBef>
              <a:spcAft>
                <a:spcPts val="0"/>
              </a:spcAft>
              <a:buSzPts val="1018"/>
              <a:buNone/>
            </a:pPr>
            <a:r>
              <a:rPr lang="en" sz="2500">
                <a:latin typeface="PT Sans Narrow"/>
                <a:ea typeface="PT Sans Narrow"/>
                <a:cs typeface="PT Sans Narrow"/>
                <a:sym typeface="PT Sans Narrow"/>
              </a:rPr>
              <a:t>&gt; </a:t>
            </a:r>
            <a:r>
              <a:rPr lang="en" sz="2500">
                <a:highlight>
                  <a:srgbClr val="FFFF00"/>
                </a:highlight>
                <a:latin typeface="PT Sans Narrow"/>
                <a:ea typeface="PT Sans Narrow"/>
                <a:cs typeface="PT Sans Narrow"/>
                <a:sym typeface="PT Sans Narrow"/>
              </a:rPr>
              <a:t>Simulation - II</a:t>
            </a:r>
            <a:endParaRPr sz="2500">
              <a:highlight>
                <a:srgbClr val="FFFF00"/>
              </a:highlight>
              <a:latin typeface="PT Sans Narrow"/>
              <a:ea typeface="PT Sans Narrow"/>
              <a:cs typeface="PT Sans Narrow"/>
              <a:sym typeface="PT Sans Narrow"/>
            </a:endParaRPr>
          </a:p>
          <a:p>
            <a:pPr indent="0" lvl="0" marL="0" rtl="0" algn="l">
              <a:lnSpc>
                <a:spcPct val="95000"/>
              </a:lnSpc>
              <a:spcBef>
                <a:spcPts val="1200"/>
              </a:spcBef>
              <a:spcAft>
                <a:spcPts val="0"/>
              </a:spcAft>
              <a:buSzPts val="1018"/>
              <a:buNone/>
            </a:pPr>
            <a:r>
              <a:rPr lang="en" sz="2500">
                <a:latin typeface="PT Sans Narrow"/>
                <a:ea typeface="PT Sans Narrow"/>
                <a:cs typeface="PT Sans Narrow"/>
                <a:sym typeface="PT Sans Narrow"/>
              </a:rPr>
              <a:t>&gt; Learnings and Difficulties Faced</a:t>
            </a:r>
            <a:endParaRPr sz="2500">
              <a:latin typeface="PT Sans Narrow"/>
              <a:ea typeface="PT Sans Narrow"/>
              <a:cs typeface="PT Sans Narrow"/>
              <a:sym typeface="PT Sans Narrow"/>
            </a:endParaRPr>
          </a:p>
          <a:p>
            <a:pPr indent="0" lvl="0" marL="0" rtl="0" algn="l">
              <a:lnSpc>
                <a:spcPct val="95000"/>
              </a:lnSpc>
              <a:spcBef>
                <a:spcPts val="1200"/>
              </a:spcBef>
              <a:spcAft>
                <a:spcPts val="1200"/>
              </a:spcAft>
              <a:buSzPts val="1018"/>
              <a:buNone/>
            </a:pPr>
            <a:r>
              <a:rPr lang="en" sz="2500">
                <a:latin typeface="PT Sans Narrow"/>
                <a:ea typeface="PT Sans Narrow"/>
                <a:cs typeface="PT Sans Narrow"/>
                <a:sym typeface="PT Sans Narrow"/>
              </a:rPr>
              <a:t>&gt; References</a:t>
            </a:r>
            <a:endParaRPr sz="2500">
              <a:latin typeface="PT Sans Narrow"/>
              <a:ea typeface="PT Sans Narrow"/>
              <a:cs typeface="PT Sans Narrow"/>
              <a:sym typeface="PT Sans Narrow"/>
            </a:endParaRPr>
          </a:p>
        </p:txBody>
      </p:sp>
      <p:sp>
        <p:nvSpPr>
          <p:cNvPr id="175" name="Google Shape;175;p28"/>
          <p:cNvSpPr txBox="1"/>
          <p:nvPr>
            <p:ph type="title"/>
          </p:nvPr>
        </p:nvSpPr>
        <p:spPr>
          <a:xfrm>
            <a:off x="311700" y="205300"/>
            <a:ext cx="8520600" cy="707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400"/>
              <a:t>Outline</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311700" y="205300"/>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41250"/>
              <a:buNone/>
            </a:pPr>
            <a:r>
              <a:rPr lang="en" sz="2400"/>
              <a:t>Simulation - II</a:t>
            </a:r>
            <a:endParaRPr sz="2400"/>
          </a:p>
          <a:p>
            <a:pPr indent="0" lvl="0" marL="0" rtl="0" algn="ctr">
              <a:spcBef>
                <a:spcPts val="0"/>
              </a:spcBef>
              <a:spcAft>
                <a:spcPts val="0"/>
              </a:spcAft>
              <a:buNone/>
            </a:pPr>
            <a:r>
              <a:rPr lang="en" sz="1844"/>
              <a:t>Hybrid Type-II GaSb/GaAs Quantum Dot Structure</a:t>
            </a:r>
            <a:endParaRPr sz="1844"/>
          </a:p>
          <a:p>
            <a:pPr indent="0" lvl="0" marL="0" rtl="0" algn="ctr">
              <a:spcBef>
                <a:spcPts val="0"/>
              </a:spcBef>
              <a:spcAft>
                <a:spcPts val="0"/>
              </a:spcAft>
              <a:buSzPct val="53674"/>
              <a:buNone/>
            </a:pPr>
            <a:r>
              <a:t/>
            </a:r>
            <a:endParaRPr sz="1844"/>
          </a:p>
        </p:txBody>
      </p:sp>
      <p:sp>
        <p:nvSpPr>
          <p:cNvPr id="181" name="Google Shape;181;p29"/>
          <p:cNvSpPr txBox="1"/>
          <p:nvPr>
            <p:ph idx="1" type="body"/>
          </p:nvPr>
        </p:nvSpPr>
        <p:spPr>
          <a:xfrm>
            <a:off x="311700" y="3672350"/>
            <a:ext cx="8520600" cy="95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PT Sans Narrow"/>
                <a:ea typeface="PT Sans Narrow"/>
                <a:cs typeface="PT Sans Narrow"/>
                <a:sym typeface="PT Sans Narrow"/>
              </a:rPr>
              <a:t>&gt; This structure consists of a hybrid type-I InAs/GaAs and type-II GaSb/GaAs quantum dot (QD) structure grown in a GaAs matrix. This hybrid QD structure exhibits more intense PL with a broader spectral range.</a:t>
            </a:r>
            <a:endParaRPr sz="2200">
              <a:latin typeface="PT Sans Narrow"/>
              <a:ea typeface="PT Sans Narrow"/>
              <a:cs typeface="PT Sans Narrow"/>
              <a:sym typeface="PT Sans Narrow"/>
            </a:endParaRPr>
          </a:p>
          <a:p>
            <a:pPr indent="0" lvl="0" marL="0" rtl="0" algn="l">
              <a:spcBef>
                <a:spcPts val="1200"/>
              </a:spcBef>
              <a:spcAft>
                <a:spcPts val="0"/>
              </a:spcAft>
              <a:buNone/>
            </a:pPr>
            <a:r>
              <a:t/>
            </a:r>
            <a:endParaRPr sz="2200">
              <a:latin typeface="PT Sans Narrow"/>
              <a:ea typeface="PT Sans Narrow"/>
              <a:cs typeface="PT Sans Narrow"/>
              <a:sym typeface="PT Sans Narrow"/>
            </a:endParaRPr>
          </a:p>
          <a:p>
            <a:pPr indent="0" lvl="0" marL="0" rtl="0" algn="l">
              <a:spcBef>
                <a:spcPts val="1200"/>
              </a:spcBef>
              <a:spcAft>
                <a:spcPts val="0"/>
              </a:spcAft>
              <a:buNone/>
            </a:pPr>
            <a:r>
              <a:t/>
            </a:r>
            <a:endParaRPr sz="2200">
              <a:latin typeface="PT Sans Narrow"/>
              <a:ea typeface="PT Sans Narrow"/>
              <a:cs typeface="PT Sans Narrow"/>
              <a:sym typeface="PT Sans Narrow"/>
            </a:endParaRPr>
          </a:p>
          <a:p>
            <a:pPr indent="0" lvl="0" marL="0" rtl="0" algn="l">
              <a:spcBef>
                <a:spcPts val="1200"/>
              </a:spcBef>
              <a:spcAft>
                <a:spcPts val="0"/>
              </a:spcAft>
              <a:buNone/>
            </a:pPr>
            <a:r>
              <a:t/>
            </a:r>
            <a:endParaRPr sz="2200">
              <a:latin typeface="PT Sans Narrow"/>
              <a:ea typeface="PT Sans Narrow"/>
              <a:cs typeface="PT Sans Narrow"/>
              <a:sym typeface="PT Sans Narrow"/>
            </a:endParaRPr>
          </a:p>
          <a:p>
            <a:pPr indent="0" lvl="0" marL="0" rtl="0" algn="l">
              <a:spcBef>
                <a:spcPts val="1200"/>
              </a:spcBef>
              <a:spcAft>
                <a:spcPts val="0"/>
              </a:spcAft>
              <a:buNone/>
            </a:pPr>
            <a:r>
              <a:t/>
            </a:r>
            <a:endParaRPr sz="2200">
              <a:latin typeface="PT Sans Narrow"/>
              <a:ea typeface="PT Sans Narrow"/>
              <a:cs typeface="PT Sans Narrow"/>
              <a:sym typeface="PT Sans Narrow"/>
            </a:endParaRPr>
          </a:p>
          <a:p>
            <a:pPr indent="0" lvl="0" marL="0" rtl="0" algn="l">
              <a:spcBef>
                <a:spcPts val="1200"/>
              </a:spcBef>
              <a:spcAft>
                <a:spcPts val="1200"/>
              </a:spcAft>
              <a:buNone/>
            </a:pPr>
            <a:r>
              <a:t/>
            </a:r>
            <a:endParaRPr sz="2200">
              <a:latin typeface="PT Sans Narrow"/>
              <a:ea typeface="PT Sans Narrow"/>
              <a:cs typeface="PT Sans Narrow"/>
              <a:sym typeface="PT Sans Narrow"/>
            </a:endParaRPr>
          </a:p>
        </p:txBody>
      </p:sp>
      <p:pic>
        <p:nvPicPr>
          <p:cNvPr id="182" name="Google Shape;182;p29"/>
          <p:cNvPicPr preferRelativeResize="0"/>
          <p:nvPr/>
        </p:nvPicPr>
        <p:blipFill>
          <a:blip r:embed="rId3">
            <a:alphaModFix/>
          </a:blip>
          <a:stretch>
            <a:fillRect/>
          </a:stretch>
        </p:blipFill>
        <p:spPr>
          <a:xfrm>
            <a:off x="3413838" y="912700"/>
            <a:ext cx="2316314" cy="2574726"/>
          </a:xfrm>
          <a:prstGeom prst="rect">
            <a:avLst/>
          </a:prstGeom>
          <a:noFill/>
          <a:ln>
            <a:noFill/>
          </a:ln>
        </p:spPr>
      </p:pic>
      <p:sp>
        <p:nvSpPr>
          <p:cNvPr id="183" name="Google Shape;183;p29"/>
          <p:cNvSpPr txBox="1"/>
          <p:nvPr/>
        </p:nvSpPr>
        <p:spPr>
          <a:xfrm>
            <a:off x="3198888" y="3487425"/>
            <a:ext cx="274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T Sans Narrow"/>
                <a:ea typeface="PT Sans Narrow"/>
                <a:cs typeface="PT Sans Narrow"/>
                <a:sym typeface="PT Sans Narrow"/>
              </a:rPr>
              <a:t>Fig. 9</a:t>
            </a:r>
            <a:endParaRPr>
              <a:latin typeface="PT Sans Narrow"/>
              <a:ea typeface="PT Sans Narrow"/>
              <a:cs typeface="PT Sans Narrow"/>
              <a:sym typeface="PT Sans Narro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311700" y="205300"/>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41250"/>
              <a:buNone/>
            </a:pPr>
            <a:r>
              <a:rPr lang="en" sz="2400"/>
              <a:t>Simulation - II</a:t>
            </a:r>
            <a:endParaRPr sz="2400"/>
          </a:p>
          <a:p>
            <a:pPr indent="0" lvl="0" marL="0" rtl="0" algn="ctr">
              <a:spcBef>
                <a:spcPts val="0"/>
              </a:spcBef>
              <a:spcAft>
                <a:spcPts val="0"/>
              </a:spcAft>
              <a:buNone/>
            </a:pPr>
            <a:r>
              <a:rPr lang="en" sz="1844"/>
              <a:t>Hybrid Type-II GaSb/GaAs Quantum Dot Structure</a:t>
            </a:r>
            <a:endParaRPr sz="1844"/>
          </a:p>
          <a:p>
            <a:pPr indent="0" lvl="0" marL="0" rtl="0" algn="ctr">
              <a:spcBef>
                <a:spcPts val="0"/>
              </a:spcBef>
              <a:spcAft>
                <a:spcPts val="0"/>
              </a:spcAft>
              <a:buSzPct val="53674"/>
              <a:buNone/>
            </a:pPr>
            <a:r>
              <a:t/>
            </a:r>
            <a:endParaRPr sz="1844"/>
          </a:p>
        </p:txBody>
      </p:sp>
      <p:sp>
        <p:nvSpPr>
          <p:cNvPr id="189" name="Google Shape;189;p30"/>
          <p:cNvSpPr txBox="1"/>
          <p:nvPr>
            <p:ph idx="1" type="body"/>
          </p:nvPr>
        </p:nvSpPr>
        <p:spPr>
          <a:xfrm>
            <a:off x="311700" y="1054350"/>
            <a:ext cx="8520600" cy="371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PT Sans Narrow"/>
                <a:ea typeface="PT Sans Narrow"/>
                <a:cs typeface="PT Sans Narrow"/>
                <a:sym typeface="PT Sans Narrow"/>
              </a:rPr>
              <a:t>&gt; In the hybrid QD structure shown in Fig. x, two layers of QDs, InAs (11nm in height) and GaSb (15nm in height) are separated by a </a:t>
            </a:r>
            <a:r>
              <a:rPr lang="en" sz="2200">
                <a:latin typeface="PT Sans Narrow"/>
                <a:ea typeface="PT Sans Narrow"/>
                <a:cs typeface="PT Sans Narrow"/>
                <a:sym typeface="PT Sans Narrow"/>
              </a:rPr>
              <a:t>5 nm</a:t>
            </a:r>
            <a:r>
              <a:rPr lang="en" sz="2200">
                <a:latin typeface="PT Sans Narrow"/>
                <a:ea typeface="PT Sans Narrow"/>
                <a:cs typeface="PT Sans Narrow"/>
                <a:sym typeface="PT Sans Narrow"/>
              </a:rPr>
              <a:t> GaAs Spacer Layer.</a:t>
            </a:r>
            <a:endParaRPr sz="2200">
              <a:latin typeface="PT Sans Narrow"/>
              <a:ea typeface="PT Sans Narrow"/>
              <a:cs typeface="PT Sans Narrow"/>
              <a:sym typeface="PT Sans Narrow"/>
            </a:endParaRPr>
          </a:p>
          <a:p>
            <a:pPr indent="0" lvl="0" marL="0" rtl="0" algn="l">
              <a:spcBef>
                <a:spcPts val="1200"/>
              </a:spcBef>
              <a:spcAft>
                <a:spcPts val="0"/>
              </a:spcAft>
              <a:buNone/>
            </a:pPr>
            <a:r>
              <a:rPr lang="en" sz="2200">
                <a:latin typeface="PT Sans Narrow"/>
                <a:ea typeface="PT Sans Narrow"/>
                <a:cs typeface="PT Sans Narrow"/>
                <a:sym typeface="PT Sans Narrow"/>
              </a:rPr>
              <a:t>&gt; The spatial separation of electrons and holes in type-II QDs reduces spontaneous recombination, enhancing solar cells’ quantum efficiency. But, it reduces the photon absorption efficiency. InAs and GaSb Quantum Dots provide additional absorption.</a:t>
            </a:r>
            <a:endParaRPr sz="2200">
              <a:latin typeface="PT Sans Narrow"/>
              <a:ea typeface="PT Sans Narrow"/>
              <a:cs typeface="PT Sans Narrow"/>
              <a:sym typeface="PT Sans Narrow"/>
            </a:endParaRPr>
          </a:p>
          <a:p>
            <a:pPr indent="0" lvl="0" marL="0" rtl="0" algn="l">
              <a:spcBef>
                <a:spcPts val="1200"/>
              </a:spcBef>
              <a:spcAft>
                <a:spcPts val="0"/>
              </a:spcAft>
              <a:buNone/>
            </a:pPr>
            <a:r>
              <a:rPr lang="en" sz="2200">
                <a:latin typeface="PT Sans Narrow"/>
                <a:ea typeface="PT Sans Narrow"/>
                <a:cs typeface="PT Sans Narrow"/>
                <a:sym typeface="PT Sans Narrow"/>
              </a:rPr>
              <a:t>&gt; Simulations are performed in nextnano software. The simulations are performed at room temperature(300 K).</a:t>
            </a:r>
            <a:endParaRPr sz="2200">
              <a:latin typeface="PT Sans Narrow"/>
              <a:ea typeface="PT Sans Narrow"/>
              <a:cs typeface="PT Sans Narrow"/>
              <a:sym typeface="PT Sans Narrow"/>
            </a:endParaRPr>
          </a:p>
          <a:p>
            <a:pPr indent="0" lvl="0" marL="0" rtl="0" algn="l">
              <a:spcBef>
                <a:spcPts val="1200"/>
              </a:spcBef>
              <a:spcAft>
                <a:spcPts val="0"/>
              </a:spcAft>
              <a:buNone/>
            </a:pPr>
            <a:r>
              <a:t/>
            </a:r>
            <a:endParaRPr sz="2200">
              <a:latin typeface="PT Sans Narrow"/>
              <a:ea typeface="PT Sans Narrow"/>
              <a:cs typeface="PT Sans Narrow"/>
              <a:sym typeface="PT Sans Narrow"/>
            </a:endParaRPr>
          </a:p>
          <a:p>
            <a:pPr indent="0" lvl="0" marL="0" rtl="0" algn="l">
              <a:spcBef>
                <a:spcPts val="1200"/>
              </a:spcBef>
              <a:spcAft>
                <a:spcPts val="0"/>
              </a:spcAft>
              <a:buNone/>
            </a:pPr>
            <a:r>
              <a:t/>
            </a:r>
            <a:endParaRPr sz="2200">
              <a:latin typeface="PT Sans Narrow"/>
              <a:ea typeface="PT Sans Narrow"/>
              <a:cs typeface="PT Sans Narrow"/>
              <a:sym typeface="PT Sans Narrow"/>
            </a:endParaRPr>
          </a:p>
          <a:p>
            <a:pPr indent="0" lvl="0" marL="0" rtl="0" algn="l">
              <a:spcBef>
                <a:spcPts val="1200"/>
              </a:spcBef>
              <a:spcAft>
                <a:spcPts val="0"/>
              </a:spcAft>
              <a:buNone/>
            </a:pPr>
            <a:r>
              <a:t/>
            </a:r>
            <a:endParaRPr sz="2200">
              <a:latin typeface="PT Sans Narrow"/>
              <a:ea typeface="PT Sans Narrow"/>
              <a:cs typeface="PT Sans Narrow"/>
              <a:sym typeface="PT Sans Narrow"/>
            </a:endParaRPr>
          </a:p>
          <a:p>
            <a:pPr indent="0" lvl="0" marL="0" rtl="0" algn="l">
              <a:spcBef>
                <a:spcPts val="1200"/>
              </a:spcBef>
              <a:spcAft>
                <a:spcPts val="0"/>
              </a:spcAft>
              <a:buNone/>
            </a:pPr>
            <a:r>
              <a:t/>
            </a:r>
            <a:endParaRPr sz="2200">
              <a:latin typeface="PT Sans Narrow"/>
              <a:ea typeface="PT Sans Narrow"/>
              <a:cs typeface="PT Sans Narrow"/>
              <a:sym typeface="PT Sans Narrow"/>
            </a:endParaRPr>
          </a:p>
          <a:p>
            <a:pPr indent="0" lvl="0" marL="0" rtl="0" algn="l">
              <a:spcBef>
                <a:spcPts val="1200"/>
              </a:spcBef>
              <a:spcAft>
                <a:spcPts val="0"/>
              </a:spcAft>
              <a:buNone/>
            </a:pPr>
            <a:r>
              <a:t/>
            </a:r>
            <a:endParaRPr sz="2200">
              <a:latin typeface="PT Sans Narrow"/>
              <a:ea typeface="PT Sans Narrow"/>
              <a:cs typeface="PT Sans Narrow"/>
              <a:sym typeface="PT Sans Narrow"/>
            </a:endParaRPr>
          </a:p>
          <a:p>
            <a:pPr indent="0" lvl="0" marL="0" rtl="0" algn="l">
              <a:spcBef>
                <a:spcPts val="1200"/>
              </a:spcBef>
              <a:spcAft>
                <a:spcPts val="1200"/>
              </a:spcAft>
              <a:buNone/>
            </a:pPr>
            <a:r>
              <a:t/>
            </a:r>
            <a:endParaRPr sz="2200">
              <a:latin typeface="PT Sans Narrow"/>
              <a:ea typeface="PT Sans Narrow"/>
              <a:cs typeface="PT Sans Narrow"/>
              <a:sym typeface="PT Sans Narro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311700" y="205300"/>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41250"/>
              <a:buNone/>
            </a:pPr>
            <a:r>
              <a:rPr lang="en" sz="2400"/>
              <a:t>Simulation - II</a:t>
            </a:r>
            <a:endParaRPr sz="2400"/>
          </a:p>
          <a:p>
            <a:pPr indent="0" lvl="0" marL="0" rtl="0" algn="ctr">
              <a:spcBef>
                <a:spcPts val="0"/>
              </a:spcBef>
              <a:spcAft>
                <a:spcPts val="0"/>
              </a:spcAft>
              <a:buNone/>
            </a:pPr>
            <a:r>
              <a:rPr lang="en" sz="1844"/>
              <a:t>Hybrid Type-II GaSb/GaAs Quantum Dot Structure</a:t>
            </a:r>
            <a:endParaRPr sz="1844"/>
          </a:p>
          <a:p>
            <a:pPr indent="0" lvl="0" marL="0" rtl="0" algn="ctr">
              <a:spcBef>
                <a:spcPts val="0"/>
              </a:spcBef>
              <a:spcAft>
                <a:spcPts val="0"/>
              </a:spcAft>
              <a:buSzPct val="53674"/>
              <a:buNone/>
            </a:pPr>
            <a:r>
              <a:t/>
            </a:r>
            <a:endParaRPr sz="1844"/>
          </a:p>
        </p:txBody>
      </p:sp>
      <p:pic>
        <p:nvPicPr>
          <p:cNvPr id="195" name="Google Shape;195;p31"/>
          <p:cNvPicPr preferRelativeResize="0"/>
          <p:nvPr/>
        </p:nvPicPr>
        <p:blipFill>
          <a:blip r:embed="rId3">
            <a:alphaModFix/>
          </a:blip>
          <a:stretch>
            <a:fillRect/>
          </a:stretch>
        </p:blipFill>
        <p:spPr>
          <a:xfrm>
            <a:off x="311700" y="1206775"/>
            <a:ext cx="3927324" cy="2563676"/>
          </a:xfrm>
          <a:prstGeom prst="rect">
            <a:avLst/>
          </a:prstGeom>
          <a:noFill/>
          <a:ln>
            <a:noFill/>
          </a:ln>
        </p:spPr>
      </p:pic>
      <p:pic>
        <p:nvPicPr>
          <p:cNvPr id="196" name="Google Shape;196;p31"/>
          <p:cNvPicPr preferRelativeResize="0"/>
          <p:nvPr/>
        </p:nvPicPr>
        <p:blipFill>
          <a:blip r:embed="rId4">
            <a:alphaModFix/>
          </a:blip>
          <a:stretch>
            <a:fillRect/>
          </a:stretch>
        </p:blipFill>
        <p:spPr>
          <a:xfrm>
            <a:off x="5011225" y="1206775"/>
            <a:ext cx="3821064" cy="2563674"/>
          </a:xfrm>
          <a:prstGeom prst="rect">
            <a:avLst/>
          </a:prstGeom>
          <a:noFill/>
          <a:ln>
            <a:noFill/>
          </a:ln>
        </p:spPr>
      </p:pic>
      <p:sp>
        <p:nvSpPr>
          <p:cNvPr id="197" name="Google Shape;197;p31"/>
          <p:cNvSpPr txBox="1"/>
          <p:nvPr/>
        </p:nvSpPr>
        <p:spPr>
          <a:xfrm>
            <a:off x="902250" y="3904300"/>
            <a:ext cx="2746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T Sans Narrow"/>
                <a:ea typeface="PT Sans Narrow"/>
                <a:cs typeface="PT Sans Narrow"/>
                <a:sym typeface="PT Sans Narrow"/>
              </a:rPr>
              <a:t>Fig. 10</a:t>
            </a:r>
            <a:endParaRPr>
              <a:latin typeface="PT Sans Narrow"/>
              <a:ea typeface="PT Sans Narrow"/>
              <a:cs typeface="PT Sans Narrow"/>
              <a:sym typeface="PT Sans Narrow"/>
            </a:endParaRPr>
          </a:p>
          <a:p>
            <a:pPr indent="0" lvl="0" marL="0" rtl="0" algn="ctr">
              <a:spcBef>
                <a:spcPts val="0"/>
              </a:spcBef>
              <a:spcAft>
                <a:spcPts val="0"/>
              </a:spcAft>
              <a:buNone/>
            </a:pPr>
            <a:r>
              <a:rPr lang="en">
                <a:latin typeface="PT Sans Narrow"/>
                <a:ea typeface="PT Sans Narrow"/>
                <a:cs typeface="PT Sans Narrow"/>
                <a:sym typeface="PT Sans Narrow"/>
              </a:rPr>
              <a:t>Material Structure (z-axis)</a:t>
            </a:r>
            <a:endParaRPr>
              <a:latin typeface="PT Sans Narrow"/>
              <a:ea typeface="PT Sans Narrow"/>
              <a:cs typeface="PT Sans Narrow"/>
              <a:sym typeface="PT Sans Narrow"/>
            </a:endParaRPr>
          </a:p>
        </p:txBody>
      </p:sp>
      <p:sp>
        <p:nvSpPr>
          <p:cNvPr id="198" name="Google Shape;198;p31"/>
          <p:cNvSpPr txBox="1"/>
          <p:nvPr/>
        </p:nvSpPr>
        <p:spPr>
          <a:xfrm>
            <a:off x="5548650" y="3904300"/>
            <a:ext cx="2746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T Sans Narrow"/>
                <a:ea typeface="PT Sans Narrow"/>
                <a:cs typeface="PT Sans Narrow"/>
                <a:sym typeface="PT Sans Narrow"/>
              </a:rPr>
              <a:t>Fig. 11</a:t>
            </a:r>
            <a:endParaRPr>
              <a:latin typeface="PT Sans Narrow"/>
              <a:ea typeface="PT Sans Narrow"/>
              <a:cs typeface="PT Sans Narrow"/>
              <a:sym typeface="PT Sans Narrow"/>
            </a:endParaRPr>
          </a:p>
          <a:p>
            <a:pPr indent="0" lvl="0" marL="0" rtl="0" algn="ctr">
              <a:spcBef>
                <a:spcPts val="0"/>
              </a:spcBef>
              <a:spcAft>
                <a:spcPts val="0"/>
              </a:spcAft>
              <a:buNone/>
            </a:pPr>
            <a:r>
              <a:rPr lang="en">
                <a:latin typeface="PT Sans Narrow"/>
                <a:ea typeface="PT Sans Narrow"/>
                <a:cs typeface="PT Sans Narrow"/>
                <a:sym typeface="PT Sans Narrow"/>
              </a:rPr>
              <a:t>Absorption Spectrum</a:t>
            </a:r>
            <a:endParaRPr>
              <a:latin typeface="PT Sans Narrow"/>
              <a:ea typeface="PT Sans Narrow"/>
              <a:cs typeface="PT Sans Narrow"/>
              <a:sym typeface="PT Sans Narro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idx="1" type="body"/>
          </p:nvPr>
        </p:nvSpPr>
        <p:spPr>
          <a:xfrm>
            <a:off x="311700" y="828200"/>
            <a:ext cx="8520600" cy="3846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2512">
                <a:latin typeface="PT Sans Narrow"/>
                <a:ea typeface="PT Sans Narrow"/>
                <a:cs typeface="PT Sans Narrow"/>
                <a:sym typeface="PT Sans Narrow"/>
              </a:rPr>
              <a:t>&gt; </a:t>
            </a:r>
            <a:r>
              <a:rPr lang="en" sz="2512">
                <a:highlight>
                  <a:srgbClr val="FFFF00"/>
                </a:highlight>
                <a:latin typeface="PT Sans Narrow"/>
                <a:ea typeface="PT Sans Narrow"/>
                <a:cs typeface="PT Sans Narrow"/>
                <a:sym typeface="PT Sans Narrow"/>
              </a:rPr>
              <a:t>Learning Phase</a:t>
            </a:r>
            <a:endParaRPr sz="2512">
              <a:highlight>
                <a:srgbClr val="FFFF00"/>
              </a:highlight>
              <a:latin typeface="PT Sans Narrow"/>
              <a:ea typeface="PT Sans Narrow"/>
              <a:cs typeface="PT Sans Narrow"/>
              <a:sym typeface="PT Sans Narrow"/>
            </a:endParaRPr>
          </a:p>
          <a:p>
            <a:pPr indent="0" lvl="0" marL="457200" rtl="0" algn="l">
              <a:lnSpc>
                <a:spcPct val="95000"/>
              </a:lnSpc>
              <a:spcBef>
                <a:spcPts val="1200"/>
              </a:spcBef>
              <a:spcAft>
                <a:spcPts val="0"/>
              </a:spcAft>
              <a:buSzPts val="1018"/>
              <a:buNone/>
            </a:pPr>
            <a:r>
              <a:rPr lang="en" sz="1712">
                <a:latin typeface="PT Sans Narrow"/>
                <a:ea typeface="PT Sans Narrow"/>
                <a:cs typeface="PT Sans Narrow"/>
                <a:sym typeface="PT Sans Narrow"/>
              </a:rPr>
              <a:t>&gt; Quantum Dot Infrared Photodetectors (QDIPs)</a:t>
            </a:r>
            <a:endParaRPr sz="1712">
              <a:latin typeface="PT Sans Narrow"/>
              <a:ea typeface="PT Sans Narrow"/>
              <a:cs typeface="PT Sans Narrow"/>
              <a:sym typeface="PT Sans Narrow"/>
            </a:endParaRPr>
          </a:p>
          <a:p>
            <a:pPr indent="0" lvl="0" marL="457200" rtl="0" algn="l">
              <a:lnSpc>
                <a:spcPct val="95000"/>
              </a:lnSpc>
              <a:spcBef>
                <a:spcPts val="1200"/>
              </a:spcBef>
              <a:spcAft>
                <a:spcPts val="0"/>
              </a:spcAft>
              <a:buSzPts val="1018"/>
              <a:buNone/>
            </a:pPr>
            <a:r>
              <a:rPr lang="en" sz="1712">
                <a:latin typeface="PT Sans Narrow"/>
                <a:ea typeface="PT Sans Narrow"/>
                <a:cs typeface="PT Sans Narrow"/>
                <a:sym typeface="PT Sans Narrow"/>
              </a:rPr>
              <a:t>&gt; Type-II SuperLattice (T2SL) </a:t>
            </a:r>
            <a:endParaRPr sz="1712">
              <a:latin typeface="PT Sans Narrow"/>
              <a:ea typeface="PT Sans Narrow"/>
              <a:cs typeface="PT Sans Narrow"/>
              <a:sym typeface="PT Sans Narrow"/>
            </a:endParaRPr>
          </a:p>
          <a:p>
            <a:pPr indent="0" lvl="0" marL="0" rtl="0" algn="l">
              <a:lnSpc>
                <a:spcPct val="95000"/>
              </a:lnSpc>
              <a:spcBef>
                <a:spcPts val="1200"/>
              </a:spcBef>
              <a:spcAft>
                <a:spcPts val="0"/>
              </a:spcAft>
              <a:buSzPts val="1018"/>
              <a:buNone/>
            </a:pPr>
            <a:r>
              <a:rPr lang="en" sz="2512">
                <a:latin typeface="PT Sans Narrow"/>
                <a:ea typeface="PT Sans Narrow"/>
                <a:cs typeface="PT Sans Narrow"/>
                <a:sym typeface="PT Sans Narrow"/>
              </a:rPr>
              <a:t>&gt; </a:t>
            </a:r>
            <a:r>
              <a:rPr i="1" lang="en" sz="2512">
                <a:latin typeface="PT Sans Narrow"/>
                <a:ea typeface="PT Sans Narrow"/>
                <a:cs typeface="PT Sans Narrow"/>
                <a:sym typeface="PT Sans Narrow"/>
              </a:rPr>
              <a:t>nextnano </a:t>
            </a:r>
            <a:r>
              <a:rPr lang="en" sz="2512">
                <a:latin typeface="PT Sans Narrow"/>
                <a:ea typeface="PT Sans Narrow"/>
                <a:cs typeface="PT Sans Narrow"/>
                <a:sym typeface="PT Sans Narrow"/>
              </a:rPr>
              <a:t>basic framework</a:t>
            </a:r>
            <a:endParaRPr sz="2512">
              <a:latin typeface="PT Sans Narrow"/>
              <a:ea typeface="PT Sans Narrow"/>
              <a:cs typeface="PT Sans Narrow"/>
              <a:sym typeface="PT Sans Narrow"/>
            </a:endParaRPr>
          </a:p>
          <a:p>
            <a:pPr indent="0" lvl="0" marL="0" rtl="0" algn="l">
              <a:lnSpc>
                <a:spcPct val="95000"/>
              </a:lnSpc>
              <a:spcBef>
                <a:spcPts val="1200"/>
              </a:spcBef>
              <a:spcAft>
                <a:spcPts val="0"/>
              </a:spcAft>
              <a:buSzPts val="1018"/>
              <a:buNone/>
            </a:pPr>
            <a:r>
              <a:rPr lang="en" sz="2512">
                <a:latin typeface="PT Sans Narrow"/>
                <a:ea typeface="PT Sans Narrow"/>
                <a:cs typeface="PT Sans Narrow"/>
                <a:sym typeface="PT Sans Narrow"/>
              </a:rPr>
              <a:t>&gt; Simulation - I</a:t>
            </a:r>
            <a:endParaRPr sz="2512">
              <a:latin typeface="PT Sans Narrow"/>
              <a:ea typeface="PT Sans Narrow"/>
              <a:cs typeface="PT Sans Narrow"/>
              <a:sym typeface="PT Sans Narrow"/>
            </a:endParaRPr>
          </a:p>
          <a:p>
            <a:pPr indent="0" lvl="0" marL="0" rtl="0" algn="l">
              <a:lnSpc>
                <a:spcPct val="95000"/>
              </a:lnSpc>
              <a:spcBef>
                <a:spcPts val="1200"/>
              </a:spcBef>
              <a:spcAft>
                <a:spcPts val="0"/>
              </a:spcAft>
              <a:buSzPts val="1018"/>
              <a:buNone/>
            </a:pPr>
            <a:r>
              <a:rPr lang="en" sz="2500">
                <a:latin typeface="PT Sans Narrow"/>
                <a:ea typeface="PT Sans Narrow"/>
                <a:cs typeface="PT Sans Narrow"/>
                <a:sym typeface="PT Sans Narrow"/>
              </a:rPr>
              <a:t>&gt; Simulation - II</a:t>
            </a:r>
            <a:endParaRPr sz="2500">
              <a:latin typeface="PT Sans Narrow"/>
              <a:ea typeface="PT Sans Narrow"/>
              <a:cs typeface="PT Sans Narrow"/>
              <a:sym typeface="PT Sans Narrow"/>
            </a:endParaRPr>
          </a:p>
          <a:p>
            <a:pPr indent="0" lvl="0" marL="0" rtl="0" algn="l">
              <a:lnSpc>
                <a:spcPct val="95000"/>
              </a:lnSpc>
              <a:spcBef>
                <a:spcPts val="1200"/>
              </a:spcBef>
              <a:spcAft>
                <a:spcPts val="0"/>
              </a:spcAft>
              <a:buSzPts val="1018"/>
              <a:buNone/>
            </a:pPr>
            <a:r>
              <a:rPr lang="en" sz="2500">
                <a:latin typeface="PT Sans Narrow"/>
                <a:ea typeface="PT Sans Narrow"/>
                <a:cs typeface="PT Sans Narrow"/>
                <a:sym typeface="PT Sans Narrow"/>
              </a:rPr>
              <a:t>&gt; Learnings and Difficulties Faced</a:t>
            </a:r>
            <a:endParaRPr sz="2500">
              <a:latin typeface="PT Sans Narrow"/>
              <a:ea typeface="PT Sans Narrow"/>
              <a:cs typeface="PT Sans Narrow"/>
              <a:sym typeface="PT Sans Narrow"/>
            </a:endParaRPr>
          </a:p>
          <a:p>
            <a:pPr indent="0" lvl="0" marL="0" rtl="0" algn="l">
              <a:lnSpc>
                <a:spcPct val="95000"/>
              </a:lnSpc>
              <a:spcBef>
                <a:spcPts val="1200"/>
              </a:spcBef>
              <a:spcAft>
                <a:spcPts val="1200"/>
              </a:spcAft>
              <a:buSzPts val="1018"/>
              <a:buNone/>
            </a:pPr>
            <a:r>
              <a:rPr lang="en" sz="2500">
                <a:latin typeface="PT Sans Narrow"/>
                <a:ea typeface="PT Sans Narrow"/>
                <a:cs typeface="PT Sans Narrow"/>
                <a:sym typeface="PT Sans Narrow"/>
              </a:rPr>
              <a:t>&gt; References</a:t>
            </a:r>
            <a:endParaRPr sz="2500">
              <a:latin typeface="PT Sans Narrow"/>
              <a:ea typeface="PT Sans Narrow"/>
              <a:cs typeface="PT Sans Narrow"/>
              <a:sym typeface="PT Sans Narrow"/>
            </a:endParaRPr>
          </a:p>
        </p:txBody>
      </p:sp>
      <p:sp>
        <p:nvSpPr>
          <p:cNvPr id="74" name="Google Shape;74;p14"/>
          <p:cNvSpPr txBox="1"/>
          <p:nvPr>
            <p:ph type="title"/>
          </p:nvPr>
        </p:nvSpPr>
        <p:spPr>
          <a:xfrm>
            <a:off x="311700" y="205300"/>
            <a:ext cx="8520600" cy="707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400"/>
              <a:t>Outline</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311700" y="205300"/>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41250"/>
              <a:buNone/>
            </a:pPr>
            <a:r>
              <a:rPr lang="en" sz="2400"/>
              <a:t>Simulation - II</a:t>
            </a:r>
            <a:endParaRPr sz="2400"/>
          </a:p>
          <a:p>
            <a:pPr indent="0" lvl="0" marL="0" rtl="0" algn="ctr">
              <a:spcBef>
                <a:spcPts val="0"/>
              </a:spcBef>
              <a:spcAft>
                <a:spcPts val="0"/>
              </a:spcAft>
              <a:buNone/>
            </a:pPr>
            <a:r>
              <a:rPr lang="en" sz="1844"/>
              <a:t>Hybrid Type-II GaSb/GaAs Quantum Dot Structure</a:t>
            </a:r>
            <a:endParaRPr sz="1844"/>
          </a:p>
          <a:p>
            <a:pPr indent="0" lvl="0" marL="0" rtl="0" algn="ctr">
              <a:spcBef>
                <a:spcPts val="0"/>
              </a:spcBef>
              <a:spcAft>
                <a:spcPts val="0"/>
              </a:spcAft>
              <a:buSzPct val="53674"/>
              <a:buNone/>
            </a:pPr>
            <a:r>
              <a:t/>
            </a:r>
            <a:endParaRPr sz="1844"/>
          </a:p>
        </p:txBody>
      </p:sp>
      <p:pic>
        <p:nvPicPr>
          <p:cNvPr id="204" name="Google Shape;204;p32"/>
          <p:cNvPicPr preferRelativeResize="0"/>
          <p:nvPr/>
        </p:nvPicPr>
        <p:blipFill>
          <a:blip r:embed="rId3">
            <a:alphaModFix/>
          </a:blip>
          <a:stretch>
            <a:fillRect/>
          </a:stretch>
        </p:blipFill>
        <p:spPr>
          <a:xfrm>
            <a:off x="311700" y="1206050"/>
            <a:ext cx="4058100" cy="2563676"/>
          </a:xfrm>
          <a:prstGeom prst="rect">
            <a:avLst/>
          </a:prstGeom>
          <a:noFill/>
          <a:ln>
            <a:noFill/>
          </a:ln>
        </p:spPr>
      </p:pic>
      <p:pic>
        <p:nvPicPr>
          <p:cNvPr id="205" name="Google Shape;205;p32"/>
          <p:cNvPicPr preferRelativeResize="0"/>
          <p:nvPr/>
        </p:nvPicPr>
        <p:blipFill>
          <a:blip r:embed="rId4">
            <a:alphaModFix/>
          </a:blip>
          <a:stretch>
            <a:fillRect/>
          </a:stretch>
        </p:blipFill>
        <p:spPr>
          <a:xfrm>
            <a:off x="5004575" y="1206050"/>
            <a:ext cx="3827725" cy="2563675"/>
          </a:xfrm>
          <a:prstGeom prst="rect">
            <a:avLst/>
          </a:prstGeom>
          <a:noFill/>
          <a:ln>
            <a:noFill/>
          </a:ln>
        </p:spPr>
      </p:pic>
      <p:sp>
        <p:nvSpPr>
          <p:cNvPr id="206" name="Google Shape;206;p32"/>
          <p:cNvSpPr txBox="1"/>
          <p:nvPr/>
        </p:nvSpPr>
        <p:spPr>
          <a:xfrm>
            <a:off x="967638" y="4063075"/>
            <a:ext cx="2746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T Sans Narrow"/>
                <a:ea typeface="PT Sans Narrow"/>
                <a:cs typeface="PT Sans Narrow"/>
                <a:sym typeface="PT Sans Narrow"/>
              </a:rPr>
              <a:t>Fig. 12</a:t>
            </a:r>
            <a:endParaRPr>
              <a:latin typeface="PT Sans Narrow"/>
              <a:ea typeface="PT Sans Narrow"/>
              <a:cs typeface="PT Sans Narrow"/>
              <a:sym typeface="PT Sans Narrow"/>
            </a:endParaRPr>
          </a:p>
          <a:p>
            <a:pPr indent="0" lvl="0" marL="0" rtl="0" algn="ctr">
              <a:spcBef>
                <a:spcPts val="0"/>
              </a:spcBef>
              <a:spcAft>
                <a:spcPts val="0"/>
              </a:spcAft>
              <a:buNone/>
            </a:pPr>
            <a:r>
              <a:rPr lang="en">
                <a:latin typeface="PT Sans Narrow"/>
                <a:ea typeface="PT Sans Narrow"/>
                <a:cs typeface="PT Sans Narrow"/>
                <a:sym typeface="PT Sans Narrow"/>
              </a:rPr>
              <a:t>Band Edges (z-axis)</a:t>
            </a:r>
            <a:endParaRPr>
              <a:latin typeface="PT Sans Narrow"/>
              <a:ea typeface="PT Sans Narrow"/>
              <a:cs typeface="PT Sans Narrow"/>
              <a:sym typeface="PT Sans Narrow"/>
            </a:endParaRPr>
          </a:p>
        </p:txBody>
      </p:sp>
      <p:sp>
        <p:nvSpPr>
          <p:cNvPr id="207" name="Google Shape;207;p32"/>
          <p:cNvSpPr txBox="1"/>
          <p:nvPr/>
        </p:nvSpPr>
        <p:spPr>
          <a:xfrm>
            <a:off x="5545338" y="4063075"/>
            <a:ext cx="2746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T Sans Narrow"/>
                <a:ea typeface="PT Sans Narrow"/>
                <a:cs typeface="PT Sans Narrow"/>
                <a:sym typeface="PT Sans Narrow"/>
              </a:rPr>
              <a:t>Fig. 13</a:t>
            </a:r>
            <a:endParaRPr>
              <a:latin typeface="PT Sans Narrow"/>
              <a:ea typeface="PT Sans Narrow"/>
              <a:cs typeface="PT Sans Narrow"/>
              <a:sym typeface="PT Sans Narrow"/>
            </a:endParaRPr>
          </a:p>
          <a:p>
            <a:pPr indent="0" lvl="0" marL="0" rtl="0" algn="ctr">
              <a:spcBef>
                <a:spcPts val="0"/>
              </a:spcBef>
              <a:spcAft>
                <a:spcPts val="0"/>
              </a:spcAft>
              <a:buNone/>
            </a:pPr>
            <a:r>
              <a:rPr lang="en">
                <a:latin typeface="PT Sans Narrow"/>
                <a:ea typeface="PT Sans Narrow"/>
                <a:cs typeface="PT Sans Narrow"/>
                <a:sym typeface="PT Sans Narrow"/>
              </a:rPr>
              <a:t>Potential Plot</a:t>
            </a:r>
            <a:endParaRPr>
              <a:latin typeface="PT Sans Narrow"/>
              <a:ea typeface="PT Sans Narrow"/>
              <a:cs typeface="PT Sans Narrow"/>
              <a:sym typeface="PT Sans Narro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idx="1" type="body"/>
          </p:nvPr>
        </p:nvSpPr>
        <p:spPr>
          <a:xfrm>
            <a:off x="311700" y="828200"/>
            <a:ext cx="8520600" cy="3846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2512">
                <a:latin typeface="PT Sans Narrow"/>
                <a:ea typeface="PT Sans Narrow"/>
                <a:cs typeface="PT Sans Narrow"/>
                <a:sym typeface="PT Sans Narrow"/>
              </a:rPr>
              <a:t>&gt; Learning Phase</a:t>
            </a:r>
            <a:endParaRPr sz="2512">
              <a:latin typeface="PT Sans Narrow"/>
              <a:ea typeface="PT Sans Narrow"/>
              <a:cs typeface="PT Sans Narrow"/>
              <a:sym typeface="PT Sans Narrow"/>
            </a:endParaRPr>
          </a:p>
          <a:p>
            <a:pPr indent="0" lvl="0" marL="457200" rtl="0" algn="l">
              <a:lnSpc>
                <a:spcPct val="95000"/>
              </a:lnSpc>
              <a:spcBef>
                <a:spcPts val="1200"/>
              </a:spcBef>
              <a:spcAft>
                <a:spcPts val="0"/>
              </a:spcAft>
              <a:buSzPts val="1018"/>
              <a:buNone/>
            </a:pPr>
            <a:r>
              <a:rPr lang="en" sz="1712">
                <a:latin typeface="PT Sans Narrow"/>
                <a:ea typeface="PT Sans Narrow"/>
                <a:cs typeface="PT Sans Narrow"/>
                <a:sym typeface="PT Sans Narrow"/>
              </a:rPr>
              <a:t>&gt; Quantum Dot Infrared Photodetectors (QDIPs)</a:t>
            </a:r>
            <a:endParaRPr sz="1712">
              <a:latin typeface="PT Sans Narrow"/>
              <a:ea typeface="PT Sans Narrow"/>
              <a:cs typeface="PT Sans Narrow"/>
              <a:sym typeface="PT Sans Narrow"/>
            </a:endParaRPr>
          </a:p>
          <a:p>
            <a:pPr indent="0" lvl="0" marL="457200" rtl="0" algn="l">
              <a:lnSpc>
                <a:spcPct val="95000"/>
              </a:lnSpc>
              <a:spcBef>
                <a:spcPts val="1200"/>
              </a:spcBef>
              <a:spcAft>
                <a:spcPts val="0"/>
              </a:spcAft>
              <a:buSzPts val="1018"/>
              <a:buNone/>
            </a:pPr>
            <a:r>
              <a:rPr lang="en" sz="1712">
                <a:latin typeface="PT Sans Narrow"/>
                <a:ea typeface="PT Sans Narrow"/>
                <a:cs typeface="PT Sans Narrow"/>
                <a:sym typeface="PT Sans Narrow"/>
              </a:rPr>
              <a:t>&gt; Type-II SuperLattice (T2SL) </a:t>
            </a:r>
            <a:endParaRPr sz="1712">
              <a:latin typeface="PT Sans Narrow"/>
              <a:ea typeface="PT Sans Narrow"/>
              <a:cs typeface="PT Sans Narrow"/>
              <a:sym typeface="PT Sans Narrow"/>
            </a:endParaRPr>
          </a:p>
          <a:p>
            <a:pPr indent="0" lvl="0" marL="0" rtl="0" algn="l">
              <a:lnSpc>
                <a:spcPct val="95000"/>
              </a:lnSpc>
              <a:spcBef>
                <a:spcPts val="1200"/>
              </a:spcBef>
              <a:spcAft>
                <a:spcPts val="0"/>
              </a:spcAft>
              <a:buSzPts val="1018"/>
              <a:buNone/>
            </a:pPr>
            <a:r>
              <a:rPr lang="en" sz="2512">
                <a:latin typeface="PT Sans Narrow"/>
                <a:ea typeface="PT Sans Narrow"/>
                <a:cs typeface="PT Sans Narrow"/>
                <a:sym typeface="PT Sans Narrow"/>
              </a:rPr>
              <a:t>&gt; </a:t>
            </a:r>
            <a:r>
              <a:rPr i="1" lang="en" sz="2512">
                <a:latin typeface="PT Sans Narrow"/>
                <a:ea typeface="PT Sans Narrow"/>
                <a:cs typeface="PT Sans Narrow"/>
                <a:sym typeface="PT Sans Narrow"/>
              </a:rPr>
              <a:t>nextnano</a:t>
            </a:r>
            <a:r>
              <a:rPr lang="en" sz="2512">
                <a:latin typeface="PT Sans Narrow"/>
                <a:ea typeface="PT Sans Narrow"/>
                <a:cs typeface="PT Sans Narrow"/>
                <a:sym typeface="PT Sans Narrow"/>
              </a:rPr>
              <a:t> basic framework</a:t>
            </a:r>
            <a:endParaRPr sz="2512">
              <a:latin typeface="PT Sans Narrow"/>
              <a:ea typeface="PT Sans Narrow"/>
              <a:cs typeface="PT Sans Narrow"/>
              <a:sym typeface="PT Sans Narrow"/>
            </a:endParaRPr>
          </a:p>
          <a:p>
            <a:pPr indent="0" lvl="0" marL="0" rtl="0" algn="l">
              <a:lnSpc>
                <a:spcPct val="95000"/>
              </a:lnSpc>
              <a:spcBef>
                <a:spcPts val="1200"/>
              </a:spcBef>
              <a:spcAft>
                <a:spcPts val="0"/>
              </a:spcAft>
              <a:buSzPts val="1018"/>
              <a:buNone/>
            </a:pPr>
            <a:r>
              <a:rPr lang="en" sz="2512">
                <a:latin typeface="PT Sans Narrow"/>
                <a:ea typeface="PT Sans Narrow"/>
                <a:cs typeface="PT Sans Narrow"/>
                <a:sym typeface="PT Sans Narrow"/>
              </a:rPr>
              <a:t>&gt; Simulation - I</a:t>
            </a:r>
            <a:endParaRPr sz="2512">
              <a:latin typeface="PT Sans Narrow"/>
              <a:ea typeface="PT Sans Narrow"/>
              <a:cs typeface="PT Sans Narrow"/>
              <a:sym typeface="PT Sans Narrow"/>
            </a:endParaRPr>
          </a:p>
          <a:p>
            <a:pPr indent="0" lvl="0" marL="0" rtl="0" algn="l">
              <a:lnSpc>
                <a:spcPct val="95000"/>
              </a:lnSpc>
              <a:spcBef>
                <a:spcPts val="1200"/>
              </a:spcBef>
              <a:spcAft>
                <a:spcPts val="0"/>
              </a:spcAft>
              <a:buSzPts val="1018"/>
              <a:buNone/>
            </a:pPr>
            <a:r>
              <a:rPr lang="en" sz="2500">
                <a:latin typeface="PT Sans Narrow"/>
                <a:ea typeface="PT Sans Narrow"/>
                <a:cs typeface="PT Sans Narrow"/>
                <a:sym typeface="PT Sans Narrow"/>
              </a:rPr>
              <a:t>&gt; Simulation - II</a:t>
            </a:r>
            <a:endParaRPr sz="2500">
              <a:latin typeface="PT Sans Narrow"/>
              <a:ea typeface="PT Sans Narrow"/>
              <a:cs typeface="PT Sans Narrow"/>
              <a:sym typeface="PT Sans Narrow"/>
            </a:endParaRPr>
          </a:p>
          <a:p>
            <a:pPr indent="0" lvl="0" marL="0" rtl="0" algn="l">
              <a:lnSpc>
                <a:spcPct val="95000"/>
              </a:lnSpc>
              <a:spcBef>
                <a:spcPts val="1200"/>
              </a:spcBef>
              <a:spcAft>
                <a:spcPts val="0"/>
              </a:spcAft>
              <a:buSzPts val="1018"/>
              <a:buNone/>
            </a:pPr>
            <a:r>
              <a:rPr lang="en" sz="2500">
                <a:latin typeface="PT Sans Narrow"/>
                <a:ea typeface="PT Sans Narrow"/>
                <a:cs typeface="PT Sans Narrow"/>
                <a:sym typeface="PT Sans Narrow"/>
              </a:rPr>
              <a:t>&gt; </a:t>
            </a:r>
            <a:r>
              <a:rPr lang="en" sz="2500">
                <a:highlight>
                  <a:srgbClr val="FFFF00"/>
                </a:highlight>
                <a:latin typeface="PT Sans Narrow"/>
                <a:ea typeface="PT Sans Narrow"/>
                <a:cs typeface="PT Sans Narrow"/>
                <a:sym typeface="PT Sans Narrow"/>
              </a:rPr>
              <a:t>Learnings and Difficulties Faced</a:t>
            </a:r>
            <a:endParaRPr sz="2500">
              <a:highlight>
                <a:srgbClr val="FFFF00"/>
              </a:highlight>
              <a:latin typeface="PT Sans Narrow"/>
              <a:ea typeface="PT Sans Narrow"/>
              <a:cs typeface="PT Sans Narrow"/>
              <a:sym typeface="PT Sans Narrow"/>
            </a:endParaRPr>
          </a:p>
          <a:p>
            <a:pPr indent="0" lvl="0" marL="0" rtl="0" algn="l">
              <a:lnSpc>
                <a:spcPct val="95000"/>
              </a:lnSpc>
              <a:spcBef>
                <a:spcPts val="1200"/>
              </a:spcBef>
              <a:spcAft>
                <a:spcPts val="1200"/>
              </a:spcAft>
              <a:buSzPts val="1018"/>
              <a:buNone/>
            </a:pPr>
            <a:r>
              <a:rPr lang="en" sz="2500">
                <a:latin typeface="PT Sans Narrow"/>
                <a:ea typeface="PT Sans Narrow"/>
                <a:cs typeface="PT Sans Narrow"/>
                <a:sym typeface="PT Sans Narrow"/>
              </a:rPr>
              <a:t>&gt; References</a:t>
            </a:r>
            <a:endParaRPr sz="2500">
              <a:latin typeface="PT Sans Narrow"/>
              <a:ea typeface="PT Sans Narrow"/>
              <a:cs typeface="PT Sans Narrow"/>
              <a:sym typeface="PT Sans Narrow"/>
            </a:endParaRPr>
          </a:p>
        </p:txBody>
      </p:sp>
      <p:sp>
        <p:nvSpPr>
          <p:cNvPr id="213" name="Google Shape;213;p33"/>
          <p:cNvSpPr txBox="1"/>
          <p:nvPr>
            <p:ph type="title"/>
          </p:nvPr>
        </p:nvSpPr>
        <p:spPr>
          <a:xfrm>
            <a:off x="311700" y="205300"/>
            <a:ext cx="8520600" cy="707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400"/>
              <a:t>Outline</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311700" y="205300"/>
            <a:ext cx="8520600" cy="707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400"/>
              <a:t>Learnings and Difficulties Faced</a:t>
            </a:r>
            <a:endParaRPr sz="2400"/>
          </a:p>
        </p:txBody>
      </p:sp>
      <p:sp>
        <p:nvSpPr>
          <p:cNvPr id="219" name="Google Shape;219;p34"/>
          <p:cNvSpPr txBox="1"/>
          <p:nvPr>
            <p:ph idx="1" type="body"/>
          </p:nvPr>
        </p:nvSpPr>
        <p:spPr>
          <a:xfrm>
            <a:off x="311700" y="806400"/>
            <a:ext cx="8520600" cy="387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PT Sans Narrow"/>
                <a:ea typeface="PT Sans Narrow"/>
                <a:cs typeface="PT Sans Narrow"/>
                <a:sym typeface="PT Sans Narrow"/>
              </a:rPr>
              <a:t>&gt; I learned about Type-II structures such as T2QDs and T2SLs. They have much potential that needs to be researched.</a:t>
            </a:r>
            <a:endParaRPr sz="2200">
              <a:latin typeface="PT Sans Narrow"/>
              <a:ea typeface="PT Sans Narrow"/>
              <a:cs typeface="PT Sans Narrow"/>
              <a:sym typeface="PT Sans Narrow"/>
            </a:endParaRPr>
          </a:p>
          <a:p>
            <a:pPr indent="0" lvl="0" marL="0" rtl="0" algn="l">
              <a:spcBef>
                <a:spcPts val="1200"/>
              </a:spcBef>
              <a:spcAft>
                <a:spcPts val="0"/>
              </a:spcAft>
              <a:buNone/>
            </a:pPr>
            <a:r>
              <a:rPr lang="en" sz="2200">
                <a:latin typeface="PT Sans Narrow"/>
                <a:ea typeface="PT Sans Narrow"/>
                <a:cs typeface="PT Sans Narrow"/>
                <a:sym typeface="PT Sans Narrow"/>
              </a:rPr>
              <a:t>&gt; Encountered some new result plots such as Eigenvalue Spectrum, Spinor Component, Transition Spectrum, etc.</a:t>
            </a:r>
            <a:endParaRPr sz="2200">
              <a:latin typeface="PT Sans Narrow"/>
              <a:ea typeface="PT Sans Narrow"/>
              <a:cs typeface="PT Sans Narrow"/>
              <a:sym typeface="PT Sans Narrow"/>
            </a:endParaRPr>
          </a:p>
          <a:p>
            <a:pPr indent="0" lvl="0" marL="0" rtl="0" algn="l">
              <a:spcBef>
                <a:spcPts val="1200"/>
              </a:spcBef>
              <a:spcAft>
                <a:spcPts val="0"/>
              </a:spcAft>
              <a:buNone/>
            </a:pPr>
            <a:r>
              <a:rPr lang="en" sz="2200">
                <a:latin typeface="PT Sans Narrow"/>
                <a:ea typeface="PT Sans Narrow"/>
                <a:cs typeface="PT Sans Narrow"/>
                <a:sym typeface="PT Sans Narrow"/>
              </a:rPr>
              <a:t>&gt; Difficulty I faced was mainly about </a:t>
            </a:r>
            <a:r>
              <a:rPr i="1" lang="en" sz="2200">
                <a:latin typeface="PT Sans Narrow"/>
                <a:ea typeface="PT Sans Narrow"/>
                <a:cs typeface="PT Sans Narrow"/>
                <a:sym typeface="PT Sans Narrow"/>
              </a:rPr>
              <a:t>nextnano</a:t>
            </a:r>
            <a:r>
              <a:rPr lang="en" sz="2200">
                <a:latin typeface="PT Sans Narrow"/>
                <a:ea typeface="PT Sans Narrow"/>
                <a:cs typeface="PT Sans Narrow"/>
                <a:sym typeface="PT Sans Narrow"/>
              </a:rPr>
              <a:t> software code and simulations as not much reference material is not available.</a:t>
            </a:r>
            <a:endParaRPr sz="2200">
              <a:latin typeface="PT Sans Narrow"/>
              <a:ea typeface="PT Sans Narrow"/>
              <a:cs typeface="PT Sans Narrow"/>
              <a:sym typeface="PT Sans Narrow"/>
            </a:endParaRPr>
          </a:p>
          <a:p>
            <a:pPr indent="0" lvl="0" marL="0" rtl="0" algn="l">
              <a:spcBef>
                <a:spcPts val="1200"/>
              </a:spcBef>
              <a:spcAft>
                <a:spcPts val="1200"/>
              </a:spcAft>
              <a:buNone/>
            </a:pPr>
            <a:r>
              <a:rPr lang="en" sz="2200">
                <a:latin typeface="PT Sans Narrow"/>
                <a:ea typeface="PT Sans Narrow"/>
                <a:cs typeface="PT Sans Narrow"/>
                <a:sym typeface="PT Sans Narrow"/>
              </a:rPr>
              <a:t>&gt; Making finer grid is good for accuracy but it’s a compromise with other resources. We have to strike a balance between them.</a:t>
            </a:r>
            <a:endParaRPr sz="2200">
              <a:latin typeface="PT Sans Narrow"/>
              <a:ea typeface="PT Sans Narrow"/>
              <a:cs typeface="PT Sans Narrow"/>
              <a:sym typeface="PT Sans Narro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5"/>
          <p:cNvSpPr txBox="1"/>
          <p:nvPr>
            <p:ph idx="1" type="body"/>
          </p:nvPr>
        </p:nvSpPr>
        <p:spPr>
          <a:xfrm>
            <a:off x="311700" y="828200"/>
            <a:ext cx="8520600" cy="3846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2512">
                <a:latin typeface="PT Sans Narrow"/>
                <a:ea typeface="PT Sans Narrow"/>
                <a:cs typeface="PT Sans Narrow"/>
                <a:sym typeface="PT Sans Narrow"/>
              </a:rPr>
              <a:t>&gt; Learning Phase</a:t>
            </a:r>
            <a:endParaRPr sz="2512">
              <a:latin typeface="PT Sans Narrow"/>
              <a:ea typeface="PT Sans Narrow"/>
              <a:cs typeface="PT Sans Narrow"/>
              <a:sym typeface="PT Sans Narrow"/>
            </a:endParaRPr>
          </a:p>
          <a:p>
            <a:pPr indent="0" lvl="0" marL="457200" rtl="0" algn="l">
              <a:lnSpc>
                <a:spcPct val="95000"/>
              </a:lnSpc>
              <a:spcBef>
                <a:spcPts val="1200"/>
              </a:spcBef>
              <a:spcAft>
                <a:spcPts val="0"/>
              </a:spcAft>
              <a:buSzPts val="1018"/>
              <a:buNone/>
            </a:pPr>
            <a:r>
              <a:rPr lang="en" sz="1712">
                <a:latin typeface="PT Sans Narrow"/>
                <a:ea typeface="PT Sans Narrow"/>
                <a:cs typeface="PT Sans Narrow"/>
                <a:sym typeface="PT Sans Narrow"/>
              </a:rPr>
              <a:t>&gt; Quantum Dot Infrared Photodetectors (QDIPs)</a:t>
            </a:r>
            <a:endParaRPr sz="1712">
              <a:latin typeface="PT Sans Narrow"/>
              <a:ea typeface="PT Sans Narrow"/>
              <a:cs typeface="PT Sans Narrow"/>
              <a:sym typeface="PT Sans Narrow"/>
            </a:endParaRPr>
          </a:p>
          <a:p>
            <a:pPr indent="0" lvl="0" marL="457200" rtl="0" algn="l">
              <a:lnSpc>
                <a:spcPct val="95000"/>
              </a:lnSpc>
              <a:spcBef>
                <a:spcPts val="1200"/>
              </a:spcBef>
              <a:spcAft>
                <a:spcPts val="0"/>
              </a:spcAft>
              <a:buSzPts val="1018"/>
              <a:buNone/>
            </a:pPr>
            <a:r>
              <a:rPr lang="en" sz="1712">
                <a:latin typeface="PT Sans Narrow"/>
                <a:ea typeface="PT Sans Narrow"/>
                <a:cs typeface="PT Sans Narrow"/>
                <a:sym typeface="PT Sans Narrow"/>
              </a:rPr>
              <a:t>&gt; Type-II SuperLattice (T2SL) </a:t>
            </a:r>
            <a:endParaRPr sz="1712">
              <a:latin typeface="PT Sans Narrow"/>
              <a:ea typeface="PT Sans Narrow"/>
              <a:cs typeface="PT Sans Narrow"/>
              <a:sym typeface="PT Sans Narrow"/>
            </a:endParaRPr>
          </a:p>
          <a:p>
            <a:pPr indent="0" lvl="0" marL="0" rtl="0" algn="l">
              <a:lnSpc>
                <a:spcPct val="95000"/>
              </a:lnSpc>
              <a:spcBef>
                <a:spcPts val="1200"/>
              </a:spcBef>
              <a:spcAft>
                <a:spcPts val="0"/>
              </a:spcAft>
              <a:buSzPts val="1018"/>
              <a:buNone/>
            </a:pPr>
            <a:r>
              <a:rPr lang="en" sz="2512">
                <a:latin typeface="PT Sans Narrow"/>
                <a:ea typeface="PT Sans Narrow"/>
                <a:cs typeface="PT Sans Narrow"/>
                <a:sym typeface="PT Sans Narrow"/>
              </a:rPr>
              <a:t>&gt; </a:t>
            </a:r>
            <a:r>
              <a:rPr i="1" lang="en" sz="2512">
                <a:latin typeface="PT Sans Narrow"/>
                <a:ea typeface="PT Sans Narrow"/>
                <a:cs typeface="PT Sans Narrow"/>
                <a:sym typeface="PT Sans Narrow"/>
              </a:rPr>
              <a:t>nextnano</a:t>
            </a:r>
            <a:r>
              <a:rPr lang="en" sz="2512">
                <a:latin typeface="PT Sans Narrow"/>
                <a:ea typeface="PT Sans Narrow"/>
                <a:cs typeface="PT Sans Narrow"/>
                <a:sym typeface="PT Sans Narrow"/>
              </a:rPr>
              <a:t> basic framework</a:t>
            </a:r>
            <a:endParaRPr sz="2512">
              <a:latin typeface="PT Sans Narrow"/>
              <a:ea typeface="PT Sans Narrow"/>
              <a:cs typeface="PT Sans Narrow"/>
              <a:sym typeface="PT Sans Narrow"/>
            </a:endParaRPr>
          </a:p>
          <a:p>
            <a:pPr indent="0" lvl="0" marL="0" rtl="0" algn="l">
              <a:lnSpc>
                <a:spcPct val="95000"/>
              </a:lnSpc>
              <a:spcBef>
                <a:spcPts val="1200"/>
              </a:spcBef>
              <a:spcAft>
                <a:spcPts val="0"/>
              </a:spcAft>
              <a:buSzPts val="1018"/>
              <a:buNone/>
            </a:pPr>
            <a:r>
              <a:rPr lang="en" sz="2512">
                <a:latin typeface="PT Sans Narrow"/>
                <a:ea typeface="PT Sans Narrow"/>
                <a:cs typeface="PT Sans Narrow"/>
                <a:sym typeface="PT Sans Narrow"/>
              </a:rPr>
              <a:t>&gt; Simulation - I</a:t>
            </a:r>
            <a:endParaRPr sz="2512">
              <a:latin typeface="PT Sans Narrow"/>
              <a:ea typeface="PT Sans Narrow"/>
              <a:cs typeface="PT Sans Narrow"/>
              <a:sym typeface="PT Sans Narrow"/>
            </a:endParaRPr>
          </a:p>
          <a:p>
            <a:pPr indent="0" lvl="0" marL="0" rtl="0" algn="l">
              <a:lnSpc>
                <a:spcPct val="95000"/>
              </a:lnSpc>
              <a:spcBef>
                <a:spcPts val="1200"/>
              </a:spcBef>
              <a:spcAft>
                <a:spcPts val="0"/>
              </a:spcAft>
              <a:buSzPts val="1018"/>
              <a:buNone/>
            </a:pPr>
            <a:r>
              <a:rPr lang="en" sz="2500">
                <a:latin typeface="PT Sans Narrow"/>
                <a:ea typeface="PT Sans Narrow"/>
                <a:cs typeface="PT Sans Narrow"/>
                <a:sym typeface="PT Sans Narrow"/>
              </a:rPr>
              <a:t>&gt; Simulation - II</a:t>
            </a:r>
            <a:endParaRPr sz="2500">
              <a:latin typeface="PT Sans Narrow"/>
              <a:ea typeface="PT Sans Narrow"/>
              <a:cs typeface="PT Sans Narrow"/>
              <a:sym typeface="PT Sans Narrow"/>
            </a:endParaRPr>
          </a:p>
          <a:p>
            <a:pPr indent="0" lvl="0" marL="0" rtl="0" algn="l">
              <a:lnSpc>
                <a:spcPct val="95000"/>
              </a:lnSpc>
              <a:spcBef>
                <a:spcPts val="1200"/>
              </a:spcBef>
              <a:spcAft>
                <a:spcPts val="0"/>
              </a:spcAft>
              <a:buSzPts val="1018"/>
              <a:buNone/>
            </a:pPr>
            <a:r>
              <a:rPr lang="en" sz="2500">
                <a:latin typeface="PT Sans Narrow"/>
                <a:ea typeface="PT Sans Narrow"/>
                <a:cs typeface="PT Sans Narrow"/>
                <a:sym typeface="PT Sans Narrow"/>
              </a:rPr>
              <a:t>&gt; Learnings and Difficulties Faced</a:t>
            </a:r>
            <a:endParaRPr sz="2500">
              <a:latin typeface="PT Sans Narrow"/>
              <a:ea typeface="PT Sans Narrow"/>
              <a:cs typeface="PT Sans Narrow"/>
              <a:sym typeface="PT Sans Narrow"/>
            </a:endParaRPr>
          </a:p>
          <a:p>
            <a:pPr indent="0" lvl="0" marL="0" rtl="0" algn="l">
              <a:lnSpc>
                <a:spcPct val="95000"/>
              </a:lnSpc>
              <a:spcBef>
                <a:spcPts val="1200"/>
              </a:spcBef>
              <a:spcAft>
                <a:spcPts val="1200"/>
              </a:spcAft>
              <a:buSzPts val="1018"/>
              <a:buNone/>
            </a:pPr>
            <a:r>
              <a:rPr lang="en" sz="2500">
                <a:latin typeface="PT Sans Narrow"/>
                <a:ea typeface="PT Sans Narrow"/>
                <a:cs typeface="PT Sans Narrow"/>
                <a:sym typeface="PT Sans Narrow"/>
              </a:rPr>
              <a:t>&gt; </a:t>
            </a:r>
            <a:r>
              <a:rPr lang="en" sz="2500">
                <a:highlight>
                  <a:srgbClr val="FFFF00"/>
                </a:highlight>
                <a:latin typeface="PT Sans Narrow"/>
                <a:ea typeface="PT Sans Narrow"/>
                <a:cs typeface="PT Sans Narrow"/>
                <a:sym typeface="PT Sans Narrow"/>
              </a:rPr>
              <a:t>References</a:t>
            </a:r>
            <a:endParaRPr sz="2500">
              <a:highlight>
                <a:srgbClr val="FFFF00"/>
              </a:highlight>
              <a:latin typeface="PT Sans Narrow"/>
              <a:ea typeface="PT Sans Narrow"/>
              <a:cs typeface="PT Sans Narrow"/>
              <a:sym typeface="PT Sans Narrow"/>
            </a:endParaRPr>
          </a:p>
        </p:txBody>
      </p:sp>
      <p:sp>
        <p:nvSpPr>
          <p:cNvPr id="225" name="Google Shape;225;p35"/>
          <p:cNvSpPr txBox="1"/>
          <p:nvPr>
            <p:ph type="title"/>
          </p:nvPr>
        </p:nvSpPr>
        <p:spPr>
          <a:xfrm>
            <a:off x="311700" y="205300"/>
            <a:ext cx="8520600" cy="707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400"/>
              <a:t>Outline</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6"/>
          <p:cNvSpPr txBox="1"/>
          <p:nvPr>
            <p:ph type="title"/>
          </p:nvPr>
        </p:nvSpPr>
        <p:spPr>
          <a:xfrm>
            <a:off x="311700" y="205300"/>
            <a:ext cx="8520600" cy="707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400"/>
              <a:t>References</a:t>
            </a:r>
            <a:endParaRPr sz="2400"/>
          </a:p>
        </p:txBody>
      </p:sp>
      <p:sp>
        <p:nvSpPr>
          <p:cNvPr id="231" name="Google Shape;231;p36"/>
          <p:cNvSpPr txBox="1"/>
          <p:nvPr>
            <p:ph idx="1" type="body"/>
          </p:nvPr>
        </p:nvSpPr>
        <p:spPr>
          <a:xfrm>
            <a:off x="311700" y="806400"/>
            <a:ext cx="8520600" cy="387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PT Sans Narrow"/>
                <a:ea typeface="PT Sans Narrow"/>
                <a:cs typeface="PT Sans Narrow"/>
                <a:sym typeface="PT Sans Narrow"/>
              </a:rPr>
              <a:t>[1] A. Rogalski, "Insight on quantum dot infrared photodetectors", 2nd National Conference on Nanotechnology ‘NANO 2008’, Vol. 146 (2009)</a:t>
            </a:r>
            <a:endParaRPr sz="1700">
              <a:latin typeface="PT Sans Narrow"/>
              <a:ea typeface="PT Sans Narrow"/>
              <a:cs typeface="PT Sans Narrow"/>
              <a:sym typeface="PT Sans Narrow"/>
            </a:endParaRPr>
          </a:p>
          <a:p>
            <a:pPr indent="0" lvl="0" marL="0" rtl="0" algn="l">
              <a:spcBef>
                <a:spcPts val="1200"/>
              </a:spcBef>
              <a:spcAft>
                <a:spcPts val="0"/>
              </a:spcAft>
              <a:buNone/>
            </a:pPr>
            <a:r>
              <a:rPr lang="en" sz="1700">
                <a:latin typeface="PT Sans Narrow"/>
                <a:ea typeface="PT Sans Narrow"/>
                <a:cs typeface="PT Sans Narrow"/>
                <a:sym typeface="PT Sans Narrow"/>
              </a:rPr>
              <a:t>[2] Elena A. Plis, "InAs/GaSb Type-II Superlattice Detectors", Advances in Electronics, Vol. 2014 (2014)</a:t>
            </a:r>
            <a:endParaRPr sz="1700">
              <a:latin typeface="PT Sans Narrow"/>
              <a:ea typeface="PT Sans Narrow"/>
              <a:cs typeface="PT Sans Narrow"/>
              <a:sym typeface="PT Sans Narrow"/>
            </a:endParaRPr>
          </a:p>
          <a:p>
            <a:pPr indent="0" lvl="0" marL="0" rtl="0" algn="l">
              <a:spcBef>
                <a:spcPts val="1200"/>
              </a:spcBef>
              <a:spcAft>
                <a:spcPts val="0"/>
              </a:spcAft>
              <a:buNone/>
            </a:pPr>
            <a:r>
              <a:rPr lang="en" sz="1700">
                <a:latin typeface="PT Sans Narrow"/>
                <a:ea typeface="PT Sans Narrow"/>
                <a:cs typeface="PT Sans Narrow"/>
                <a:sym typeface="PT Sans Narrow"/>
              </a:rPr>
              <a:t>[3] Adrienne D. Stiff-Roberts, "Quantum-dot infrared photodetectors: a review", Journal of Nanophotonics, Vol. 3, 031607 (14 April 2009)</a:t>
            </a:r>
            <a:endParaRPr sz="1700">
              <a:latin typeface="PT Sans Narrow"/>
              <a:ea typeface="PT Sans Narrow"/>
              <a:cs typeface="PT Sans Narrow"/>
              <a:sym typeface="PT Sans Narrow"/>
            </a:endParaRPr>
          </a:p>
          <a:p>
            <a:pPr indent="0" lvl="0" marL="0" rtl="0" algn="l">
              <a:spcBef>
                <a:spcPts val="1200"/>
              </a:spcBef>
              <a:spcAft>
                <a:spcPts val="0"/>
              </a:spcAft>
              <a:buNone/>
            </a:pPr>
            <a:r>
              <a:rPr lang="en" sz="1700">
                <a:latin typeface="PT Sans Narrow"/>
                <a:ea typeface="PT Sans Narrow"/>
                <a:cs typeface="PT Sans Narrow"/>
                <a:sym typeface="PT Sans Narrow"/>
              </a:rPr>
              <a:t>[4] Zhuo Deng , Daqian Guo, "Mid-Wave Infrared InAs/GaSb Type-II Superlattice Photodetector With n-B-p Design Grown on GaAs Substrate", IEEE JOURNAL OF QUANTUM ELECTRONICS, VOL. 55, NO. 4 (August 2019)</a:t>
            </a:r>
            <a:endParaRPr sz="1700">
              <a:latin typeface="PT Sans Narrow"/>
              <a:ea typeface="PT Sans Narrow"/>
              <a:cs typeface="PT Sans Narrow"/>
              <a:sym typeface="PT Sans Narrow"/>
            </a:endParaRPr>
          </a:p>
          <a:p>
            <a:pPr indent="0" lvl="0" marL="0" rtl="0" algn="l">
              <a:spcBef>
                <a:spcPts val="1200"/>
              </a:spcBef>
              <a:spcAft>
                <a:spcPts val="0"/>
              </a:spcAft>
              <a:buNone/>
            </a:pPr>
            <a:r>
              <a:rPr lang="en" sz="1700">
                <a:latin typeface="PT Sans Narrow"/>
                <a:ea typeface="PT Sans Narrow"/>
                <a:cs typeface="PT Sans Narrow"/>
                <a:sym typeface="PT Sans Narrow"/>
              </a:rPr>
              <a:t>[5] Hai-Ming Ji, Baolai Liang, Paul J. Simmonds, "Hybrid type-I InAs/GaAs and type-II GaSb/GaAs quantum dot structure with enhanced photoluminescence", APPLIED PHYSICS LETTERS 106, 103104 (2015)</a:t>
            </a:r>
            <a:endParaRPr sz="1700">
              <a:latin typeface="PT Sans Narrow"/>
              <a:ea typeface="PT Sans Narrow"/>
              <a:cs typeface="PT Sans Narrow"/>
              <a:sym typeface="PT Sans Narrow"/>
            </a:endParaRPr>
          </a:p>
          <a:p>
            <a:pPr indent="0" lvl="0" marL="0" rtl="0" algn="l">
              <a:spcBef>
                <a:spcPts val="1200"/>
              </a:spcBef>
              <a:spcAft>
                <a:spcPts val="0"/>
              </a:spcAft>
              <a:buNone/>
            </a:pPr>
            <a:r>
              <a:rPr lang="en" sz="1700">
                <a:latin typeface="PT Sans Narrow"/>
                <a:ea typeface="PT Sans Narrow"/>
                <a:cs typeface="PT Sans Narrow"/>
                <a:sym typeface="PT Sans Narrow"/>
              </a:rPr>
              <a:t>[6] https://www.nextnano.com/dokuwiki/doku.php</a:t>
            </a:r>
            <a:endParaRPr sz="1700">
              <a:latin typeface="PT Sans Narrow"/>
              <a:ea typeface="PT Sans Narrow"/>
              <a:cs typeface="PT Sans Narrow"/>
              <a:sym typeface="PT Sans Narrow"/>
            </a:endParaRPr>
          </a:p>
          <a:p>
            <a:pPr indent="0" lvl="0" marL="0" rtl="0" algn="l">
              <a:spcBef>
                <a:spcPts val="1200"/>
              </a:spcBef>
              <a:spcAft>
                <a:spcPts val="0"/>
              </a:spcAft>
              <a:buNone/>
            </a:pPr>
            <a:r>
              <a:t/>
            </a:r>
            <a:endParaRPr sz="2200">
              <a:latin typeface="PT Sans Narrow"/>
              <a:ea typeface="PT Sans Narrow"/>
              <a:cs typeface="PT Sans Narrow"/>
              <a:sym typeface="PT Sans Narrow"/>
            </a:endParaRPr>
          </a:p>
          <a:p>
            <a:pPr indent="0" lvl="0" marL="0" rtl="0" algn="l">
              <a:spcBef>
                <a:spcPts val="1200"/>
              </a:spcBef>
              <a:spcAft>
                <a:spcPts val="0"/>
              </a:spcAft>
              <a:buNone/>
            </a:pPr>
            <a:r>
              <a:t/>
            </a:r>
            <a:endParaRPr sz="2200">
              <a:latin typeface="PT Sans Narrow"/>
              <a:ea typeface="PT Sans Narrow"/>
              <a:cs typeface="PT Sans Narrow"/>
              <a:sym typeface="PT Sans Narrow"/>
            </a:endParaRPr>
          </a:p>
          <a:p>
            <a:pPr indent="0" lvl="0" marL="0" rtl="0" algn="l">
              <a:spcBef>
                <a:spcPts val="1200"/>
              </a:spcBef>
              <a:spcAft>
                <a:spcPts val="1200"/>
              </a:spcAft>
              <a:buNone/>
            </a:pPr>
            <a:r>
              <a:t/>
            </a:r>
            <a:endParaRPr sz="2200">
              <a:latin typeface="PT Sans Narrow"/>
              <a:ea typeface="PT Sans Narrow"/>
              <a:cs typeface="PT Sans Narrow"/>
              <a:sym typeface="PT Sans Narro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7"/>
          <p:cNvSpPr txBox="1"/>
          <p:nvPr>
            <p:ph type="title"/>
          </p:nvPr>
        </p:nvSpPr>
        <p:spPr>
          <a:xfrm>
            <a:off x="311700" y="205300"/>
            <a:ext cx="8520600" cy="707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400"/>
              <a:t>Appendix</a:t>
            </a:r>
            <a:endParaRPr sz="2400"/>
          </a:p>
        </p:txBody>
      </p:sp>
      <p:sp>
        <p:nvSpPr>
          <p:cNvPr id="237" name="Google Shape;237;p37"/>
          <p:cNvSpPr txBox="1"/>
          <p:nvPr>
            <p:ph idx="1" type="body"/>
          </p:nvPr>
        </p:nvSpPr>
        <p:spPr>
          <a:xfrm>
            <a:off x="311700" y="806400"/>
            <a:ext cx="8520600" cy="387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PT Sans Narrow"/>
                <a:ea typeface="PT Sans Narrow"/>
                <a:cs typeface="PT Sans Narrow"/>
                <a:sym typeface="PT Sans Narrow"/>
              </a:rPr>
              <a:t>Code files :</a:t>
            </a:r>
            <a:endParaRPr sz="2200">
              <a:latin typeface="PT Sans Narrow"/>
              <a:ea typeface="PT Sans Narrow"/>
              <a:cs typeface="PT Sans Narrow"/>
              <a:sym typeface="PT Sans Narrow"/>
            </a:endParaRPr>
          </a:p>
          <a:p>
            <a:pPr indent="0" lvl="0" marL="0" rtl="0" algn="l">
              <a:spcBef>
                <a:spcPts val="1200"/>
              </a:spcBef>
              <a:spcAft>
                <a:spcPts val="0"/>
              </a:spcAft>
              <a:buNone/>
            </a:pPr>
            <a:r>
              <a:rPr lang="en" sz="2200" u="sng">
                <a:solidFill>
                  <a:schemeClr val="hlink"/>
                </a:solidFill>
                <a:latin typeface="PT Sans Narrow"/>
                <a:ea typeface="PT Sans Narrow"/>
                <a:cs typeface="PT Sans Narrow"/>
                <a:sym typeface="PT Sans Narrow"/>
                <a:hlinkClick r:id="rId3"/>
              </a:rPr>
              <a:t>https://github.com/MayurWare/EE451-SRE</a:t>
            </a:r>
            <a:endParaRPr sz="2200">
              <a:latin typeface="PT Sans Narrow"/>
              <a:ea typeface="PT Sans Narrow"/>
              <a:cs typeface="PT Sans Narrow"/>
              <a:sym typeface="PT Sans Narrow"/>
            </a:endParaRPr>
          </a:p>
          <a:p>
            <a:pPr indent="0" lvl="0" marL="0" rtl="0" algn="l">
              <a:spcBef>
                <a:spcPts val="1200"/>
              </a:spcBef>
              <a:spcAft>
                <a:spcPts val="0"/>
              </a:spcAft>
              <a:buNone/>
            </a:pPr>
            <a:r>
              <a:t/>
            </a:r>
            <a:endParaRPr sz="2200">
              <a:latin typeface="PT Sans Narrow"/>
              <a:ea typeface="PT Sans Narrow"/>
              <a:cs typeface="PT Sans Narrow"/>
              <a:sym typeface="PT Sans Narrow"/>
            </a:endParaRPr>
          </a:p>
          <a:p>
            <a:pPr indent="0" lvl="0" marL="0" rtl="0" algn="l">
              <a:spcBef>
                <a:spcPts val="1200"/>
              </a:spcBef>
              <a:spcAft>
                <a:spcPts val="0"/>
              </a:spcAft>
              <a:buNone/>
            </a:pPr>
            <a:r>
              <a:t/>
            </a:r>
            <a:endParaRPr sz="2200">
              <a:latin typeface="PT Sans Narrow"/>
              <a:ea typeface="PT Sans Narrow"/>
              <a:cs typeface="PT Sans Narrow"/>
              <a:sym typeface="PT Sans Narrow"/>
            </a:endParaRPr>
          </a:p>
          <a:p>
            <a:pPr indent="0" lvl="0" marL="0" rtl="0" algn="l">
              <a:spcBef>
                <a:spcPts val="1200"/>
              </a:spcBef>
              <a:spcAft>
                <a:spcPts val="0"/>
              </a:spcAft>
              <a:buNone/>
            </a:pPr>
            <a:r>
              <a:rPr lang="en" sz="2200">
                <a:latin typeface="PT Sans Narrow"/>
                <a:ea typeface="PT Sans Narrow"/>
                <a:cs typeface="PT Sans Narrow"/>
                <a:sym typeface="PT Sans Narrow"/>
              </a:rPr>
              <a:t>Project Report (detailed learning report and results) :</a:t>
            </a:r>
            <a:endParaRPr sz="2200">
              <a:latin typeface="PT Sans Narrow"/>
              <a:ea typeface="PT Sans Narrow"/>
              <a:cs typeface="PT Sans Narrow"/>
              <a:sym typeface="PT Sans Narrow"/>
            </a:endParaRPr>
          </a:p>
          <a:p>
            <a:pPr indent="0" lvl="0" marL="0" rtl="0" algn="l">
              <a:spcBef>
                <a:spcPts val="1200"/>
              </a:spcBef>
              <a:spcAft>
                <a:spcPts val="0"/>
              </a:spcAft>
              <a:buNone/>
            </a:pPr>
            <a:r>
              <a:rPr lang="en" sz="2200" u="sng">
                <a:solidFill>
                  <a:schemeClr val="hlink"/>
                </a:solidFill>
                <a:latin typeface="PT Sans Narrow"/>
                <a:ea typeface="PT Sans Narrow"/>
                <a:cs typeface="PT Sans Narrow"/>
                <a:sym typeface="PT Sans Narrow"/>
                <a:hlinkClick r:id="rId4"/>
              </a:rPr>
              <a:t>https://drive.google.com/file/d/1vAj63LpAJaLzW1az9heHNh5vKyAJC2Kb/view?usp=share_link</a:t>
            </a:r>
            <a:endParaRPr sz="2200">
              <a:latin typeface="PT Sans Narrow"/>
              <a:ea typeface="PT Sans Narrow"/>
              <a:cs typeface="PT Sans Narrow"/>
              <a:sym typeface="PT Sans Narrow"/>
            </a:endParaRPr>
          </a:p>
          <a:p>
            <a:pPr indent="0" lvl="0" marL="0" rtl="0" algn="l">
              <a:spcBef>
                <a:spcPts val="1200"/>
              </a:spcBef>
              <a:spcAft>
                <a:spcPts val="0"/>
              </a:spcAft>
              <a:buNone/>
            </a:pPr>
            <a:r>
              <a:t/>
            </a:r>
            <a:endParaRPr sz="2200">
              <a:latin typeface="PT Sans Narrow"/>
              <a:ea typeface="PT Sans Narrow"/>
              <a:cs typeface="PT Sans Narrow"/>
              <a:sym typeface="PT Sans Narrow"/>
            </a:endParaRPr>
          </a:p>
          <a:p>
            <a:pPr indent="0" lvl="0" marL="0" rtl="0" algn="l">
              <a:spcBef>
                <a:spcPts val="1200"/>
              </a:spcBef>
              <a:spcAft>
                <a:spcPts val="1200"/>
              </a:spcAft>
              <a:buNone/>
            </a:pPr>
            <a:r>
              <a:t/>
            </a:r>
            <a:endParaRPr sz="2200">
              <a:latin typeface="PT Sans Narrow"/>
              <a:ea typeface="PT Sans Narrow"/>
              <a:cs typeface="PT Sans Narrow"/>
              <a:sym typeface="PT Sans Narro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8"/>
          <p:cNvSpPr txBox="1"/>
          <p:nvPr>
            <p:ph type="title"/>
          </p:nvPr>
        </p:nvSpPr>
        <p:spPr>
          <a:xfrm>
            <a:off x="311700" y="2218050"/>
            <a:ext cx="8520600" cy="707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3400"/>
              <a:t>Thank You!</a:t>
            </a:r>
            <a:endParaRPr sz="3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205300"/>
            <a:ext cx="8520600" cy="707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400"/>
              <a:t>Learning Phase</a:t>
            </a:r>
            <a:endParaRPr sz="2400"/>
          </a:p>
        </p:txBody>
      </p:sp>
      <p:sp>
        <p:nvSpPr>
          <p:cNvPr id="80" name="Google Shape;80;p15"/>
          <p:cNvSpPr txBox="1"/>
          <p:nvPr>
            <p:ph idx="1" type="body"/>
          </p:nvPr>
        </p:nvSpPr>
        <p:spPr>
          <a:xfrm>
            <a:off x="311700" y="806400"/>
            <a:ext cx="8520600" cy="387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PT Sans Narrow"/>
                <a:ea typeface="PT Sans Narrow"/>
                <a:cs typeface="PT Sans Narrow"/>
                <a:sym typeface="PT Sans Narrow"/>
              </a:rPr>
              <a:t>&gt; Optical detectors or photodetectors are electromagnetic sensors that convert electromagnetic radiation into electric signals that can be measured through an appropriate device. </a:t>
            </a:r>
            <a:endParaRPr sz="2200">
              <a:latin typeface="PT Sans Narrow"/>
              <a:ea typeface="PT Sans Narrow"/>
              <a:cs typeface="PT Sans Narrow"/>
              <a:sym typeface="PT Sans Narrow"/>
            </a:endParaRPr>
          </a:p>
          <a:p>
            <a:pPr indent="0" lvl="0" marL="0" rtl="0" algn="l">
              <a:spcBef>
                <a:spcPts val="1200"/>
              </a:spcBef>
              <a:spcAft>
                <a:spcPts val="0"/>
              </a:spcAft>
              <a:buNone/>
            </a:pPr>
            <a:r>
              <a:rPr lang="en" sz="2200">
                <a:latin typeface="PT Sans Narrow"/>
                <a:ea typeface="PT Sans Narrow"/>
                <a:cs typeface="PT Sans Narrow"/>
                <a:sym typeface="PT Sans Narrow"/>
              </a:rPr>
              <a:t>&gt; In recent times, photodetectors in optical/telecommunication with Si based chips have have become very popular. However, because of the higher bandgap of Si as compared to infrared photon, it is not suitable for the telecommunication spectrum (1.3-1.6 μm).</a:t>
            </a:r>
            <a:endParaRPr sz="2200">
              <a:latin typeface="PT Sans Narrow"/>
              <a:ea typeface="PT Sans Narrow"/>
              <a:cs typeface="PT Sans Narrow"/>
              <a:sym typeface="PT Sans Narrow"/>
            </a:endParaRPr>
          </a:p>
          <a:p>
            <a:pPr indent="0" lvl="0" marL="0" rtl="0" algn="l">
              <a:spcBef>
                <a:spcPts val="1200"/>
              </a:spcBef>
              <a:spcAft>
                <a:spcPts val="1200"/>
              </a:spcAft>
              <a:buNone/>
            </a:pPr>
            <a:r>
              <a:rPr lang="en" sz="2200">
                <a:latin typeface="PT Sans Narrow"/>
                <a:ea typeface="PT Sans Narrow"/>
                <a:cs typeface="PT Sans Narrow"/>
                <a:sym typeface="PT Sans Narrow"/>
              </a:rPr>
              <a:t>&gt; So, Ge-based semiconductors have </a:t>
            </a:r>
            <a:r>
              <a:rPr lang="en" sz="2200">
                <a:latin typeface="PT Sans Narrow"/>
                <a:ea typeface="PT Sans Narrow"/>
                <a:cs typeface="PT Sans Narrow"/>
                <a:sym typeface="PT Sans Narrow"/>
              </a:rPr>
              <a:t>attracted</a:t>
            </a:r>
            <a:r>
              <a:rPr lang="en" sz="2200">
                <a:latin typeface="PT Sans Narrow"/>
                <a:ea typeface="PT Sans Narrow"/>
                <a:cs typeface="PT Sans Narrow"/>
                <a:sym typeface="PT Sans Narrow"/>
              </a:rPr>
              <a:t> the industry. But, they too have some issues like large ther</a:t>
            </a:r>
            <a:r>
              <a:rPr lang="en" sz="2200">
                <a:latin typeface="PT Sans Narrow"/>
                <a:ea typeface="PT Sans Narrow"/>
                <a:cs typeface="PT Sans Narrow"/>
                <a:sym typeface="PT Sans Narrow"/>
              </a:rPr>
              <a:t>m</a:t>
            </a:r>
            <a:r>
              <a:rPr lang="en" sz="2200">
                <a:latin typeface="PT Sans Narrow"/>
                <a:ea typeface="PT Sans Narrow"/>
                <a:cs typeface="PT Sans Narrow"/>
                <a:sym typeface="PT Sans Narrow"/>
              </a:rPr>
              <a:t>al mismatch and costly processes.</a:t>
            </a:r>
            <a:endParaRPr sz="2200">
              <a:latin typeface="PT Sans Narrow"/>
              <a:ea typeface="PT Sans Narrow"/>
              <a:cs typeface="PT Sans Narrow"/>
              <a:sym typeface="PT Sans Narro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205300"/>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41250"/>
              <a:buNone/>
            </a:pPr>
            <a:r>
              <a:rPr lang="en" sz="2400"/>
              <a:t>Learning Phase</a:t>
            </a:r>
            <a:endParaRPr sz="2400"/>
          </a:p>
          <a:p>
            <a:pPr indent="0" lvl="0" marL="0" rtl="0" algn="ctr">
              <a:spcBef>
                <a:spcPts val="0"/>
              </a:spcBef>
              <a:spcAft>
                <a:spcPts val="0"/>
              </a:spcAft>
              <a:buSzPct val="53674"/>
              <a:buNone/>
            </a:pPr>
            <a:r>
              <a:rPr lang="en" sz="1844"/>
              <a:t>Quantum Dot Infrared Photodetectors (QDIPs)</a:t>
            </a:r>
            <a:endParaRPr sz="1844"/>
          </a:p>
        </p:txBody>
      </p:sp>
      <p:sp>
        <p:nvSpPr>
          <p:cNvPr id="86" name="Google Shape;86;p16"/>
          <p:cNvSpPr txBox="1"/>
          <p:nvPr>
            <p:ph idx="1" type="body"/>
          </p:nvPr>
        </p:nvSpPr>
        <p:spPr>
          <a:xfrm>
            <a:off x="311700" y="3792250"/>
            <a:ext cx="8520600" cy="893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200">
                <a:latin typeface="PT Sans Narrow"/>
                <a:ea typeface="PT Sans Narrow"/>
                <a:cs typeface="PT Sans Narrow"/>
                <a:sym typeface="PT Sans Narrow"/>
              </a:rPr>
              <a:t>&gt; In QDIPs, nanometer size features of one semiconductor material grown on other material are known as Quantum dots.</a:t>
            </a:r>
            <a:endParaRPr sz="2200">
              <a:latin typeface="PT Sans Narrow"/>
              <a:ea typeface="PT Sans Narrow"/>
              <a:cs typeface="PT Sans Narrow"/>
              <a:sym typeface="PT Sans Narrow"/>
            </a:endParaRPr>
          </a:p>
        </p:txBody>
      </p:sp>
      <p:pic>
        <p:nvPicPr>
          <p:cNvPr id="87" name="Google Shape;87;p16"/>
          <p:cNvPicPr preferRelativeResize="0"/>
          <p:nvPr/>
        </p:nvPicPr>
        <p:blipFill>
          <a:blip r:embed="rId3">
            <a:alphaModFix/>
          </a:blip>
          <a:stretch>
            <a:fillRect/>
          </a:stretch>
        </p:blipFill>
        <p:spPr>
          <a:xfrm>
            <a:off x="311700" y="912700"/>
            <a:ext cx="4030450" cy="2378275"/>
          </a:xfrm>
          <a:prstGeom prst="rect">
            <a:avLst/>
          </a:prstGeom>
          <a:noFill/>
          <a:ln>
            <a:noFill/>
          </a:ln>
        </p:spPr>
      </p:pic>
      <p:pic>
        <p:nvPicPr>
          <p:cNvPr id="88" name="Google Shape;88;p16"/>
          <p:cNvPicPr preferRelativeResize="0"/>
          <p:nvPr/>
        </p:nvPicPr>
        <p:blipFill>
          <a:blip r:embed="rId4">
            <a:alphaModFix/>
          </a:blip>
          <a:stretch>
            <a:fillRect/>
          </a:stretch>
        </p:blipFill>
        <p:spPr>
          <a:xfrm>
            <a:off x="4908650" y="912700"/>
            <a:ext cx="3592450" cy="2378275"/>
          </a:xfrm>
          <a:prstGeom prst="rect">
            <a:avLst/>
          </a:prstGeom>
          <a:noFill/>
          <a:ln>
            <a:noFill/>
          </a:ln>
        </p:spPr>
      </p:pic>
      <p:sp>
        <p:nvSpPr>
          <p:cNvPr id="89" name="Google Shape;89;p16"/>
          <p:cNvSpPr txBox="1"/>
          <p:nvPr/>
        </p:nvSpPr>
        <p:spPr>
          <a:xfrm>
            <a:off x="953825" y="3392050"/>
            <a:ext cx="274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T Sans Narrow"/>
                <a:ea typeface="PT Sans Narrow"/>
                <a:cs typeface="PT Sans Narrow"/>
                <a:sym typeface="PT Sans Narrow"/>
              </a:rPr>
              <a:t>Fig. 1</a:t>
            </a:r>
            <a:endParaRPr>
              <a:latin typeface="PT Sans Narrow"/>
              <a:ea typeface="PT Sans Narrow"/>
              <a:cs typeface="PT Sans Narrow"/>
              <a:sym typeface="PT Sans Narrow"/>
            </a:endParaRPr>
          </a:p>
        </p:txBody>
      </p:sp>
      <p:sp>
        <p:nvSpPr>
          <p:cNvPr id="90" name="Google Shape;90;p16"/>
          <p:cNvSpPr txBox="1"/>
          <p:nvPr/>
        </p:nvSpPr>
        <p:spPr>
          <a:xfrm>
            <a:off x="5331775" y="3392050"/>
            <a:ext cx="274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T Sans Narrow"/>
                <a:ea typeface="PT Sans Narrow"/>
                <a:cs typeface="PT Sans Narrow"/>
                <a:sym typeface="PT Sans Narrow"/>
              </a:rPr>
              <a:t>Fig. 2</a:t>
            </a:r>
            <a:endParaRPr>
              <a:latin typeface="PT Sans Narrow"/>
              <a:ea typeface="PT Sans Narrow"/>
              <a:cs typeface="PT Sans Narrow"/>
              <a:sym typeface="PT Sans Narrow"/>
            </a:endParaRPr>
          </a:p>
        </p:txBody>
      </p:sp>
      <p:sp>
        <p:nvSpPr>
          <p:cNvPr id="91" name="Google Shape;91;p16"/>
          <p:cNvSpPr txBox="1"/>
          <p:nvPr/>
        </p:nvSpPr>
        <p:spPr>
          <a:xfrm>
            <a:off x="0" y="4634000"/>
            <a:ext cx="274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T Sans Narrow"/>
                <a:ea typeface="PT Sans Narrow"/>
                <a:cs typeface="PT Sans Narrow"/>
                <a:sym typeface="PT Sans Narrow"/>
              </a:rPr>
              <a:t>Source : [1], [3]</a:t>
            </a:r>
            <a:endParaRPr>
              <a:latin typeface="PT Sans Narrow"/>
              <a:ea typeface="PT Sans Narrow"/>
              <a:cs typeface="PT Sans Narrow"/>
              <a:sym typeface="PT Sans Narro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311700" y="205300"/>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41250"/>
              <a:buNone/>
            </a:pPr>
            <a:r>
              <a:rPr lang="en" sz="2400"/>
              <a:t>Learning Phase</a:t>
            </a:r>
            <a:endParaRPr sz="2400"/>
          </a:p>
          <a:p>
            <a:pPr indent="0" lvl="0" marL="0" rtl="0" algn="ctr">
              <a:spcBef>
                <a:spcPts val="0"/>
              </a:spcBef>
              <a:spcAft>
                <a:spcPts val="0"/>
              </a:spcAft>
              <a:buSzPct val="53674"/>
              <a:buNone/>
            </a:pPr>
            <a:r>
              <a:rPr lang="en" sz="1844"/>
              <a:t>Quantum Dot Infrared Photodetectors (QDIPs)</a:t>
            </a:r>
            <a:endParaRPr sz="1844"/>
          </a:p>
        </p:txBody>
      </p:sp>
      <p:sp>
        <p:nvSpPr>
          <p:cNvPr id="97" name="Google Shape;97;p17"/>
          <p:cNvSpPr txBox="1"/>
          <p:nvPr>
            <p:ph idx="1" type="body"/>
          </p:nvPr>
        </p:nvSpPr>
        <p:spPr>
          <a:xfrm>
            <a:off x="311700" y="912700"/>
            <a:ext cx="8520600" cy="377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PT Sans Narrow"/>
                <a:ea typeface="PT Sans Narrow"/>
                <a:cs typeface="PT Sans Narrow"/>
                <a:sym typeface="PT Sans Narrow"/>
              </a:rPr>
              <a:t>&gt; </a:t>
            </a:r>
            <a:r>
              <a:rPr lang="en" sz="2200">
                <a:latin typeface="PT Sans Narrow"/>
                <a:ea typeface="PT Sans Narrow"/>
                <a:cs typeface="PT Sans Narrow"/>
                <a:sym typeface="PT Sans Narrow"/>
              </a:rPr>
              <a:t>Quantum dots are formed by the release of compressive strain when the thickness of the film exceeds critical thickness. Layer-by-layer 2-D patterns are used to form 3-D island growth. S-K Growth is the most successful method.</a:t>
            </a:r>
            <a:endParaRPr sz="2200">
              <a:latin typeface="PT Sans Narrow"/>
              <a:ea typeface="PT Sans Narrow"/>
              <a:cs typeface="PT Sans Narrow"/>
              <a:sym typeface="PT Sans Narrow"/>
            </a:endParaRPr>
          </a:p>
          <a:p>
            <a:pPr indent="0" lvl="0" marL="0" rtl="0" algn="l">
              <a:spcBef>
                <a:spcPts val="1200"/>
              </a:spcBef>
              <a:spcAft>
                <a:spcPts val="0"/>
              </a:spcAft>
              <a:buNone/>
            </a:pPr>
            <a:r>
              <a:rPr lang="en" sz="2200">
                <a:latin typeface="PT Sans Narrow"/>
                <a:ea typeface="PT Sans Narrow"/>
                <a:cs typeface="PT Sans Narrow"/>
                <a:sym typeface="PT Sans Narrow"/>
              </a:rPr>
              <a:t>&gt; QD confinement barriers are created in the conduction and valence bands and hence, they provide a mechanism for quantum confinement in addition to the nanoscale size of QDs as shown in Fig. 2.</a:t>
            </a:r>
            <a:endParaRPr sz="2200">
              <a:latin typeface="PT Sans Narrow"/>
              <a:ea typeface="PT Sans Narrow"/>
              <a:cs typeface="PT Sans Narrow"/>
              <a:sym typeface="PT Sans Narrow"/>
            </a:endParaRPr>
          </a:p>
          <a:p>
            <a:pPr indent="0" lvl="0" marL="0" rtl="0" algn="l">
              <a:spcBef>
                <a:spcPts val="1200"/>
              </a:spcBef>
              <a:spcAft>
                <a:spcPts val="0"/>
              </a:spcAft>
              <a:buNone/>
            </a:pPr>
            <a:r>
              <a:rPr lang="en" sz="2200">
                <a:latin typeface="PT Sans Narrow"/>
                <a:ea typeface="PT Sans Narrow"/>
                <a:cs typeface="PT Sans Narrow"/>
                <a:sym typeface="PT Sans Narrow"/>
              </a:rPr>
              <a:t>&gt; Typically broad absorption spectrum and low absorption efficiency due to dynamic size variations.</a:t>
            </a:r>
            <a:endParaRPr sz="2200">
              <a:latin typeface="PT Sans Narrow"/>
              <a:ea typeface="PT Sans Narrow"/>
              <a:cs typeface="PT Sans Narrow"/>
              <a:sym typeface="PT Sans Narrow"/>
            </a:endParaRPr>
          </a:p>
          <a:p>
            <a:pPr indent="0" lvl="0" marL="0" rtl="0" algn="l">
              <a:spcBef>
                <a:spcPts val="1200"/>
              </a:spcBef>
              <a:spcAft>
                <a:spcPts val="1200"/>
              </a:spcAft>
              <a:buNone/>
            </a:pPr>
            <a:r>
              <a:t/>
            </a:r>
            <a:endParaRPr sz="2200">
              <a:latin typeface="PT Sans Narrow"/>
              <a:ea typeface="PT Sans Narrow"/>
              <a:cs typeface="PT Sans Narrow"/>
              <a:sym typeface="PT Sans Narro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205300"/>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41250"/>
              <a:buNone/>
            </a:pPr>
            <a:r>
              <a:rPr lang="en" sz="2400"/>
              <a:t>Learning Phase</a:t>
            </a:r>
            <a:endParaRPr sz="2400"/>
          </a:p>
          <a:p>
            <a:pPr indent="0" lvl="0" marL="0" rtl="0" algn="ctr">
              <a:spcBef>
                <a:spcPts val="0"/>
              </a:spcBef>
              <a:spcAft>
                <a:spcPts val="0"/>
              </a:spcAft>
              <a:buSzPct val="53674"/>
              <a:buNone/>
            </a:pPr>
            <a:r>
              <a:rPr lang="en" sz="1844"/>
              <a:t>Type-II SuperLattice (T2SL)</a:t>
            </a:r>
            <a:endParaRPr sz="1844"/>
          </a:p>
        </p:txBody>
      </p:sp>
      <p:sp>
        <p:nvSpPr>
          <p:cNvPr id="103" name="Google Shape;103;p18"/>
          <p:cNvSpPr txBox="1"/>
          <p:nvPr>
            <p:ph idx="1" type="body"/>
          </p:nvPr>
        </p:nvSpPr>
        <p:spPr>
          <a:xfrm>
            <a:off x="311700" y="3258275"/>
            <a:ext cx="8520600" cy="136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PT Sans Narrow"/>
              <a:ea typeface="PT Sans Narrow"/>
              <a:cs typeface="PT Sans Narrow"/>
              <a:sym typeface="PT Sans Narrow"/>
            </a:endParaRPr>
          </a:p>
          <a:p>
            <a:pPr indent="0" lvl="0" marL="0" rtl="0" algn="l">
              <a:spcBef>
                <a:spcPts val="1200"/>
              </a:spcBef>
              <a:spcAft>
                <a:spcPts val="0"/>
              </a:spcAft>
              <a:buNone/>
            </a:pPr>
            <a:r>
              <a:rPr lang="en" sz="2200">
                <a:latin typeface="PT Sans Narrow"/>
                <a:ea typeface="PT Sans Narrow"/>
                <a:cs typeface="PT Sans Narrow"/>
                <a:sym typeface="PT Sans Narrow"/>
              </a:rPr>
              <a:t>&gt;If both the valence and the conduction band edge of the second material are above the band edges of the first material, it is called a broken type II band alignment.</a:t>
            </a:r>
            <a:endParaRPr sz="2200">
              <a:latin typeface="PT Sans Narrow"/>
              <a:ea typeface="PT Sans Narrow"/>
              <a:cs typeface="PT Sans Narrow"/>
              <a:sym typeface="PT Sans Narrow"/>
            </a:endParaRPr>
          </a:p>
          <a:p>
            <a:pPr indent="0" lvl="0" marL="0" rtl="0" algn="l">
              <a:spcBef>
                <a:spcPts val="1200"/>
              </a:spcBef>
              <a:spcAft>
                <a:spcPts val="0"/>
              </a:spcAft>
              <a:buNone/>
            </a:pPr>
            <a:r>
              <a:t/>
            </a:r>
            <a:endParaRPr sz="2200">
              <a:latin typeface="PT Sans Narrow"/>
              <a:ea typeface="PT Sans Narrow"/>
              <a:cs typeface="PT Sans Narrow"/>
              <a:sym typeface="PT Sans Narrow"/>
            </a:endParaRPr>
          </a:p>
          <a:p>
            <a:pPr indent="0" lvl="0" marL="0" rtl="0" algn="l">
              <a:spcBef>
                <a:spcPts val="1200"/>
              </a:spcBef>
              <a:spcAft>
                <a:spcPts val="1200"/>
              </a:spcAft>
              <a:buNone/>
            </a:pPr>
            <a:r>
              <a:t/>
            </a:r>
            <a:endParaRPr sz="2200">
              <a:latin typeface="PT Sans Narrow"/>
              <a:ea typeface="PT Sans Narrow"/>
              <a:cs typeface="PT Sans Narrow"/>
              <a:sym typeface="PT Sans Narrow"/>
            </a:endParaRPr>
          </a:p>
        </p:txBody>
      </p:sp>
      <p:pic>
        <p:nvPicPr>
          <p:cNvPr id="104" name="Google Shape;104;p18"/>
          <p:cNvPicPr preferRelativeResize="0"/>
          <p:nvPr/>
        </p:nvPicPr>
        <p:blipFill>
          <a:blip r:embed="rId3">
            <a:alphaModFix/>
          </a:blip>
          <a:stretch>
            <a:fillRect/>
          </a:stretch>
        </p:blipFill>
        <p:spPr>
          <a:xfrm>
            <a:off x="311700" y="912700"/>
            <a:ext cx="2984587" cy="2588425"/>
          </a:xfrm>
          <a:prstGeom prst="rect">
            <a:avLst/>
          </a:prstGeom>
          <a:noFill/>
          <a:ln>
            <a:noFill/>
          </a:ln>
        </p:spPr>
      </p:pic>
      <p:sp>
        <p:nvSpPr>
          <p:cNvPr id="105" name="Google Shape;105;p18"/>
          <p:cNvSpPr txBox="1"/>
          <p:nvPr/>
        </p:nvSpPr>
        <p:spPr>
          <a:xfrm>
            <a:off x="430888" y="3501125"/>
            <a:ext cx="274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T Sans Narrow"/>
                <a:ea typeface="PT Sans Narrow"/>
                <a:cs typeface="PT Sans Narrow"/>
                <a:sym typeface="PT Sans Narrow"/>
              </a:rPr>
              <a:t>Fig. 3</a:t>
            </a:r>
            <a:endParaRPr>
              <a:latin typeface="PT Sans Narrow"/>
              <a:ea typeface="PT Sans Narrow"/>
              <a:cs typeface="PT Sans Narrow"/>
              <a:sym typeface="PT Sans Narrow"/>
            </a:endParaRPr>
          </a:p>
        </p:txBody>
      </p:sp>
      <p:sp>
        <p:nvSpPr>
          <p:cNvPr id="106" name="Google Shape;106;p18"/>
          <p:cNvSpPr txBox="1"/>
          <p:nvPr/>
        </p:nvSpPr>
        <p:spPr>
          <a:xfrm>
            <a:off x="4522125" y="1420025"/>
            <a:ext cx="2746200" cy="208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2200">
                <a:solidFill>
                  <a:schemeClr val="dk2"/>
                </a:solidFill>
                <a:latin typeface="PT Sans Narrow"/>
                <a:ea typeface="PT Sans Narrow"/>
                <a:cs typeface="PT Sans Narrow"/>
                <a:sym typeface="PT Sans Narrow"/>
              </a:rPr>
              <a:t>&gt; A system made of a repeating sequence of thin layers of different materials is known as a superlattice. </a:t>
            </a:r>
            <a:endParaRPr>
              <a:latin typeface="Open Sans"/>
              <a:ea typeface="Open Sans"/>
              <a:cs typeface="Open Sans"/>
              <a:sym typeface="Open Sans"/>
            </a:endParaRPr>
          </a:p>
        </p:txBody>
      </p:sp>
      <p:sp>
        <p:nvSpPr>
          <p:cNvPr id="107" name="Google Shape;107;p18"/>
          <p:cNvSpPr txBox="1"/>
          <p:nvPr/>
        </p:nvSpPr>
        <p:spPr>
          <a:xfrm>
            <a:off x="6397788" y="4620275"/>
            <a:ext cx="274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T Sans Narrow"/>
                <a:ea typeface="PT Sans Narrow"/>
                <a:cs typeface="PT Sans Narrow"/>
                <a:sym typeface="PT Sans Narrow"/>
              </a:rPr>
              <a:t>                                                 Source : [2]</a:t>
            </a:r>
            <a:endParaRPr>
              <a:latin typeface="PT Sans Narrow"/>
              <a:ea typeface="PT Sans Narrow"/>
              <a:cs typeface="PT Sans Narrow"/>
              <a:sym typeface="PT Sans Narro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311700" y="205300"/>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41250"/>
              <a:buNone/>
            </a:pPr>
            <a:r>
              <a:rPr lang="en" sz="2400"/>
              <a:t>Learning Phase</a:t>
            </a:r>
            <a:endParaRPr sz="2400"/>
          </a:p>
          <a:p>
            <a:pPr indent="0" lvl="0" marL="0" rtl="0" algn="ctr">
              <a:spcBef>
                <a:spcPts val="0"/>
              </a:spcBef>
              <a:spcAft>
                <a:spcPts val="0"/>
              </a:spcAft>
              <a:buSzPct val="53674"/>
              <a:buNone/>
            </a:pPr>
            <a:r>
              <a:rPr lang="en" sz="1844"/>
              <a:t>Type-II SuperLattice (T2SL)</a:t>
            </a:r>
            <a:endParaRPr sz="1844"/>
          </a:p>
        </p:txBody>
      </p:sp>
      <p:sp>
        <p:nvSpPr>
          <p:cNvPr id="113" name="Google Shape;113;p19"/>
          <p:cNvSpPr txBox="1"/>
          <p:nvPr>
            <p:ph idx="1" type="body"/>
          </p:nvPr>
        </p:nvSpPr>
        <p:spPr>
          <a:xfrm>
            <a:off x="311700" y="1021675"/>
            <a:ext cx="8520600" cy="370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PT Sans Narrow"/>
                <a:ea typeface="PT Sans Narrow"/>
                <a:cs typeface="PT Sans Narrow"/>
                <a:sym typeface="PT Sans Narrow"/>
              </a:rPr>
              <a:t>&gt; </a:t>
            </a:r>
            <a:r>
              <a:rPr lang="en" sz="2200">
                <a:latin typeface="PT Sans Narrow"/>
                <a:ea typeface="PT Sans Narrow"/>
                <a:cs typeface="PT Sans Narrow"/>
                <a:sym typeface="PT Sans Narrow"/>
              </a:rPr>
              <a:t>The performance of T2SL devices strongly depends on structural perfection, interfacial roughness, etc. Though, there are dark current issues. </a:t>
            </a:r>
            <a:endParaRPr sz="2200">
              <a:latin typeface="PT Sans Narrow"/>
              <a:ea typeface="PT Sans Narrow"/>
              <a:cs typeface="PT Sans Narrow"/>
              <a:sym typeface="PT Sans Narrow"/>
            </a:endParaRPr>
          </a:p>
          <a:p>
            <a:pPr indent="0" lvl="0" marL="0" rtl="0" algn="l">
              <a:spcBef>
                <a:spcPts val="1200"/>
              </a:spcBef>
              <a:spcAft>
                <a:spcPts val="0"/>
              </a:spcAft>
              <a:buNone/>
            </a:pPr>
            <a:r>
              <a:rPr lang="en" sz="2200">
                <a:latin typeface="PT Sans Narrow"/>
                <a:ea typeface="PT Sans Narrow"/>
                <a:cs typeface="PT Sans Narrow"/>
                <a:sym typeface="PT Sans Narrow"/>
              </a:rPr>
              <a:t>&gt; In Fig. 3, InAs layers experience tensile strain due to lattice mismatch.</a:t>
            </a:r>
            <a:endParaRPr sz="2200">
              <a:latin typeface="PT Sans Narrow"/>
              <a:ea typeface="PT Sans Narrow"/>
              <a:cs typeface="PT Sans Narrow"/>
              <a:sym typeface="PT Sans Narrow"/>
            </a:endParaRPr>
          </a:p>
          <a:p>
            <a:pPr indent="0" lvl="0" marL="0" rtl="0" algn="l">
              <a:spcBef>
                <a:spcPts val="1200"/>
              </a:spcBef>
              <a:spcAft>
                <a:spcPts val="0"/>
              </a:spcAft>
              <a:buNone/>
            </a:pPr>
            <a:r>
              <a:rPr lang="en" sz="2200">
                <a:latin typeface="PT Sans Narrow"/>
                <a:ea typeface="PT Sans Narrow"/>
                <a:cs typeface="PT Sans Narrow"/>
                <a:sym typeface="PT Sans Narrow"/>
              </a:rPr>
              <a:t>&gt; Bandgap can be varied by changing the composition and thickness of monolayers.</a:t>
            </a:r>
            <a:endParaRPr sz="2200">
              <a:latin typeface="PT Sans Narrow"/>
              <a:ea typeface="PT Sans Narrow"/>
              <a:cs typeface="PT Sans Narrow"/>
              <a:sym typeface="PT Sans Narrow"/>
            </a:endParaRPr>
          </a:p>
          <a:p>
            <a:pPr indent="0" lvl="0" marL="0" rtl="0" algn="l">
              <a:spcBef>
                <a:spcPts val="1200"/>
              </a:spcBef>
              <a:spcAft>
                <a:spcPts val="0"/>
              </a:spcAft>
              <a:buNone/>
            </a:pPr>
            <a:r>
              <a:rPr lang="en" sz="2200">
                <a:latin typeface="PT Sans Narrow"/>
                <a:ea typeface="PT Sans Narrow"/>
                <a:cs typeface="PT Sans Narrow"/>
                <a:sym typeface="PT Sans Narrow"/>
              </a:rPr>
              <a:t>&gt; The conduction band of matrix material is at lower energy than the valence band of dot (QD) material. Holes are trapped in quantized energy states whereas electrons are free to move in the conduction band.</a:t>
            </a:r>
            <a:endParaRPr sz="2200">
              <a:latin typeface="PT Sans Narrow"/>
              <a:ea typeface="PT Sans Narrow"/>
              <a:cs typeface="PT Sans Narrow"/>
              <a:sym typeface="PT Sans Narrow"/>
            </a:endParaRPr>
          </a:p>
          <a:p>
            <a:pPr indent="0" lvl="0" marL="0" rtl="0" algn="l">
              <a:spcBef>
                <a:spcPts val="1200"/>
              </a:spcBef>
              <a:spcAft>
                <a:spcPts val="0"/>
              </a:spcAft>
              <a:buNone/>
            </a:pPr>
            <a:r>
              <a:t/>
            </a:r>
            <a:endParaRPr sz="2200">
              <a:latin typeface="PT Sans Narrow"/>
              <a:ea typeface="PT Sans Narrow"/>
              <a:cs typeface="PT Sans Narrow"/>
              <a:sym typeface="PT Sans Narrow"/>
            </a:endParaRPr>
          </a:p>
          <a:p>
            <a:pPr indent="0" lvl="0" marL="0" rtl="0" algn="l">
              <a:spcBef>
                <a:spcPts val="1200"/>
              </a:spcBef>
              <a:spcAft>
                <a:spcPts val="0"/>
              </a:spcAft>
              <a:buNone/>
            </a:pPr>
            <a:r>
              <a:t/>
            </a:r>
            <a:endParaRPr sz="2200">
              <a:latin typeface="PT Sans Narrow"/>
              <a:ea typeface="PT Sans Narrow"/>
              <a:cs typeface="PT Sans Narrow"/>
              <a:sym typeface="PT Sans Narrow"/>
            </a:endParaRPr>
          </a:p>
          <a:p>
            <a:pPr indent="0" lvl="0" marL="0" rtl="0" algn="l">
              <a:spcBef>
                <a:spcPts val="1200"/>
              </a:spcBef>
              <a:spcAft>
                <a:spcPts val="1200"/>
              </a:spcAft>
              <a:buNone/>
            </a:pPr>
            <a:r>
              <a:t/>
            </a:r>
            <a:endParaRPr sz="2200">
              <a:latin typeface="PT Sans Narrow"/>
              <a:ea typeface="PT Sans Narrow"/>
              <a:cs typeface="PT Sans Narrow"/>
              <a:sym typeface="PT Sans Narro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idx="1" type="body"/>
          </p:nvPr>
        </p:nvSpPr>
        <p:spPr>
          <a:xfrm>
            <a:off x="311700" y="828200"/>
            <a:ext cx="8520600" cy="3846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2512">
                <a:latin typeface="PT Sans Narrow"/>
                <a:ea typeface="PT Sans Narrow"/>
                <a:cs typeface="PT Sans Narrow"/>
                <a:sym typeface="PT Sans Narrow"/>
              </a:rPr>
              <a:t>&gt; Learning Phase</a:t>
            </a:r>
            <a:endParaRPr sz="2512">
              <a:latin typeface="PT Sans Narrow"/>
              <a:ea typeface="PT Sans Narrow"/>
              <a:cs typeface="PT Sans Narrow"/>
              <a:sym typeface="PT Sans Narrow"/>
            </a:endParaRPr>
          </a:p>
          <a:p>
            <a:pPr indent="0" lvl="0" marL="457200" rtl="0" algn="l">
              <a:lnSpc>
                <a:spcPct val="95000"/>
              </a:lnSpc>
              <a:spcBef>
                <a:spcPts val="1200"/>
              </a:spcBef>
              <a:spcAft>
                <a:spcPts val="0"/>
              </a:spcAft>
              <a:buSzPts val="1018"/>
              <a:buNone/>
            </a:pPr>
            <a:r>
              <a:rPr lang="en" sz="1712">
                <a:latin typeface="PT Sans Narrow"/>
                <a:ea typeface="PT Sans Narrow"/>
                <a:cs typeface="PT Sans Narrow"/>
                <a:sym typeface="PT Sans Narrow"/>
              </a:rPr>
              <a:t>&gt; Quantum Dot Infrared Photodetectors (QDIPs)</a:t>
            </a:r>
            <a:endParaRPr sz="1712">
              <a:latin typeface="PT Sans Narrow"/>
              <a:ea typeface="PT Sans Narrow"/>
              <a:cs typeface="PT Sans Narrow"/>
              <a:sym typeface="PT Sans Narrow"/>
            </a:endParaRPr>
          </a:p>
          <a:p>
            <a:pPr indent="0" lvl="0" marL="457200" rtl="0" algn="l">
              <a:lnSpc>
                <a:spcPct val="95000"/>
              </a:lnSpc>
              <a:spcBef>
                <a:spcPts val="1200"/>
              </a:spcBef>
              <a:spcAft>
                <a:spcPts val="0"/>
              </a:spcAft>
              <a:buSzPts val="1018"/>
              <a:buNone/>
            </a:pPr>
            <a:r>
              <a:rPr lang="en" sz="1712">
                <a:latin typeface="PT Sans Narrow"/>
                <a:ea typeface="PT Sans Narrow"/>
                <a:cs typeface="PT Sans Narrow"/>
                <a:sym typeface="PT Sans Narrow"/>
              </a:rPr>
              <a:t>&gt; Type-II SuperLattice (T2SL) </a:t>
            </a:r>
            <a:endParaRPr sz="1712">
              <a:latin typeface="PT Sans Narrow"/>
              <a:ea typeface="PT Sans Narrow"/>
              <a:cs typeface="PT Sans Narrow"/>
              <a:sym typeface="PT Sans Narrow"/>
            </a:endParaRPr>
          </a:p>
          <a:p>
            <a:pPr indent="0" lvl="0" marL="0" rtl="0" algn="l">
              <a:lnSpc>
                <a:spcPct val="95000"/>
              </a:lnSpc>
              <a:spcBef>
                <a:spcPts val="1200"/>
              </a:spcBef>
              <a:spcAft>
                <a:spcPts val="0"/>
              </a:spcAft>
              <a:buSzPts val="1018"/>
              <a:buNone/>
            </a:pPr>
            <a:r>
              <a:rPr lang="en" sz="2512">
                <a:latin typeface="PT Sans Narrow"/>
                <a:ea typeface="PT Sans Narrow"/>
                <a:cs typeface="PT Sans Narrow"/>
                <a:sym typeface="PT Sans Narrow"/>
              </a:rPr>
              <a:t>&gt; </a:t>
            </a:r>
            <a:r>
              <a:rPr i="1" lang="en" sz="2512">
                <a:highlight>
                  <a:srgbClr val="FFFF00"/>
                </a:highlight>
                <a:latin typeface="PT Sans Narrow"/>
                <a:ea typeface="PT Sans Narrow"/>
                <a:cs typeface="PT Sans Narrow"/>
                <a:sym typeface="PT Sans Narrow"/>
              </a:rPr>
              <a:t>nextnano</a:t>
            </a:r>
            <a:r>
              <a:rPr lang="en" sz="2512">
                <a:highlight>
                  <a:srgbClr val="FFFF00"/>
                </a:highlight>
                <a:latin typeface="PT Sans Narrow"/>
                <a:ea typeface="PT Sans Narrow"/>
                <a:cs typeface="PT Sans Narrow"/>
                <a:sym typeface="PT Sans Narrow"/>
              </a:rPr>
              <a:t> basic framework</a:t>
            </a:r>
            <a:endParaRPr sz="2512">
              <a:highlight>
                <a:srgbClr val="FFFF00"/>
              </a:highlight>
              <a:latin typeface="PT Sans Narrow"/>
              <a:ea typeface="PT Sans Narrow"/>
              <a:cs typeface="PT Sans Narrow"/>
              <a:sym typeface="PT Sans Narrow"/>
            </a:endParaRPr>
          </a:p>
          <a:p>
            <a:pPr indent="0" lvl="0" marL="0" rtl="0" algn="l">
              <a:lnSpc>
                <a:spcPct val="95000"/>
              </a:lnSpc>
              <a:spcBef>
                <a:spcPts val="1200"/>
              </a:spcBef>
              <a:spcAft>
                <a:spcPts val="0"/>
              </a:spcAft>
              <a:buSzPts val="1018"/>
              <a:buNone/>
            </a:pPr>
            <a:r>
              <a:rPr lang="en" sz="2512">
                <a:latin typeface="PT Sans Narrow"/>
                <a:ea typeface="PT Sans Narrow"/>
                <a:cs typeface="PT Sans Narrow"/>
                <a:sym typeface="PT Sans Narrow"/>
              </a:rPr>
              <a:t>&gt; Simulation - I</a:t>
            </a:r>
            <a:endParaRPr sz="2512">
              <a:latin typeface="PT Sans Narrow"/>
              <a:ea typeface="PT Sans Narrow"/>
              <a:cs typeface="PT Sans Narrow"/>
              <a:sym typeface="PT Sans Narrow"/>
            </a:endParaRPr>
          </a:p>
          <a:p>
            <a:pPr indent="0" lvl="0" marL="0" rtl="0" algn="l">
              <a:lnSpc>
                <a:spcPct val="95000"/>
              </a:lnSpc>
              <a:spcBef>
                <a:spcPts val="1200"/>
              </a:spcBef>
              <a:spcAft>
                <a:spcPts val="0"/>
              </a:spcAft>
              <a:buSzPts val="1018"/>
              <a:buNone/>
            </a:pPr>
            <a:r>
              <a:rPr lang="en" sz="2500">
                <a:latin typeface="PT Sans Narrow"/>
                <a:ea typeface="PT Sans Narrow"/>
                <a:cs typeface="PT Sans Narrow"/>
                <a:sym typeface="PT Sans Narrow"/>
              </a:rPr>
              <a:t>&gt; Simulation - II</a:t>
            </a:r>
            <a:endParaRPr sz="2500">
              <a:latin typeface="PT Sans Narrow"/>
              <a:ea typeface="PT Sans Narrow"/>
              <a:cs typeface="PT Sans Narrow"/>
              <a:sym typeface="PT Sans Narrow"/>
            </a:endParaRPr>
          </a:p>
          <a:p>
            <a:pPr indent="0" lvl="0" marL="0" rtl="0" algn="l">
              <a:lnSpc>
                <a:spcPct val="95000"/>
              </a:lnSpc>
              <a:spcBef>
                <a:spcPts val="1200"/>
              </a:spcBef>
              <a:spcAft>
                <a:spcPts val="0"/>
              </a:spcAft>
              <a:buSzPts val="1018"/>
              <a:buNone/>
            </a:pPr>
            <a:r>
              <a:rPr lang="en" sz="2500">
                <a:latin typeface="PT Sans Narrow"/>
                <a:ea typeface="PT Sans Narrow"/>
                <a:cs typeface="PT Sans Narrow"/>
                <a:sym typeface="PT Sans Narrow"/>
              </a:rPr>
              <a:t>&gt; Learnings and Difficulties Faced</a:t>
            </a:r>
            <a:endParaRPr sz="2500">
              <a:latin typeface="PT Sans Narrow"/>
              <a:ea typeface="PT Sans Narrow"/>
              <a:cs typeface="PT Sans Narrow"/>
              <a:sym typeface="PT Sans Narrow"/>
            </a:endParaRPr>
          </a:p>
          <a:p>
            <a:pPr indent="0" lvl="0" marL="0" rtl="0" algn="l">
              <a:lnSpc>
                <a:spcPct val="95000"/>
              </a:lnSpc>
              <a:spcBef>
                <a:spcPts val="1200"/>
              </a:spcBef>
              <a:spcAft>
                <a:spcPts val="1200"/>
              </a:spcAft>
              <a:buSzPts val="1018"/>
              <a:buNone/>
            </a:pPr>
            <a:r>
              <a:rPr lang="en" sz="2500">
                <a:latin typeface="PT Sans Narrow"/>
                <a:ea typeface="PT Sans Narrow"/>
                <a:cs typeface="PT Sans Narrow"/>
                <a:sym typeface="PT Sans Narrow"/>
              </a:rPr>
              <a:t>&gt; References</a:t>
            </a:r>
            <a:endParaRPr sz="2500">
              <a:latin typeface="PT Sans Narrow"/>
              <a:ea typeface="PT Sans Narrow"/>
              <a:cs typeface="PT Sans Narrow"/>
              <a:sym typeface="PT Sans Narrow"/>
            </a:endParaRPr>
          </a:p>
        </p:txBody>
      </p:sp>
      <p:sp>
        <p:nvSpPr>
          <p:cNvPr id="119" name="Google Shape;119;p20"/>
          <p:cNvSpPr txBox="1"/>
          <p:nvPr>
            <p:ph type="title"/>
          </p:nvPr>
        </p:nvSpPr>
        <p:spPr>
          <a:xfrm>
            <a:off x="311700" y="205300"/>
            <a:ext cx="8520600" cy="707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400"/>
              <a:t>Outline</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idx="1" type="body"/>
          </p:nvPr>
        </p:nvSpPr>
        <p:spPr>
          <a:xfrm>
            <a:off x="311700" y="828200"/>
            <a:ext cx="8520600" cy="3846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812">
                <a:latin typeface="PT Sans Narrow"/>
                <a:ea typeface="PT Sans Narrow"/>
                <a:cs typeface="PT Sans Narrow"/>
                <a:sym typeface="PT Sans Narrow"/>
              </a:rPr>
              <a:t># Defining Parameters</a:t>
            </a:r>
            <a:endParaRPr sz="1812">
              <a:latin typeface="PT Sans Narrow"/>
              <a:ea typeface="PT Sans Narrow"/>
              <a:cs typeface="PT Sans Narrow"/>
              <a:sym typeface="PT Sans Narrow"/>
            </a:endParaRPr>
          </a:p>
          <a:p>
            <a:pPr indent="0" lvl="0" marL="0" rtl="0" algn="l">
              <a:lnSpc>
                <a:spcPct val="95000"/>
              </a:lnSpc>
              <a:spcBef>
                <a:spcPts val="1200"/>
              </a:spcBef>
              <a:spcAft>
                <a:spcPts val="0"/>
              </a:spcAft>
              <a:buSzPts val="1018"/>
              <a:buNone/>
            </a:pPr>
            <a:r>
              <a:rPr b="1" lang="en" sz="1812">
                <a:latin typeface="PT Sans Narrow"/>
                <a:ea typeface="PT Sans Narrow"/>
                <a:cs typeface="PT Sans Narrow"/>
                <a:sym typeface="PT Sans Narrow"/>
              </a:rPr>
              <a:t>global{</a:t>
            </a:r>
            <a:r>
              <a:rPr lang="en" sz="1812">
                <a:latin typeface="PT Sans Narrow"/>
                <a:ea typeface="PT Sans Narrow"/>
                <a:cs typeface="PT Sans Narrow"/>
                <a:sym typeface="PT Sans Narrow"/>
              </a:rPr>
              <a:t># Defining a global substrate</a:t>
            </a:r>
            <a:endParaRPr sz="1812">
              <a:latin typeface="PT Sans Narrow"/>
              <a:ea typeface="PT Sans Narrow"/>
              <a:cs typeface="PT Sans Narrow"/>
              <a:sym typeface="PT Sans Narrow"/>
            </a:endParaRPr>
          </a:p>
          <a:p>
            <a:pPr indent="0" lvl="0" marL="0" rtl="0" algn="l">
              <a:lnSpc>
                <a:spcPct val="95000"/>
              </a:lnSpc>
              <a:spcBef>
                <a:spcPts val="1200"/>
              </a:spcBef>
              <a:spcAft>
                <a:spcPts val="0"/>
              </a:spcAft>
              <a:buSzPts val="1018"/>
              <a:buNone/>
            </a:pPr>
            <a:r>
              <a:rPr lang="en" sz="1812">
                <a:latin typeface="PT Sans Narrow"/>
                <a:ea typeface="PT Sans Narrow"/>
                <a:cs typeface="PT Sans Narrow"/>
                <a:sym typeface="PT Sans Narrow"/>
              </a:rPr>
              <a:t># Define temperature, type of simulation (2D/3D)</a:t>
            </a:r>
            <a:r>
              <a:rPr b="1" lang="en" sz="1812">
                <a:latin typeface="PT Sans Narrow"/>
                <a:ea typeface="PT Sans Narrow"/>
                <a:cs typeface="PT Sans Narrow"/>
                <a:sym typeface="PT Sans Narrow"/>
              </a:rPr>
              <a:t>}&lt;&gt;</a:t>
            </a:r>
            <a:endParaRPr b="1" sz="1812">
              <a:latin typeface="PT Sans Narrow"/>
              <a:ea typeface="PT Sans Narrow"/>
              <a:cs typeface="PT Sans Narrow"/>
              <a:sym typeface="PT Sans Narrow"/>
            </a:endParaRPr>
          </a:p>
          <a:p>
            <a:pPr indent="0" lvl="0" marL="0" rtl="0" algn="l">
              <a:lnSpc>
                <a:spcPct val="95000"/>
              </a:lnSpc>
              <a:spcBef>
                <a:spcPts val="1200"/>
              </a:spcBef>
              <a:spcAft>
                <a:spcPts val="0"/>
              </a:spcAft>
              <a:buSzPts val="1018"/>
              <a:buNone/>
            </a:pPr>
            <a:r>
              <a:rPr b="1" lang="en" sz="1812">
                <a:latin typeface="PT Sans Narrow"/>
                <a:ea typeface="PT Sans Narrow"/>
                <a:cs typeface="PT Sans Narrow"/>
                <a:sym typeface="PT Sans Narrow"/>
              </a:rPr>
              <a:t>o</a:t>
            </a:r>
            <a:r>
              <a:rPr b="1" lang="en" sz="1812">
                <a:latin typeface="PT Sans Narrow"/>
                <a:ea typeface="PT Sans Narrow"/>
                <a:cs typeface="PT Sans Narrow"/>
                <a:sym typeface="PT Sans Narrow"/>
              </a:rPr>
              <a:t>utput{</a:t>
            </a:r>
            <a:r>
              <a:rPr lang="en" sz="1812">
                <a:latin typeface="PT Sans Narrow"/>
                <a:ea typeface="PT Sans Narrow"/>
                <a:cs typeface="PT Sans Narrow"/>
                <a:sym typeface="PT Sans Narrow"/>
              </a:rPr>
              <a:t>#Define 2D plane and growth direction</a:t>
            </a:r>
            <a:r>
              <a:rPr b="1" lang="en" sz="1812">
                <a:latin typeface="PT Sans Narrow"/>
                <a:ea typeface="PT Sans Narrow"/>
                <a:cs typeface="PT Sans Narrow"/>
                <a:sym typeface="PT Sans Narrow"/>
              </a:rPr>
              <a:t>}&lt;&gt;</a:t>
            </a:r>
            <a:endParaRPr b="1" sz="1812">
              <a:latin typeface="PT Sans Narrow"/>
              <a:ea typeface="PT Sans Narrow"/>
              <a:cs typeface="PT Sans Narrow"/>
              <a:sym typeface="PT Sans Narrow"/>
            </a:endParaRPr>
          </a:p>
          <a:p>
            <a:pPr indent="0" lvl="0" marL="0" rtl="0" algn="l">
              <a:lnSpc>
                <a:spcPct val="95000"/>
              </a:lnSpc>
              <a:spcBef>
                <a:spcPts val="1200"/>
              </a:spcBef>
              <a:spcAft>
                <a:spcPts val="0"/>
              </a:spcAft>
              <a:buSzPts val="1018"/>
              <a:buNone/>
            </a:pPr>
            <a:r>
              <a:rPr b="1" lang="en" sz="1812">
                <a:latin typeface="PT Sans Narrow"/>
                <a:ea typeface="PT Sans Narrow"/>
                <a:cs typeface="PT Sans Narrow"/>
                <a:sym typeface="PT Sans Narrow"/>
              </a:rPr>
              <a:t>g</a:t>
            </a:r>
            <a:r>
              <a:rPr b="1" lang="en" sz="1812">
                <a:latin typeface="PT Sans Narrow"/>
                <a:ea typeface="PT Sans Narrow"/>
                <a:cs typeface="PT Sans Narrow"/>
                <a:sym typeface="PT Sans Narrow"/>
              </a:rPr>
              <a:t>rid{</a:t>
            </a:r>
            <a:r>
              <a:rPr lang="en" sz="1812">
                <a:latin typeface="PT Sans Narrow"/>
                <a:ea typeface="PT Sans Narrow"/>
                <a:cs typeface="PT Sans Narrow"/>
                <a:sym typeface="PT Sans Narrow"/>
              </a:rPr>
              <a:t>xgrid{line=a    pos=b}&lt;&gt;</a:t>
            </a:r>
            <a:endParaRPr sz="1812">
              <a:latin typeface="PT Sans Narrow"/>
              <a:ea typeface="PT Sans Narrow"/>
              <a:cs typeface="PT Sans Narrow"/>
              <a:sym typeface="PT Sans Narrow"/>
            </a:endParaRPr>
          </a:p>
          <a:p>
            <a:pPr indent="0" lvl="0" marL="0" rtl="0" algn="l">
              <a:lnSpc>
                <a:spcPct val="95000"/>
              </a:lnSpc>
              <a:spcBef>
                <a:spcPts val="1200"/>
              </a:spcBef>
              <a:spcAft>
                <a:spcPts val="0"/>
              </a:spcAft>
              <a:buSzPts val="1018"/>
              <a:buNone/>
            </a:pPr>
            <a:r>
              <a:rPr lang="en" sz="1812">
                <a:latin typeface="PT Sans Narrow"/>
                <a:ea typeface="PT Sans Narrow"/>
                <a:cs typeface="PT Sans Narrow"/>
                <a:sym typeface="PT Sans Narrow"/>
              </a:rPr>
              <a:t> ygrid{</a:t>
            </a:r>
            <a:r>
              <a:rPr lang="en" sz="1812">
                <a:latin typeface="PT Sans Narrow"/>
                <a:ea typeface="PT Sans Narrow"/>
                <a:cs typeface="PT Sans Narrow"/>
                <a:sym typeface="PT Sans Narrow"/>
              </a:rPr>
              <a:t>line=a    pos=b</a:t>
            </a:r>
            <a:r>
              <a:rPr lang="en" sz="1812">
                <a:latin typeface="PT Sans Narrow"/>
                <a:ea typeface="PT Sans Narrow"/>
                <a:cs typeface="PT Sans Narrow"/>
                <a:sym typeface="PT Sans Narrow"/>
              </a:rPr>
              <a:t>}&lt;&gt;     zgrid{</a:t>
            </a:r>
            <a:r>
              <a:rPr lang="en" sz="1812">
                <a:latin typeface="PT Sans Narrow"/>
                <a:ea typeface="PT Sans Narrow"/>
                <a:cs typeface="PT Sans Narrow"/>
                <a:sym typeface="PT Sans Narrow"/>
              </a:rPr>
              <a:t>line=a    pos=b</a:t>
            </a:r>
            <a:r>
              <a:rPr lang="en" sz="1812">
                <a:latin typeface="PT Sans Narrow"/>
                <a:ea typeface="PT Sans Narrow"/>
                <a:cs typeface="PT Sans Narrow"/>
                <a:sym typeface="PT Sans Narrow"/>
              </a:rPr>
              <a:t>}&lt;&gt;</a:t>
            </a:r>
            <a:r>
              <a:rPr b="1" lang="en" sz="1812">
                <a:latin typeface="PT Sans Narrow"/>
                <a:ea typeface="PT Sans Narrow"/>
                <a:cs typeface="PT Sans Narrow"/>
                <a:sym typeface="PT Sans Narrow"/>
              </a:rPr>
              <a:t>}&lt;&gt;</a:t>
            </a:r>
            <a:endParaRPr b="1" sz="1812">
              <a:latin typeface="PT Sans Narrow"/>
              <a:ea typeface="PT Sans Narrow"/>
              <a:cs typeface="PT Sans Narrow"/>
              <a:sym typeface="PT Sans Narrow"/>
            </a:endParaRPr>
          </a:p>
          <a:p>
            <a:pPr indent="0" lvl="0" marL="0" rtl="0" algn="l">
              <a:lnSpc>
                <a:spcPct val="95000"/>
              </a:lnSpc>
              <a:spcBef>
                <a:spcPts val="1200"/>
              </a:spcBef>
              <a:spcAft>
                <a:spcPts val="0"/>
              </a:spcAft>
              <a:buSzPts val="1018"/>
              <a:buNone/>
            </a:pPr>
            <a:r>
              <a:rPr b="1" lang="en" sz="1812">
                <a:latin typeface="PT Sans Narrow"/>
                <a:ea typeface="PT Sans Narrow"/>
                <a:cs typeface="PT Sans Narrow"/>
                <a:sym typeface="PT Sans Narrow"/>
              </a:rPr>
              <a:t>d</a:t>
            </a:r>
            <a:r>
              <a:rPr b="1" lang="en" sz="1812">
                <a:latin typeface="PT Sans Narrow"/>
                <a:ea typeface="PT Sans Narrow"/>
                <a:cs typeface="PT Sans Narrow"/>
                <a:sym typeface="PT Sans Narrow"/>
              </a:rPr>
              <a:t>atabase{</a:t>
            </a:r>
            <a:endParaRPr b="1" sz="1812">
              <a:latin typeface="PT Sans Narrow"/>
              <a:ea typeface="PT Sans Narrow"/>
              <a:cs typeface="PT Sans Narrow"/>
              <a:sym typeface="PT Sans Narrow"/>
            </a:endParaRPr>
          </a:p>
          <a:p>
            <a:pPr indent="0" lvl="0" marL="0" rtl="0" algn="l">
              <a:lnSpc>
                <a:spcPct val="95000"/>
              </a:lnSpc>
              <a:spcBef>
                <a:spcPts val="1200"/>
              </a:spcBef>
              <a:spcAft>
                <a:spcPts val="0"/>
              </a:spcAft>
              <a:buSzPts val="1018"/>
              <a:buNone/>
            </a:pPr>
            <a:r>
              <a:rPr lang="en" sz="1812">
                <a:latin typeface="PT Sans Narrow"/>
                <a:ea typeface="PT Sans Narrow"/>
                <a:cs typeface="PT Sans Narrow"/>
                <a:sym typeface="PT Sans Narrow"/>
              </a:rPr>
              <a:t># To redefine default material parameters if needed</a:t>
            </a:r>
            <a:endParaRPr sz="1812">
              <a:latin typeface="PT Sans Narrow"/>
              <a:ea typeface="PT Sans Narrow"/>
              <a:cs typeface="PT Sans Narrow"/>
              <a:sym typeface="PT Sans Narrow"/>
            </a:endParaRPr>
          </a:p>
          <a:p>
            <a:pPr indent="0" lvl="0" marL="0" rtl="0" algn="l">
              <a:lnSpc>
                <a:spcPct val="95000"/>
              </a:lnSpc>
              <a:spcBef>
                <a:spcPts val="1200"/>
              </a:spcBef>
              <a:spcAft>
                <a:spcPts val="1200"/>
              </a:spcAft>
              <a:buSzPts val="1018"/>
              <a:buNone/>
            </a:pPr>
            <a:r>
              <a:rPr b="1" lang="en" sz="1812">
                <a:latin typeface="PT Sans Narrow"/>
                <a:ea typeface="PT Sans Narrow"/>
                <a:cs typeface="PT Sans Narrow"/>
                <a:sym typeface="PT Sans Narrow"/>
              </a:rPr>
              <a:t>}&lt;&gt;</a:t>
            </a:r>
            <a:endParaRPr b="1" sz="1812">
              <a:latin typeface="PT Sans Narrow"/>
              <a:ea typeface="PT Sans Narrow"/>
              <a:cs typeface="PT Sans Narrow"/>
              <a:sym typeface="PT Sans Narrow"/>
            </a:endParaRPr>
          </a:p>
        </p:txBody>
      </p:sp>
      <p:sp>
        <p:nvSpPr>
          <p:cNvPr id="125" name="Google Shape;125;p21"/>
          <p:cNvSpPr txBox="1"/>
          <p:nvPr>
            <p:ph type="title"/>
          </p:nvPr>
        </p:nvSpPr>
        <p:spPr>
          <a:xfrm>
            <a:off x="311700" y="205300"/>
            <a:ext cx="8520600" cy="707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rgbClr val="000000"/>
              </a:buClr>
              <a:buSzPts val="990"/>
              <a:buFont typeface="Arial"/>
              <a:buNone/>
            </a:pPr>
            <a:r>
              <a:rPr i="1" lang="en" sz="2400"/>
              <a:t>nextnano </a:t>
            </a:r>
            <a:r>
              <a:rPr lang="en" sz="2400"/>
              <a:t>basic framework</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