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72" r:id="rId8"/>
    <p:sldId id="263" r:id="rId9"/>
    <p:sldId id="264" r:id="rId10"/>
    <p:sldId id="274" r:id="rId11"/>
    <p:sldId id="275" r:id="rId12"/>
    <p:sldId id="265" r:id="rId13"/>
    <p:sldId id="266" r:id="rId14"/>
    <p:sldId id="267" r:id="rId15"/>
    <p:sldId id="268" r:id="rId16"/>
    <p:sldId id="27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kar" initials="O" lastIdx="1" clrIdx="0">
    <p:extLst>
      <p:ext uri="{19B8F6BF-5375-455C-9EA6-DF929625EA0E}">
        <p15:presenceInfo xmlns:p15="http://schemas.microsoft.com/office/powerpoint/2012/main" userId="Om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python-project-driver-drowsiness-detection-system/" TargetMode="External"/><Relationship Id="rId2" Type="http://schemas.openxmlformats.org/officeDocument/2006/relationships/hyperlink" Target="https://medium.com/@nishthak36/driver-drowsiness-detection-using-machine-learning-ad79b15b14#:~:text=The%20Problem%20Statement's%20Description,eyes%20are%20closed%20or%20open" TargetMode="External"/><Relationship Id="rId1" Type="http://schemas.openxmlformats.org/officeDocument/2006/relationships/slideLayout" Target="../slideLayouts/slideLayout1.xml"/><Relationship Id="rId4" Type="http://schemas.openxmlformats.org/officeDocument/2006/relationships/hyperlink" Target="https://www.pantechsolutions.net/driver-drowsiness-detection-using-opencv-and-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85A3-4AF8-4715-AE9F-B1589B280D1E}"/>
              </a:ext>
            </a:extLst>
          </p:cNvPr>
          <p:cNvSpPr>
            <a:spLocks noGrp="1"/>
          </p:cNvSpPr>
          <p:nvPr>
            <p:ph type="ctrTitle"/>
          </p:nvPr>
        </p:nvSpPr>
        <p:spPr>
          <a:xfrm>
            <a:off x="2023455" y="437322"/>
            <a:ext cx="8825658" cy="980661"/>
          </a:xfrm>
        </p:spPr>
        <p:txBody>
          <a:bodyPr/>
          <a:lstStyle/>
          <a:p>
            <a:r>
              <a:rPr lang="en-IN" sz="4000" b="0" i="0" u="sng" dirty="0">
                <a:solidFill>
                  <a:schemeClr val="bg1"/>
                </a:solidFill>
                <a:effectLst/>
                <a:latin typeface="Times New Roman" panose="02020603050405020304" pitchFamily="18" charset="0"/>
                <a:cs typeface="Times New Roman" panose="02020603050405020304" pitchFamily="18" charset="0"/>
              </a:rPr>
              <a:t>ISBM College of Engineering, Pune</a:t>
            </a:r>
            <a:endParaRPr lang="en-IN" sz="4000"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734D85-56AD-47CC-8C4B-B9C139D173B5}"/>
              </a:ext>
            </a:extLst>
          </p:cNvPr>
          <p:cNvSpPr>
            <a:spLocks noGrp="1"/>
          </p:cNvSpPr>
          <p:nvPr>
            <p:ph type="subTitle" idx="1"/>
          </p:nvPr>
        </p:nvSpPr>
        <p:spPr>
          <a:xfrm>
            <a:off x="533400" y="2084980"/>
            <a:ext cx="11188700" cy="4295942"/>
          </a:xfrm>
        </p:spPr>
        <p:txBody>
          <a:bodyPr>
            <a:normAutofit/>
          </a:bodyPr>
          <a:lstStyle/>
          <a:p>
            <a:r>
              <a:rPr lang="en-IN" sz="2800" dirty="0">
                <a:solidFill>
                  <a:schemeClr val="bg1"/>
                </a:solidFill>
                <a:latin typeface="Times New Roman" panose="02020603050405020304" pitchFamily="18" charset="0"/>
                <a:cs typeface="Times New Roman" panose="02020603050405020304" pitchFamily="18" charset="0"/>
              </a:rPr>
              <a:t>                          DRIVER DROWSINESS DETECTION </a:t>
            </a:r>
          </a:p>
          <a:p>
            <a:r>
              <a:rPr lang="en-IN" dirty="0"/>
              <a:t>   </a:t>
            </a:r>
          </a:p>
          <a:p>
            <a:endParaRPr lang="en-IN" dirty="0"/>
          </a:p>
          <a:p>
            <a:r>
              <a:rPr lang="en-IN" u="sng" dirty="0">
                <a:solidFill>
                  <a:schemeClr val="bg1"/>
                </a:solidFill>
              </a:rPr>
              <a:t> Group members:</a:t>
            </a:r>
            <a:r>
              <a:rPr lang="en-IN" dirty="0"/>
              <a:t>                           </a:t>
            </a:r>
          </a:p>
          <a:p>
            <a:r>
              <a:rPr lang="en-IN" dirty="0">
                <a:solidFill>
                  <a:schemeClr val="bg1"/>
                </a:solidFill>
                <a:latin typeface="Times New Roman" panose="02020603050405020304" pitchFamily="18" charset="0"/>
                <a:cs typeface="Times New Roman" panose="02020603050405020304" pitchFamily="18" charset="0"/>
              </a:rPr>
              <a:t>		Omkar </a:t>
            </a:r>
            <a:r>
              <a:rPr lang="en-IN" dirty="0" err="1">
                <a:solidFill>
                  <a:schemeClr val="bg1"/>
                </a:solidFill>
                <a:latin typeface="Times New Roman" panose="02020603050405020304" pitchFamily="18" charset="0"/>
                <a:cs typeface="Times New Roman" panose="02020603050405020304" pitchFamily="18" charset="0"/>
              </a:rPr>
              <a:t>mali</a:t>
            </a:r>
            <a:r>
              <a:rPr lang="en-IN" dirty="0">
                <a:solidFill>
                  <a:schemeClr val="bg1"/>
                </a:solidFill>
                <a:latin typeface="Times New Roman" panose="02020603050405020304" pitchFamily="18" charset="0"/>
                <a:cs typeface="Times New Roman" panose="02020603050405020304" pitchFamily="18" charset="0"/>
              </a:rPr>
              <a:t> (22)</a:t>
            </a:r>
          </a:p>
          <a:p>
            <a:r>
              <a:rPr lang="en-IN" dirty="0">
                <a:solidFill>
                  <a:schemeClr val="bg1"/>
                </a:solidFill>
                <a:latin typeface="Times New Roman" panose="02020603050405020304" pitchFamily="18" charset="0"/>
                <a:cs typeface="Times New Roman" panose="02020603050405020304" pitchFamily="18" charset="0"/>
              </a:rPr>
              <a:t>		Mayur </a:t>
            </a:r>
            <a:r>
              <a:rPr lang="en-IN" dirty="0" err="1">
                <a:solidFill>
                  <a:schemeClr val="bg1"/>
                </a:solidFill>
                <a:latin typeface="Times New Roman" panose="02020603050405020304" pitchFamily="18" charset="0"/>
                <a:cs typeface="Times New Roman" panose="02020603050405020304" pitchFamily="18" charset="0"/>
              </a:rPr>
              <a:t>borse</a:t>
            </a:r>
            <a:r>
              <a:rPr lang="en-IN" dirty="0">
                <a:solidFill>
                  <a:schemeClr val="bg1"/>
                </a:solidFill>
                <a:latin typeface="Times New Roman" panose="02020603050405020304" pitchFamily="18" charset="0"/>
                <a:cs typeface="Times New Roman" panose="02020603050405020304" pitchFamily="18" charset="0"/>
              </a:rPr>
              <a:t> (61)</a:t>
            </a:r>
          </a:p>
          <a:p>
            <a:r>
              <a:rPr lang="en-IN" dirty="0">
                <a:solidFill>
                  <a:schemeClr val="bg1"/>
                </a:solidFill>
                <a:latin typeface="Times New Roman" panose="02020603050405020304" pitchFamily="18" charset="0"/>
                <a:cs typeface="Times New Roman" panose="02020603050405020304" pitchFamily="18" charset="0"/>
              </a:rPr>
              <a:t>		Prashant </a:t>
            </a:r>
            <a:r>
              <a:rPr lang="en-IN" dirty="0" err="1">
                <a:solidFill>
                  <a:schemeClr val="bg1"/>
                </a:solidFill>
                <a:latin typeface="Times New Roman" panose="02020603050405020304" pitchFamily="18" charset="0"/>
                <a:cs typeface="Times New Roman" panose="02020603050405020304" pitchFamily="18" charset="0"/>
              </a:rPr>
              <a:t>koli</a:t>
            </a:r>
            <a:r>
              <a:rPr lang="en-IN" dirty="0">
                <a:solidFill>
                  <a:schemeClr val="bg1"/>
                </a:solidFill>
                <a:latin typeface="Times New Roman" panose="02020603050405020304" pitchFamily="18" charset="0"/>
                <a:cs typeface="Times New Roman" panose="02020603050405020304" pitchFamily="18" charset="0"/>
              </a:rPr>
              <a:t> (27)</a:t>
            </a:r>
          </a:p>
          <a:p>
            <a:r>
              <a:rPr lang="en-IN" dirty="0">
                <a:solidFill>
                  <a:schemeClr val="bg1"/>
                </a:solidFill>
                <a:latin typeface="Times New Roman" panose="02020603050405020304" pitchFamily="18" charset="0"/>
                <a:cs typeface="Times New Roman" panose="02020603050405020304" pitchFamily="18" charset="0"/>
              </a:rPr>
              <a:t>		Dhanraj </a:t>
            </a:r>
            <a:r>
              <a:rPr lang="en-IN" dirty="0" err="1">
                <a:solidFill>
                  <a:schemeClr val="bg1"/>
                </a:solidFill>
                <a:latin typeface="Times New Roman" panose="02020603050405020304" pitchFamily="18" charset="0"/>
                <a:cs typeface="Times New Roman" panose="02020603050405020304" pitchFamily="18" charset="0"/>
              </a:rPr>
              <a:t>gaikwad</a:t>
            </a:r>
            <a:r>
              <a:rPr lang="en-IN" dirty="0">
                <a:solidFill>
                  <a:schemeClr val="bg1"/>
                </a:solidFill>
                <a:latin typeface="Times New Roman" panose="02020603050405020304" pitchFamily="18" charset="0"/>
                <a:cs typeface="Times New Roman" panose="02020603050405020304" pitchFamily="18" charset="0"/>
              </a:rPr>
              <a:t> (64)                                                                                guided by:</a:t>
            </a:r>
          </a:p>
          <a:p>
            <a:r>
              <a:rPr lang="en-IN" dirty="0">
                <a:solidFill>
                  <a:schemeClr val="bg1"/>
                </a:solidFill>
                <a:latin typeface="Times New Roman" panose="02020603050405020304" pitchFamily="18" charset="0"/>
                <a:cs typeface="Times New Roman" panose="02020603050405020304" pitchFamily="18" charset="0"/>
              </a:rPr>
              <a:t>                                                                                                                                      prof. </a:t>
            </a:r>
            <a:r>
              <a:rPr lang="en-IN" dirty="0" err="1">
                <a:solidFill>
                  <a:schemeClr val="bg1"/>
                </a:solidFill>
                <a:latin typeface="Times New Roman" panose="02020603050405020304" pitchFamily="18" charset="0"/>
                <a:cs typeface="Times New Roman" panose="02020603050405020304" pitchFamily="18" charset="0"/>
              </a:rPr>
              <a:t>balasaheb</a:t>
            </a:r>
            <a:r>
              <a:rPr lang="en-IN" dirty="0">
                <a:solidFill>
                  <a:schemeClr val="bg1"/>
                </a:solidFill>
                <a:latin typeface="Times New Roman" panose="02020603050405020304" pitchFamily="18" charset="0"/>
                <a:cs typeface="Times New Roman" panose="02020603050405020304" pitchFamily="18" charset="0"/>
              </a:rPr>
              <a:t> gite</a:t>
            </a:r>
          </a:p>
        </p:txBody>
      </p:sp>
      <p:pic>
        <p:nvPicPr>
          <p:cNvPr id="4" name="Picture 3">
            <a:extLst>
              <a:ext uri="{FF2B5EF4-FFF2-40B4-BE49-F238E27FC236}">
                <a16:creationId xmlns:a16="http://schemas.microsoft.com/office/drawing/2014/main" id="{F68F1CC5-1B39-4112-8AD8-E26C8CA785A8}"/>
              </a:ext>
            </a:extLst>
          </p:cNvPr>
          <p:cNvPicPr>
            <a:picLocks noChangeAspect="1"/>
          </p:cNvPicPr>
          <p:nvPr/>
        </p:nvPicPr>
        <p:blipFill>
          <a:blip r:embed="rId2"/>
          <a:stretch>
            <a:fillRect/>
          </a:stretch>
        </p:blipFill>
        <p:spPr>
          <a:xfrm>
            <a:off x="835439" y="690204"/>
            <a:ext cx="1041400" cy="1041400"/>
          </a:xfrm>
          <a:prstGeom prst="rect">
            <a:avLst/>
          </a:prstGeom>
        </p:spPr>
      </p:pic>
      <p:sp>
        <p:nvSpPr>
          <p:cNvPr id="5" name="TextBox 4">
            <a:extLst>
              <a:ext uri="{FF2B5EF4-FFF2-40B4-BE49-F238E27FC236}">
                <a16:creationId xmlns:a16="http://schemas.microsoft.com/office/drawing/2014/main" id="{15B5E5B8-60DD-43CE-9B1B-3A37500494C9}"/>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1</a:t>
            </a:r>
          </a:p>
        </p:txBody>
      </p:sp>
    </p:spTree>
    <p:extLst>
      <p:ext uri="{BB962C8B-B14F-4D97-AF65-F5344CB8AC3E}">
        <p14:creationId xmlns:p14="http://schemas.microsoft.com/office/powerpoint/2010/main" val="120049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4DDB-4799-499B-A4CF-AA934FA8283B}"/>
              </a:ext>
            </a:extLst>
          </p:cNvPr>
          <p:cNvSpPr>
            <a:spLocks noGrp="1"/>
          </p:cNvSpPr>
          <p:nvPr>
            <p:ph type="ctrTitle"/>
          </p:nvPr>
        </p:nvSpPr>
        <p:spPr>
          <a:xfrm>
            <a:off x="1648012" y="585274"/>
            <a:ext cx="11188700" cy="723900"/>
          </a:xfrm>
        </p:spPr>
        <p:txBody>
          <a:bodyPr/>
          <a:lstStyle/>
          <a:p>
            <a:r>
              <a:rPr lang="en-IN" sz="3200" dirty="0">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ALGORITHMS</a:t>
            </a:r>
          </a:p>
        </p:txBody>
      </p:sp>
      <p:sp>
        <p:nvSpPr>
          <p:cNvPr id="3" name="Subtitle 2">
            <a:extLst>
              <a:ext uri="{FF2B5EF4-FFF2-40B4-BE49-F238E27FC236}">
                <a16:creationId xmlns:a16="http://schemas.microsoft.com/office/drawing/2014/main" id="{8FE7DC3E-EE19-4829-A780-337569FE6E31}"/>
              </a:ext>
            </a:extLst>
          </p:cNvPr>
          <p:cNvSpPr>
            <a:spLocks noGrp="1"/>
          </p:cNvSpPr>
          <p:nvPr>
            <p:ph type="subTitle" idx="1"/>
          </p:nvPr>
        </p:nvSpPr>
        <p:spPr>
          <a:xfrm>
            <a:off x="1891553" y="1169245"/>
            <a:ext cx="8471647" cy="5143498"/>
          </a:xfrm>
        </p:spPr>
        <p:txBody>
          <a:bodyPr/>
          <a:lstStyle/>
          <a:p>
            <a:endParaRPr lang="en-US" sz="2400" b="1" cap="none" dirty="0">
              <a:solidFill>
                <a:schemeClr val="bg1"/>
              </a:solidFill>
              <a:latin typeface="Times New Roman" pitchFamily="18" charset="0"/>
              <a:cs typeface="Times New Roman" pitchFamily="18" charset="0"/>
            </a:endParaRPr>
          </a:p>
          <a:p>
            <a:pPr algn="just"/>
            <a:r>
              <a:rPr lang="en-US" sz="2400" b="1" cap="none" dirty="0">
                <a:solidFill>
                  <a:schemeClr val="bg1"/>
                </a:solidFill>
                <a:latin typeface="Times New Roman" pitchFamily="18" charset="0"/>
                <a:cs typeface="Times New Roman" pitchFamily="18" charset="0"/>
              </a:rPr>
              <a:t>1] Convolutional Neural Network </a:t>
            </a:r>
            <a:r>
              <a:rPr lang="en-US" b="1" dirty="0">
                <a:solidFill>
                  <a:schemeClr val="bg1"/>
                </a:solidFill>
                <a:latin typeface="Times New Roman" pitchFamily="18" charset="0"/>
                <a:cs typeface="Times New Roman" pitchFamily="18" charset="0"/>
              </a:rPr>
              <a:t>:</a:t>
            </a:r>
          </a:p>
          <a:p>
            <a:pPr algn="just"/>
            <a:endParaRPr lang="en-US" b="1" dirty="0">
              <a:solidFill>
                <a:schemeClr val="bg1"/>
              </a:solidFill>
              <a:latin typeface="Times New Roman" pitchFamily="18" charset="0"/>
              <a:cs typeface="Times New Roman" pitchFamily="18" charset="0"/>
            </a:endParaRPr>
          </a:p>
          <a:p>
            <a:pPr algn="just"/>
            <a:r>
              <a:rPr lang="en-US" cap="none" dirty="0">
                <a:solidFill>
                  <a:schemeClr val="bg1"/>
                </a:solidFill>
                <a:latin typeface="Times New Roman" pitchFamily="18" charset="0"/>
                <a:cs typeface="Times New Roman" pitchFamily="18" charset="0"/>
              </a:rPr>
              <a:t>       </a:t>
            </a:r>
            <a:r>
              <a:rPr lang="en-IN" i="0" cap="none" dirty="0">
                <a:solidFill>
                  <a:schemeClr val="bg1"/>
                </a:solidFill>
                <a:effectLst/>
                <a:latin typeface="arial" panose="020B0604020202020204" pitchFamily="34" charset="0"/>
              </a:rPr>
              <a:t>A CNN is a kind of network architecture for deep learning algorithms and is      specifically used for image recognition and tasks that involve the processing of pixel data.</a:t>
            </a:r>
            <a:endParaRPr lang="en-US" cap="none" dirty="0">
              <a:solidFill>
                <a:schemeClr val="bg1"/>
              </a:solidFill>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r>
              <a:rPr lang="en-US" sz="2400" b="1" cap="none" dirty="0">
                <a:solidFill>
                  <a:schemeClr val="bg1"/>
                </a:solidFill>
                <a:latin typeface="Times New Roman" pitchFamily="18" charset="0"/>
                <a:cs typeface="Times New Roman" pitchFamily="18" charset="0"/>
              </a:rPr>
              <a:t>2] HAAR Cascade:</a:t>
            </a:r>
          </a:p>
          <a:p>
            <a:pPr algn="just"/>
            <a:r>
              <a:rPr lang="en-US" sz="2400" b="1" cap="none" dirty="0">
                <a:solidFill>
                  <a:schemeClr val="bg1"/>
                </a:solidFill>
                <a:latin typeface="Times New Roman" pitchFamily="18" charset="0"/>
                <a:cs typeface="Times New Roman" pitchFamily="18" charset="0"/>
              </a:rPr>
              <a:t>      </a:t>
            </a:r>
            <a:r>
              <a:rPr lang="en-US" cap="none" dirty="0">
                <a:solidFill>
                  <a:schemeClr val="bg1"/>
                </a:solidFill>
                <a:latin typeface="Times New Roman" panose="02020603050405020304" pitchFamily="18" charset="0"/>
                <a:cs typeface="Times New Roman" pitchFamily="18" charset="0"/>
              </a:rPr>
              <a:t>It is an object detection algorithm used to identify faces in an  image or a real time video.</a:t>
            </a:r>
            <a:endParaRPr lang="en-IN" cap="none" dirty="0">
              <a:solidFill>
                <a:schemeClr val="bg1"/>
              </a:solidFill>
              <a:latin typeface="Times New Roman" panose="02020603050405020304" pitchFamily="18" charset="0"/>
              <a:cs typeface="Times New Roman" panose="02020603050405020304" pitchFamily="18" charset="0"/>
            </a:endParaRPr>
          </a:p>
        </p:txBody>
      </p:sp>
      <p:sp>
        <p:nvSpPr>
          <p:cNvPr id="4" name="Flowchart: Decision 3">
            <a:extLst>
              <a:ext uri="{FF2B5EF4-FFF2-40B4-BE49-F238E27FC236}">
                <a16:creationId xmlns:a16="http://schemas.microsoft.com/office/drawing/2014/main" id="{CA351DDC-A665-4F57-9001-96B0622775DC}"/>
              </a:ext>
            </a:extLst>
          </p:cNvPr>
          <p:cNvSpPr/>
          <p:nvPr/>
        </p:nvSpPr>
        <p:spPr>
          <a:xfrm>
            <a:off x="2004318" y="2654976"/>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Decision 4">
            <a:extLst>
              <a:ext uri="{FF2B5EF4-FFF2-40B4-BE49-F238E27FC236}">
                <a16:creationId xmlns:a16="http://schemas.microsoft.com/office/drawing/2014/main" id="{B3D3FB8E-1B74-452E-9880-6216E90E747B}"/>
              </a:ext>
            </a:extLst>
          </p:cNvPr>
          <p:cNvSpPr/>
          <p:nvPr/>
        </p:nvSpPr>
        <p:spPr>
          <a:xfrm>
            <a:off x="2004318" y="498561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36FAD6B-5889-418D-B077-5E042C1077AB}"/>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10</a:t>
            </a:r>
          </a:p>
        </p:txBody>
      </p:sp>
    </p:spTree>
    <p:extLst>
      <p:ext uri="{BB962C8B-B14F-4D97-AF65-F5344CB8AC3E}">
        <p14:creationId xmlns:p14="http://schemas.microsoft.com/office/powerpoint/2010/main" val="302587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3BC4-6C29-480E-B1A1-3347130F4FC6}"/>
              </a:ext>
            </a:extLst>
          </p:cNvPr>
          <p:cNvSpPr>
            <a:spLocks noGrp="1"/>
          </p:cNvSpPr>
          <p:nvPr>
            <p:ph type="ctrTitle"/>
          </p:nvPr>
        </p:nvSpPr>
        <p:spPr>
          <a:xfrm>
            <a:off x="1127333" y="418557"/>
            <a:ext cx="10312400" cy="719667"/>
          </a:xfrm>
        </p:spPr>
        <p:txBody>
          <a:bodyPr/>
          <a:lstStyle/>
          <a:p>
            <a:r>
              <a:rPr lang="en-IN" sz="3200" dirty="0"/>
              <a:t>            1] </a:t>
            </a:r>
            <a:r>
              <a:rPr lang="en-IN" sz="3200" u="sng" dirty="0">
                <a:solidFill>
                  <a:schemeClr val="bg1"/>
                </a:solidFill>
                <a:latin typeface="Times New Roman" panose="02020603050405020304" pitchFamily="18" charset="0"/>
                <a:cs typeface="Times New Roman" panose="02020603050405020304" pitchFamily="18" charset="0"/>
              </a:rPr>
              <a:t>CNN ALGORITHM WORKING</a:t>
            </a:r>
          </a:p>
        </p:txBody>
      </p:sp>
      <p:sp>
        <p:nvSpPr>
          <p:cNvPr id="3" name="Subtitle 2">
            <a:extLst>
              <a:ext uri="{FF2B5EF4-FFF2-40B4-BE49-F238E27FC236}">
                <a16:creationId xmlns:a16="http://schemas.microsoft.com/office/drawing/2014/main" id="{EAD440C6-4F55-4AFB-96CA-09A4CD2FBB08}"/>
              </a:ext>
            </a:extLst>
          </p:cNvPr>
          <p:cNvSpPr>
            <a:spLocks noGrp="1"/>
          </p:cNvSpPr>
          <p:nvPr>
            <p:ph type="subTitle" idx="1"/>
          </p:nvPr>
        </p:nvSpPr>
        <p:spPr>
          <a:xfrm>
            <a:off x="482600" y="1219199"/>
            <a:ext cx="11226799" cy="5139267"/>
          </a:xfrm>
        </p:spPr>
        <p:txBody>
          <a:bodyPr>
            <a:normAutofit lnSpcReduction="10000"/>
          </a:bodyPr>
          <a:lstStyle/>
          <a:p>
            <a:pPr>
              <a:lnSpc>
                <a:spcPct val="150000"/>
              </a:lnSpc>
            </a:pPr>
            <a:r>
              <a:rPr lang="en-GB" sz="1800" cap="none" dirty="0">
                <a:solidFill>
                  <a:schemeClr val="bg1"/>
                </a:solidFill>
                <a:latin typeface="Times New Roman" pitchFamily="18" charset="0"/>
                <a:cs typeface="Times New Roman" pitchFamily="18" charset="0"/>
              </a:rPr>
              <a:t>               Fetch the trained model from layer.</a:t>
            </a:r>
          </a:p>
          <a:p>
            <a:pPr>
              <a:lnSpc>
                <a:spcPct val="150000"/>
              </a:lnSpc>
            </a:pPr>
            <a:r>
              <a:rPr lang="en-GB" sz="1800" cap="none" dirty="0">
                <a:solidFill>
                  <a:schemeClr val="bg1"/>
                </a:solidFill>
                <a:latin typeface="Times New Roman" pitchFamily="18" charset="0"/>
                <a:cs typeface="Times New Roman" pitchFamily="18" charset="0"/>
              </a:rPr>
              <a:t>               Loading the image of the same size as the one used in the training images.</a:t>
            </a:r>
          </a:p>
          <a:p>
            <a:pPr>
              <a:lnSpc>
                <a:spcPct val="150000"/>
              </a:lnSpc>
            </a:pPr>
            <a:r>
              <a:rPr lang="en-GB" sz="1800" cap="none" dirty="0">
                <a:solidFill>
                  <a:schemeClr val="bg1"/>
                </a:solidFill>
                <a:latin typeface="Times New Roman" pitchFamily="18" charset="0"/>
                <a:cs typeface="Times New Roman" pitchFamily="18" charset="0"/>
              </a:rPr>
              <a:t>              Convert the image into an array.</a:t>
            </a:r>
          </a:p>
          <a:p>
            <a:pPr>
              <a:lnSpc>
                <a:spcPct val="150000"/>
              </a:lnSpc>
            </a:pPr>
            <a:r>
              <a:rPr lang="en-GB" sz="1800" cap="none" dirty="0">
                <a:solidFill>
                  <a:schemeClr val="bg1"/>
                </a:solidFill>
                <a:latin typeface="Times New Roman" pitchFamily="18" charset="0"/>
                <a:cs typeface="Times New Roman" pitchFamily="18" charset="0"/>
              </a:rPr>
              <a:t>              Transform the numbers in the array to be between 0 and 1 by dividing by 255.</a:t>
            </a:r>
            <a:endParaRPr lang="en-GB" sz="1800" b="1" cap="none" dirty="0">
              <a:solidFill>
                <a:schemeClr val="bg1"/>
              </a:solidFill>
              <a:latin typeface="Times New Roman" pitchFamily="18" charset="0"/>
              <a:cs typeface="Times New Roman" pitchFamily="18" charset="0"/>
            </a:endParaRPr>
          </a:p>
          <a:p>
            <a:pPr>
              <a:lnSpc>
                <a:spcPct val="150000"/>
              </a:lnSpc>
            </a:pPr>
            <a:r>
              <a:rPr lang="en-GB" sz="1800" b="1" cap="none" dirty="0">
                <a:solidFill>
                  <a:schemeClr val="bg1"/>
                </a:solidFill>
                <a:latin typeface="Times New Roman" pitchFamily="18" charset="0"/>
                <a:cs typeface="Times New Roman" pitchFamily="18" charset="0"/>
              </a:rPr>
              <a:t>              These are the steps used to training the CNN .</a:t>
            </a:r>
            <a:endParaRPr lang="en-GB" sz="1800" cap="none" dirty="0">
              <a:solidFill>
                <a:schemeClr val="bg1"/>
              </a:solidFill>
              <a:latin typeface="Times New Roman" pitchFamily="18" charset="0"/>
              <a:cs typeface="Times New Roman" pitchFamily="18" charset="0"/>
            </a:endParaRPr>
          </a:p>
          <a:p>
            <a:pPr>
              <a:lnSpc>
                <a:spcPct val="150000"/>
              </a:lnSpc>
            </a:pPr>
            <a:r>
              <a:rPr lang="en-GB" sz="1800" cap="none" dirty="0">
                <a:solidFill>
                  <a:schemeClr val="bg1"/>
                </a:solidFill>
                <a:latin typeface="Times New Roman" pitchFamily="18" charset="0"/>
                <a:cs typeface="Times New Roman" pitchFamily="18" charset="0"/>
              </a:rPr>
              <a:t>                  Step 1: upload dataset.</a:t>
            </a:r>
          </a:p>
          <a:p>
            <a:pPr>
              <a:lnSpc>
                <a:spcPct val="150000"/>
              </a:lnSpc>
            </a:pPr>
            <a:r>
              <a:rPr lang="en-GB" sz="1800" cap="none" dirty="0">
                <a:solidFill>
                  <a:schemeClr val="bg1"/>
                </a:solidFill>
                <a:latin typeface="Times New Roman" pitchFamily="18" charset="0"/>
                <a:cs typeface="Times New Roman" pitchFamily="18" charset="0"/>
              </a:rPr>
              <a:t>                  Step 2: the input layer.</a:t>
            </a:r>
          </a:p>
          <a:p>
            <a:pPr>
              <a:lnSpc>
                <a:spcPct val="150000"/>
              </a:lnSpc>
            </a:pPr>
            <a:r>
              <a:rPr lang="en-GB" sz="1800" cap="none" dirty="0">
                <a:solidFill>
                  <a:schemeClr val="bg1"/>
                </a:solidFill>
                <a:latin typeface="Times New Roman" pitchFamily="18" charset="0"/>
                <a:cs typeface="Times New Roman" pitchFamily="18" charset="0"/>
              </a:rPr>
              <a:t>                  Step 3: convolutional layer.</a:t>
            </a:r>
          </a:p>
          <a:p>
            <a:pPr>
              <a:lnSpc>
                <a:spcPct val="150000"/>
              </a:lnSpc>
            </a:pPr>
            <a:r>
              <a:rPr lang="en-GB" sz="1800" cap="none" dirty="0">
                <a:solidFill>
                  <a:schemeClr val="bg1"/>
                </a:solidFill>
                <a:latin typeface="Times New Roman" pitchFamily="18" charset="0"/>
                <a:cs typeface="Times New Roman" pitchFamily="18" charset="0"/>
              </a:rPr>
              <a:t>                 Step 4: pooling layer.</a:t>
            </a:r>
          </a:p>
          <a:p>
            <a:pPr>
              <a:lnSpc>
                <a:spcPct val="150000"/>
              </a:lnSpc>
            </a:pPr>
            <a:r>
              <a:rPr lang="en-GB" sz="1800" cap="none" dirty="0">
                <a:solidFill>
                  <a:schemeClr val="bg1"/>
                </a:solidFill>
                <a:latin typeface="Times New Roman" pitchFamily="18" charset="0"/>
                <a:cs typeface="Times New Roman" pitchFamily="18" charset="0"/>
              </a:rPr>
              <a:t>                 Step 5: fully connected</a:t>
            </a:r>
            <a:endParaRPr lang="en-IN" sz="1800" cap="none" dirty="0">
              <a:solidFill>
                <a:schemeClr val="bg1"/>
              </a:solidFill>
              <a:latin typeface="Times New Roman" pitchFamily="18" charset="0"/>
              <a:cs typeface="Times New Roman" pitchFamily="18" charset="0"/>
            </a:endParaRPr>
          </a:p>
          <a:p>
            <a:endParaRPr lang="en-IN" dirty="0"/>
          </a:p>
        </p:txBody>
      </p:sp>
      <p:sp>
        <p:nvSpPr>
          <p:cNvPr id="4" name="Flowchart: Decision 3">
            <a:extLst>
              <a:ext uri="{FF2B5EF4-FFF2-40B4-BE49-F238E27FC236}">
                <a16:creationId xmlns:a16="http://schemas.microsoft.com/office/drawing/2014/main" id="{31D0F75E-D1F5-41DF-B5C6-5C8C40C84AC4}"/>
              </a:ext>
            </a:extLst>
          </p:cNvPr>
          <p:cNvSpPr/>
          <p:nvPr/>
        </p:nvSpPr>
        <p:spPr>
          <a:xfrm>
            <a:off x="1003715" y="1402905"/>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Decision 4">
            <a:extLst>
              <a:ext uri="{FF2B5EF4-FFF2-40B4-BE49-F238E27FC236}">
                <a16:creationId xmlns:a16="http://schemas.microsoft.com/office/drawing/2014/main" id="{4B0F1F37-63E3-4FB1-86A4-37E3DF129982}"/>
              </a:ext>
            </a:extLst>
          </p:cNvPr>
          <p:cNvSpPr/>
          <p:nvPr/>
        </p:nvSpPr>
        <p:spPr>
          <a:xfrm>
            <a:off x="1003715" y="1924744"/>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430ED3ED-6722-4CAC-9C7D-087645926ACB}"/>
              </a:ext>
            </a:extLst>
          </p:cNvPr>
          <p:cNvSpPr/>
          <p:nvPr/>
        </p:nvSpPr>
        <p:spPr>
          <a:xfrm>
            <a:off x="1003715" y="244658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ecision 6">
            <a:extLst>
              <a:ext uri="{FF2B5EF4-FFF2-40B4-BE49-F238E27FC236}">
                <a16:creationId xmlns:a16="http://schemas.microsoft.com/office/drawing/2014/main" id="{8AF160A4-CA6A-4282-B043-5D1F04D80083}"/>
              </a:ext>
            </a:extLst>
          </p:cNvPr>
          <p:cNvSpPr/>
          <p:nvPr/>
        </p:nvSpPr>
        <p:spPr>
          <a:xfrm>
            <a:off x="1003715" y="2900625"/>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7F6FA6D5-C092-4991-8143-334B1070167D}"/>
              </a:ext>
            </a:extLst>
          </p:cNvPr>
          <p:cNvSpPr/>
          <p:nvPr/>
        </p:nvSpPr>
        <p:spPr>
          <a:xfrm>
            <a:off x="1003715" y="342900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ecision 8">
            <a:extLst>
              <a:ext uri="{FF2B5EF4-FFF2-40B4-BE49-F238E27FC236}">
                <a16:creationId xmlns:a16="http://schemas.microsoft.com/office/drawing/2014/main" id="{E31B9F98-D232-49B8-881C-4805CADEF2DA}"/>
              </a:ext>
            </a:extLst>
          </p:cNvPr>
          <p:cNvSpPr/>
          <p:nvPr/>
        </p:nvSpPr>
        <p:spPr>
          <a:xfrm>
            <a:off x="1003715" y="393832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ecision 9">
            <a:extLst>
              <a:ext uri="{FF2B5EF4-FFF2-40B4-BE49-F238E27FC236}">
                <a16:creationId xmlns:a16="http://schemas.microsoft.com/office/drawing/2014/main" id="{EB23912E-E237-47B4-8994-797ECDC89820}"/>
              </a:ext>
            </a:extLst>
          </p:cNvPr>
          <p:cNvSpPr/>
          <p:nvPr/>
        </p:nvSpPr>
        <p:spPr>
          <a:xfrm>
            <a:off x="1003715" y="4439029"/>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ecision 10">
            <a:extLst>
              <a:ext uri="{FF2B5EF4-FFF2-40B4-BE49-F238E27FC236}">
                <a16:creationId xmlns:a16="http://schemas.microsoft.com/office/drawing/2014/main" id="{8B8E8670-4EE6-4A6E-88F3-3059BD937220}"/>
              </a:ext>
            </a:extLst>
          </p:cNvPr>
          <p:cNvSpPr/>
          <p:nvPr/>
        </p:nvSpPr>
        <p:spPr>
          <a:xfrm>
            <a:off x="1003715" y="4960977"/>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cision 11">
            <a:extLst>
              <a:ext uri="{FF2B5EF4-FFF2-40B4-BE49-F238E27FC236}">
                <a16:creationId xmlns:a16="http://schemas.microsoft.com/office/drawing/2014/main" id="{1A4E1DC0-6C2B-4651-AEDB-E7A2DD1B1424}"/>
              </a:ext>
            </a:extLst>
          </p:cNvPr>
          <p:cNvSpPr/>
          <p:nvPr/>
        </p:nvSpPr>
        <p:spPr>
          <a:xfrm>
            <a:off x="1003715" y="544944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a:extLst>
              <a:ext uri="{FF2B5EF4-FFF2-40B4-BE49-F238E27FC236}">
                <a16:creationId xmlns:a16="http://schemas.microsoft.com/office/drawing/2014/main" id="{97211C75-6C07-4F54-BA7D-FC3572DE8A82}"/>
              </a:ext>
            </a:extLst>
          </p:cNvPr>
          <p:cNvSpPr/>
          <p:nvPr/>
        </p:nvSpPr>
        <p:spPr>
          <a:xfrm>
            <a:off x="1003715" y="593790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5C2E1E5-10F8-4DE8-8B77-4B6FD3D73B53}"/>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11</a:t>
            </a:r>
          </a:p>
        </p:txBody>
      </p:sp>
    </p:spTree>
    <p:extLst>
      <p:ext uri="{BB962C8B-B14F-4D97-AF65-F5344CB8AC3E}">
        <p14:creationId xmlns:p14="http://schemas.microsoft.com/office/powerpoint/2010/main" val="155078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FB3D-C24E-45E6-B116-BB9040A0C00C}"/>
              </a:ext>
            </a:extLst>
          </p:cNvPr>
          <p:cNvSpPr>
            <a:spLocks noGrp="1"/>
          </p:cNvSpPr>
          <p:nvPr>
            <p:ph type="ctrTitle"/>
          </p:nvPr>
        </p:nvSpPr>
        <p:spPr>
          <a:xfrm>
            <a:off x="1882588" y="453887"/>
            <a:ext cx="9523413" cy="749300"/>
          </a:xfrm>
        </p:spPr>
        <p:txBody>
          <a:bodyPr/>
          <a:lstStyle/>
          <a:p>
            <a:r>
              <a:rPr lang="en-IN" sz="3200" dirty="0">
                <a:latin typeface="Times New Roman" panose="02020603050405020304" pitchFamily="18" charset="0"/>
                <a:cs typeface="Times New Roman" panose="02020603050405020304" pitchFamily="18" charset="0"/>
              </a:rPr>
              <a:t>                  1]    </a:t>
            </a:r>
            <a:r>
              <a:rPr lang="en-IN" sz="3200" u="sng" dirty="0">
                <a:latin typeface="Times New Roman" panose="02020603050405020304" pitchFamily="18" charset="0"/>
                <a:cs typeface="Times New Roman" panose="02020603050405020304" pitchFamily="18" charset="0"/>
              </a:rPr>
              <a:t>HAAR CASCADE</a:t>
            </a:r>
          </a:p>
        </p:txBody>
      </p:sp>
      <p:sp>
        <p:nvSpPr>
          <p:cNvPr id="3" name="Subtitle 2">
            <a:extLst>
              <a:ext uri="{FF2B5EF4-FFF2-40B4-BE49-F238E27FC236}">
                <a16:creationId xmlns:a16="http://schemas.microsoft.com/office/drawing/2014/main" id="{1605C8A5-D6A4-4BEB-B124-5937D9DFC4F7}"/>
              </a:ext>
            </a:extLst>
          </p:cNvPr>
          <p:cNvSpPr>
            <a:spLocks noGrp="1"/>
          </p:cNvSpPr>
          <p:nvPr>
            <p:ph type="subTitle" idx="1"/>
          </p:nvPr>
        </p:nvSpPr>
        <p:spPr>
          <a:xfrm>
            <a:off x="1586753" y="1343098"/>
            <a:ext cx="8946776" cy="1407459"/>
          </a:xfrm>
        </p:spPr>
        <p:txBody>
          <a:bodyPr/>
          <a:lstStyle/>
          <a:p>
            <a:pPr algn="just"/>
            <a:r>
              <a:rPr lang="en-IN" dirty="0"/>
              <a:t>         </a:t>
            </a:r>
            <a:r>
              <a:rPr lang="en-IN" i="0" cap="none" dirty="0" err="1">
                <a:solidFill>
                  <a:schemeClr val="bg1"/>
                </a:solidFill>
                <a:effectLst/>
                <a:latin typeface="Times New Roman" panose="02020603050405020304" pitchFamily="18" charset="0"/>
                <a:cs typeface="Times New Roman" panose="02020603050405020304" pitchFamily="18" charset="0"/>
              </a:rPr>
              <a:t>Haar</a:t>
            </a:r>
            <a:r>
              <a:rPr lang="en-IN" i="0" cap="none" dirty="0">
                <a:solidFill>
                  <a:schemeClr val="bg1"/>
                </a:solidFill>
                <a:effectLst/>
                <a:latin typeface="Times New Roman" panose="02020603050405020304" pitchFamily="18" charset="0"/>
                <a:cs typeface="Times New Roman" panose="02020603050405020304" pitchFamily="18" charset="0"/>
              </a:rPr>
              <a:t> cascade is an algorithm that can detect objects in images, irrespective of their scale in image and location. This algorithm is not so complex and can run in real-time. We can train a </a:t>
            </a:r>
            <a:r>
              <a:rPr lang="en-IN" i="0" cap="none" dirty="0" err="1">
                <a:solidFill>
                  <a:schemeClr val="bg1"/>
                </a:solidFill>
                <a:effectLst/>
                <a:latin typeface="Times New Roman" panose="02020603050405020304" pitchFamily="18" charset="0"/>
                <a:cs typeface="Times New Roman" panose="02020603050405020304" pitchFamily="18" charset="0"/>
              </a:rPr>
              <a:t>haar</a:t>
            </a:r>
            <a:r>
              <a:rPr lang="en-IN" i="0" cap="none" dirty="0">
                <a:solidFill>
                  <a:schemeClr val="bg1"/>
                </a:solidFill>
                <a:effectLst/>
                <a:latin typeface="Times New Roman" panose="02020603050405020304" pitchFamily="18" charset="0"/>
                <a:cs typeface="Times New Roman" panose="02020603050405020304" pitchFamily="18" charset="0"/>
              </a:rPr>
              <a:t>-cascade detector to detect various objects like cars, bikes, buildings, fruits, etc.</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89B0F3-3391-48AE-95AB-775638E95B12}"/>
              </a:ext>
            </a:extLst>
          </p:cNvPr>
          <p:cNvPicPr>
            <a:picLocks noChangeAspect="1"/>
          </p:cNvPicPr>
          <p:nvPr/>
        </p:nvPicPr>
        <p:blipFill>
          <a:blip r:embed="rId2"/>
          <a:stretch>
            <a:fillRect/>
          </a:stretch>
        </p:blipFill>
        <p:spPr>
          <a:xfrm>
            <a:off x="1917700" y="2510116"/>
            <a:ext cx="8356600" cy="3666565"/>
          </a:xfrm>
          <a:prstGeom prst="rect">
            <a:avLst/>
          </a:prstGeom>
        </p:spPr>
      </p:pic>
      <p:sp>
        <p:nvSpPr>
          <p:cNvPr id="5" name="TextBox 4">
            <a:extLst>
              <a:ext uri="{FF2B5EF4-FFF2-40B4-BE49-F238E27FC236}">
                <a16:creationId xmlns:a16="http://schemas.microsoft.com/office/drawing/2014/main" id="{912A6ACF-5BDD-4408-B889-5A07A5FF18EF}"/>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12</a:t>
            </a:r>
          </a:p>
        </p:txBody>
      </p:sp>
    </p:spTree>
    <p:extLst>
      <p:ext uri="{BB962C8B-B14F-4D97-AF65-F5344CB8AC3E}">
        <p14:creationId xmlns:p14="http://schemas.microsoft.com/office/powerpoint/2010/main" val="171262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BF8926-E948-4FB3-A07A-1759E8D1669A}"/>
              </a:ext>
            </a:extLst>
          </p:cNvPr>
          <p:cNvSpPr>
            <a:spLocks noGrp="1"/>
          </p:cNvSpPr>
          <p:nvPr>
            <p:ph type="subTitle" idx="1"/>
          </p:nvPr>
        </p:nvSpPr>
        <p:spPr>
          <a:xfrm>
            <a:off x="481107" y="1016000"/>
            <a:ext cx="6323106" cy="5842000"/>
          </a:xfrm>
        </p:spPr>
        <p:txBody>
          <a:bodyPr/>
          <a:lstStyle/>
          <a:p>
            <a:pPr fontAlgn="base"/>
            <a:endParaRPr lang="en-IN" sz="1800" b="1" i="0" cap="none" dirty="0">
              <a:solidFill>
                <a:schemeClr val="bg1"/>
              </a:solidFill>
              <a:effectLst/>
              <a:latin typeface="Arial" panose="020B0604020202020204" pitchFamily="34" charset="0"/>
              <a:cs typeface="Arial" panose="020B0604020202020204" pitchFamily="34" charset="0"/>
            </a:endParaRPr>
          </a:p>
          <a:p>
            <a:pPr fontAlgn="base"/>
            <a:endParaRPr lang="en-IN" b="1" cap="none" dirty="0">
              <a:solidFill>
                <a:schemeClr val="bg1"/>
              </a:solidFill>
              <a:latin typeface="Arial" panose="020B0604020202020204" pitchFamily="34" charset="0"/>
              <a:cs typeface="Arial" panose="020B0604020202020204" pitchFamily="34" charset="0"/>
            </a:endParaRPr>
          </a:p>
          <a:p>
            <a:pPr fontAlgn="base"/>
            <a:r>
              <a:rPr lang="en-IN" sz="1800" b="1" i="0" cap="none" dirty="0">
                <a:solidFill>
                  <a:schemeClr val="bg1"/>
                </a:solidFill>
                <a:effectLst/>
                <a:latin typeface="Arial" panose="020B0604020202020204" pitchFamily="34" charset="0"/>
                <a:cs typeface="Arial" panose="020B0604020202020204" pitchFamily="34" charset="0"/>
              </a:rPr>
              <a:t>       </a:t>
            </a:r>
            <a:r>
              <a:rPr lang="en-IN" sz="1800" b="1" i="0" cap="none" dirty="0">
                <a:solidFill>
                  <a:schemeClr val="bg1"/>
                </a:solidFill>
                <a:effectLst/>
                <a:latin typeface="Times New Roman" panose="02020603050405020304" pitchFamily="18" charset="0"/>
                <a:cs typeface="Times New Roman" panose="02020603050405020304" pitchFamily="18" charset="0"/>
              </a:rPr>
              <a:t>Step 1 –</a:t>
            </a:r>
            <a:r>
              <a:rPr lang="en-IN" sz="1800" b="0" i="0" cap="none" dirty="0">
                <a:solidFill>
                  <a:schemeClr val="bg1"/>
                </a:solidFill>
                <a:effectLst/>
                <a:latin typeface="Times New Roman" panose="02020603050405020304" pitchFamily="18" charset="0"/>
                <a:cs typeface="Times New Roman" panose="02020603050405020304" pitchFamily="18" charset="0"/>
              </a:rPr>
              <a:t> Take image as input from a camera.</a:t>
            </a:r>
          </a:p>
          <a:p>
            <a:pPr fontAlgn="base"/>
            <a:r>
              <a:rPr lang="en-IN" sz="1800" b="1" i="0" cap="none" dirty="0">
                <a:solidFill>
                  <a:schemeClr val="bg1"/>
                </a:solidFill>
                <a:effectLst/>
                <a:latin typeface="Times New Roman" panose="02020603050405020304" pitchFamily="18" charset="0"/>
                <a:cs typeface="Times New Roman" panose="02020603050405020304" pitchFamily="18" charset="0"/>
              </a:rPr>
              <a:t>       Step 2 –</a:t>
            </a:r>
            <a:r>
              <a:rPr lang="en-IN" sz="1800" b="0" i="0" cap="none" dirty="0">
                <a:solidFill>
                  <a:schemeClr val="bg1"/>
                </a:solidFill>
                <a:effectLst/>
                <a:latin typeface="Times New Roman" panose="02020603050405020304" pitchFamily="18" charset="0"/>
                <a:cs typeface="Times New Roman" panose="02020603050405020304" pitchFamily="18" charset="0"/>
              </a:rPr>
              <a:t> Detect the face in the image and create a region </a:t>
            </a:r>
          </a:p>
          <a:p>
            <a:pPr fontAlgn="base"/>
            <a:r>
              <a:rPr lang="en-IN" sz="1800" b="0" i="0" cap="none" dirty="0">
                <a:solidFill>
                  <a:schemeClr val="bg1"/>
                </a:solidFill>
                <a:effectLst/>
                <a:latin typeface="Times New Roman" panose="02020603050405020304" pitchFamily="18" charset="0"/>
                <a:cs typeface="Times New Roman" panose="02020603050405020304" pitchFamily="18" charset="0"/>
              </a:rPr>
              <a:t>                       of interest (ROI).</a:t>
            </a:r>
          </a:p>
          <a:p>
            <a:pPr fontAlgn="base"/>
            <a:r>
              <a:rPr lang="en-IN" sz="1800" b="1" i="0" cap="none" dirty="0">
                <a:solidFill>
                  <a:schemeClr val="bg1"/>
                </a:solidFill>
                <a:effectLst/>
                <a:latin typeface="Times New Roman" panose="02020603050405020304" pitchFamily="18" charset="0"/>
                <a:cs typeface="Times New Roman" panose="02020603050405020304" pitchFamily="18" charset="0"/>
              </a:rPr>
              <a:t>       Step 3 –</a:t>
            </a:r>
            <a:r>
              <a:rPr lang="en-IN" sz="1800" b="0" i="0" cap="none" dirty="0">
                <a:solidFill>
                  <a:schemeClr val="bg1"/>
                </a:solidFill>
                <a:effectLst/>
                <a:latin typeface="Times New Roman" panose="02020603050405020304" pitchFamily="18" charset="0"/>
                <a:cs typeface="Times New Roman" panose="02020603050405020304" pitchFamily="18" charset="0"/>
              </a:rPr>
              <a:t> Detect the eyes from ROI and feed it to the classifier.</a:t>
            </a:r>
          </a:p>
          <a:p>
            <a:pPr fontAlgn="base"/>
            <a:r>
              <a:rPr lang="en-IN" sz="1800" b="1" i="0" cap="none" dirty="0">
                <a:solidFill>
                  <a:schemeClr val="bg1"/>
                </a:solidFill>
                <a:effectLst/>
                <a:latin typeface="Times New Roman" panose="02020603050405020304" pitchFamily="18" charset="0"/>
                <a:cs typeface="Times New Roman" panose="02020603050405020304" pitchFamily="18" charset="0"/>
              </a:rPr>
              <a:t>       Step 4 –</a:t>
            </a:r>
            <a:r>
              <a:rPr lang="en-IN" sz="1800" b="0" i="0" cap="none" dirty="0">
                <a:solidFill>
                  <a:schemeClr val="bg1"/>
                </a:solidFill>
                <a:effectLst/>
                <a:latin typeface="Times New Roman" panose="02020603050405020304" pitchFamily="18" charset="0"/>
                <a:cs typeface="Times New Roman" panose="02020603050405020304" pitchFamily="18" charset="0"/>
              </a:rPr>
              <a:t> Classifier will categorize whether eyes are open or </a:t>
            </a:r>
          </a:p>
          <a:p>
            <a:pPr fontAlgn="base"/>
            <a:r>
              <a:rPr lang="en-IN" sz="1800" cap="none" dirty="0">
                <a:solidFill>
                  <a:schemeClr val="bg1"/>
                </a:solidFill>
                <a:latin typeface="Times New Roman" panose="02020603050405020304" pitchFamily="18" charset="0"/>
                <a:cs typeface="Times New Roman" panose="02020603050405020304" pitchFamily="18" charset="0"/>
              </a:rPr>
              <a:t>                      </a:t>
            </a:r>
            <a:r>
              <a:rPr lang="en-IN" sz="1800" b="0" i="0" cap="none" dirty="0">
                <a:solidFill>
                  <a:schemeClr val="bg1"/>
                </a:solidFill>
                <a:effectLst/>
                <a:latin typeface="Times New Roman" panose="02020603050405020304" pitchFamily="18" charset="0"/>
                <a:cs typeface="Times New Roman" panose="02020603050405020304" pitchFamily="18" charset="0"/>
              </a:rPr>
              <a:t>closed.</a:t>
            </a:r>
          </a:p>
          <a:p>
            <a:pPr fontAlgn="base"/>
            <a:r>
              <a:rPr lang="en-IN" sz="1800" b="1" i="0" cap="none" dirty="0">
                <a:solidFill>
                  <a:schemeClr val="bg1"/>
                </a:solidFill>
                <a:effectLst/>
                <a:latin typeface="Times New Roman" panose="02020603050405020304" pitchFamily="18" charset="0"/>
                <a:cs typeface="Times New Roman" panose="02020603050405020304" pitchFamily="18" charset="0"/>
              </a:rPr>
              <a:t>       Step 5 –</a:t>
            </a:r>
            <a:r>
              <a:rPr lang="en-IN" sz="1800" b="0" i="0" cap="none" dirty="0">
                <a:solidFill>
                  <a:schemeClr val="bg1"/>
                </a:solidFill>
                <a:effectLst/>
                <a:latin typeface="Times New Roman" panose="02020603050405020304" pitchFamily="18" charset="0"/>
                <a:cs typeface="Times New Roman" panose="02020603050405020304" pitchFamily="18" charset="0"/>
              </a:rPr>
              <a:t> Calculate score to check whether the person</a:t>
            </a:r>
          </a:p>
          <a:p>
            <a:pPr fontAlgn="base"/>
            <a:r>
              <a:rPr lang="en-IN" sz="1800" cap="none" dirty="0">
                <a:solidFill>
                  <a:schemeClr val="bg1"/>
                </a:solidFill>
                <a:latin typeface="Times New Roman" panose="02020603050405020304" pitchFamily="18" charset="0"/>
                <a:cs typeface="Times New Roman" panose="02020603050405020304" pitchFamily="18" charset="0"/>
              </a:rPr>
              <a:t>                     </a:t>
            </a:r>
            <a:r>
              <a:rPr lang="en-IN" sz="1800" b="0" i="0" cap="none" dirty="0">
                <a:solidFill>
                  <a:schemeClr val="bg1"/>
                </a:solidFill>
                <a:effectLst/>
                <a:latin typeface="Times New Roman" panose="02020603050405020304" pitchFamily="18" charset="0"/>
                <a:cs typeface="Times New Roman" panose="02020603050405020304" pitchFamily="18" charset="0"/>
              </a:rPr>
              <a:t> Is drowsy.</a:t>
            </a:r>
          </a:p>
          <a:p>
            <a:r>
              <a:rPr lang="en-IN" sz="1800" b="0" i="0" cap="none" dirty="0">
                <a:solidFill>
                  <a:srgbClr val="444444"/>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7477BD-75AE-421A-94E6-C3904045045B}"/>
              </a:ext>
            </a:extLst>
          </p:cNvPr>
          <p:cNvPicPr>
            <a:picLocks noChangeAspect="1"/>
          </p:cNvPicPr>
          <p:nvPr/>
        </p:nvPicPr>
        <p:blipFill>
          <a:blip r:embed="rId2"/>
          <a:stretch>
            <a:fillRect/>
          </a:stretch>
        </p:blipFill>
        <p:spPr>
          <a:xfrm>
            <a:off x="6928971" y="1682750"/>
            <a:ext cx="4584699" cy="3492500"/>
          </a:xfrm>
          <a:prstGeom prst="rect">
            <a:avLst/>
          </a:prstGeom>
        </p:spPr>
      </p:pic>
      <p:sp>
        <p:nvSpPr>
          <p:cNvPr id="4" name="TextBox 3">
            <a:extLst>
              <a:ext uri="{FF2B5EF4-FFF2-40B4-BE49-F238E27FC236}">
                <a16:creationId xmlns:a16="http://schemas.microsoft.com/office/drawing/2014/main" id="{29DFC41E-EB7E-40BB-90B3-82BABA9BFF2F}"/>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13</a:t>
            </a:r>
          </a:p>
        </p:txBody>
      </p:sp>
    </p:spTree>
    <p:extLst>
      <p:ext uri="{BB962C8B-B14F-4D97-AF65-F5344CB8AC3E}">
        <p14:creationId xmlns:p14="http://schemas.microsoft.com/office/powerpoint/2010/main" val="105849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9E64-5B1B-4F80-9D01-0C3E6F2B8EB8}"/>
              </a:ext>
            </a:extLst>
          </p:cNvPr>
          <p:cNvSpPr>
            <a:spLocks noGrp="1"/>
          </p:cNvSpPr>
          <p:nvPr>
            <p:ph type="ctrTitle"/>
          </p:nvPr>
        </p:nvSpPr>
        <p:spPr>
          <a:xfrm>
            <a:off x="2747685" y="393947"/>
            <a:ext cx="8825658" cy="668867"/>
          </a:xfrm>
        </p:spPr>
        <p:txBody>
          <a:bodyPr/>
          <a:lstStyle/>
          <a:p>
            <a:r>
              <a:rPr lang="en-IN" sz="3200" u="sng" dirty="0">
                <a:latin typeface="Times New Roman" panose="02020603050405020304" pitchFamily="18" charset="0"/>
                <a:cs typeface="Times New Roman" panose="02020603050405020304" pitchFamily="18" charset="0"/>
              </a:rPr>
              <a:t>DATASET AND CLASSIFICATION</a:t>
            </a:r>
          </a:p>
        </p:txBody>
      </p:sp>
      <p:sp>
        <p:nvSpPr>
          <p:cNvPr id="3" name="Subtitle 2">
            <a:extLst>
              <a:ext uri="{FF2B5EF4-FFF2-40B4-BE49-F238E27FC236}">
                <a16:creationId xmlns:a16="http://schemas.microsoft.com/office/drawing/2014/main" id="{84BA7A34-C495-4710-A73D-F51B8DA09B70}"/>
              </a:ext>
            </a:extLst>
          </p:cNvPr>
          <p:cNvSpPr>
            <a:spLocks noGrp="1"/>
          </p:cNvSpPr>
          <p:nvPr>
            <p:ph type="subTitle" idx="1"/>
          </p:nvPr>
        </p:nvSpPr>
        <p:spPr>
          <a:xfrm>
            <a:off x="495300" y="1092199"/>
            <a:ext cx="11226800" cy="5342467"/>
          </a:xfrm>
        </p:spPr>
        <p:txBody>
          <a:bodyPr/>
          <a:lstStyle/>
          <a:p>
            <a:endParaRPr lang="en-IN" dirty="0"/>
          </a:p>
          <a:p>
            <a:endParaRPr lang="en-IN" dirty="0"/>
          </a:p>
          <a:p>
            <a:endParaRPr lang="en-IN" dirty="0"/>
          </a:p>
          <a:p>
            <a:endParaRPr lang="en-IN" dirty="0"/>
          </a:p>
          <a:p>
            <a:endParaRPr lang="en-IN" dirty="0"/>
          </a:p>
          <a:p>
            <a:r>
              <a:rPr lang="en-IN" dirty="0"/>
              <a:t>                                                                       </a:t>
            </a:r>
            <a:r>
              <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EYE DATASET</a:t>
            </a: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r>
              <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Open EYE                                                                                                                     Close EYE</a:t>
            </a:r>
          </a:p>
        </p:txBody>
      </p:sp>
      <p:pic>
        <p:nvPicPr>
          <p:cNvPr id="5" name="Picture 4">
            <a:extLst>
              <a:ext uri="{FF2B5EF4-FFF2-40B4-BE49-F238E27FC236}">
                <a16:creationId xmlns:a16="http://schemas.microsoft.com/office/drawing/2014/main" id="{7A53FBA7-FC85-45A6-963C-A1C91B33668D}"/>
              </a:ext>
            </a:extLst>
          </p:cNvPr>
          <p:cNvPicPr>
            <a:picLocks noChangeAspect="1"/>
          </p:cNvPicPr>
          <p:nvPr/>
        </p:nvPicPr>
        <p:blipFill>
          <a:blip r:embed="rId2"/>
          <a:stretch>
            <a:fillRect/>
          </a:stretch>
        </p:blipFill>
        <p:spPr>
          <a:xfrm>
            <a:off x="3492500" y="1092198"/>
            <a:ext cx="4660900" cy="2023537"/>
          </a:xfrm>
          <a:prstGeom prst="rect">
            <a:avLst/>
          </a:prstGeom>
        </p:spPr>
      </p:pic>
      <p:pic>
        <p:nvPicPr>
          <p:cNvPr id="7" name="Picture 6">
            <a:extLst>
              <a:ext uri="{FF2B5EF4-FFF2-40B4-BE49-F238E27FC236}">
                <a16:creationId xmlns:a16="http://schemas.microsoft.com/office/drawing/2014/main" id="{2924782C-5FA1-4C3D-B24D-9F24760470F4}"/>
              </a:ext>
            </a:extLst>
          </p:cNvPr>
          <p:cNvPicPr>
            <a:picLocks noChangeAspect="1"/>
          </p:cNvPicPr>
          <p:nvPr/>
        </p:nvPicPr>
        <p:blipFill>
          <a:blip r:embed="rId3"/>
          <a:stretch>
            <a:fillRect/>
          </a:stretch>
        </p:blipFill>
        <p:spPr>
          <a:xfrm>
            <a:off x="495300" y="3191935"/>
            <a:ext cx="4254501" cy="2692401"/>
          </a:xfrm>
          <a:prstGeom prst="rect">
            <a:avLst/>
          </a:prstGeom>
        </p:spPr>
      </p:pic>
      <p:pic>
        <p:nvPicPr>
          <p:cNvPr id="9" name="Picture 8">
            <a:extLst>
              <a:ext uri="{FF2B5EF4-FFF2-40B4-BE49-F238E27FC236}">
                <a16:creationId xmlns:a16="http://schemas.microsoft.com/office/drawing/2014/main" id="{A2474F47-26BB-4217-89CF-221A9B652CA1}"/>
              </a:ext>
            </a:extLst>
          </p:cNvPr>
          <p:cNvPicPr>
            <a:picLocks noChangeAspect="1"/>
          </p:cNvPicPr>
          <p:nvPr/>
        </p:nvPicPr>
        <p:blipFill>
          <a:blip r:embed="rId4"/>
          <a:stretch>
            <a:fillRect/>
          </a:stretch>
        </p:blipFill>
        <p:spPr>
          <a:xfrm>
            <a:off x="7257993" y="3191935"/>
            <a:ext cx="4464107" cy="2692401"/>
          </a:xfrm>
          <a:prstGeom prst="rect">
            <a:avLst/>
          </a:prstGeom>
        </p:spPr>
      </p:pic>
      <p:sp>
        <p:nvSpPr>
          <p:cNvPr id="8" name="TextBox 7">
            <a:extLst>
              <a:ext uri="{FF2B5EF4-FFF2-40B4-BE49-F238E27FC236}">
                <a16:creationId xmlns:a16="http://schemas.microsoft.com/office/drawing/2014/main" id="{FCAD9F0A-4D94-400D-AD06-D9F44A279B23}"/>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14</a:t>
            </a:r>
          </a:p>
        </p:txBody>
      </p:sp>
    </p:spTree>
    <p:extLst>
      <p:ext uri="{BB962C8B-B14F-4D97-AF65-F5344CB8AC3E}">
        <p14:creationId xmlns:p14="http://schemas.microsoft.com/office/powerpoint/2010/main" val="19273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478-ED3D-45ED-B299-76049622A92A}"/>
              </a:ext>
            </a:extLst>
          </p:cNvPr>
          <p:cNvSpPr>
            <a:spLocks noGrp="1"/>
          </p:cNvSpPr>
          <p:nvPr>
            <p:ph type="ctrTitle"/>
          </p:nvPr>
        </p:nvSpPr>
        <p:spPr>
          <a:xfrm>
            <a:off x="2502741" y="317960"/>
            <a:ext cx="8825658" cy="1062567"/>
          </a:xfrm>
        </p:spPr>
        <p:txBody>
          <a:bodyPr/>
          <a:lstStyle/>
          <a:p>
            <a:r>
              <a:rPr lang="en-IN" sz="3200" dirty="0">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DFD DIAGRAM </a:t>
            </a:r>
          </a:p>
        </p:txBody>
      </p:sp>
      <p:sp>
        <p:nvSpPr>
          <p:cNvPr id="3" name="Subtitle 2">
            <a:extLst>
              <a:ext uri="{FF2B5EF4-FFF2-40B4-BE49-F238E27FC236}">
                <a16:creationId xmlns:a16="http://schemas.microsoft.com/office/drawing/2014/main" id="{1E86328E-6006-4532-8CB3-00085827C3A3}"/>
              </a:ext>
            </a:extLst>
          </p:cNvPr>
          <p:cNvSpPr>
            <a:spLocks noGrp="1"/>
          </p:cNvSpPr>
          <p:nvPr>
            <p:ph type="subTitle" idx="1"/>
          </p:nvPr>
        </p:nvSpPr>
        <p:spPr>
          <a:xfrm flipV="1">
            <a:off x="1154955" y="5638800"/>
            <a:ext cx="8825658" cy="520700"/>
          </a:xfrm>
        </p:spPr>
        <p:txBody>
          <a:bodyPr>
            <a:normAutofit/>
          </a:bodyPr>
          <a:lstStyle/>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ACB46D96-A9CE-4622-86F6-7949806F1405}"/>
              </a:ext>
            </a:extLst>
          </p:cNvPr>
          <p:cNvPicPr>
            <a:picLocks noChangeAspect="1"/>
          </p:cNvPicPr>
          <p:nvPr/>
        </p:nvPicPr>
        <p:blipFill>
          <a:blip r:embed="rId2"/>
          <a:stretch>
            <a:fillRect/>
          </a:stretch>
        </p:blipFill>
        <p:spPr>
          <a:xfrm>
            <a:off x="889000" y="1485900"/>
            <a:ext cx="10439399" cy="4775200"/>
          </a:xfrm>
          <a:prstGeom prst="rect">
            <a:avLst/>
          </a:prstGeom>
        </p:spPr>
      </p:pic>
      <p:sp>
        <p:nvSpPr>
          <p:cNvPr id="5" name="TextBox 4">
            <a:extLst>
              <a:ext uri="{FF2B5EF4-FFF2-40B4-BE49-F238E27FC236}">
                <a16:creationId xmlns:a16="http://schemas.microsoft.com/office/drawing/2014/main" id="{64C3D940-00B5-46BA-845C-607B73ABC951}"/>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15</a:t>
            </a:r>
          </a:p>
        </p:txBody>
      </p:sp>
    </p:spTree>
    <p:extLst>
      <p:ext uri="{BB962C8B-B14F-4D97-AF65-F5344CB8AC3E}">
        <p14:creationId xmlns:p14="http://schemas.microsoft.com/office/powerpoint/2010/main" val="270744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C45317-761D-4E89-BD15-B64C579AF6B3}"/>
              </a:ext>
            </a:extLst>
          </p:cNvPr>
          <p:cNvSpPr>
            <a:spLocks noGrp="1"/>
          </p:cNvSpPr>
          <p:nvPr>
            <p:ph type="subTitle" idx="1"/>
          </p:nvPr>
        </p:nvSpPr>
        <p:spPr>
          <a:xfrm>
            <a:off x="1361355" y="798444"/>
            <a:ext cx="9244030" cy="5900057"/>
          </a:xfrm>
        </p:spPr>
        <p:txBody>
          <a:bodyPr>
            <a:normAutofit/>
          </a:bodyPr>
          <a:lstStyle/>
          <a:p>
            <a:r>
              <a:rPr lang="en-US" sz="2800" b="1" u="sng" dirty="0">
                <a:solidFill>
                  <a:schemeClr val="bg1"/>
                </a:solidFill>
                <a:latin typeface="Times New Roman" pitchFamily="18" charset="0"/>
                <a:cs typeface="Times New Roman" pitchFamily="18" charset="0"/>
              </a:rPr>
              <a:t> </a:t>
            </a:r>
            <a:r>
              <a:rPr lang="en-US" sz="3200" b="1" u="sng" dirty="0">
                <a:solidFill>
                  <a:schemeClr val="bg1"/>
                </a:solidFill>
                <a:latin typeface="Times New Roman" pitchFamily="18" charset="0"/>
                <a:cs typeface="Times New Roman" pitchFamily="18" charset="0"/>
              </a:rPr>
              <a:t>ADVANTAGES</a:t>
            </a:r>
          </a:p>
          <a:p>
            <a:pPr algn="just"/>
            <a:r>
              <a:rPr lang="en-US" sz="4000" b="1" cap="none" dirty="0">
                <a:solidFill>
                  <a:schemeClr val="bg1"/>
                </a:solidFill>
                <a:latin typeface="Times New Roman" pitchFamily="18" charset="0"/>
                <a:cs typeface="Times New Roman" pitchFamily="18" charset="0"/>
              </a:rPr>
              <a:t>   </a:t>
            </a:r>
            <a:r>
              <a:rPr lang="en-US" cap="none" dirty="0">
                <a:solidFill>
                  <a:schemeClr val="bg1"/>
                </a:solidFill>
                <a:latin typeface="Times New Roman" pitchFamily="18" charset="0"/>
                <a:cs typeface="Times New Roman" pitchFamily="18" charset="0"/>
              </a:rPr>
              <a:t>Driver drowsiness detection system is a car safety technology which prevents accident when driver is getting drowsy</a:t>
            </a:r>
            <a:r>
              <a:rPr lang="en-US" sz="4000" cap="none" dirty="0">
                <a:solidFill>
                  <a:schemeClr val="bg1"/>
                </a:solidFill>
                <a:latin typeface="Times New Roman" pitchFamily="18" charset="0"/>
                <a:cs typeface="Times New Roman" pitchFamily="18" charset="0"/>
              </a:rPr>
              <a:t>.</a:t>
            </a:r>
          </a:p>
          <a:p>
            <a:pPr algn="just"/>
            <a:r>
              <a:rPr lang="en-US" sz="4000" cap="none" dirty="0">
                <a:solidFill>
                  <a:schemeClr val="bg1"/>
                </a:solidFill>
                <a:latin typeface="Times New Roman" pitchFamily="18" charset="0"/>
                <a:cs typeface="Times New Roman" pitchFamily="18" charset="0"/>
              </a:rPr>
              <a:t>   </a:t>
            </a:r>
            <a:r>
              <a:rPr lang="en-US" cap="none" dirty="0">
                <a:solidFill>
                  <a:schemeClr val="bg1"/>
                </a:solidFill>
                <a:latin typeface="Times New Roman" pitchFamily="18" charset="0"/>
                <a:cs typeface="Times New Roman" pitchFamily="18" charset="0"/>
              </a:rPr>
              <a:t>Driver inattention is might be the result of lack of alertness when driving due to drowsiness and distraction, the system alerts driver through alarm in real time.</a:t>
            </a:r>
          </a:p>
          <a:p>
            <a:pPr algn="just"/>
            <a:endParaRPr lang="en-US" cap="none" dirty="0">
              <a:solidFill>
                <a:schemeClr val="bg1"/>
              </a:solidFill>
              <a:latin typeface="Times New Roman" pitchFamily="18" charset="0"/>
              <a:cs typeface="Times New Roman" pitchFamily="18" charset="0"/>
            </a:endParaRPr>
          </a:p>
          <a:p>
            <a:pPr algn="just"/>
            <a:r>
              <a:rPr lang="en-IN" dirty="0">
                <a:latin typeface="Times New Roman" panose="02020603050405020304" pitchFamily="18" charset="0"/>
                <a:cs typeface="Times New Roman" panose="02020603050405020304" pitchFamily="18" charset="0"/>
              </a:rPr>
              <a:t>       </a:t>
            </a:r>
            <a:r>
              <a:rPr lang="en-IN" sz="1800" cap="none" dirty="0">
                <a:solidFill>
                  <a:schemeClr val="bg1"/>
                </a:solidFill>
                <a:latin typeface="Times New Roman" panose="02020603050405020304" pitchFamily="18" charset="0"/>
                <a:cs typeface="Times New Roman" panose="02020603050405020304" pitchFamily="18" charset="0"/>
              </a:rPr>
              <a:t>Practically applicable .</a:t>
            </a:r>
          </a:p>
          <a:p>
            <a:pPr algn="just"/>
            <a:endParaRPr lang="en-IN" sz="1800" cap="none" dirty="0">
              <a:solidFill>
                <a:schemeClr val="bg1"/>
              </a:solidFill>
              <a:latin typeface="Times New Roman" panose="02020603050405020304" pitchFamily="18" charset="0"/>
              <a:cs typeface="Times New Roman" panose="02020603050405020304" pitchFamily="18" charset="0"/>
            </a:endParaRPr>
          </a:p>
          <a:p>
            <a:pPr algn="just"/>
            <a:r>
              <a:rPr lang="en-US" sz="3200" b="1" u="sng" dirty="0">
                <a:solidFill>
                  <a:schemeClr val="bg1"/>
                </a:solidFill>
                <a:latin typeface="Times New Roman" pitchFamily="18" charset="0"/>
                <a:cs typeface="Times New Roman" pitchFamily="18" charset="0"/>
              </a:rPr>
              <a:t>Disadvantages</a:t>
            </a:r>
          </a:p>
          <a:p>
            <a:pPr algn="just"/>
            <a:r>
              <a:rPr lang="en-US" sz="1800" cap="none" dirty="0">
                <a:solidFill>
                  <a:schemeClr val="bg1"/>
                </a:solidFill>
                <a:latin typeface="Times New Roman" panose="02020603050405020304" pitchFamily="18" charset="0"/>
                <a:cs typeface="Times New Roman" panose="02020603050405020304" pitchFamily="18" charset="0"/>
              </a:rPr>
              <a:t>       Lightening condition background </a:t>
            </a:r>
            <a:endParaRPr lang="en-US" sz="1800" b="1" cap="none" dirty="0">
              <a:solidFill>
                <a:schemeClr val="bg1"/>
              </a:solidFill>
              <a:latin typeface="Times New Roman" panose="02020603050405020304" pitchFamily="18" charset="0"/>
              <a:cs typeface="Times New Roman" pitchFamily="18" charset="0"/>
            </a:endParaRPr>
          </a:p>
          <a:p>
            <a:pPr algn="just"/>
            <a:endParaRPr lang="en-US" sz="1800" cap="none" dirty="0">
              <a:solidFill>
                <a:schemeClr val="bg1"/>
              </a:solidFill>
              <a:latin typeface="Times New Roman" panose="02020603050405020304" pitchFamily="18" charset="0"/>
              <a:cs typeface="Times New Roman" pitchFamily="18" charset="0"/>
            </a:endParaRPr>
          </a:p>
          <a:p>
            <a:endParaRPr lang="en-US" cap="none" dirty="0">
              <a:solidFill>
                <a:schemeClr val="bg1"/>
              </a:solidFill>
              <a:latin typeface="Times New Roman" pitchFamily="18" charset="0"/>
              <a:cs typeface="Times New Roman" pitchFamily="18" charset="0"/>
            </a:endParaRPr>
          </a:p>
          <a:p>
            <a:endParaRPr lang="en-US" sz="4000" cap="none" dirty="0">
              <a:solidFill>
                <a:schemeClr val="bg1"/>
              </a:solidFill>
              <a:latin typeface="Times New Roman" pitchFamily="18" charset="0"/>
              <a:cs typeface="Times New Roman" pitchFamily="18" charset="0"/>
            </a:endParaRPr>
          </a:p>
          <a:p>
            <a:endParaRPr lang="en-IN" sz="4000" dirty="0">
              <a:solidFill>
                <a:schemeClr val="bg1"/>
              </a:solidFill>
            </a:endParaRPr>
          </a:p>
        </p:txBody>
      </p:sp>
      <p:sp>
        <p:nvSpPr>
          <p:cNvPr id="7" name="Flowchart: Decision 6">
            <a:extLst>
              <a:ext uri="{FF2B5EF4-FFF2-40B4-BE49-F238E27FC236}">
                <a16:creationId xmlns:a16="http://schemas.microsoft.com/office/drawing/2014/main" id="{E44FBE7C-D6D2-4207-B70C-B8EF34A66D32}"/>
              </a:ext>
            </a:extLst>
          </p:cNvPr>
          <p:cNvSpPr/>
          <p:nvPr/>
        </p:nvSpPr>
        <p:spPr>
          <a:xfrm>
            <a:off x="1471824" y="428798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3C86C61F-3954-4098-B382-B13433A41F0E}"/>
              </a:ext>
            </a:extLst>
          </p:cNvPr>
          <p:cNvSpPr/>
          <p:nvPr/>
        </p:nvSpPr>
        <p:spPr>
          <a:xfrm>
            <a:off x="1471824" y="3087765"/>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ecision 8">
            <a:extLst>
              <a:ext uri="{FF2B5EF4-FFF2-40B4-BE49-F238E27FC236}">
                <a16:creationId xmlns:a16="http://schemas.microsoft.com/office/drawing/2014/main" id="{6F01DEF2-C22B-497B-B4FB-61928A6A6726}"/>
              </a:ext>
            </a:extLst>
          </p:cNvPr>
          <p:cNvSpPr/>
          <p:nvPr/>
        </p:nvSpPr>
        <p:spPr>
          <a:xfrm>
            <a:off x="1471824" y="177602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ecision 9">
            <a:extLst>
              <a:ext uri="{FF2B5EF4-FFF2-40B4-BE49-F238E27FC236}">
                <a16:creationId xmlns:a16="http://schemas.microsoft.com/office/drawing/2014/main" id="{D3FABAFE-71BC-409F-A69D-4694B42B0200}"/>
              </a:ext>
            </a:extLst>
          </p:cNvPr>
          <p:cNvSpPr/>
          <p:nvPr/>
        </p:nvSpPr>
        <p:spPr>
          <a:xfrm>
            <a:off x="1471824" y="5677561"/>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8619B72-EC0B-41EA-84CF-12F9F9C2F27C}"/>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16</a:t>
            </a:r>
          </a:p>
        </p:txBody>
      </p:sp>
    </p:spTree>
    <p:extLst>
      <p:ext uri="{BB962C8B-B14F-4D97-AF65-F5344CB8AC3E}">
        <p14:creationId xmlns:p14="http://schemas.microsoft.com/office/powerpoint/2010/main" val="319703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4C77-E913-4891-9E09-CE692A503361}"/>
              </a:ext>
            </a:extLst>
          </p:cNvPr>
          <p:cNvSpPr>
            <a:spLocks noGrp="1"/>
          </p:cNvSpPr>
          <p:nvPr>
            <p:ph type="ctrTitle"/>
          </p:nvPr>
        </p:nvSpPr>
        <p:spPr>
          <a:xfrm>
            <a:off x="2759637" y="797372"/>
            <a:ext cx="8825658" cy="861420"/>
          </a:xfrm>
        </p:spPr>
        <p:txBody>
          <a:bodyPr/>
          <a:lstStyle/>
          <a:p>
            <a:r>
              <a:rPr lang="en-IN" sz="3200" dirty="0">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CONCLUSION</a:t>
            </a:r>
            <a:r>
              <a:rPr lang="en-IN" sz="32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2EB153B5-6157-4A22-8D35-F2AAE560B1DC}"/>
              </a:ext>
            </a:extLst>
          </p:cNvPr>
          <p:cNvSpPr>
            <a:spLocks noGrp="1"/>
          </p:cNvSpPr>
          <p:nvPr>
            <p:ph type="subTitle" idx="1"/>
          </p:nvPr>
        </p:nvSpPr>
        <p:spPr>
          <a:xfrm>
            <a:off x="1730188" y="2003611"/>
            <a:ext cx="8825659" cy="4936067"/>
          </a:xfrm>
        </p:spPr>
        <p:txBody>
          <a:bodyPr/>
          <a:lstStyle/>
          <a:p>
            <a:pPr algn="just"/>
            <a:r>
              <a:rPr lang="en-IN" cap="none" dirty="0">
                <a:solidFill>
                  <a:schemeClr val="bg1"/>
                </a:solidFill>
                <a:latin typeface="Times New Roman" panose="02020603050405020304" pitchFamily="18" charset="0"/>
                <a:cs typeface="Times New Roman" panose="02020603050405020304" pitchFamily="18" charset="0"/>
              </a:rPr>
              <a:t>                          It completely meets the objectives and requirements of the system. The framework has achieved an unfaltering state where all the bugs have been disposed of. The framework cognizant clients who are familiar with the framework and comprehend it's focal points and the fact that it takes care of the issue of stressing out for individuals having fatigue- related issues to inform them about the drowsiness level while driving .</a:t>
            </a:r>
          </a:p>
        </p:txBody>
      </p:sp>
      <p:sp>
        <p:nvSpPr>
          <p:cNvPr id="4" name="TextBox 3">
            <a:extLst>
              <a:ext uri="{FF2B5EF4-FFF2-40B4-BE49-F238E27FC236}">
                <a16:creationId xmlns:a16="http://schemas.microsoft.com/office/drawing/2014/main" id="{F1EB8ECA-6EF5-4F17-B50A-44109443F91C}"/>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17</a:t>
            </a:r>
          </a:p>
        </p:txBody>
      </p:sp>
    </p:spTree>
    <p:extLst>
      <p:ext uri="{BB962C8B-B14F-4D97-AF65-F5344CB8AC3E}">
        <p14:creationId xmlns:p14="http://schemas.microsoft.com/office/powerpoint/2010/main" val="87983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74B6-6584-44D2-9264-C409A3A5D52A}"/>
              </a:ext>
            </a:extLst>
          </p:cNvPr>
          <p:cNvSpPr>
            <a:spLocks noGrp="1"/>
          </p:cNvSpPr>
          <p:nvPr>
            <p:ph type="ctrTitle"/>
          </p:nvPr>
        </p:nvSpPr>
        <p:spPr>
          <a:xfrm>
            <a:off x="3530602" y="482602"/>
            <a:ext cx="8825658" cy="1041400"/>
          </a:xfrm>
        </p:spPr>
        <p:txBody>
          <a:bodyPr/>
          <a:lstStyle/>
          <a:p>
            <a:r>
              <a:rPr lang="en-IN" sz="3200" dirty="0"/>
              <a:t>          </a:t>
            </a:r>
            <a:r>
              <a:rPr lang="en-IN" sz="3200" u="sng" dirty="0"/>
              <a:t>REFERENCES</a:t>
            </a:r>
          </a:p>
        </p:txBody>
      </p:sp>
      <p:sp>
        <p:nvSpPr>
          <p:cNvPr id="3" name="Subtitle 2">
            <a:extLst>
              <a:ext uri="{FF2B5EF4-FFF2-40B4-BE49-F238E27FC236}">
                <a16:creationId xmlns:a16="http://schemas.microsoft.com/office/drawing/2014/main" id="{00CEF48A-5B70-48CD-BA2C-D1F0B5E9AF17}"/>
              </a:ext>
            </a:extLst>
          </p:cNvPr>
          <p:cNvSpPr>
            <a:spLocks noGrp="1"/>
          </p:cNvSpPr>
          <p:nvPr>
            <p:ph type="subTitle" idx="1"/>
          </p:nvPr>
        </p:nvSpPr>
        <p:spPr>
          <a:xfrm>
            <a:off x="2017059" y="1371599"/>
            <a:ext cx="8435788" cy="5003799"/>
          </a:xfrm>
        </p:spPr>
        <p:txBody>
          <a:bodyPr/>
          <a:lstStyle/>
          <a:p>
            <a:r>
              <a:rPr lang="en-IN" dirty="0">
                <a:solidFill>
                  <a:schemeClr val="bg1"/>
                </a:solidFill>
              </a:rPr>
              <a:t>                                </a:t>
            </a:r>
          </a:p>
          <a:p>
            <a:r>
              <a:rPr lang="en-IN" dirty="0">
                <a:solidFill>
                  <a:schemeClr val="bg1"/>
                </a:solidFill>
              </a:rPr>
              <a:t>       </a:t>
            </a:r>
            <a:r>
              <a:rPr lang="en-IN" dirty="0">
                <a:solidFill>
                  <a:schemeClr val="bg1"/>
                </a:solidFill>
                <a:hlinkClick r:id="rId2"/>
              </a:rPr>
              <a:t>https://medium.com/@nishthak36/driver-drowsiness-detection-using-machine-learning-ad79b15b14#:~:text=The%20Problem%20Statement's%20Description,eyes%20are%20closed%20or%20open</a:t>
            </a:r>
            <a:endParaRPr lang="en-IN" dirty="0">
              <a:solidFill>
                <a:schemeClr val="bg1"/>
              </a:solidFill>
            </a:endParaRPr>
          </a:p>
          <a:p>
            <a:r>
              <a:rPr lang="en-IN" dirty="0">
                <a:solidFill>
                  <a:schemeClr val="bg1"/>
                </a:solidFill>
              </a:rPr>
              <a:t>       </a:t>
            </a:r>
            <a:r>
              <a:rPr lang="en-IN" dirty="0">
                <a:solidFill>
                  <a:schemeClr val="bg1"/>
                </a:solidFill>
                <a:hlinkClick r:id="rId3"/>
              </a:rPr>
              <a:t>https://data-flair.training/blogs/python-project-driver-drowsiness-detection-system/</a:t>
            </a:r>
            <a:endParaRPr lang="en-IN" dirty="0">
              <a:solidFill>
                <a:schemeClr val="bg1"/>
              </a:solidFill>
            </a:endParaRPr>
          </a:p>
          <a:p>
            <a:r>
              <a:rPr lang="en-IN" dirty="0">
                <a:solidFill>
                  <a:schemeClr val="bg1"/>
                </a:solidFill>
              </a:rPr>
              <a:t>       </a:t>
            </a:r>
            <a:r>
              <a:rPr lang="en-IN" dirty="0">
                <a:solidFill>
                  <a:schemeClr val="bg1"/>
                </a:solidFill>
                <a:hlinkClick r:id="rId4"/>
              </a:rPr>
              <a:t>https://www.pantechsolutions.net/driver-drowsiness-detection-using-opencv-and-python</a:t>
            </a:r>
            <a:endParaRPr lang="en-IN" dirty="0">
              <a:solidFill>
                <a:schemeClr val="bg1"/>
              </a:solidFill>
            </a:endParaRPr>
          </a:p>
          <a:p>
            <a:endParaRPr lang="en-IN" dirty="0">
              <a:solidFill>
                <a:schemeClr val="bg1"/>
              </a:solidFill>
            </a:endParaRPr>
          </a:p>
        </p:txBody>
      </p:sp>
      <p:sp>
        <p:nvSpPr>
          <p:cNvPr id="4" name="Flowchart: Decision 3">
            <a:extLst>
              <a:ext uri="{FF2B5EF4-FFF2-40B4-BE49-F238E27FC236}">
                <a16:creationId xmlns:a16="http://schemas.microsoft.com/office/drawing/2014/main" id="{9F543C1B-93EB-4BC6-846B-24F683A44161}"/>
              </a:ext>
            </a:extLst>
          </p:cNvPr>
          <p:cNvSpPr/>
          <p:nvPr/>
        </p:nvSpPr>
        <p:spPr>
          <a:xfrm>
            <a:off x="2017059" y="186430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Decision 4">
            <a:extLst>
              <a:ext uri="{FF2B5EF4-FFF2-40B4-BE49-F238E27FC236}">
                <a16:creationId xmlns:a16="http://schemas.microsoft.com/office/drawing/2014/main" id="{21F76B31-40B5-473C-9830-56FC7A2F02EB}"/>
              </a:ext>
            </a:extLst>
          </p:cNvPr>
          <p:cNvSpPr/>
          <p:nvPr/>
        </p:nvSpPr>
        <p:spPr>
          <a:xfrm>
            <a:off x="2017059" y="3070023"/>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5E52DED4-375D-43B6-ABDC-719BC9A47614}"/>
              </a:ext>
            </a:extLst>
          </p:cNvPr>
          <p:cNvSpPr/>
          <p:nvPr/>
        </p:nvSpPr>
        <p:spPr>
          <a:xfrm>
            <a:off x="2017059" y="3778817"/>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F3894DA-0559-4212-81CE-4748A84E151B}"/>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18</a:t>
            </a:r>
          </a:p>
        </p:txBody>
      </p:sp>
    </p:spTree>
    <p:extLst>
      <p:ext uri="{BB962C8B-B14F-4D97-AF65-F5344CB8AC3E}">
        <p14:creationId xmlns:p14="http://schemas.microsoft.com/office/powerpoint/2010/main" val="275186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A229-7222-4709-87F6-8E2D49FC713C}"/>
              </a:ext>
            </a:extLst>
          </p:cNvPr>
          <p:cNvSpPr>
            <a:spLocks noGrp="1"/>
          </p:cNvSpPr>
          <p:nvPr>
            <p:ph type="ctrTitle"/>
          </p:nvPr>
        </p:nvSpPr>
        <p:spPr>
          <a:xfrm>
            <a:off x="2018555" y="918633"/>
            <a:ext cx="8825658" cy="2677648"/>
          </a:xfrm>
        </p:spPr>
        <p:txBody>
          <a:bodyPr/>
          <a:lstStyle/>
          <a:p>
            <a:r>
              <a:rPr lang="en-IN" dirty="0"/>
              <a:t>          </a:t>
            </a:r>
            <a:r>
              <a:rPr lang="en-IN" b="1" dirty="0">
                <a:ln w="22225">
                  <a:solidFill>
                    <a:schemeClr val="accent2"/>
                  </a:solidFill>
                  <a:prstDash val="solid"/>
                </a:ln>
                <a:solidFill>
                  <a:schemeClr val="accent2">
                    <a:lumMod val="40000"/>
                    <a:lumOff val="60000"/>
                  </a:schemeClr>
                </a:solidFill>
              </a:rPr>
              <a:t>THANK YOU</a:t>
            </a:r>
            <a:endParaRPr lang="en-IN" dirty="0"/>
          </a:p>
        </p:txBody>
      </p:sp>
      <p:sp>
        <p:nvSpPr>
          <p:cNvPr id="3" name="TextBox 2">
            <a:extLst>
              <a:ext uri="{FF2B5EF4-FFF2-40B4-BE49-F238E27FC236}">
                <a16:creationId xmlns:a16="http://schemas.microsoft.com/office/drawing/2014/main" id="{84BB7EC7-14A9-4A4D-99EE-5A51E8FD8CDF}"/>
              </a:ext>
            </a:extLst>
          </p:cNvPr>
          <p:cNvSpPr txBox="1"/>
          <p:nvPr/>
        </p:nvSpPr>
        <p:spPr>
          <a:xfrm>
            <a:off x="10363200" y="495301"/>
            <a:ext cx="827315" cy="707886"/>
          </a:xfrm>
          <a:prstGeom prst="rect">
            <a:avLst/>
          </a:prstGeom>
          <a:noFill/>
        </p:spPr>
        <p:txBody>
          <a:bodyPr wrap="square" rtlCol="0">
            <a:spAutoFit/>
          </a:bodyPr>
          <a:lstStyle/>
          <a:p>
            <a:r>
              <a:rPr lang="en-IN" sz="4000" b="1" dirty="0">
                <a:solidFill>
                  <a:schemeClr val="bg1"/>
                </a:solidFill>
              </a:rPr>
              <a:t>19</a:t>
            </a:r>
          </a:p>
        </p:txBody>
      </p:sp>
    </p:spTree>
    <p:extLst>
      <p:ext uri="{BB962C8B-B14F-4D97-AF65-F5344CB8AC3E}">
        <p14:creationId xmlns:p14="http://schemas.microsoft.com/office/powerpoint/2010/main" val="353002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6E7C-AC4D-4BF0-8F6D-D2354BD12053}"/>
              </a:ext>
            </a:extLst>
          </p:cNvPr>
          <p:cNvSpPr>
            <a:spLocks noGrp="1"/>
          </p:cNvSpPr>
          <p:nvPr>
            <p:ph type="ctrTitle"/>
          </p:nvPr>
        </p:nvSpPr>
        <p:spPr>
          <a:xfrm>
            <a:off x="3095950" y="559379"/>
            <a:ext cx="5696419" cy="596406"/>
          </a:xfrm>
        </p:spPr>
        <p:txBody>
          <a:bodyPr/>
          <a:lstStyle/>
          <a:p>
            <a:pPr algn="ctr"/>
            <a:r>
              <a:rPr lang="en-IN" sz="3200" b="1" u="sng" dirty="0">
                <a:solidFill>
                  <a:schemeClr val="bg1"/>
                </a:solidFill>
                <a:latin typeface="Times New Roman" panose="02020603050405020304" pitchFamily="18" charset="0"/>
                <a:cs typeface="Times New Roman" panose="02020603050405020304" pitchFamily="18" charset="0"/>
              </a:rPr>
              <a:t>CONTENTS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DAF4D97-A065-4935-92B4-DDC9A422BB40}"/>
              </a:ext>
            </a:extLst>
          </p:cNvPr>
          <p:cNvSpPr>
            <a:spLocks noGrp="1"/>
          </p:cNvSpPr>
          <p:nvPr>
            <p:ph type="subTitle" idx="1"/>
          </p:nvPr>
        </p:nvSpPr>
        <p:spPr>
          <a:xfrm>
            <a:off x="2047356" y="1399278"/>
            <a:ext cx="10845386" cy="5227865"/>
          </a:xfrm>
        </p:spPr>
        <p:txBody>
          <a:bodyPr>
            <a:normAutofit/>
          </a:bodyPr>
          <a:lstStyle/>
          <a:p>
            <a:r>
              <a:rPr lang="en-IN" dirty="0"/>
              <a:t>     </a:t>
            </a:r>
            <a:r>
              <a:rPr lang="en-IN" cap="none" dirty="0">
                <a:solidFill>
                  <a:schemeClr val="bg1"/>
                </a:solidFill>
              </a:rPr>
              <a:t>Domain</a:t>
            </a:r>
          </a:p>
          <a:p>
            <a:r>
              <a:rPr lang="en-IN" dirty="0">
                <a:solidFill>
                  <a:schemeClr val="bg1"/>
                </a:solidFill>
              </a:rPr>
              <a:t>     </a:t>
            </a:r>
            <a:r>
              <a:rPr lang="en-IN" cap="none" dirty="0">
                <a:solidFill>
                  <a:schemeClr val="bg1"/>
                </a:solidFill>
              </a:rPr>
              <a:t>Introduction of Project Title</a:t>
            </a:r>
          </a:p>
          <a:p>
            <a:r>
              <a:rPr lang="en-IN" cap="none" dirty="0">
                <a:solidFill>
                  <a:schemeClr val="bg1"/>
                </a:solidFill>
              </a:rPr>
              <a:t>     Problem Statement</a:t>
            </a:r>
          </a:p>
          <a:p>
            <a:r>
              <a:rPr lang="en-IN" cap="none" dirty="0">
                <a:solidFill>
                  <a:schemeClr val="bg1"/>
                </a:solidFill>
              </a:rPr>
              <a:t>     Objectives</a:t>
            </a:r>
          </a:p>
          <a:p>
            <a:r>
              <a:rPr lang="en-IN" cap="none" dirty="0">
                <a:solidFill>
                  <a:schemeClr val="bg1"/>
                </a:solidFill>
              </a:rPr>
              <a:t>     Requirements Analysis</a:t>
            </a:r>
          </a:p>
          <a:p>
            <a:r>
              <a:rPr lang="en-IN" cap="none" dirty="0">
                <a:solidFill>
                  <a:schemeClr val="bg1"/>
                </a:solidFill>
              </a:rPr>
              <a:t>    System Architecture</a:t>
            </a:r>
          </a:p>
          <a:p>
            <a:r>
              <a:rPr lang="en-IN" cap="none" dirty="0">
                <a:solidFill>
                  <a:schemeClr val="bg1"/>
                </a:solidFill>
              </a:rPr>
              <a:t>    Algorithms : 1] CNN Algorithm , 2] HAAR Cascade</a:t>
            </a:r>
          </a:p>
          <a:p>
            <a:r>
              <a:rPr lang="en-IN" cap="none" dirty="0">
                <a:solidFill>
                  <a:schemeClr val="bg1"/>
                </a:solidFill>
              </a:rPr>
              <a:t>    Dataset and Classification</a:t>
            </a:r>
          </a:p>
          <a:p>
            <a:r>
              <a:rPr lang="en-IN" cap="none" dirty="0">
                <a:solidFill>
                  <a:schemeClr val="bg1"/>
                </a:solidFill>
              </a:rPr>
              <a:t>    DFD Diagrams</a:t>
            </a:r>
          </a:p>
          <a:p>
            <a:r>
              <a:rPr lang="en-IN" cap="none" dirty="0">
                <a:solidFill>
                  <a:schemeClr val="bg1"/>
                </a:solidFill>
              </a:rPr>
              <a:t>    Advantages and Disadvantages </a:t>
            </a:r>
          </a:p>
          <a:p>
            <a:r>
              <a:rPr lang="en-IN" cap="none" dirty="0">
                <a:solidFill>
                  <a:schemeClr val="bg1"/>
                </a:solidFill>
              </a:rPr>
              <a:t>    Conclusion </a:t>
            </a:r>
          </a:p>
          <a:p>
            <a:r>
              <a:rPr lang="en-IN" cap="none" dirty="0">
                <a:solidFill>
                  <a:schemeClr val="bg1"/>
                </a:solidFill>
              </a:rPr>
              <a:t>    References</a:t>
            </a:r>
          </a:p>
          <a:p>
            <a:r>
              <a:rPr lang="en-IN" dirty="0">
                <a:solidFill>
                  <a:schemeClr val="bg1"/>
                </a:solidFill>
              </a:rPr>
              <a:t>    </a:t>
            </a:r>
          </a:p>
        </p:txBody>
      </p:sp>
      <p:sp>
        <p:nvSpPr>
          <p:cNvPr id="5" name="Flowchart: Decision 4">
            <a:extLst>
              <a:ext uri="{FF2B5EF4-FFF2-40B4-BE49-F238E27FC236}">
                <a16:creationId xmlns:a16="http://schemas.microsoft.com/office/drawing/2014/main" id="{C450EF20-1054-4FD8-BE5D-2C0A6BAA7490}"/>
              </a:ext>
            </a:extLst>
          </p:cNvPr>
          <p:cNvSpPr/>
          <p:nvPr/>
        </p:nvSpPr>
        <p:spPr>
          <a:xfrm>
            <a:off x="2040798" y="154586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9C1F5062-DCFA-41EC-AAD2-A0D50C6AA673}"/>
              </a:ext>
            </a:extLst>
          </p:cNvPr>
          <p:cNvSpPr/>
          <p:nvPr/>
        </p:nvSpPr>
        <p:spPr>
          <a:xfrm>
            <a:off x="2040798" y="190146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ecision 6">
            <a:extLst>
              <a:ext uri="{FF2B5EF4-FFF2-40B4-BE49-F238E27FC236}">
                <a16:creationId xmlns:a16="http://schemas.microsoft.com/office/drawing/2014/main" id="{38BFD78A-4174-4E8C-BF97-7B58BD7AAB54}"/>
              </a:ext>
            </a:extLst>
          </p:cNvPr>
          <p:cNvSpPr/>
          <p:nvPr/>
        </p:nvSpPr>
        <p:spPr>
          <a:xfrm>
            <a:off x="2039907" y="2291315"/>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0CB458DC-3F41-4D8B-91B6-F75915F066BE}"/>
              </a:ext>
            </a:extLst>
          </p:cNvPr>
          <p:cNvSpPr/>
          <p:nvPr/>
        </p:nvSpPr>
        <p:spPr>
          <a:xfrm>
            <a:off x="2039907" y="2681168"/>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ecision 8">
            <a:extLst>
              <a:ext uri="{FF2B5EF4-FFF2-40B4-BE49-F238E27FC236}">
                <a16:creationId xmlns:a16="http://schemas.microsoft.com/office/drawing/2014/main" id="{C88C8768-FAD9-4D4B-8522-1A2F800A5AA7}"/>
              </a:ext>
            </a:extLst>
          </p:cNvPr>
          <p:cNvSpPr/>
          <p:nvPr/>
        </p:nvSpPr>
        <p:spPr>
          <a:xfrm>
            <a:off x="2047356" y="3071021"/>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ecision 9">
            <a:extLst>
              <a:ext uri="{FF2B5EF4-FFF2-40B4-BE49-F238E27FC236}">
                <a16:creationId xmlns:a16="http://schemas.microsoft.com/office/drawing/2014/main" id="{A7FC4D93-7777-49D2-A0FD-28DEE6C5EFC6}"/>
              </a:ext>
            </a:extLst>
          </p:cNvPr>
          <p:cNvSpPr/>
          <p:nvPr/>
        </p:nvSpPr>
        <p:spPr>
          <a:xfrm>
            <a:off x="2059352" y="3482444"/>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ecision 10">
            <a:extLst>
              <a:ext uri="{FF2B5EF4-FFF2-40B4-BE49-F238E27FC236}">
                <a16:creationId xmlns:a16="http://schemas.microsoft.com/office/drawing/2014/main" id="{A290D104-AC5D-4619-92D4-560D44A1C9BA}"/>
              </a:ext>
            </a:extLst>
          </p:cNvPr>
          <p:cNvSpPr/>
          <p:nvPr/>
        </p:nvSpPr>
        <p:spPr>
          <a:xfrm>
            <a:off x="2047356" y="3918529"/>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cision 11">
            <a:extLst>
              <a:ext uri="{FF2B5EF4-FFF2-40B4-BE49-F238E27FC236}">
                <a16:creationId xmlns:a16="http://schemas.microsoft.com/office/drawing/2014/main" id="{C40AD9F5-163B-4189-BFC8-7E47687290FD}"/>
              </a:ext>
            </a:extLst>
          </p:cNvPr>
          <p:cNvSpPr/>
          <p:nvPr/>
        </p:nvSpPr>
        <p:spPr>
          <a:xfrm>
            <a:off x="2059352" y="4338311"/>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a:extLst>
              <a:ext uri="{FF2B5EF4-FFF2-40B4-BE49-F238E27FC236}">
                <a16:creationId xmlns:a16="http://schemas.microsoft.com/office/drawing/2014/main" id="{A1FC33D5-4CD8-4610-A7A6-E78A5812C0B8}"/>
              </a:ext>
            </a:extLst>
          </p:cNvPr>
          <p:cNvSpPr/>
          <p:nvPr/>
        </p:nvSpPr>
        <p:spPr>
          <a:xfrm>
            <a:off x="2047356" y="470004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ecision 13">
            <a:extLst>
              <a:ext uri="{FF2B5EF4-FFF2-40B4-BE49-F238E27FC236}">
                <a16:creationId xmlns:a16="http://schemas.microsoft.com/office/drawing/2014/main" id="{165FCC69-051C-4F97-BA96-DDABDCA09D4D}"/>
              </a:ext>
            </a:extLst>
          </p:cNvPr>
          <p:cNvSpPr/>
          <p:nvPr/>
        </p:nvSpPr>
        <p:spPr>
          <a:xfrm>
            <a:off x="2039907" y="5099497"/>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cision 14">
            <a:extLst>
              <a:ext uri="{FF2B5EF4-FFF2-40B4-BE49-F238E27FC236}">
                <a16:creationId xmlns:a16="http://schemas.microsoft.com/office/drawing/2014/main" id="{5C7DEDB8-5937-426E-B2BE-23FC9B4A215B}"/>
              </a:ext>
            </a:extLst>
          </p:cNvPr>
          <p:cNvSpPr/>
          <p:nvPr/>
        </p:nvSpPr>
        <p:spPr>
          <a:xfrm>
            <a:off x="2047356" y="551092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Decision 16">
            <a:extLst>
              <a:ext uri="{FF2B5EF4-FFF2-40B4-BE49-F238E27FC236}">
                <a16:creationId xmlns:a16="http://schemas.microsoft.com/office/drawing/2014/main" id="{6EE83E4D-D5F3-490F-BFF8-B0B5143E5FEA}"/>
              </a:ext>
            </a:extLst>
          </p:cNvPr>
          <p:cNvSpPr/>
          <p:nvPr/>
        </p:nvSpPr>
        <p:spPr>
          <a:xfrm>
            <a:off x="2047356" y="5929789"/>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BE3D4E8-737C-4D71-935E-5967D580E503}"/>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2</a:t>
            </a:r>
          </a:p>
        </p:txBody>
      </p:sp>
    </p:spTree>
    <p:extLst>
      <p:ext uri="{BB962C8B-B14F-4D97-AF65-F5344CB8AC3E}">
        <p14:creationId xmlns:p14="http://schemas.microsoft.com/office/powerpoint/2010/main" val="6654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8E2-2DA4-4DE7-B3A7-4931209A692B}"/>
              </a:ext>
            </a:extLst>
          </p:cNvPr>
          <p:cNvSpPr>
            <a:spLocks noGrp="1"/>
          </p:cNvSpPr>
          <p:nvPr>
            <p:ph type="ctrTitle"/>
          </p:nvPr>
        </p:nvSpPr>
        <p:spPr>
          <a:xfrm>
            <a:off x="451223" y="611440"/>
            <a:ext cx="11226800" cy="641413"/>
          </a:xfrm>
        </p:spPr>
        <p:txBody>
          <a:bodyPr/>
          <a:lstStyle/>
          <a:p>
            <a:pPr algn="ctr"/>
            <a:r>
              <a:rPr lang="en-IN" sz="3200" u="sng" dirty="0">
                <a:latin typeface="Times New Roman" panose="02020603050405020304" pitchFamily="18" charset="0"/>
                <a:cs typeface="Times New Roman" panose="02020603050405020304" pitchFamily="18" charset="0"/>
              </a:rPr>
              <a:t>DOMAIN</a:t>
            </a:r>
            <a:r>
              <a:rPr lang="en-IN" sz="3200" dirty="0">
                <a:latin typeface="Times New Roman" panose="02020603050405020304" pitchFamily="18" charset="0"/>
                <a:cs typeface="Times New Roman" panose="02020603050405020304" pitchFamily="18" charset="0"/>
              </a:rPr>
              <a:t> :- Machine Learning</a:t>
            </a:r>
          </a:p>
        </p:txBody>
      </p:sp>
      <p:sp>
        <p:nvSpPr>
          <p:cNvPr id="3" name="Subtitle 2">
            <a:extLst>
              <a:ext uri="{FF2B5EF4-FFF2-40B4-BE49-F238E27FC236}">
                <a16:creationId xmlns:a16="http://schemas.microsoft.com/office/drawing/2014/main" id="{82802815-1CD8-4F2F-A2FD-DCE8D935C6AB}"/>
              </a:ext>
            </a:extLst>
          </p:cNvPr>
          <p:cNvSpPr>
            <a:spLocks noGrp="1"/>
          </p:cNvSpPr>
          <p:nvPr>
            <p:ph type="subTitle" idx="1"/>
          </p:nvPr>
        </p:nvSpPr>
        <p:spPr>
          <a:xfrm>
            <a:off x="2088775" y="1281989"/>
            <a:ext cx="7951695" cy="3314699"/>
          </a:xfrm>
        </p:spPr>
        <p:txBody>
          <a:bodyPr>
            <a:normAutofit/>
          </a:bodyPr>
          <a:lstStyle/>
          <a:p>
            <a:pPr algn="just"/>
            <a:r>
              <a:rPr lang="en-IN" b="0" cap="none" dirty="0">
                <a:solidFill>
                  <a:schemeClr val="bg1"/>
                </a:solidFill>
                <a:effectLst/>
                <a:latin typeface="Times New Roman" panose="02020603050405020304" pitchFamily="18" charset="0"/>
                <a:cs typeface="Times New Roman" panose="02020603050405020304" pitchFamily="18" charset="0"/>
              </a:rPr>
              <a:t>Machine learning is an application of AI that enables systems to learn and improve from experience without being explicitly programmed. </a:t>
            </a:r>
          </a:p>
          <a:p>
            <a:pPr algn="just"/>
            <a:r>
              <a:rPr lang="en-IN" b="0" i="0" cap="none" dirty="0">
                <a:solidFill>
                  <a:schemeClr val="bg1"/>
                </a:solidFill>
                <a:effectLst/>
                <a:latin typeface="Times New Roman" panose="02020603050405020304" pitchFamily="18" charset="0"/>
                <a:cs typeface="Times New Roman" panose="02020603050405020304" pitchFamily="18" charset="0"/>
              </a:rPr>
              <a:t>Machine learning is a growing technology which enables computers to learn automatically from   the   past data. </a:t>
            </a:r>
            <a:r>
              <a:rPr lang="en-IN" cap="none" dirty="0">
                <a:solidFill>
                  <a:schemeClr val="bg1"/>
                </a:solidFill>
                <a:latin typeface="Times New Roman" panose="02020603050405020304" pitchFamily="18" charset="0"/>
                <a:cs typeface="Times New Roman" panose="02020603050405020304" pitchFamily="18" charset="0"/>
              </a:rPr>
              <a:t> </a:t>
            </a:r>
          </a:p>
          <a:p>
            <a:pPr algn="just"/>
            <a:r>
              <a:rPr lang="en-IN" b="0" i="0" cap="none" dirty="0">
                <a:solidFill>
                  <a:schemeClr val="bg1"/>
                </a:solidFill>
                <a:effectLst/>
                <a:latin typeface="Times New Roman" panose="02020603050405020304" pitchFamily="18" charset="0"/>
                <a:cs typeface="Times New Roman" panose="02020603050405020304" pitchFamily="18" charset="0"/>
              </a:rPr>
              <a:t>Machine learning is an important component of the growing field of data science.</a:t>
            </a:r>
          </a:p>
          <a:p>
            <a:pPr algn="just"/>
            <a:r>
              <a:rPr lang="en-IN" i="0" cap="none" dirty="0">
                <a:solidFill>
                  <a:schemeClr val="bg1"/>
                </a:solidFill>
                <a:effectLst/>
                <a:latin typeface="Times New Roman" panose="02020603050405020304" pitchFamily="18" charset="0"/>
                <a:cs typeface="Times New Roman" panose="02020603050405020304" pitchFamily="18" charset="0"/>
              </a:rPr>
              <a:t>Machine learning uses various algorithms for building mathematical models and making predictions using historical data or information. Currently, it is being used for various tasks such as image recognition, speech recognition, email filtering, Facebook auto-tagging, recommender system, and many more.</a:t>
            </a:r>
            <a:endParaRPr lang="en-IN" cap="none" dirty="0">
              <a:solidFill>
                <a:schemeClr val="bg1"/>
              </a:solidFill>
              <a:latin typeface="Times New Roman" panose="02020603050405020304" pitchFamily="18" charset="0"/>
              <a:cs typeface="Times New Roman" panose="02020603050405020304" pitchFamily="18" charset="0"/>
            </a:endParaRPr>
          </a:p>
          <a:p>
            <a:pPr algn="just"/>
            <a:endParaRPr lang="en-IN" cap="none" dirty="0">
              <a:solidFill>
                <a:schemeClr val="bg1"/>
              </a:solidFill>
              <a:latin typeface="inter-regular"/>
              <a:cs typeface="Times New Roman" panose="02020603050405020304" pitchFamily="18" charset="0"/>
            </a:endParaRPr>
          </a:p>
          <a:p>
            <a:pPr algn="just"/>
            <a:endParaRPr lang="en-IN" cap="none"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1A83DB-FAB1-4005-9C1C-11A73CAE348A}"/>
              </a:ext>
            </a:extLst>
          </p:cNvPr>
          <p:cNvPicPr>
            <a:picLocks noChangeAspect="1"/>
          </p:cNvPicPr>
          <p:nvPr/>
        </p:nvPicPr>
        <p:blipFill>
          <a:blip r:embed="rId2"/>
          <a:stretch>
            <a:fillRect/>
          </a:stretch>
        </p:blipFill>
        <p:spPr>
          <a:xfrm>
            <a:off x="4930589" y="4211571"/>
            <a:ext cx="3747247" cy="2034989"/>
          </a:xfrm>
          <a:prstGeom prst="rect">
            <a:avLst/>
          </a:prstGeom>
        </p:spPr>
      </p:pic>
      <p:sp>
        <p:nvSpPr>
          <p:cNvPr id="6" name="Flowchart: Decision 5">
            <a:extLst>
              <a:ext uri="{FF2B5EF4-FFF2-40B4-BE49-F238E27FC236}">
                <a16:creationId xmlns:a16="http://schemas.microsoft.com/office/drawing/2014/main" id="{7FB107FD-99B4-40DF-A323-C2F069FFEEC3}"/>
              </a:ext>
            </a:extLst>
          </p:cNvPr>
          <p:cNvSpPr/>
          <p:nvPr/>
        </p:nvSpPr>
        <p:spPr>
          <a:xfrm>
            <a:off x="1724233" y="138017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Decision 6">
            <a:extLst>
              <a:ext uri="{FF2B5EF4-FFF2-40B4-BE49-F238E27FC236}">
                <a16:creationId xmlns:a16="http://schemas.microsoft.com/office/drawing/2014/main" id="{8743FE41-9105-4E40-81E2-BFA0D3E82FAE}"/>
              </a:ext>
            </a:extLst>
          </p:cNvPr>
          <p:cNvSpPr/>
          <p:nvPr/>
        </p:nvSpPr>
        <p:spPr>
          <a:xfrm>
            <a:off x="1721077" y="205251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3AC7D1B1-A45F-4F21-8D08-64CA94B9E811}"/>
              </a:ext>
            </a:extLst>
          </p:cNvPr>
          <p:cNvSpPr/>
          <p:nvPr/>
        </p:nvSpPr>
        <p:spPr>
          <a:xfrm>
            <a:off x="1694036" y="271197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ecision 8">
            <a:extLst>
              <a:ext uri="{FF2B5EF4-FFF2-40B4-BE49-F238E27FC236}">
                <a16:creationId xmlns:a16="http://schemas.microsoft.com/office/drawing/2014/main" id="{5503C9FC-FFB8-4B81-A831-E0E44DE233F5}"/>
              </a:ext>
            </a:extLst>
          </p:cNvPr>
          <p:cNvSpPr/>
          <p:nvPr/>
        </p:nvSpPr>
        <p:spPr>
          <a:xfrm>
            <a:off x="1721077" y="3182069"/>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D568ED5-78C7-4501-AA7E-C6B1F517E135}"/>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3</a:t>
            </a:r>
          </a:p>
        </p:txBody>
      </p:sp>
    </p:spTree>
    <p:extLst>
      <p:ext uri="{BB962C8B-B14F-4D97-AF65-F5344CB8AC3E}">
        <p14:creationId xmlns:p14="http://schemas.microsoft.com/office/powerpoint/2010/main" val="362464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AB7E-4233-4744-A26E-0AF125383BB4}"/>
              </a:ext>
            </a:extLst>
          </p:cNvPr>
          <p:cNvSpPr>
            <a:spLocks noGrp="1"/>
          </p:cNvSpPr>
          <p:nvPr>
            <p:ph type="ctrTitle"/>
          </p:nvPr>
        </p:nvSpPr>
        <p:spPr>
          <a:xfrm>
            <a:off x="457200" y="457201"/>
            <a:ext cx="10896600" cy="762000"/>
          </a:xfrm>
        </p:spPr>
        <p:txBody>
          <a:bodyPr/>
          <a:lstStyle/>
          <a:p>
            <a:pPr algn="ctr"/>
            <a:r>
              <a:rPr lang="en-IN" sz="3200" u="sng" dirty="0">
                <a:latin typeface="Times New Roman" panose="02020603050405020304" pitchFamily="18" charset="0"/>
                <a:cs typeface="Times New Roman" panose="02020603050405020304" pitchFamily="18" charset="0"/>
              </a:rPr>
              <a:t>INTRODUCTION OF PROJECT TITLE</a:t>
            </a:r>
          </a:p>
        </p:txBody>
      </p:sp>
      <p:sp>
        <p:nvSpPr>
          <p:cNvPr id="3" name="Subtitle 2">
            <a:extLst>
              <a:ext uri="{FF2B5EF4-FFF2-40B4-BE49-F238E27FC236}">
                <a16:creationId xmlns:a16="http://schemas.microsoft.com/office/drawing/2014/main" id="{95EF7501-3055-4166-A4C0-000D27BCC2FD}"/>
              </a:ext>
            </a:extLst>
          </p:cNvPr>
          <p:cNvSpPr>
            <a:spLocks noGrp="1"/>
          </p:cNvSpPr>
          <p:nvPr>
            <p:ph type="subTitle" idx="1"/>
          </p:nvPr>
        </p:nvSpPr>
        <p:spPr>
          <a:xfrm>
            <a:off x="1246094" y="838201"/>
            <a:ext cx="9040908" cy="3578413"/>
          </a:xfrm>
        </p:spPr>
        <p:txBody>
          <a:bodyPr>
            <a:normAutofit/>
          </a:bodyPr>
          <a:lstStyle/>
          <a:p>
            <a:r>
              <a:rPr lang="en-IN" sz="2000" dirty="0"/>
              <a:t>           </a:t>
            </a:r>
          </a:p>
          <a:p>
            <a:pPr algn="just"/>
            <a:r>
              <a:rPr lang="en-IN" sz="2000" dirty="0"/>
              <a:t>                  </a:t>
            </a:r>
            <a:r>
              <a:rPr lang="en-IN" sz="2000" b="0" i="0" cap="none" dirty="0">
                <a:solidFill>
                  <a:schemeClr val="bg1"/>
                </a:solidFill>
                <a:effectLst/>
                <a:latin typeface="Times New Roman" panose="02020603050405020304" pitchFamily="18" charset="0"/>
                <a:cs typeface="Times New Roman" panose="02020603050405020304" pitchFamily="18" charset="0"/>
              </a:rPr>
              <a:t>Drowsiness is considered one of the major threats to road safety due to the fact that when a driver enters the microsleep state, the driver's unconsciousness will increase the possibility of causing accidents. Drowsiness can be attributed to the lack of sleeping, tiredness, or mental issues. </a:t>
            </a:r>
          </a:p>
          <a:p>
            <a:pPr algn="just"/>
            <a:r>
              <a:rPr lang="en-IN" sz="2000" cap="none" dirty="0">
                <a:solidFill>
                  <a:schemeClr val="bg1"/>
                </a:solidFill>
                <a:latin typeface="Times New Roman" panose="02020603050405020304" pitchFamily="18" charset="0"/>
                <a:cs typeface="Times New Roman" panose="02020603050405020304" pitchFamily="18" charset="0"/>
              </a:rPr>
              <a:t>             </a:t>
            </a:r>
            <a:r>
              <a:rPr lang="en-IN" sz="2000" dirty="0"/>
              <a:t> </a:t>
            </a:r>
            <a:r>
              <a:rPr lang="en-IN" sz="2000" cap="none" dirty="0">
                <a:solidFill>
                  <a:schemeClr val="bg1"/>
                </a:solidFill>
                <a:latin typeface="Times New Roman" panose="02020603050405020304" pitchFamily="18" charset="0"/>
                <a:cs typeface="Times New Roman" panose="02020603050405020304" pitchFamily="18" charset="0"/>
              </a:rPr>
              <a:t>Many of the accidents occur due to drowsiness of drivers. It is one of the critical causes of roadways accidents now-a-days. Latest statistics say that many of the accidents were caused because of drowsiness of drivers.</a:t>
            </a:r>
          </a:p>
          <a:p>
            <a:pPr algn="just"/>
            <a:r>
              <a:rPr lang="en-IN" sz="2000" cap="none" dirty="0">
                <a:solidFill>
                  <a:schemeClr val="bg1"/>
                </a:solidFill>
                <a:latin typeface="Times New Roman" panose="02020603050405020304" pitchFamily="18" charset="0"/>
                <a:cs typeface="Times New Roman" panose="02020603050405020304" pitchFamily="18" charset="0"/>
              </a:rPr>
              <a:t>                  For the prevention of this, a system is required which detects the drowsiness and alerts the  driver which saves the life .</a:t>
            </a:r>
          </a:p>
        </p:txBody>
      </p:sp>
      <p:pic>
        <p:nvPicPr>
          <p:cNvPr id="4" name="Picture 3">
            <a:extLst>
              <a:ext uri="{FF2B5EF4-FFF2-40B4-BE49-F238E27FC236}">
                <a16:creationId xmlns:a16="http://schemas.microsoft.com/office/drawing/2014/main" id="{456285EB-E3BE-4C1B-8710-8A183DD46F47}"/>
              </a:ext>
            </a:extLst>
          </p:cNvPr>
          <p:cNvPicPr>
            <a:picLocks noChangeAspect="1"/>
          </p:cNvPicPr>
          <p:nvPr/>
        </p:nvPicPr>
        <p:blipFill>
          <a:blip r:embed="rId2"/>
          <a:stretch>
            <a:fillRect/>
          </a:stretch>
        </p:blipFill>
        <p:spPr>
          <a:xfrm>
            <a:off x="5853953" y="4312024"/>
            <a:ext cx="4251512" cy="1963270"/>
          </a:xfrm>
          <a:prstGeom prst="rect">
            <a:avLst/>
          </a:prstGeom>
        </p:spPr>
      </p:pic>
      <p:sp>
        <p:nvSpPr>
          <p:cNvPr id="5" name="TextBox 4">
            <a:extLst>
              <a:ext uri="{FF2B5EF4-FFF2-40B4-BE49-F238E27FC236}">
                <a16:creationId xmlns:a16="http://schemas.microsoft.com/office/drawing/2014/main" id="{43E17CB0-9256-4355-95D1-140BEE891C23}"/>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4</a:t>
            </a:r>
          </a:p>
        </p:txBody>
      </p:sp>
    </p:spTree>
    <p:extLst>
      <p:ext uri="{BB962C8B-B14F-4D97-AF65-F5344CB8AC3E}">
        <p14:creationId xmlns:p14="http://schemas.microsoft.com/office/powerpoint/2010/main" val="117548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1B6F-5B4F-40EC-86F3-F820F9328917}"/>
              </a:ext>
            </a:extLst>
          </p:cNvPr>
          <p:cNvSpPr>
            <a:spLocks noGrp="1"/>
          </p:cNvSpPr>
          <p:nvPr>
            <p:ph type="ctrTitle"/>
          </p:nvPr>
        </p:nvSpPr>
        <p:spPr>
          <a:xfrm>
            <a:off x="806450" y="1299844"/>
            <a:ext cx="10579100" cy="770467"/>
          </a:xfrm>
        </p:spPr>
        <p:txBody>
          <a:bodyPr/>
          <a:lstStyle/>
          <a:p>
            <a:pPr algn="ctr"/>
            <a:r>
              <a:rPr lang="en-IN" sz="3600" u="sng" dirty="0">
                <a:solidFill>
                  <a:schemeClr val="bg1"/>
                </a:solidFill>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4038E54E-7387-4A5C-A348-FCE62BBD0D6D}"/>
              </a:ext>
            </a:extLst>
          </p:cNvPr>
          <p:cNvSpPr>
            <a:spLocks noGrp="1"/>
          </p:cNvSpPr>
          <p:nvPr>
            <p:ph type="subTitle" idx="1"/>
          </p:nvPr>
        </p:nvSpPr>
        <p:spPr>
          <a:xfrm>
            <a:off x="1786219" y="2138002"/>
            <a:ext cx="8909103" cy="4195731"/>
          </a:xfrm>
        </p:spPr>
        <p:txBody>
          <a:bodyPr>
            <a:normAutofit/>
          </a:bodyPr>
          <a:lstStyle/>
          <a:p>
            <a:r>
              <a:rPr lang="en-IN" sz="2000" i="0" cap="none" dirty="0">
                <a:solidFill>
                  <a:schemeClr val="bg1"/>
                </a:solidFill>
                <a:effectLst/>
                <a:latin typeface="Times New Roman" panose="02020603050405020304" pitchFamily="18" charset="0"/>
                <a:cs typeface="Times New Roman" panose="02020603050405020304" pitchFamily="18" charset="0"/>
              </a:rPr>
              <a:t>        </a:t>
            </a:r>
          </a:p>
          <a:p>
            <a:pPr algn="just"/>
            <a:r>
              <a:rPr lang="en-IN" sz="2000" cap="none" dirty="0">
                <a:solidFill>
                  <a:schemeClr val="bg1"/>
                </a:solidFill>
                <a:latin typeface="Times New Roman" panose="02020603050405020304" pitchFamily="18" charset="0"/>
                <a:cs typeface="Times New Roman" panose="02020603050405020304" pitchFamily="18" charset="0"/>
              </a:rPr>
              <a:t>                              </a:t>
            </a:r>
            <a:r>
              <a:rPr lang="en-IN" sz="2000" i="0" cap="none" dirty="0">
                <a:solidFill>
                  <a:schemeClr val="bg1"/>
                </a:solidFill>
                <a:effectLst/>
                <a:latin typeface="Times New Roman" panose="02020603050405020304" pitchFamily="18" charset="0"/>
                <a:cs typeface="Times New Roman" panose="02020603050405020304" pitchFamily="18" charset="0"/>
              </a:rPr>
              <a:t> The project employs a CNN model to determine whether or not a person is drowsy based on whether or not their eyes are closed or open. The idea has a direct application in the vehicle sector, making driving safer and lowering the number of people killed in car accidents caused by drowsy driving.</a:t>
            </a:r>
            <a:endParaRPr lang="en-IN" sz="2000" cap="none"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2E713-9E18-4E5B-94B8-D829B9FFAA46}"/>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5</a:t>
            </a:r>
          </a:p>
        </p:txBody>
      </p:sp>
    </p:spTree>
    <p:extLst>
      <p:ext uri="{BB962C8B-B14F-4D97-AF65-F5344CB8AC3E}">
        <p14:creationId xmlns:p14="http://schemas.microsoft.com/office/powerpoint/2010/main" val="285036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2795-2A24-4958-8830-25ABDFB29A8E}"/>
              </a:ext>
            </a:extLst>
          </p:cNvPr>
          <p:cNvSpPr>
            <a:spLocks noGrp="1"/>
          </p:cNvSpPr>
          <p:nvPr>
            <p:ph type="ctrTitle"/>
          </p:nvPr>
        </p:nvSpPr>
        <p:spPr>
          <a:xfrm>
            <a:off x="450574" y="546158"/>
            <a:ext cx="12192687" cy="711200"/>
          </a:xfrm>
        </p:spPr>
        <p:txBody>
          <a:bodyPr/>
          <a:lstStyle/>
          <a:p>
            <a:pPr algn="ctr"/>
            <a:r>
              <a:rPr lang="en-IN" sz="4000" u="sng" cap="none" dirty="0">
                <a:solidFill>
                  <a:schemeClr val="bg1"/>
                </a:solidFill>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10EA7E8D-1815-4592-85EE-9F9B181EE25D}"/>
              </a:ext>
            </a:extLst>
          </p:cNvPr>
          <p:cNvSpPr>
            <a:spLocks noGrp="1"/>
          </p:cNvSpPr>
          <p:nvPr>
            <p:ph type="subTitle" idx="1"/>
          </p:nvPr>
        </p:nvSpPr>
        <p:spPr>
          <a:xfrm>
            <a:off x="1535179" y="1254044"/>
            <a:ext cx="9121642" cy="5404080"/>
          </a:xfrm>
        </p:spPr>
        <p:txBody>
          <a:bodyPr>
            <a:normAutofit/>
          </a:bodyPr>
          <a:lstStyle/>
          <a:p>
            <a:pPr algn="just"/>
            <a:endParaRPr lang="en-IN" cap="none" dirty="0">
              <a:solidFill>
                <a:schemeClr val="bg1"/>
              </a:solidFill>
              <a:latin typeface="Times New Roman" panose="02020603050405020304" pitchFamily="18" charset="0"/>
              <a:cs typeface="Times New Roman" panose="02020603050405020304" pitchFamily="18" charset="0"/>
            </a:endParaRPr>
          </a:p>
          <a:p>
            <a:pPr algn="just"/>
            <a:r>
              <a:rPr lang="en-IN" cap="none" dirty="0">
                <a:solidFill>
                  <a:schemeClr val="bg1"/>
                </a:solidFill>
                <a:latin typeface="Times New Roman" panose="02020603050405020304" pitchFamily="18" charset="0"/>
                <a:cs typeface="Times New Roman" panose="02020603050405020304" pitchFamily="18" charset="0"/>
              </a:rPr>
              <a:t>First to design a system to detect driver’s drowsiness.</a:t>
            </a:r>
          </a:p>
          <a:p>
            <a:pPr algn="just"/>
            <a:endParaRPr lang="en-IN" cap="none" dirty="0">
              <a:solidFill>
                <a:schemeClr val="bg1"/>
              </a:solidFill>
              <a:latin typeface="Times New Roman" panose="02020603050405020304" pitchFamily="18" charset="0"/>
              <a:cs typeface="Times New Roman" panose="02020603050405020304" pitchFamily="18" charset="0"/>
            </a:endParaRPr>
          </a:p>
          <a:p>
            <a:pPr algn="just"/>
            <a:r>
              <a:rPr lang="en-IN" b="0" i="0" cap="none" dirty="0">
                <a:solidFill>
                  <a:schemeClr val="bg1"/>
                </a:solidFill>
                <a:effectLst/>
                <a:latin typeface="Times New Roman" panose="02020603050405020304" pitchFamily="18" charset="0"/>
                <a:cs typeface="Times New Roman" panose="02020603050405020304" pitchFamily="18" charset="0"/>
              </a:rPr>
              <a:t>F</a:t>
            </a:r>
            <a:r>
              <a:rPr lang="en-IN" cap="none" dirty="0">
                <a:solidFill>
                  <a:schemeClr val="bg1"/>
                </a:solidFill>
                <a:latin typeface="Times New Roman" panose="02020603050405020304" pitchFamily="18" charset="0"/>
                <a:cs typeface="Times New Roman" panose="02020603050405020304" pitchFamily="18" charset="0"/>
              </a:rPr>
              <a:t>or enhancing safety , We are detecting the eye blinks of the driver and estimating the driver status. A safety technology that can prevent accidents that are caused by drivers who fell asleep while driving .</a:t>
            </a:r>
          </a:p>
          <a:p>
            <a:pPr algn="just"/>
            <a:endParaRPr lang="en-IN" cap="none" dirty="0">
              <a:solidFill>
                <a:schemeClr val="bg1"/>
              </a:solidFill>
              <a:latin typeface="Times New Roman" panose="02020603050405020304" pitchFamily="18" charset="0"/>
              <a:cs typeface="Times New Roman" panose="02020603050405020304" pitchFamily="18" charset="0"/>
            </a:endParaRPr>
          </a:p>
          <a:p>
            <a:pPr algn="just"/>
            <a:r>
              <a:rPr lang="en-IN" cap="none" dirty="0">
                <a:solidFill>
                  <a:schemeClr val="bg1"/>
                </a:solidFill>
                <a:latin typeface="Times New Roman" panose="02020603050405020304" pitchFamily="18" charset="0"/>
                <a:cs typeface="Times New Roman" panose="02020603050405020304" pitchFamily="18" charset="0"/>
              </a:rPr>
              <a:t>To detect drowsiness while driving and inform the driver at the appropriate time to avoid any mishaps . </a:t>
            </a:r>
          </a:p>
          <a:p>
            <a:pPr algn="just"/>
            <a:endParaRPr lang="en-IN" b="0" i="0" cap="none"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DFF5C5-4B9B-4420-A4E5-F68D87F3EAF7}"/>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6</a:t>
            </a:r>
          </a:p>
        </p:txBody>
      </p:sp>
      <p:sp>
        <p:nvSpPr>
          <p:cNvPr id="5" name="Flowchart: Decision 4">
            <a:extLst>
              <a:ext uri="{FF2B5EF4-FFF2-40B4-BE49-F238E27FC236}">
                <a16:creationId xmlns:a16="http://schemas.microsoft.com/office/drawing/2014/main" id="{34D60F8F-0BBB-405C-A24F-EB23CDD33FCF}"/>
              </a:ext>
            </a:extLst>
          </p:cNvPr>
          <p:cNvSpPr/>
          <p:nvPr/>
        </p:nvSpPr>
        <p:spPr>
          <a:xfrm>
            <a:off x="1127885" y="1751231"/>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Decision 5">
            <a:extLst>
              <a:ext uri="{FF2B5EF4-FFF2-40B4-BE49-F238E27FC236}">
                <a16:creationId xmlns:a16="http://schemas.microsoft.com/office/drawing/2014/main" id="{CF4503A2-AC78-4914-8EE0-A3E2287EAFC8}"/>
              </a:ext>
            </a:extLst>
          </p:cNvPr>
          <p:cNvSpPr/>
          <p:nvPr/>
        </p:nvSpPr>
        <p:spPr>
          <a:xfrm>
            <a:off x="1129851" y="2586118"/>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Decision 6">
            <a:extLst>
              <a:ext uri="{FF2B5EF4-FFF2-40B4-BE49-F238E27FC236}">
                <a16:creationId xmlns:a16="http://schemas.microsoft.com/office/drawing/2014/main" id="{8254E06C-0136-4D9B-A092-BA0BF97B9CC4}"/>
              </a:ext>
            </a:extLst>
          </p:cNvPr>
          <p:cNvSpPr/>
          <p:nvPr/>
        </p:nvSpPr>
        <p:spPr>
          <a:xfrm>
            <a:off x="1127885" y="3914878"/>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992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EF87-94A4-4FB9-98DF-D24AC89487C6}"/>
              </a:ext>
            </a:extLst>
          </p:cNvPr>
          <p:cNvSpPr>
            <a:spLocks noGrp="1"/>
          </p:cNvSpPr>
          <p:nvPr>
            <p:ph type="ctrTitle"/>
          </p:nvPr>
        </p:nvSpPr>
        <p:spPr>
          <a:xfrm>
            <a:off x="490330" y="482968"/>
            <a:ext cx="11198087" cy="603710"/>
          </a:xfrm>
        </p:spPr>
        <p:txBody>
          <a:bodyPr/>
          <a:lstStyle/>
          <a:p>
            <a:pPr algn="ctr"/>
            <a:r>
              <a:rPr lang="en-IN" sz="3200" u="sng"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B7426364-B6E1-4D7D-9CCF-1DA87BCABACD}"/>
              </a:ext>
            </a:extLst>
          </p:cNvPr>
          <p:cNvSpPr>
            <a:spLocks noGrp="1"/>
          </p:cNvSpPr>
          <p:nvPr>
            <p:ph type="subTitle" idx="1"/>
          </p:nvPr>
        </p:nvSpPr>
        <p:spPr>
          <a:xfrm>
            <a:off x="490330" y="1205948"/>
            <a:ext cx="11198087" cy="5169084"/>
          </a:xfrm>
        </p:spPr>
        <p:txBody>
          <a:bodyPr/>
          <a:lstStyle/>
          <a:p>
            <a:endParaRPr lang="en-IN" dirty="0"/>
          </a:p>
        </p:txBody>
      </p:sp>
      <p:graphicFrame>
        <p:nvGraphicFramePr>
          <p:cNvPr id="6" name="Table 5">
            <a:extLst>
              <a:ext uri="{FF2B5EF4-FFF2-40B4-BE49-F238E27FC236}">
                <a16:creationId xmlns:a16="http://schemas.microsoft.com/office/drawing/2014/main" id="{0CB23151-1082-452A-80E9-10B609692867}"/>
              </a:ext>
            </a:extLst>
          </p:cNvPr>
          <p:cNvGraphicFramePr>
            <a:graphicFrameLocks noGrp="1"/>
          </p:cNvGraphicFramePr>
          <p:nvPr>
            <p:extLst>
              <p:ext uri="{D42A27DB-BD31-4B8C-83A1-F6EECF244321}">
                <p14:modId xmlns:p14="http://schemas.microsoft.com/office/powerpoint/2010/main" val="2247654397"/>
              </p:ext>
            </p:extLst>
          </p:nvPr>
        </p:nvGraphicFramePr>
        <p:xfrm>
          <a:off x="503583" y="1142506"/>
          <a:ext cx="11198087" cy="5294260"/>
        </p:xfrm>
        <a:graphic>
          <a:graphicData uri="http://schemas.openxmlformats.org/drawingml/2006/table">
            <a:tbl>
              <a:tblPr firstRow="1" bandRow="1">
                <a:tableStyleId>{5C22544A-7EE6-4342-B048-85BDC9FD1C3A}</a:tableStyleId>
              </a:tblPr>
              <a:tblGrid>
                <a:gridCol w="596349">
                  <a:extLst>
                    <a:ext uri="{9D8B030D-6E8A-4147-A177-3AD203B41FA5}">
                      <a16:colId xmlns:a16="http://schemas.microsoft.com/office/drawing/2014/main" val="547534140"/>
                    </a:ext>
                  </a:extLst>
                </a:gridCol>
                <a:gridCol w="2902226">
                  <a:extLst>
                    <a:ext uri="{9D8B030D-6E8A-4147-A177-3AD203B41FA5}">
                      <a16:colId xmlns:a16="http://schemas.microsoft.com/office/drawing/2014/main" val="85856520"/>
                    </a:ext>
                  </a:extLst>
                </a:gridCol>
                <a:gridCol w="2777132">
                  <a:extLst>
                    <a:ext uri="{9D8B030D-6E8A-4147-A177-3AD203B41FA5}">
                      <a16:colId xmlns:a16="http://schemas.microsoft.com/office/drawing/2014/main" val="2905087555"/>
                    </a:ext>
                  </a:extLst>
                </a:gridCol>
                <a:gridCol w="4922380">
                  <a:extLst>
                    <a:ext uri="{9D8B030D-6E8A-4147-A177-3AD203B41FA5}">
                      <a16:colId xmlns:a16="http://schemas.microsoft.com/office/drawing/2014/main" val="1332958598"/>
                    </a:ext>
                  </a:extLst>
                </a:gridCol>
              </a:tblGrid>
              <a:tr h="653100">
                <a:tc>
                  <a:txBody>
                    <a:bodyPr/>
                    <a:lstStyle/>
                    <a:p>
                      <a:r>
                        <a:rPr lang="en-IN" dirty="0"/>
                        <a:t>Sr </a:t>
                      </a:r>
                    </a:p>
                    <a:p>
                      <a:r>
                        <a:rPr lang="en-IN" dirty="0"/>
                        <a:t>No.</a:t>
                      </a:r>
                    </a:p>
                  </a:txBody>
                  <a:tcPr/>
                </a:tc>
                <a:tc>
                  <a:txBody>
                    <a:bodyPr/>
                    <a:lstStyle/>
                    <a:p>
                      <a:r>
                        <a:rPr lang="en-IN" dirty="0"/>
                        <a:t>Paper Name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Author , Publication , </a:t>
                      </a:r>
                    </a:p>
                    <a:p>
                      <a:r>
                        <a:rPr lang="en-IN" dirty="0"/>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111564"/>
                  </a:ext>
                </a:extLst>
              </a:tr>
              <a:tr h="1088500">
                <a:tc>
                  <a:txBody>
                    <a:bodyPr/>
                    <a:lstStyle/>
                    <a:p>
                      <a:r>
                        <a:rPr lang="en-IN" dirty="0"/>
                        <a:t>1.</a:t>
                      </a:r>
                    </a:p>
                  </a:txBody>
                  <a:tcPr/>
                </a:tc>
                <a:tc>
                  <a:txBody>
                    <a:bodyPr/>
                    <a:lstStyle/>
                    <a:p>
                      <a:r>
                        <a:rPr lang="en-IN" sz="1600" dirty="0">
                          <a:latin typeface="Times New Roman" panose="02020603050405020304" pitchFamily="18" charset="0"/>
                          <a:cs typeface="Times New Roman" panose="02020603050405020304" pitchFamily="18" charset="0"/>
                        </a:rPr>
                        <a:t>IoT-Based Smart Alert System for Driver Drowsiness Detection.</a:t>
                      </a:r>
                    </a:p>
                  </a:txBody>
                  <a:tcPr/>
                </a:tc>
                <a:tc>
                  <a:txBody>
                    <a:bodyPr/>
                    <a:lstStyle/>
                    <a:p>
                      <a:r>
                        <a:rPr lang="en-IN" sz="1600" dirty="0">
                          <a:latin typeface="Times New Roman" panose="02020603050405020304" pitchFamily="18" charset="0"/>
                          <a:cs typeface="Times New Roman" panose="02020603050405020304" pitchFamily="18" charset="0"/>
                        </a:rPr>
                        <a:t>Anil Kumar Biswal, </a:t>
                      </a:r>
                      <a:r>
                        <a:rPr lang="en-IN" sz="1600" dirty="0" err="1">
                          <a:latin typeface="Times New Roman" panose="02020603050405020304" pitchFamily="18" charset="0"/>
                          <a:cs typeface="Times New Roman" panose="02020603050405020304" pitchFamily="18" charset="0"/>
                        </a:rPr>
                        <a:t>Debabrata</a:t>
                      </a:r>
                      <a:r>
                        <a:rPr lang="en-IN" sz="1600" dirty="0">
                          <a:latin typeface="Times New Roman" panose="02020603050405020304" pitchFamily="18" charset="0"/>
                          <a:cs typeface="Times New Roman" panose="02020603050405020304" pitchFamily="18" charset="0"/>
                        </a:rPr>
                        <a:t> Singh, Binod Kumar </a:t>
                      </a:r>
                      <a:r>
                        <a:rPr lang="en-IN" sz="1600" dirty="0" err="1">
                          <a:latin typeface="Times New Roman" panose="02020603050405020304" pitchFamily="18" charset="0"/>
                          <a:cs typeface="Times New Roman" panose="02020603050405020304" pitchFamily="18" charset="0"/>
                        </a:rPr>
                        <a:t>Pattanayak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Debabrata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Samanta</a:t>
                      </a:r>
                      <a:r>
                        <a:rPr lang="en-IN" sz="1600" dirty="0">
                          <a:latin typeface="Times New Roman" panose="02020603050405020304" pitchFamily="18" charset="0"/>
                          <a:cs typeface="Times New Roman" panose="02020603050405020304" pitchFamily="18" charset="0"/>
                        </a:rPr>
                        <a:t>.</a:t>
                      </a:r>
                    </a:p>
                  </a:txBody>
                  <a:tcPr/>
                </a:tc>
                <a:tc>
                  <a:txBody>
                    <a:bodyPr/>
                    <a:lstStyle/>
                    <a:p>
                      <a:r>
                        <a:rPr lang="en-US" sz="1600" dirty="0">
                          <a:latin typeface="Times New Roman" panose="02020603050405020304" pitchFamily="18" charset="0"/>
                          <a:cs typeface="Times New Roman" panose="02020603050405020304" pitchFamily="18" charset="0"/>
                        </a:rPr>
                        <a:t>This paper implements a mechanism to alert the driver on the condition of drowsiness or day dreaming. A camera monitors the driver’ eye blinking, eye closure, face detection.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7983952"/>
                  </a:ext>
                </a:extLst>
              </a:tr>
              <a:tr h="1101561">
                <a:tc>
                  <a:txBody>
                    <a:bodyPr/>
                    <a:lstStyle/>
                    <a:p>
                      <a:r>
                        <a:rPr lang="en-IN"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Real-time Drowsiness Detection Algorithm for Driver State Monitoring Systems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Jang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Woon</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Baek</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Byung-Gil Han, Kwang-Ju Kim, Yun-</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Su</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Chung, Soo-In Lee</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proposed algorithm detects the driver’s face in the image and estimates the landmarks in the face region.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351561"/>
                  </a:ext>
                </a:extLst>
              </a:tr>
              <a:tr h="896619">
                <a:tc>
                  <a:txBody>
                    <a:bodyPr/>
                    <a:lstStyle/>
                    <a:p>
                      <a:r>
                        <a:rPr lang="en-IN" dirty="0"/>
                        <a:t>3.</a:t>
                      </a:r>
                    </a:p>
                  </a:txBody>
                  <a:tcPr/>
                </a:tc>
                <a:tc>
                  <a:txBody>
                    <a:bodyPr/>
                    <a:lstStyle/>
                    <a:p>
                      <a:pPr lvl="0"/>
                      <a:r>
                        <a:rPr lang="en-US" sz="1600" kern="1200" dirty="0">
                          <a:solidFill>
                            <a:schemeClr val="dk1"/>
                          </a:solidFill>
                          <a:effectLst/>
                          <a:latin typeface="Times New Roman" panose="02020603050405020304" pitchFamily="18" charset="0"/>
                          <a:ea typeface="+mn-ea"/>
                          <a:cs typeface="Times New Roman" panose="02020603050405020304" pitchFamily="18" charset="0"/>
                        </a:rPr>
                        <a:t>Eye Tracking based Driver Fatigue Monitoring and Warning System</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Hardeep Singh , Mr. J.S Bhatia ,Mrs.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Jasbir</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Kaur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main idea behind this project is to develop a non-intrusive system which can detect fatigue of the driver and issue a timely warning.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2152784"/>
                  </a:ext>
                </a:extLst>
              </a:tr>
              <a:tr h="1492746">
                <a:tc>
                  <a:txBody>
                    <a:bodyPr/>
                    <a:lstStyle/>
                    <a:p>
                      <a:r>
                        <a:rPr lang="en-IN" dirty="0"/>
                        <a:t>4.</a:t>
                      </a:r>
                    </a:p>
                  </a:txBody>
                  <a:tcPr/>
                </a:tc>
                <a:tc>
                  <a:txBody>
                    <a:bodyPr/>
                    <a:lstStyle/>
                    <a:p>
                      <a:pPr lvl="0"/>
                      <a:r>
                        <a:rPr lang="en-US" sz="1600" kern="1200" dirty="0">
                          <a:solidFill>
                            <a:schemeClr val="dk1"/>
                          </a:solidFill>
                          <a:effectLst/>
                          <a:latin typeface="Times New Roman" panose="02020603050405020304" pitchFamily="18" charset="0"/>
                          <a:ea typeface="+mn-ea"/>
                          <a:cs typeface="Times New Roman" panose="02020603050405020304" pitchFamily="18" charset="0"/>
                        </a:rPr>
                        <a:t>Machine Learning and Gradient Statistics Based Real-Time Driver Drowsiness Detection</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Cyun</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-Yi Lin, Paul Chang, Alan Wang, and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-Peng Fan</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The machine learning and gradient statistics based driver drowsiness detection is developed for the real-time application. The proposed system includes four parts, which are the face detection, the eye-glasses bridge detection, the eye detection, and the eye closure detection.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558746"/>
                  </a:ext>
                </a:extLst>
              </a:tr>
            </a:tbl>
          </a:graphicData>
        </a:graphic>
      </p:graphicFrame>
      <p:sp>
        <p:nvSpPr>
          <p:cNvPr id="9" name="TextBox 8">
            <a:extLst>
              <a:ext uri="{FF2B5EF4-FFF2-40B4-BE49-F238E27FC236}">
                <a16:creationId xmlns:a16="http://schemas.microsoft.com/office/drawing/2014/main" id="{85AD0339-821B-4217-AD73-804116A034F5}"/>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7</a:t>
            </a:r>
          </a:p>
        </p:txBody>
      </p:sp>
    </p:spTree>
    <p:extLst>
      <p:ext uri="{BB962C8B-B14F-4D97-AF65-F5344CB8AC3E}">
        <p14:creationId xmlns:p14="http://schemas.microsoft.com/office/powerpoint/2010/main" val="12138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9B10-9C63-406B-BE35-057C673E5696}"/>
              </a:ext>
            </a:extLst>
          </p:cNvPr>
          <p:cNvSpPr>
            <a:spLocks noGrp="1"/>
          </p:cNvSpPr>
          <p:nvPr>
            <p:ph type="ctrTitle"/>
          </p:nvPr>
        </p:nvSpPr>
        <p:spPr>
          <a:xfrm>
            <a:off x="2356224" y="463755"/>
            <a:ext cx="11226800" cy="723900"/>
          </a:xfrm>
        </p:spPr>
        <p:txBody>
          <a:bodyPr/>
          <a:lstStyle/>
          <a:p>
            <a:br>
              <a:rPr lang="en-IN" sz="3200" cap="none" dirty="0">
                <a:solidFill>
                  <a:schemeClr val="bg1"/>
                </a:solidFill>
                <a:latin typeface="Times New Roman" panose="02020603050405020304" pitchFamily="18" charset="0"/>
                <a:cs typeface="Times New Roman" panose="02020603050405020304" pitchFamily="18" charset="0"/>
              </a:rPr>
            </a:br>
            <a:r>
              <a:rPr lang="en-IN" sz="3200" cap="none" dirty="0">
                <a:solidFill>
                  <a:schemeClr val="bg1"/>
                </a:solidFill>
                <a:latin typeface="Times New Roman" panose="02020603050405020304" pitchFamily="18" charset="0"/>
                <a:cs typeface="Times New Roman" panose="02020603050405020304" pitchFamily="18" charset="0"/>
              </a:rPr>
              <a:t>         </a:t>
            </a:r>
            <a:r>
              <a:rPr lang="en-IN" sz="3200" u="sng" cap="none" dirty="0">
                <a:solidFill>
                  <a:schemeClr val="bg1"/>
                </a:solidFill>
                <a:latin typeface="Times New Roman" panose="02020603050405020304" pitchFamily="18" charset="0"/>
                <a:cs typeface="Times New Roman" panose="02020603050405020304" pitchFamily="18" charset="0"/>
              </a:rPr>
              <a:t>REQUIREMENTS</a:t>
            </a:r>
            <a:r>
              <a:rPr lang="en-IN" sz="3200" cap="none" dirty="0">
                <a:solidFill>
                  <a:schemeClr val="bg1"/>
                </a:solidFill>
                <a:latin typeface="Times New Roman" panose="02020603050405020304" pitchFamily="18" charset="0"/>
                <a:cs typeface="Times New Roman" panose="02020603050405020304" pitchFamily="18" charset="0"/>
              </a:rPr>
              <a:t> </a:t>
            </a:r>
            <a:r>
              <a:rPr lang="en-IN" sz="3200" u="sng" cap="none" dirty="0">
                <a:solidFill>
                  <a:schemeClr val="bg1"/>
                </a:solidFill>
                <a:latin typeface="Times New Roman" panose="02020603050405020304" pitchFamily="18" charset="0"/>
                <a:cs typeface="Times New Roman" panose="02020603050405020304" pitchFamily="18" charset="0"/>
              </a:rPr>
              <a:t>ANALYSIS</a:t>
            </a:r>
            <a:endParaRPr lang="en-IN"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535B01-E5B3-41FD-A339-1FA5EDA61422}"/>
              </a:ext>
            </a:extLst>
          </p:cNvPr>
          <p:cNvSpPr>
            <a:spLocks noGrp="1"/>
          </p:cNvSpPr>
          <p:nvPr>
            <p:ph type="subTitle" idx="1"/>
          </p:nvPr>
        </p:nvSpPr>
        <p:spPr>
          <a:xfrm>
            <a:off x="482600" y="736600"/>
            <a:ext cx="11226800" cy="5626100"/>
          </a:xfrm>
        </p:spPr>
        <p:txBody>
          <a:bodyPr>
            <a:normAutofit/>
          </a:bodyPr>
          <a:lstStyle/>
          <a:p>
            <a:r>
              <a:rPr lang="en-IN" sz="2800" dirty="0"/>
              <a:t>    </a:t>
            </a:r>
          </a:p>
          <a:p>
            <a:r>
              <a:rPr lang="en-IN" sz="2800" dirty="0">
                <a:solidFill>
                  <a:srgbClr val="FF0000"/>
                </a:solidFill>
              </a:rPr>
              <a:t>       </a:t>
            </a:r>
            <a:r>
              <a:rPr lang="en-IN" sz="2800" u="sng" dirty="0">
                <a:solidFill>
                  <a:srgbClr val="FF0000"/>
                </a:solidFill>
              </a:rPr>
              <a:t>SOFTWARE REQUIREMENTS</a:t>
            </a:r>
          </a:p>
          <a:p>
            <a:r>
              <a:rPr lang="en-IN" sz="2800" dirty="0"/>
              <a:t>           </a:t>
            </a:r>
            <a:r>
              <a:rPr lang="en-IN" cap="none" dirty="0">
                <a:solidFill>
                  <a:schemeClr val="bg1"/>
                </a:solidFill>
                <a:latin typeface="Times New Roman" panose="02020603050405020304" pitchFamily="18" charset="0"/>
                <a:cs typeface="Times New Roman" panose="02020603050405020304" pitchFamily="18" charset="0"/>
              </a:rPr>
              <a:t>Operating System           :- Windows 7 and above</a:t>
            </a:r>
          </a:p>
          <a:p>
            <a:r>
              <a:rPr lang="en-IN" cap="none" dirty="0">
                <a:solidFill>
                  <a:schemeClr val="bg1"/>
                </a:solidFill>
                <a:latin typeface="Times New Roman" panose="02020603050405020304" pitchFamily="18" charset="0"/>
                <a:cs typeface="Times New Roman" panose="02020603050405020304" pitchFamily="18" charset="0"/>
              </a:rPr>
              <a:t>                   Programming Language :- Python </a:t>
            </a:r>
          </a:p>
          <a:p>
            <a:r>
              <a:rPr lang="en-IN" cap="none" dirty="0">
                <a:solidFill>
                  <a:schemeClr val="bg1"/>
                </a:solidFill>
                <a:latin typeface="Times New Roman" panose="02020603050405020304" pitchFamily="18" charset="0"/>
                <a:cs typeface="Times New Roman" panose="02020603050405020304" pitchFamily="18" charset="0"/>
              </a:rPr>
              <a:t>                   IDE                                 :- Jupiter Notebook</a:t>
            </a:r>
          </a:p>
          <a:p>
            <a:r>
              <a:rPr lang="en-IN" sz="2800" dirty="0"/>
              <a:t>     </a:t>
            </a:r>
          </a:p>
          <a:p>
            <a:r>
              <a:rPr lang="en-IN" sz="2800" dirty="0">
                <a:solidFill>
                  <a:srgbClr val="FF0000"/>
                </a:solidFill>
                <a:latin typeface="Times New Roman" panose="02020603050405020304" pitchFamily="18" charset="0"/>
                <a:cs typeface="Times New Roman" panose="02020603050405020304" pitchFamily="18" charset="0"/>
              </a:rPr>
              <a:t>        </a:t>
            </a:r>
            <a:r>
              <a:rPr lang="en-IN" sz="2800" u="sng" dirty="0">
                <a:solidFill>
                  <a:srgbClr val="FF0000"/>
                </a:solidFill>
                <a:latin typeface="Times New Roman" panose="02020603050405020304" pitchFamily="18" charset="0"/>
                <a:cs typeface="Times New Roman" panose="02020603050405020304" pitchFamily="18" charset="0"/>
              </a:rPr>
              <a:t>Hardware Requirements</a:t>
            </a:r>
          </a:p>
          <a:p>
            <a:r>
              <a:rPr lang="en-IN" sz="2800" dirty="0">
                <a:solidFill>
                  <a:srgbClr val="FF0000"/>
                </a:solidFill>
                <a:latin typeface="Times New Roman" panose="02020603050405020304" pitchFamily="18" charset="0"/>
                <a:cs typeface="Times New Roman" panose="02020603050405020304" pitchFamily="18" charset="0"/>
              </a:rPr>
              <a:t>            </a:t>
            </a:r>
            <a:r>
              <a:rPr lang="en-IN" sz="2800" cap="none" dirty="0">
                <a:solidFill>
                  <a:srgbClr val="FF0000"/>
                </a:solidFill>
                <a:latin typeface="Times New Roman" panose="02020603050405020304" pitchFamily="18" charset="0"/>
                <a:cs typeface="Times New Roman" panose="02020603050405020304" pitchFamily="18" charset="0"/>
              </a:rPr>
              <a:t> </a:t>
            </a:r>
            <a:r>
              <a:rPr lang="en-IN" cap="none" dirty="0">
                <a:solidFill>
                  <a:schemeClr val="bg1"/>
                </a:solidFill>
                <a:latin typeface="Times New Roman" panose="02020603050405020304" pitchFamily="18" charset="0"/>
                <a:cs typeface="Times New Roman" panose="02020603050405020304" pitchFamily="18" charset="0"/>
              </a:rPr>
              <a:t>System  :- I3 Processor   </a:t>
            </a:r>
          </a:p>
          <a:p>
            <a:r>
              <a:rPr lang="en-IN" cap="none" dirty="0">
                <a:solidFill>
                  <a:schemeClr val="bg1"/>
                </a:solidFill>
                <a:latin typeface="Times New Roman" panose="02020603050405020304" pitchFamily="18" charset="0"/>
                <a:cs typeface="Times New Roman" panose="02020603050405020304" pitchFamily="18" charset="0"/>
              </a:rPr>
              <a:t>                     Ram      :-  4 GB (MIN)</a:t>
            </a:r>
          </a:p>
          <a:p>
            <a:r>
              <a:rPr lang="en-IN" cap="none" dirty="0">
                <a:solidFill>
                  <a:schemeClr val="bg1"/>
                </a:solidFill>
                <a:latin typeface="Times New Roman" panose="02020603050405020304" pitchFamily="18" charset="0"/>
                <a:cs typeface="Times New Roman" panose="02020603050405020304" pitchFamily="18" charset="0"/>
              </a:rPr>
              <a:t>                     Devices :- Web cam </a:t>
            </a:r>
          </a:p>
          <a:p>
            <a:r>
              <a:rPr lang="en-IN" cap="none"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FFB349BF-7C14-4161-845F-02B3FE1B38E2}"/>
              </a:ext>
            </a:extLst>
          </p:cNvPr>
          <p:cNvSpPr/>
          <p:nvPr/>
        </p:nvSpPr>
        <p:spPr>
          <a:xfrm>
            <a:off x="762000" y="1460500"/>
            <a:ext cx="368300" cy="254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Decision 4">
            <a:extLst>
              <a:ext uri="{FF2B5EF4-FFF2-40B4-BE49-F238E27FC236}">
                <a16:creationId xmlns:a16="http://schemas.microsoft.com/office/drawing/2014/main" id="{63361CF2-D0CF-4158-BDC1-9E652D3E7F0C}"/>
              </a:ext>
            </a:extLst>
          </p:cNvPr>
          <p:cNvSpPr/>
          <p:nvPr/>
        </p:nvSpPr>
        <p:spPr>
          <a:xfrm>
            <a:off x="1276768" y="207110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66ACBB5E-58D3-4D2C-8047-BA89F646CE74}"/>
              </a:ext>
            </a:extLst>
          </p:cNvPr>
          <p:cNvSpPr/>
          <p:nvPr/>
        </p:nvSpPr>
        <p:spPr>
          <a:xfrm>
            <a:off x="1302168" y="2880172"/>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Decision 6">
            <a:extLst>
              <a:ext uri="{FF2B5EF4-FFF2-40B4-BE49-F238E27FC236}">
                <a16:creationId xmlns:a16="http://schemas.microsoft.com/office/drawing/2014/main" id="{B1AE33AF-BD7B-44EE-B8A1-0985DBE4682B}"/>
              </a:ext>
            </a:extLst>
          </p:cNvPr>
          <p:cNvSpPr/>
          <p:nvPr/>
        </p:nvSpPr>
        <p:spPr>
          <a:xfrm>
            <a:off x="1292854" y="2504320"/>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10BECE14-02EC-4B4A-9C3F-2F9905BB5413}"/>
              </a:ext>
            </a:extLst>
          </p:cNvPr>
          <p:cNvSpPr/>
          <p:nvPr/>
        </p:nvSpPr>
        <p:spPr>
          <a:xfrm>
            <a:off x="762000" y="3937000"/>
            <a:ext cx="368300" cy="254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Decision 9">
            <a:extLst>
              <a:ext uri="{FF2B5EF4-FFF2-40B4-BE49-F238E27FC236}">
                <a16:creationId xmlns:a16="http://schemas.microsoft.com/office/drawing/2014/main" id="{46A0C67E-ED7B-45BE-AE85-D8A00190EE95}"/>
              </a:ext>
            </a:extLst>
          </p:cNvPr>
          <p:cNvSpPr/>
          <p:nvPr/>
        </p:nvSpPr>
        <p:spPr>
          <a:xfrm>
            <a:off x="1276768" y="4533438"/>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ecision 10">
            <a:extLst>
              <a:ext uri="{FF2B5EF4-FFF2-40B4-BE49-F238E27FC236}">
                <a16:creationId xmlns:a16="http://schemas.microsoft.com/office/drawing/2014/main" id="{65229DBD-38FB-4F25-9A4A-560A9185C3B1}"/>
              </a:ext>
            </a:extLst>
          </p:cNvPr>
          <p:cNvSpPr/>
          <p:nvPr/>
        </p:nvSpPr>
        <p:spPr>
          <a:xfrm>
            <a:off x="1292854" y="5364717"/>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cision 11">
            <a:extLst>
              <a:ext uri="{FF2B5EF4-FFF2-40B4-BE49-F238E27FC236}">
                <a16:creationId xmlns:a16="http://schemas.microsoft.com/office/drawing/2014/main" id="{2088BB51-A5E1-4ECB-A5D7-0FEF1117402B}"/>
              </a:ext>
            </a:extLst>
          </p:cNvPr>
          <p:cNvSpPr/>
          <p:nvPr/>
        </p:nvSpPr>
        <p:spPr>
          <a:xfrm>
            <a:off x="1276768" y="4996418"/>
            <a:ext cx="247236" cy="189361"/>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7D50A3E-6AA0-4438-A371-7CA38C44BCFE}"/>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8</a:t>
            </a:r>
          </a:p>
        </p:txBody>
      </p:sp>
    </p:spTree>
    <p:extLst>
      <p:ext uri="{BB962C8B-B14F-4D97-AF65-F5344CB8AC3E}">
        <p14:creationId xmlns:p14="http://schemas.microsoft.com/office/powerpoint/2010/main" val="254525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E440-8D84-459A-9CE4-2F8C3E72ED9C}"/>
              </a:ext>
            </a:extLst>
          </p:cNvPr>
          <p:cNvSpPr>
            <a:spLocks noGrp="1"/>
          </p:cNvSpPr>
          <p:nvPr>
            <p:ph type="ctrTitle"/>
          </p:nvPr>
        </p:nvSpPr>
        <p:spPr>
          <a:xfrm>
            <a:off x="1938618" y="393206"/>
            <a:ext cx="11176000" cy="749300"/>
          </a:xfrm>
        </p:spPr>
        <p:txBody>
          <a:bodyPr/>
          <a:lstStyle/>
          <a:p>
            <a:r>
              <a:rPr lang="en-IN" sz="3200" dirty="0">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SYSTEM</a:t>
            </a:r>
            <a:r>
              <a:rPr lang="en-IN" sz="3200" dirty="0">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ARCHITECTURE</a:t>
            </a:r>
          </a:p>
        </p:txBody>
      </p:sp>
      <p:sp>
        <p:nvSpPr>
          <p:cNvPr id="3" name="Subtitle 2">
            <a:extLst>
              <a:ext uri="{FF2B5EF4-FFF2-40B4-BE49-F238E27FC236}">
                <a16:creationId xmlns:a16="http://schemas.microsoft.com/office/drawing/2014/main" id="{B535C784-7DFB-4B80-A2E9-5742BB30C088}"/>
              </a:ext>
            </a:extLst>
          </p:cNvPr>
          <p:cNvSpPr>
            <a:spLocks noGrp="1"/>
          </p:cNvSpPr>
          <p:nvPr>
            <p:ph type="subTitle" idx="1"/>
          </p:nvPr>
        </p:nvSpPr>
        <p:spPr>
          <a:xfrm>
            <a:off x="646954" y="1219200"/>
            <a:ext cx="11024345" cy="5168900"/>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solidFill>
                  <a:schemeClr val="bg1"/>
                </a:solidFill>
              </a:rPr>
              <a:t>                                  </a:t>
            </a:r>
            <a:r>
              <a:rPr lang="en-IN" b="1" dirty="0">
                <a:solidFill>
                  <a:schemeClr val="bg1"/>
                </a:solidFill>
              </a:rPr>
              <a:t>Architecture of the driver drowsiness detection system </a:t>
            </a:r>
          </a:p>
        </p:txBody>
      </p:sp>
      <p:pic>
        <p:nvPicPr>
          <p:cNvPr id="6" name="Picture 5">
            <a:extLst>
              <a:ext uri="{FF2B5EF4-FFF2-40B4-BE49-F238E27FC236}">
                <a16:creationId xmlns:a16="http://schemas.microsoft.com/office/drawing/2014/main" id="{6831BCAA-D8FB-47E1-BF79-A7A4A3D97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274" y="1219200"/>
            <a:ext cx="7938052" cy="4638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6F64E8-D5D0-4A78-AA43-E4F247912254}"/>
              </a:ext>
            </a:extLst>
          </p:cNvPr>
          <p:cNvSpPr txBox="1"/>
          <p:nvPr/>
        </p:nvSpPr>
        <p:spPr>
          <a:xfrm>
            <a:off x="10551887" y="434620"/>
            <a:ext cx="537028" cy="707886"/>
          </a:xfrm>
          <a:prstGeom prst="rect">
            <a:avLst/>
          </a:prstGeom>
          <a:noFill/>
        </p:spPr>
        <p:txBody>
          <a:bodyPr wrap="square" rtlCol="0">
            <a:spAutoFit/>
          </a:bodyPr>
          <a:lstStyle/>
          <a:p>
            <a:r>
              <a:rPr lang="en-IN" sz="4000" b="1" dirty="0">
                <a:solidFill>
                  <a:schemeClr val="bg1"/>
                </a:solidFill>
              </a:rPr>
              <a:t>9</a:t>
            </a:r>
          </a:p>
        </p:txBody>
      </p:sp>
    </p:spTree>
    <p:extLst>
      <p:ext uri="{BB962C8B-B14F-4D97-AF65-F5344CB8AC3E}">
        <p14:creationId xmlns:p14="http://schemas.microsoft.com/office/powerpoint/2010/main" val="1441988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{6F0C0F5A-D328-4E26-9652-E2FDA4D06ACC}tf02900722</Template>
  <TotalTime>622</TotalTime>
  <Words>1273</Words>
  <Application>Microsoft Office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Century Gothic</vt:lpstr>
      <vt:lpstr>inter-regular</vt:lpstr>
      <vt:lpstr>Times New Roman</vt:lpstr>
      <vt:lpstr>Wingdings 3</vt:lpstr>
      <vt:lpstr>Ion Boardroom</vt:lpstr>
      <vt:lpstr>ISBM College of Engineering, Pune</vt:lpstr>
      <vt:lpstr>CONTENTS</vt:lpstr>
      <vt:lpstr>DOMAIN :- Machine Learning</vt:lpstr>
      <vt:lpstr>INTRODUCTION OF PROJECT TITLE</vt:lpstr>
      <vt:lpstr>PROBLEM STATEMENT</vt:lpstr>
      <vt:lpstr>Objectives</vt:lpstr>
      <vt:lpstr>LITERATURE SURVEY</vt:lpstr>
      <vt:lpstr>          REQUIREMENTS ANALYSIS</vt:lpstr>
      <vt:lpstr>                SYSTEM ARCHITECTURE</vt:lpstr>
      <vt:lpstr>                           ALGORITHMS</vt:lpstr>
      <vt:lpstr>            1] CNN ALGORITHM WORKING</vt:lpstr>
      <vt:lpstr>                  1]    HAAR CASCADE</vt:lpstr>
      <vt:lpstr>PowerPoint Presentation</vt:lpstr>
      <vt:lpstr>DATASET AND CLASSIFICATION</vt:lpstr>
      <vt:lpstr>                   DFD DIAGRAM </vt:lpstr>
      <vt:lpstr>PowerPoint Presentation</vt:lpstr>
      <vt:lpstr>                  CONCLUSION </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ISBM College of Engineering</dc:title>
  <dc:creator>Omkar</dc:creator>
  <cp:lastModifiedBy>koliprashant37@outlook.com</cp:lastModifiedBy>
  <cp:revision>18</cp:revision>
  <dcterms:created xsi:type="dcterms:W3CDTF">2022-11-18T04:13:52Z</dcterms:created>
  <dcterms:modified xsi:type="dcterms:W3CDTF">2022-11-24T02:14:45Z</dcterms:modified>
</cp:coreProperties>
</file>