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jfxISeBm0dMMN9CVCqkLOyBBu7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48c612ec86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48c612ec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b3bef04da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b3bef04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b3bef04da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b3bef04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8c612ec86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48c612ec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b3bef04da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b3bef04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91ded9dd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91ded9d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91ded9dd4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91ded9d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91ded9dd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91ded9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91ded9dd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91ded9d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91ded9dd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91ded9d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91ded9dd4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91ded9d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8c612ec86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8c612ec8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91ded9dd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91ded9d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91ded9dd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91ded9d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b3bef04da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4b3bef04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b3bef04da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b3bef04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8c612ec86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8c612ec8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1bfdac70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1bfdac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8c612ec8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8c612ec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8c612ec86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8c612ec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8c612ec86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8c612ec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3bef04da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3bef04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7.png"/><Relationship Id="rId9"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pandas.pydata.org/pandas-docs/stable" TargetMode="External"/><Relationship Id="rId4" Type="http://schemas.openxmlformats.org/officeDocument/2006/relationships/hyperlink" Target="https://matplotlib.org/stable/index.html" TargetMode="External"/><Relationship Id="rId5" Type="http://schemas.openxmlformats.org/officeDocument/2006/relationships/hyperlink" Target="https://seaborn.pydata.org" TargetMode="External"/><Relationship Id="rId6" Type="http://schemas.openxmlformats.org/officeDocument/2006/relationships/hyperlink" Target="https://scikit-learn.org/stab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148c612ec86_0_7"/>
          <p:cNvSpPr txBox="1"/>
          <p:nvPr>
            <p:ph type="ctrTitle"/>
          </p:nvPr>
        </p:nvSpPr>
        <p:spPr>
          <a:xfrm>
            <a:off x="0" y="592775"/>
            <a:ext cx="7734900" cy="12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4200">
                <a:solidFill>
                  <a:srgbClr val="CC0000"/>
                </a:solidFill>
                <a:latin typeface="Times New Roman"/>
                <a:ea typeface="Times New Roman"/>
                <a:cs typeface="Times New Roman"/>
                <a:sym typeface="Times New Roman"/>
              </a:rPr>
              <a:t>         </a:t>
            </a:r>
            <a:r>
              <a:rPr b="1" lang="en-US" sz="5400">
                <a:solidFill>
                  <a:srgbClr val="CC0000"/>
                </a:solidFill>
                <a:latin typeface="Times New Roman"/>
                <a:ea typeface="Times New Roman"/>
                <a:cs typeface="Times New Roman"/>
                <a:sym typeface="Times New Roman"/>
              </a:rPr>
              <a:t>Capstone Project - 2</a:t>
            </a:r>
            <a:endParaRPr sz="6400">
              <a:latin typeface="Times New Roman"/>
              <a:ea typeface="Times New Roman"/>
              <a:cs typeface="Times New Roman"/>
              <a:sym typeface="Times New Roman"/>
            </a:endParaRPr>
          </a:p>
        </p:txBody>
      </p:sp>
      <p:sp>
        <p:nvSpPr>
          <p:cNvPr id="56" name="Google Shape;56;g148c612ec86_0_7"/>
          <p:cNvSpPr txBox="1"/>
          <p:nvPr>
            <p:ph idx="1" type="subTitle"/>
          </p:nvPr>
        </p:nvSpPr>
        <p:spPr>
          <a:xfrm>
            <a:off x="65375" y="1886075"/>
            <a:ext cx="8805000" cy="792600"/>
          </a:xfrm>
          <a:prstGeom prst="rect">
            <a:avLst/>
          </a:prstGeom>
        </p:spPr>
        <p:txBody>
          <a:bodyPr anchorCtr="0" anchor="t" bIns="91425" lIns="91425" spcFirstLastPara="1" rIns="91425" wrap="square" tIns="91425">
            <a:noAutofit/>
          </a:bodyPr>
          <a:lstStyle/>
          <a:p>
            <a:pPr indent="0" lvl="0" marL="914400" rtl="0" algn="ctr">
              <a:spcBef>
                <a:spcPts val="0"/>
              </a:spcBef>
              <a:spcAft>
                <a:spcPts val="0"/>
              </a:spcAft>
              <a:buNone/>
            </a:pPr>
            <a:r>
              <a:rPr b="1" lang="en-US" sz="3600" u="sng">
                <a:solidFill>
                  <a:schemeClr val="accent2"/>
                </a:solidFill>
                <a:latin typeface="Times New Roman"/>
                <a:ea typeface="Times New Roman"/>
                <a:cs typeface="Times New Roman"/>
                <a:sym typeface="Times New Roman"/>
              </a:rPr>
              <a:t>Title:</a:t>
            </a:r>
            <a:r>
              <a:rPr b="1" lang="en-US" sz="3600" u="sng">
                <a:solidFill>
                  <a:schemeClr val="accent2"/>
                </a:solidFill>
                <a:latin typeface="Times New Roman"/>
                <a:ea typeface="Times New Roman"/>
                <a:cs typeface="Times New Roman"/>
                <a:sym typeface="Times New Roman"/>
              </a:rPr>
              <a:t>Transport Demand Prediction</a:t>
            </a:r>
            <a:endParaRPr b="1" sz="3600" u="sng">
              <a:solidFill>
                <a:schemeClr val="accent2"/>
              </a:solidFill>
              <a:latin typeface="Times New Roman"/>
              <a:ea typeface="Times New Roman"/>
              <a:cs typeface="Times New Roman"/>
              <a:sym typeface="Times New Roman"/>
            </a:endParaRPr>
          </a:p>
          <a:p>
            <a:pPr indent="0" lvl="0" marL="914400" rtl="0" algn="ctr">
              <a:spcBef>
                <a:spcPts val="0"/>
              </a:spcBef>
              <a:spcAft>
                <a:spcPts val="0"/>
              </a:spcAft>
              <a:buNone/>
            </a:pPr>
            <a:r>
              <a:rPr b="1" lang="en-US" sz="3300">
                <a:solidFill>
                  <a:schemeClr val="accent2"/>
                </a:solidFill>
                <a:latin typeface="Times New Roman"/>
                <a:ea typeface="Times New Roman"/>
                <a:cs typeface="Times New Roman"/>
                <a:sym typeface="Times New Roman"/>
              </a:rPr>
              <a:t>      </a:t>
            </a:r>
            <a:r>
              <a:rPr b="1" lang="en-US" sz="3300">
                <a:solidFill>
                  <a:schemeClr val="accent2"/>
                </a:solidFill>
                <a:latin typeface="Times New Roman"/>
                <a:ea typeface="Times New Roman"/>
                <a:cs typeface="Times New Roman"/>
                <a:sym typeface="Times New Roman"/>
              </a:rPr>
              <a:t>-</a:t>
            </a:r>
            <a:r>
              <a:rPr b="1" lang="en-US" sz="2100">
                <a:solidFill>
                  <a:schemeClr val="accent2"/>
                </a:solidFill>
                <a:latin typeface="Times New Roman"/>
                <a:ea typeface="Times New Roman"/>
                <a:cs typeface="Times New Roman"/>
                <a:sym typeface="Times New Roman"/>
              </a:rPr>
              <a:t>A Machine Learning Project Using Regression Models</a:t>
            </a:r>
            <a:endParaRPr b="1" sz="2100">
              <a:solidFill>
                <a:schemeClr val="accent2"/>
              </a:solidFill>
              <a:latin typeface="Times New Roman"/>
              <a:ea typeface="Times New Roman"/>
              <a:cs typeface="Times New Roman"/>
              <a:sym typeface="Times New Roman"/>
            </a:endParaRPr>
          </a:p>
        </p:txBody>
      </p:sp>
      <p:sp>
        <p:nvSpPr>
          <p:cNvPr id="57" name="Google Shape;57;g148c612ec86_0_7"/>
          <p:cNvSpPr txBox="1"/>
          <p:nvPr/>
        </p:nvSpPr>
        <p:spPr>
          <a:xfrm>
            <a:off x="2386500" y="3933900"/>
            <a:ext cx="4969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Times New Roman"/>
                <a:ea typeface="Times New Roman"/>
                <a:cs typeface="Times New Roman"/>
                <a:sym typeface="Times New Roman"/>
              </a:rPr>
              <a:t>Presented By:- Mayur Chulbhare</a:t>
            </a:r>
            <a:endParaRPr b="1" sz="2300">
              <a:latin typeface="Times New Roman"/>
              <a:ea typeface="Times New Roman"/>
              <a:cs typeface="Times New Roman"/>
              <a:sym typeface="Times New Roman"/>
            </a:endParaRPr>
          </a:p>
        </p:txBody>
      </p:sp>
      <p:pic>
        <p:nvPicPr>
          <p:cNvPr descr="P A R C E I R O S – João Kopke" id="58" name="Google Shape;58;g148c612ec86_0_7"/>
          <p:cNvPicPr preferRelativeResize="0"/>
          <p:nvPr/>
        </p:nvPicPr>
        <p:blipFill rotWithShape="1">
          <a:blip r:embed="rId3">
            <a:alphaModFix/>
          </a:blip>
          <a:srcRect b="0" l="0" r="0" t="0"/>
          <a:stretch/>
        </p:blipFill>
        <p:spPr>
          <a:xfrm>
            <a:off x="46651" y="-18661"/>
            <a:ext cx="1296960" cy="595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4b3bef04da_0_2"/>
          <p:cNvSpPr txBox="1"/>
          <p:nvPr>
            <p:ph type="ctrTitle"/>
          </p:nvPr>
        </p:nvSpPr>
        <p:spPr>
          <a:xfrm>
            <a:off x="311700" y="381375"/>
            <a:ext cx="5939100" cy="7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4700">
                <a:latin typeface="Times New Roman"/>
                <a:ea typeface="Times New Roman"/>
                <a:cs typeface="Times New Roman"/>
                <a:sym typeface="Times New Roman"/>
              </a:rPr>
              <a:t>Problem Description</a:t>
            </a:r>
            <a:endParaRPr b="1" sz="4700">
              <a:latin typeface="Times New Roman"/>
              <a:ea typeface="Times New Roman"/>
              <a:cs typeface="Times New Roman"/>
              <a:sym typeface="Times New Roman"/>
            </a:endParaRPr>
          </a:p>
        </p:txBody>
      </p:sp>
      <p:sp>
        <p:nvSpPr>
          <p:cNvPr id="117" name="Google Shape;117;g14b3bef04da_0_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g14b3bef04da_0_2"/>
          <p:cNvSpPr txBox="1"/>
          <p:nvPr/>
        </p:nvSpPr>
        <p:spPr>
          <a:xfrm>
            <a:off x="21750" y="1020825"/>
            <a:ext cx="9100500" cy="425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t/>
            </a:r>
            <a:endParaRPr b="1" sz="1900">
              <a:solidFill>
                <a:schemeClr val="accent2"/>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700"/>
              </a:spcBef>
              <a:spcAft>
                <a:spcPts val="0"/>
              </a:spcAft>
              <a:buClr>
                <a:schemeClr val="accent2"/>
              </a:buClr>
              <a:buSzPts val="1900"/>
              <a:buFont typeface="Times New Roman"/>
              <a:buChar char="➢"/>
            </a:pPr>
            <a:r>
              <a:rPr lang="en-US" sz="1900">
                <a:solidFill>
                  <a:schemeClr val="accent2"/>
                </a:solidFill>
                <a:highlight>
                  <a:srgbClr val="FFFFFF"/>
                </a:highlight>
                <a:latin typeface="Times New Roman"/>
                <a:ea typeface="Times New Roman"/>
                <a:cs typeface="Times New Roman"/>
                <a:sym typeface="Times New Roman"/>
              </a:rPr>
              <a:t>The routes from these 14 origins to the first stop in the outskirts of Nairobi </a:t>
            </a:r>
            <a:r>
              <a:rPr b="1" lang="en-US" sz="1900">
                <a:solidFill>
                  <a:schemeClr val="accent2"/>
                </a:solidFill>
                <a:highlight>
                  <a:srgbClr val="FFFFFF"/>
                </a:highlight>
                <a:latin typeface="Times New Roman"/>
                <a:ea typeface="Times New Roman"/>
                <a:cs typeface="Times New Roman"/>
                <a:sym typeface="Times New Roman"/>
              </a:rPr>
              <a:t>takes approximately 8 to 9 hours</a:t>
            </a:r>
            <a:r>
              <a:rPr lang="en-US" sz="1900">
                <a:solidFill>
                  <a:schemeClr val="accent2"/>
                </a:solidFill>
                <a:highlight>
                  <a:srgbClr val="FFFFFF"/>
                </a:highlight>
                <a:latin typeface="Times New Roman"/>
                <a:ea typeface="Times New Roman"/>
                <a:cs typeface="Times New Roman"/>
                <a:sym typeface="Times New Roman"/>
              </a:rPr>
              <a:t> from time of departure. From the first stop in the outskirts of Nairobi into the main bus terminal, where most passengers get off, in Central Business District, </a:t>
            </a:r>
            <a:r>
              <a:rPr b="1" lang="en-US" sz="1900">
                <a:solidFill>
                  <a:schemeClr val="accent2"/>
                </a:solidFill>
                <a:highlight>
                  <a:srgbClr val="FFFFFF"/>
                </a:highlight>
                <a:latin typeface="Times New Roman"/>
                <a:ea typeface="Times New Roman"/>
                <a:cs typeface="Times New Roman"/>
                <a:sym typeface="Times New Roman"/>
              </a:rPr>
              <a:t>takes another 2 to 3 hours depending on traffic.</a:t>
            </a:r>
            <a:endParaRPr b="1" sz="1900">
              <a:solidFill>
                <a:schemeClr val="accent2"/>
              </a:solidFill>
              <a:highlight>
                <a:srgbClr val="FFFFFF"/>
              </a:highlight>
              <a:latin typeface="Times New Roman"/>
              <a:ea typeface="Times New Roman"/>
              <a:cs typeface="Times New Roman"/>
              <a:sym typeface="Times New Roman"/>
            </a:endParaRPr>
          </a:p>
          <a:p>
            <a:pPr indent="-349250" lvl="0" marL="457200" rtl="0" algn="l">
              <a:lnSpc>
                <a:spcPct val="100000"/>
              </a:lnSpc>
              <a:spcBef>
                <a:spcPts val="0"/>
              </a:spcBef>
              <a:spcAft>
                <a:spcPts val="0"/>
              </a:spcAft>
              <a:buClr>
                <a:schemeClr val="accent2"/>
              </a:buClr>
              <a:buSzPts val="1900"/>
              <a:buFont typeface="Times New Roman"/>
              <a:buChar char="➢"/>
            </a:pPr>
            <a:r>
              <a:rPr lang="en-US" sz="1900">
                <a:solidFill>
                  <a:schemeClr val="accent2"/>
                </a:solidFill>
                <a:highlight>
                  <a:srgbClr val="FFFFFF"/>
                </a:highlight>
                <a:latin typeface="Times New Roman"/>
                <a:ea typeface="Times New Roman"/>
                <a:cs typeface="Times New Roman"/>
                <a:sym typeface="Times New Roman"/>
              </a:rPr>
              <a:t>The three stops that all these routes make in Nairobi (in order) are:</a:t>
            </a:r>
            <a:endParaRPr sz="19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90000"/>
              </a:lnSpc>
              <a:spcBef>
                <a:spcPts val="700"/>
              </a:spcBef>
              <a:spcAft>
                <a:spcPts val="0"/>
              </a:spcAft>
              <a:buNone/>
            </a:pPr>
            <a:r>
              <a:rPr lang="en-US" sz="1900">
                <a:solidFill>
                  <a:schemeClr val="accent2"/>
                </a:solidFill>
                <a:highlight>
                  <a:srgbClr val="FFFFFF"/>
                </a:highlight>
                <a:latin typeface="Times New Roman"/>
                <a:ea typeface="Times New Roman"/>
                <a:cs typeface="Times New Roman"/>
                <a:sym typeface="Times New Roman"/>
              </a:rPr>
              <a:t>1.  </a:t>
            </a:r>
            <a:r>
              <a:rPr lang="en-US" sz="1900">
                <a:solidFill>
                  <a:schemeClr val="accent2"/>
                </a:solidFill>
                <a:highlight>
                  <a:srgbClr val="FFFFFF"/>
                </a:highlight>
                <a:latin typeface="Times New Roman"/>
                <a:ea typeface="Times New Roman"/>
                <a:cs typeface="Times New Roman"/>
                <a:sym typeface="Times New Roman"/>
              </a:rPr>
              <a:t>Kawangware: the first stop in the outskirts of Nairobi</a:t>
            </a:r>
            <a:endParaRPr sz="19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90000"/>
              </a:lnSpc>
              <a:spcBef>
                <a:spcPts val="1200"/>
              </a:spcBef>
              <a:spcAft>
                <a:spcPts val="0"/>
              </a:spcAft>
              <a:buNone/>
            </a:pPr>
            <a:r>
              <a:rPr lang="en-US" sz="1900">
                <a:solidFill>
                  <a:schemeClr val="accent2"/>
                </a:solidFill>
                <a:highlight>
                  <a:srgbClr val="FFFFFF"/>
                </a:highlight>
                <a:latin typeface="Times New Roman"/>
                <a:ea typeface="Times New Roman"/>
                <a:cs typeface="Times New Roman"/>
                <a:sym typeface="Times New Roman"/>
              </a:rPr>
              <a:t>2. Westlands</a:t>
            </a:r>
            <a:endParaRPr sz="19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90000"/>
              </a:lnSpc>
              <a:spcBef>
                <a:spcPts val="1200"/>
              </a:spcBef>
              <a:spcAft>
                <a:spcPts val="0"/>
              </a:spcAft>
              <a:buNone/>
            </a:pPr>
            <a:r>
              <a:rPr lang="en-US" sz="1900">
                <a:solidFill>
                  <a:schemeClr val="accent2"/>
                </a:solidFill>
                <a:highlight>
                  <a:srgbClr val="FFFFFF"/>
                </a:highlight>
                <a:latin typeface="Times New Roman"/>
                <a:ea typeface="Times New Roman"/>
                <a:cs typeface="Times New Roman"/>
                <a:sym typeface="Times New Roman"/>
              </a:rPr>
              <a:t>3. Afya Centre: the main bus terminal where most </a:t>
            </a:r>
            <a:endParaRPr sz="1900">
              <a:solidFill>
                <a:schemeClr val="accent2"/>
              </a:solidFill>
              <a:highlight>
                <a:srgbClr val="FFFFFF"/>
              </a:highlight>
              <a:latin typeface="Times New Roman"/>
              <a:ea typeface="Times New Roman"/>
              <a:cs typeface="Times New Roman"/>
              <a:sym typeface="Times New Roman"/>
            </a:endParaRPr>
          </a:p>
          <a:p>
            <a:pPr indent="0" lvl="0" marL="457200" rtl="0" algn="l">
              <a:lnSpc>
                <a:spcPct val="90000"/>
              </a:lnSpc>
              <a:spcBef>
                <a:spcPts val="1200"/>
              </a:spcBef>
              <a:spcAft>
                <a:spcPts val="0"/>
              </a:spcAft>
              <a:buNone/>
            </a:pPr>
            <a:r>
              <a:rPr lang="en-US" sz="1900">
                <a:solidFill>
                  <a:schemeClr val="accent2"/>
                </a:solidFill>
                <a:highlight>
                  <a:srgbClr val="FFFFFF"/>
                </a:highlight>
                <a:latin typeface="Times New Roman"/>
                <a:ea typeface="Times New Roman"/>
                <a:cs typeface="Times New Roman"/>
                <a:sym typeface="Times New Roman"/>
              </a:rPr>
              <a:t>passengers disembark</a:t>
            </a:r>
            <a:endParaRPr sz="1900">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700"/>
              </a:spcAft>
              <a:buNone/>
            </a:pPr>
            <a:r>
              <a:t/>
            </a:r>
            <a:endParaRPr sz="1600">
              <a:solidFill>
                <a:schemeClr val="accent2"/>
              </a:solidFill>
              <a:highlight>
                <a:srgbClr val="FFFFFF"/>
              </a:highlight>
              <a:latin typeface="Times New Roman"/>
              <a:ea typeface="Times New Roman"/>
              <a:cs typeface="Times New Roman"/>
              <a:sym typeface="Times New Roman"/>
            </a:endParaRPr>
          </a:p>
        </p:txBody>
      </p:sp>
      <p:pic>
        <p:nvPicPr>
          <p:cNvPr id="119" name="Google Shape;119;g14b3bef04da_0_2"/>
          <p:cNvPicPr preferRelativeResize="0"/>
          <p:nvPr/>
        </p:nvPicPr>
        <p:blipFill rotWithShape="1">
          <a:blip r:embed="rId3">
            <a:alphaModFix/>
          </a:blip>
          <a:srcRect b="0" l="0" r="0" t="0"/>
          <a:stretch/>
        </p:blipFill>
        <p:spPr>
          <a:xfrm>
            <a:off x="6399578" y="3021200"/>
            <a:ext cx="2744529" cy="207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267225" y="29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DATA SUMMARY</a:t>
            </a:r>
            <a:endParaRPr b="1">
              <a:latin typeface="Times New Roman"/>
              <a:ea typeface="Times New Roman"/>
              <a:cs typeface="Times New Roman"/>
              <a:sym typeface="Times New Roman"/>
            </a:endParaRPr>
          </a:p>
        </p:txBody>
      </p:sp>
      <p:sp>
        <p:nvSpPr>
          <p:cNvPr id="125" name="Google Shape;125;p4"/>
          <p:cNvSpPr txBox="1"/>
          <p:nvPr>
            <p:ph idx="1" type="body"/>
          </p:nvPr>
        </p:nvSpPr>
        <p:spPr>
          <a:xfrm>
            <a:off x="377050" y="721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700">
                <a:solidFill>
                  <a:schemeClr val="accent2"/>
                </a:solidFill>
                <a:highlight>
                  <a:srgbClr val="FFFFFF"/>
                </a:highlight>
                <a:latin typeface="Times New Roman"/>
                <a:ea typeface="Times New Roman"/>
                <a:cs typeface="Times New Roman"/>
                <a:sym typeface="Times New Roman"/>
              </a:rPr>
              <a:t> This dataset includes the variables from  17 October 2017 to  20 April 2018</a:t>
            </a:r>
            <a:endParaRPr sz="1700">
              <a:solidFill>
                <a:schemeClr val="accent2"/>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60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ride_id</a:t>
            </a:r>
            <a:r>
              <a:rPr lang="en-US" sz="1700">
                <a:solidFill>
                  <a:schemeClr val="accent2"/>
                </a:solidFill>
                <a:latin typeface="Times New Roman"/>
                <a:ea typeface="Times New Roman"/>
                <a:cs typeface="Times New Roman"/>
                <a:sym typeface="Times New Roman"/>
              </a:rPr>
              <a:t>: unique ID of a vehicle on a specific route on a specific day and time.</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seat_number:</a:t>
            </a:r>
            <a:r>
              <a:rPr lang="en-US" sz="1700">
                <a:solidFill>
                  <a:schemeClr val="accent2"/>
                </a:solidFill>
                <a:latin typeface="Times New Roman"/>
                <a:ea typeface="Times New Roman"/>
                <a:cs typeface="Times New Roman"/>
                <a:sym typeface="Times New Roman"/>
              </a:rPr>
              <a:t> seat assigned to ticket</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payment_method:</a:t>
            </a:r>
            <a:r>
              <a:rPr lang="en-US" sz="1700">
                <a:solidFill>
                  <a:schemeClr val="accent2"/>
                </a:solidFill>
                <a:latin typeface="Times New Roman"/>
                <a:ea typeface="Times New Roman"/>
                <a:cs typeface="Times New Roman"/>
                <a:sym typeface="Times New Roman"/>
              </a:rPr>
              <a:t> method used by customer to purchase ticket from Mobiticket </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payment_receipt:</a:t>
            </a:r>
            <a:r>
              <a:rPr lang="en-US" sz="1700">
                <a:solidFill>
                  <a:schemeClr val="accent2"/>
                </a:solidFill>
                <a:latin typeface="Times New Roman"/>
                <a:ea typeface="Times New Roman"/>
                <a:cs typeface="Times New Roman"/>
                <a:sym typeface="Times New Roman"/>
              </a:rPr>
              <a:t> unique id number for ticket purchased from Mobiticket</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travel_date:</a:t>
            </a:r>
            <a:r>
              <a:rPr lang="en-US" sz="1700">
                <a:solidFill>
                  <a:schemeClr val="accent2"/>
                </a:solidFill>
                <a:latin typeface="Times New Roman"/>
                <a:ea typeface="Times New Roman"/>
                <a:cs typeface="Times New Roman"/>
                <a:sym typeface="Times New Roman"/>
              </a:rPr>
              <a:t> date of ride departure. (MM/DD/YYYY)</a:t>
            </a:r>
            <a:endParaRPr sz="2000"/>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travel_time:</a:t>
            </a:r>
            <a:r>
              <a:rPr lang="en-US" sz="1700">
                <a:solidFill>
                  <a:schemeClr val="accent2"/>
                </a:solidFill>
                <a:latin typeface="Times New Roman"/>
                <a:ea typeface="Times New Roman"/>
                <a:cs typeface="Times New Roman"/>
                <a:sym typeface="Times New Roman"/>
              </a:rPr>
              <a:t> scheduled departure time of ride. Rides generally depart on time. (hh:mm)</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travel_from:</a:t>
            </a:r>
            <a:r>
              <a:rPr lang="en-US" sz="1700">
                <a:solidFill>
                  <a:schemeClr val="accent2"/>
                </a:solidFill>
                <a:latin typeface="Times New Roman"/>
                <a:ea typeface="Times New Roman"/>
                <a:cs typeface="Times New Roman"/>
                <a:sym typeface="Times New Roman"/>
              </a:rPr>
              <a:t> town from which ride originated</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travel_to:</a:t>
            </a:r>
            <a:r>
              <a:rPr lang="en-US" sz="1700">
                <a:solidFill>
                  <a:schemeClr val="accent2"/>
                </a:solidFill>
                <a:latin typeface="Times New Roman"/>
                <a:ea typeface="Times New Roman"/>
                <a:cs typeface="Times New Roman"/>
                <a:sym typeface="Times New Roman"/>
              </a:rPr>
              <a:t> destination of ride. All rides are to Nairobi.</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car_type:</a:t>
            </a:r>
            <a:r>
              <a:rPr lang="en-US" sz="1700">
                <a:solidFill>
                  <a:schemeClr val="accent2"/>
                </a:solidFill>
                <a:latin typeface="Times New Roman"/>
                <a:ea typeface="Times New Roman"/>
                <a:cs typeface="Times New Roman"/>
                <a:sym typeface="Times New Roman"/>
              </a:rPr>
              <a:t> vehicle type (shuttle or bus)</a:t>
            </a:r>
            <a:endParaRPr sz="1700">
              <a:solidFill>
                <a:schemeClr val="accent2"/>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lt1"/>
              </a:buClr>
              <a:buSzPts val="1700"/>
              <a:buFont typeface="Noto Sans Symbols"/>
              <a:buChar char="⮚"/>
            </a:pPr>
            <a:r>
              <a:rPr b="1" lang="en-US" sz="1700">
                <a:solidFill>
                  <a:schemeClr val="accent2"/>
                </a:solidFill>
                <a:latin typeface="Times New Roman"/>
                <a:ea typeface="Times New Roman"/>
                <a:cs typeface="Times New Roman"/>
                <a:sym typeface="Times New Roman"/>
              </a:rPr>
              <a:t>max_capacity:</a:t>
            </a:r>
            <a:r>
              <a:rPr lang="en-US" sz="1700">
                <a:solidFill>
                  <a:schemeClr val="accent2"/>
                </a:solidFill>
                <a:latin typeface="Times New Roman"/>
                <a:ea typeface="Times New Roman"/>
                <a:cs typeface="Times New Roman"/>
                <a:sym typeface="Times New Roman"/>
              </a:rPr>
              <a:t> number of seats on the vehicle</a:t>
            </a:r>
            <a:endParaRPr sz="1700">
              <a:solidFill>
                <a:schemeClr val="accent2"/>
              </a:solidFill>
              <a:latin typeface="Times New Roman"/>
              <a:ea typeface="Times New Roman"/>
              <a:cs typeface="Times New Roman"/>
              <a:sym typeface="Times New Roman"/>
            </a:endParaRPr>
          </a:p>
          <a:p>
            <a:pPr indent="0" lvl="0" marL="0" rtl="0" algn="l">
              <a:lnSpc>
                <a:spcPct val="115000"/>
              </a:lnSpc>
              <a:spcBef>
                <a:spcPts val="500"/>
              </a:spcBef>
              <a:spcAft>
                <a:spcPts val="0"/>
              </a:spcAft>
              <a:buSzPts val="1800"/>
              <a:buNone/>
            </a:pPr>
            <a:r>
              <a:t/>
            </a: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b3bef04da_0_7"/>
          <p:cNvSpPr txBox="1"/>
          <p:nvPr>
            <p:ph type="ctrTitle"/>
          </p:nvPr>
        </p:nvSpPr>
        <p:spPr>
          <a:xfrm>
            <a:off x="0" y="381400"/>
            <a:ext cx="50076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sz="4800">
                <a:latin typeface="Times New Roman"/>
                <a:ea typeface="Times New Roman"/>
                <a:cs typeface="Times New Roman"/>
                <a:sym typeface="Times New Roman"/>
              </a:rPr>
              <a:t>Data Cleaning</a:t>
            </a:r>
            <a:endParaRPr b="1" sz="4800">
              <a:latin typeface="Times New Roman"/>
              <a:ea typeface="Times New Roman"/>
              <a:cs typeface="Times New Roman"/>
              <a:sym typeface="Times New Roman"/>
            </a:endParaRPr>
          </a:p>
        </p:txBody>
      </p:sp>
      <p:sp>
        <p:nvSpPr>
          <p:cNvPr id="131" name="Google Shape;131;g14b3bef04da_0_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g14b3bef04da_0_7"/>
          <p:cNvPicPr preferRelativeResize="0"/>
          <p:nvPr/>
        </p:nvPicPr>
        <p:blipFill>
          <a:blip r:embed="rId3">
            <a:alphaModFix/>
          </a:blip>
          <a:stretch>
            <a:fillRect/>
          </a:stretch>
        </p:blipFill>
        <p:spPr>
          <a:xfrm>
            <a:off x="4659175" y="817775"/>
            <a:ext cx="4260300" cy="3706911"/>
          </a:xfrm>
          <a:prstGeom prst="rect">
            <a:avLst/>
          </a:prstGeom>
          <a:noFill/>
          <a:ln>
            <a:noFill/>
          </a:ln>
        </p:spPr>
      </p:pic>
      <p:sp>
        <p:nvSpPr>
          <p:cNvPr id="133" name="Google Shape;133;g14b3bef04da_0_7"/>
          <p:cNvSpPr txBox="1"/>
          <p:nvPr/>
        </p:nvSpPr>
        <p:spPr>
          <a:xfrm>
            <a:off x="231750" y="1492925"/>
            <a:ext cx="4544100" cy="3110100"/>
          </a:xfrm>
          <a:prstGeom prst="rect">
            <a:avLst/>
          </a:prstGeom>
          <a:noFill/>
          <a:ln>
            <a:noFill/>
          </a:ln>
        </p:spPr>
        <p:txBody>
          <a:bodyPr anchorCtr="0" anchor="ctr" bIns="91425" lIns="91425" spcFirstLastPara="1" rIns="91425" wrap="square" tIns="91425">
            <a:noAutofit/>
          </a:bodyPr>
          <a:lstStyle/>
          <a:p>
            <a:pPr indent="-361950" lvl="0" marL="457200" marR="12700" rtl="0" algn="l">
              <a:lnSpc>
                <a:spcPct val="100000"/>
              </a:lnSpc>
              <a:spcBef>
                <a:spcPts val="100"/>
              </a:spcBef>
              <a:spcAft>
                <a:spcPts val="0"/>
              </a:spcAft>
              <a:buClr>
                <a:schemeClr val="accent2"/>
              </a:buClr>
              <a:buSzPts val="2100"/>
              <a:buFont typeface="Times New Roman"/>
              <a:buChar char="➢"/>
            </a:pPr>
            <a:r>
              <a:rPr lang="en-US" sz="2100">
                <a:solidFill>
                  <a:schemeClr val="accent2"/>
                </a:solidFill>
                <a:latin typeface="Times New Roman"/>
                <a:ea typeface="Times New Roman"/>
                <a:cs typeface="Times New Roman"/>
                <a:sym typeface="Times New Roman"/>
              </a:rPr>
              <a:t>Data cleaning is an important  early step in the data  analytics process in which  you either </a:t>
            </a:r>
            <a:r>
              <a:rPr b="1" lang="en-US" sz="2100">
                <a:solidFill>
                  <a:schemeClr val="accent2"/>
                </a:solidFill>
                <a:latin typeface="Times New Roman"/>
                <a:ea typeface="Times New Roman"/>
                <a:cs typeface="Times New Roman"/>
                <a:sym typeface="Times New Roman"/>
              </a:rPr>
              <a:t>remove or update  information that is  incomplete, incorrert,  improperly formatted,  duplicated, or irrelevant .</a:t>
            </a:r>
            <a:endParaRPr b="1" sz="21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11700" y="408825"/>
            <a:ext cx="8520600" cy="56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RIDE ORIGINATION TOWNS</a:t>
            </a:r>
            <a:endParaRPr b="1">
              <a:latin typeface="Times New Roman"/>
              <a:ea typeface="Times New Roman"/>
              <a:cs typeface="Times New Roman"/>
              <a:sym typeface="Times New Roman"/>
            </a:endParaRPr>
          </a:p>
        </p:txBody>
      </p:sp>
      <p:pic>
        <p:nvPicPr>
          <p:cNvPr id="139" name="Google Shape;139;p5"/>
          <p:cNvPicPr preferRelativeResize="0"/>
          <p:nvPr/>
        </p:nvPicPr>
        <p:blipFill rotWithShape="1">
          <a:blip r:embed="rId3">
            <a:alphaModFix/>
          </a:blip>
          <a:srcRect b="0" l="0" r="0" t="0"/>
          <a:stretch/>
        </p:blipFill>
        <p:spPr>
          <a:xfrm>
            <a:off x="898675" y="1065400"/>
            <a:ext cx="6742475" cy="3476625"/>
          </a:xfrm>
          <a:prstGeom prst="rect">
            <a:avLst/>
          </a:prstGeom>
          <a:noFill/>
          <a:ln>
            <a:noFill/>
          </a:ln>
        </p:spPr>
      </p:pic>
      <p:sp>
        <p:nvSpPr>
          <p:cNvPr id="140" name="Google Shape;140;p5"/>
          <p:cNvSpPr txBox="1"/>
          <p:nvPr/>
        </p:nvSpPr>
        <p:spPr>
          <a:xfrm>
            <a:off x="518550" y="4476650"/>
            <a:ext cx="8106900" cy="809700"/>
          </a:xfrm>
          <a:prstGeom prst="rect">
            <a:avLst/>
          </a:prstGeom>
          <a:noFill/>
          <a:ln>
            <a:noFill/>
          </a:ln>
        </p:spPr>
        <p:txBody>
          <a:bodyPr anchorCtr="0" anchor="t" bIns="91425" lIns="91425" spcFirstLastPara="1" rIns="91425" wrap="square" tIns="91425">
            <a:noAutofit/>
          </a:bodyPr>
          <a:lstStyle/>
          <a:p>
            <a:pPr indent="-2984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chemeClr val="accent2"/>
                </a:solidFill>
                <a:latin typeface="Times New Roman"/>
                <a:ea typeface="Times New Roman"/>
                <a:cs typeface="Times New Roman"/>
                <a:sym typeface="Times New Roman"/>
              </a:rPr>
              <a:t>Kisii is the top place from where the most number of rides originate</a:t>
            </a:r>
            <a:r>
              <a:rPr b="1" i="0" lang="en-US" sz="1800" u="none" cap="none" strike="noStrike">
                <a:solidFill>
                  <a:schemeClr val="accent2"/>
                </a:solidFill>
                <a:latin typeface="Montserrat"/>
                <a:ea typeface="Montserrat"/>
                <a:cs typeface="Montserrat"/>
                <a:sym typeface="Montserrat"/>
              </a:rPr>
              <a:t>.</a:t>
            </a:r>
            <a:endParaRPr b="1" i="0" sz="18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200490" y="21044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700">
                <a:latin typeface="Times New Roman"/>
                <a:ea typeface="Times New Roman"/>
                <a:cs typeface="Times New Roman"/>
                <a:sym typeface="Times New Roman"/>
              </a:rPr>
              <a:t>MAXIMUM TICKETS SOLD</a:t>
            </a:r>
            <a:endParaRPr b="1" sz="2700">
              <a:latin typeface="Times New Roman"/>
              <a:ea typeface="Times New Roman"/>
              <a:cs typeface="Times New Roman"/>
              <a:sym typeface="Times New Roman"/>
            </a:endParaRPr>
          </a:p>
        </p:txBody>
      </p:sp>
      <p:pic>
        <p:nvPicPr>
          <p:cNvPr id="146" name="Google Shape;146;p6"/>
          <p:cNvPicPr preferRelativeResize="0"/>
          <p:nvPr/>
        </p:nvPicPr>
        <p:blipFill rotWithShape="1">
          <a:blip r:embed="rId3">
            <a:alphaModFix/>
          </a:blip>
          <a:srcRect b="0" l="0" r="0" t="0"/>
          <a:stretch/>
        </p:blipFill>
        <p:spPr>
          <a:xfrm>
            <a:off x="0" y="783150"/>
            <a:ext cx="8979324" cy="3969800"/>
          </a:xfrm>
          <a:prstGeom prst="rect">
            <a:avLst/>
          </a:prstGeom>
          <a:noFill/>
          <a:ln>
            <a:noFill/>
          </a:ln>
        </p:spPr>
      </p:pic>
      <p:sp>
        <p:nvSpPr>
          <p:cNvPr id="147" name="Google Shape;147;p6"/>
          <p:cNvSpPr txBox="1"/>
          <p:nvPr/>
        </p:nvSpPr>
        <p:spPr>
          <a:xfrm>
            <a:off x="537852" y="4670325"/>
            <a:ext cx="6164100" cy="3540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1700"/>
              <a:buFont typeface="Noto Sans Symbols"/>
              <a:buChar char="⮚"/>
            </a:pPr>
            <a:r>
              <a:rPr b="1" i="0" lang="en-US" sz="1700" u="none" cap="none" strike="noStrike">
                <a:solidFill>
                  <a:srgbClr val="000000"/>
                </a:solidFill>
                <a:latin typeface="Times New Roman"/>
                <a:ea typeface="Times New Roman"/>
                <a:cs typeface="Times New Roman"/>
                <a:sym typeface="Times New Roman"/>
              </a:rPr>
              <a:t>Maximum Tickets were sold from Sirare</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311700" y="441112"/>
            <a:ext cx="8520600" cy="5766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br>
              <a:rPr lang="en-US"/>
            </a:br>
            <a:endParaRPr/>
          </a:p>
        </p:txBody>
      </p:sp>
      <p:pic>
        <p:nvPicPr>
          <p:cNvPr id="153" name="Google Shape;153;p7"/>
          <p:cNvPicPr preferRelativeResize="0"/>
          <p:nvPr/>
        </p:nvPicPr>
        <p:blipFill rotWithShape="1">
          <a:blip r:embed="rId3">
            <a:alphaModFix/>
          </a:blip>
          <a:srcRect b="0" l="0" r="0" t="0"/>
          <a:stretch/>
        </p:blipFill>
        <p:spPr>
          <a:xfrm>
            <a:off x="1" y="1359820"/>
            <a:ext cx="4553824" cy="2744009"/>
          </a:xfrm>
          <a:prstGeom prst="rect">
            <a:avLst/>
          </a:prstGeom>
          <a:noFill/>
          <a:ln>
            <a:noFill/>
          </a:ln>
        </p:spPr>
      </p:pic>
      <p:sp>
        <p:nvSpPr>
          <p:cNvPr id="154" name="Google Shape;154;p7"/>
          <p:cNvSpPr txBox="1"/>
          <p:nvPr/>
        </p:nvSpPr>
        <p:spPr>
          <a:xfrm flipH="1">
            <a:off x="411485" y="441090"/>
            <a:ext cx="49455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900" u="none" cap="none" strike="noStrike">
                <a:solidFill>
                  <a:schemeClr val="dk1"/>
                </a:solidFill>
                <a:latin typeface="Times New Roman"/>
                <a:ea typeface="Times New Roman"/>
                <a:cs typeface="Times New Roman"/>
                <a:sym typeface="Times New Roman"/>
              </a:rPr>
              <a:t>VEHICLE TYPE</a:t>
            </a:r>
            <a:endParaRPr b="1" i="0" sz="2900" u="none" cap="none" strike="noStrike">
              <a:solidFill>
                <a:schemeClr val="dk1"/>
              </a:solidFill>
              <a:latin typeface="Times New Roman"/>
              <a:ea typeface="Times New Roman"/>
              <a:cs typeface="Times New Roman"/>
              <a:sym typeface="Times New Roman"/>
            </a:endParaRPr>
          </a:p>
        </p:txBody>
      </p:sp>
      <p:pic>
        <p:nvPicPr>
          <p:cNvPr id="155" name="Google Shape;155;p7"/>
          <p:cNvPicPr preferRelativeResize="0"/>
          <p:nvPr/>
        </p:nvPicPr>
        <p:blipFill rotWithShape="1">
          <a:blip r:embed="rId4">
            <a:alphaModFix/>
          </a:blip>
          <a:srcRect b="0" l="0" r="0" t="0"/>
          <a:stretch/>
        </p:blipFill>
        <p:spPr>
          <a:xfrm>
            <a:off x="4571999" y="1330582"/>
            <a:ext cx="4278477" cy="2686107"/>
          </a:xfrm>
          <a:prstGeom prst="rect">
            <a:avLst/>
          </a:prstGeom>
          <a:noFill/>
          <a:ln>
            <a:noFill/>
          </a:ln>
        </p:spPr>
      </p:pic>
      <p:sp>
        <p:nvSpPr>
          <p:cNvPr id="156" name="Google Shape;156;p7"/>
          <p:cNvSpPr txBox="1"/>
          <p:nvPr/>
        </p:nvSpPr>
        <p:spPr>
          <a:xfrm>
            <a:off x="411474" y="4329550"/>
            <a:ext cx="8520600" cy="450000"/>
          </a:xfrm>
          <a:prstGeom prst="rect">
            <a:avLst/>
          </a:prstGeom>
          <a:noFill/>
          <a:ln>
            <a:noFill/>
          </a:ln>
        </p:spPr>
        <p:txBody>
          <a:bodyPr anchorCtr="0" anchor="t" bIns="45700" lIns="91425" spcFirstLastPara="1" rIns="91425" wrap="square" tIns="45700">
            <a:spAutoFit/>
          </a:bodyPr>
          <a:lstStyle/>
          <a:p>
            <a:pPr indent="-292100" lvl="0" marL="285750" marR="0" rtl="0" algn="l">
              <a:lnSpc>
                <a:spcPct val="100000"/>
              </a:lnSpc>
              <a:spcBef>
                <a:spcPts val="0"/>
              </a:spcBef>
              <a:spcAft>
                <a:spcPts val="0"/>
              </a:spcAft>
              <a:buClr>
                <a:srgbClr val="000000"/>
              </a:buClr>
              <a:buSzPts val="2324"/>
              <a:buFont typeface="Noto Sans Symbols"/>
              <a:buChar char="⮚"/>
            </a:pPr>
            <a:r>
              <a:rPr b="1" i="0" lang="en-US" sz="1700" u="none" cap="none" strike="noStrike">
                <a:solidFill>
                  <a:schemeClr val="accent2"/>
                </a:solidFill>
                <a:latin typeface="Times New Roman"/>
                <a:ea typeface="Times New Roman"/>
                <a:cs typeface="Times New Roman"/>
                <a:sym typeface="Times New Roman"/>
              </a:rPr>
              <a:t>There are two type of cars . The most used is Bus with maximu</a:t>
            </a:r>
            <a:r>
              <a:rPr b="1" lang="en-US" sz="1700">
                <a:solidFill>
                  <a:schemeClr val="accent2"/>
                </a:solidFill>
                <a:latin typeface="Times New Roman"/>
                <a:ea typeface="Times New Roman"/>
                <a:cs typeface="Times New Roman"/>
                <a:sym typeface="Times New Roman"/>
              </a:rPr>
              <a:t>m</a:t>
            </a:r>
            <a:r>
              <a:rPr b="1" i="0" lang="en-US" sz="1700" u="none" cap="none" strike="noStrike">
                <a:solidFill>
                  <a:schemeClr val="accent2"/>
                </a:solidFill>
                <a:latin typeface="Times New Roman"/>
                <a:ea typeface="Times New Roman"/>
                <a:cs typeface="Times New Roman"/>
                <a:sym typeface="Times New Roman"/>
              </a:rPr>
              <a:t> capacity of 49</a:t>
            </a:r>
            <a:r>
              <a:rPr i="0" lang="en-US" sz="1700" u="none" cap="none" strike="noStrike">
                <a:solidFill>
                  <a:schemeClr val="accent2"/>
                </a:solidFill>
                <a:latin typeface="Times New Roman"/>
                <a:ea typeface="Times New Roman"/>
                <a:cs typeface="Times New Roman"/>
                <a:sym typeface="Times New Roman"/>
              </a:rPr>
              <a:t>.</a:t>
            </a:r>
            <a:endParaRPr i="0" sz="17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335850" y="53726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700">
                <a:latin typeface="Times New Roman"/>
                <a:ea typeface="Times New Roman"/>
                <a:cs typeface="Times New Roman"/>
                <a:sym typeface="Times New Roman"/>
              </a:rPr>
              <a:t>DAY WISE TRAVEL TREND</a:t>
            </a:r>
            <a:endParaRPr sz="2700">
              <a:latin typeface="Times New Roman"/>
              <a:ea typeface="Times New Roman"/>
              <a:cs typeface="Times New Roman"/>
              <a:sym typeface="Times New Roman"/>
            </a:endParaRPr>
          </a:p>
        </p:txBody>
      </p:sp>
      <p:pic>
        <p:nvPicPr>
          <p:cNvPr id="162" name="Google Shape;162;p8"/>
          <p:cNvPicPr preferRelativeResize="0"/>
          <p:nvPr/>
        </p:nvPicPr>
        <p:blipFill rotWithShape="1">
          <a:blip r:embed="rId3">
            <a:alphaModFix/>
          </a:blip>
          <a:srcRect b="0" l="0" r="0" t="0"/>
          <a:stretch/>
        </p:blipFill>
        <p:spPr>
          <a:xfrm>
            <a:off x="409350" y="1181288"/>
            <a:ext cx="7739367" cy="2780925"/>
          </a:xfrm>
          <a:prstGeom prst="rect">
            <a:avLst/>
          </a:prstGeom>
          <a:noFill/>
          <a:ln>
            <a:noFill/>
          </a:ln>
        </p:spPr>
      </p:pic>
      <p:sp>
        <p:nvSpPr>
          <p:cNvPr id="163" name="Google Shape;163;p8"/>
          <p:cNvSpPr txBox="1"/>
          <p:nvPr/>
        </p:nvSpPr>
        <p:spPr>
          <a:xfrm>
            <a:off x="409350" y="3933275"/>
            <a:ext cx="8373600" cy="1067700"/>
          </a:xfrm>
          <a:prstGeom prst="rect">
            <a:avLst/>
          </a:prstGeom>
          <a:noFill/>
          <a:ln>
            <a:noFill/>
          </a:ln>
        </p:spPr>
        <p:txBody>
          <a:bodyPr anchorCtr="0" anchor="t" bIns="91425" lIns="91425" spcFirstLastPara="1" rIns="91425" wrap="square" tIns="91425">
            <a:noAutofit/>
          </a:bodyPr>
          <a:lstStyle/>
          <a:p>
            <a:pPr indent="-304800" lvl="0" marL="285750" marR="0" rtl="0" algn="l">
              <a:lnSpc>
                <a:spcPct val="100000"/>
              </a:lnSpc>
              <a:spcBef>
                <a:spcPts val="0"/>
              </a:spcBef>
              <a:spcAft>
                <a:spcPts val="0"/>
              </a:spcAft>
              <a:buClr>
                <a:srgbClr val="000000"/>
              </a:buClr>
              <a:buSzPts val="1900"/>
              <a:buFont typeface="Noto Sans Symbols"/>
              <a:buChar char="⮚"/>
            </a:pPr>
            <a:r>
              <a:rPr i="0" lang="en-US" sz="1900" u="none" cap="none" strike="noStrike">
                <a:solidFill>
                  <a:schemeClr val="accent2"/>
                </a:solidFill>
                <a:latin typeface="Times New Roman"/>
                <a:ea typeface="Times New Roman"/>
                <a:cs typeface="Times New Roman"/>
                <a:sym typeface="Times New Roman"/>
              </a:rPr>
              <a:t>The frequency of the rides are almost </a:t>
            </a:r>
            <a:r>
              <a:rPr b="1" i="0" lang="en-US" sz="1900" u="none" cap="none" strike="noStrike">
                <a:solidFill>
                  <a:schemeClr val="accent2"/>
                </a:solidFill>
                <a:latin typeface="Times New Roman"/>
                <a:ea typeface="Times New Roman"/>
                <a:cs typeface="Times New Roman"/>
                <a:sym typeface="Times New Roman"/>
              </a:rPr>
              <a:t>similar among the days of the month</a:t>
            </a:r>
            <a:r>
              <a:rPr i="0" lang="en-US" sz="1900" u="none" cap="none" strike="noStrike">
                <a:solidFill>
                  <a:schemeClr val="accent2"/>
                </a:solidFill>
                <a:latin typeface="Times New Roman"/>
                <a:ea typeface="Times New Roman"/>
                <a:cs typeface="Times New Roman"/>
                <a:sym typeface="Times New Roman"/>
              </a:rPr>
              <a:t>,</a:t>
            </a:r>
            <a:endParaRPr i="0" sz="1900" u="none" cap="none" strike="noStrike">
              <a:solidFill>
                <a:schemeClr val="accent2"/>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900"/>
              <a:buFont typeface="Noto Sans Symbols"/>
              <a:buChar char="⮚"/>
            </a:pPr>
            <a:r>
              <a:rPr i="0" lang="en-US" sz="1900" u="none" cap="none" strike="noStrike">
                <a:solidFill>
                  <a:schemeClr val="accent2"/>
                </a:solidFill>
                <a:latin typeface="Times New Roman"/>
                <a:ea typeface="Times New Roman"/>
                <a:cs typeface="Times New Roman"/>
                <a:sym typeface="Times New Roman"/>
              </a:rPr>
              <a:t>There are </a:t>
            </a:r>
            <a:r>
              <a:rPr b="1" i="0" lang="en-US" sz="1900" u="none" cap="none" strike="noStrike">
                <a:solidFill>
                  <a:schemeClr val="accent2"/>
                </a:solidFill>
                <a:latin typeface="Times New Roman"/>
                <a:ea typeface="Times New Roman"/>
                <a:cs typeface="Times New Roman"/>
                <a:sym typeface="Times New Roman"/>
              </a:rPr>
              <a:t>no rides between 4th to 11th of every month</a:t>
            </a:r>
            <a:r>
              <a:rPr i="0" lang="en-US" sz="1900" u="none" cap="none" strike="noStrike">
                <a:solidFill>
                  <a:schemeClr val="accent2"/>
                </a:solidFill>
                <a:latin typeface="Times New Roman"/>
                <a:ea typeface="Times New Roman"/>
                <a:cs typeface="Times New Roman"/>
                <a:sym typeface="Times New Roman"/>
              </a:rPr>
              <a:t>, but this might be because of missing data</a:t>
            </a:r>
            <a:endParaRPr i="0" sz="19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311700" y="258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DEPARTURE TIME</a:t>
            </a:r>
            <a:endParaRPr b="1">
              <a:latin typeface="Times New Roman"/>
              <a:ea typeface="Times New Roman"/>
              <a:cs typeface="Times New Roman"/>
              <a:sym typeface="Times New Roman"/>
            </a:endParaRPr>
          </a:p>
        </p:txBody>
      </p:sp>
      <p:pic>
        <p:nvPicPr>
          <p:cNvPr id="169" name="Google Shape;169;p9"/>
          <p:cNvPicPr preferRelativeResize="0"/>
          <p:nvPr/>
        </p:nvPicPr>
        <p:blipFill rotWithShape="1">
          <a:blip r:embed="rId3">
            <a:alphaModFix/>
          </a:blip>
          <a:srcRect b="0" l="0" r="0" t="0"/>
          <a:stretch/>
        </p:blipFill>
        <p:spPr>
          <a:xfrm>
            <a:off x="311700" y="831273"/>
            <a:ext cx="8354044" cy="3711698"/>
          </a:xfrm>
          <a:prstGeom prst="rect">
            <a:avLst/>
          </a:prstGeom>
          <a:noFill/>
          <a:ln>
            <a:noFill/>
          </a:ln>
        </p:spPr>
      </p:pic>
      <p:sp>
        <p:nvSpPr>
          <p:cNvPr id="170" name="Google Shape;170;p9"/>
          <p:cNvSpPr txBox="1"/>
          <p:nvPr/>
        </p:nvSpPr>
        <p:spPr>
          <a:xfrm>
            <a:off x="482467" y="4542971"/>
            <a:ext cx="7679700" cy="649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1" i="0" lang="en-US" sz="1600" u="none" cap="none" strike="noStrike">
                <a:solidFill>
                  <a:schemeClr val="accent2"/>
                </a:solidFill>
                <a:latin typeface="Times New Roman"/>
                <a:ea typeface="Times New Roman"/>
                <a:cs typeface="Times New Roman"/>
                <a:sym typeface="Times New Roman"/>
              </a:rPr>
              <a:t>Highest number of buses depart at around 7 AM in the Morning </a:t>
            </a:r>
            <a:endParaRPr b="1" i="0" sz="16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311700" y="308750"/>
            <a:ext cx="8520600" cy="8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700">
                <a:latin typeface="Times New Roman"/>
                <a:ea typeface="Times New Roman"/>
                <a:cs typeface="Times New Roman"/>
                <a:sym typeface="Times New Roman"/>
              </a:rPr>
              <a:t>MONTH-WISE RIDES TRENDS</a:t>
            </a:r>
            <a:endParaRPr b="1" sz="2700">
              <a:latin typeface="Times New Roman"/>
              <a:ea typeface="Times New Roman"/>
              <a:cs typeface="Times New Roman"/>
              <a:sym typeface="Times New Roman"/>
            </a:endParaRPr>
          </a:p>
        </p:txBody>
      </p:sp>
      <p:pic>
        <p:nvPicPr>
          <p:cNvPr id="176" name="Google Shape;176;p10"/>
          <p:cNvPicPr preferRelativeResize="0"/>
          <p:nvPr/>
        </p:nvPicPr>
        <p:blipFill rotWithShape="1">
          <a:blip r:embed="rId3">
            <a:alphaModFix/>
          </a:blip>
          <a:srcRect b="0" l="0" r="0" t="0"/>
          <a:stretch/>
        </p:blipFill>
        <p:spPr>
          <a:xfrm>
            <a:off x="884338" y="1017666"/>
            <a:ext cx="6996624" cy="2987900"/>
          </a:xfrm>
          <a:prstGeom prst="rect">
            <a:avLst/>
          </a:prstGeom>
          <a:noFill/>
          <a:ln>
            <a:noFill/>
          </a:ln>
        </p:spPr>
      </p:pic>
      <p:sp>
        <p:nvSpPr>
          <p:cNvPr id="177" name="Google Shape;177;p10"/>
          <p:cNvSpPr txBox="1"/>
          <p:nvPr/>
        </p:nvSpPr>
        <p:spPr>
          <a:xfrm>
            <a:off x="453850" y="4244700"/>
            <a:ext cx="7857600" cy="898800"/>
          </a:xfrm>
          <a:prstGeom prst="rect">
            <a:avLst/>
          </a:prstGeom>
          <a:noFill/>
          <a:ln>
            <a:noFill/>
          </a:ln>
        </p:spPr>
        <p:txBody>
          <a:bodyPr anchorCtr="0" anchor="t" bIns="91425" lIns="91425" spcFirstLastPara="1" rIns="91425" wrap="square" tIns="91425">
            <a:noAutofit/>
          </a:bodyPr>
          <a:lstStyle/>
          <a:p>
            <a:pPr indent="-298450" lvl="0" marL="285750" marR="0" rtl="0" algn="l">
              <a:lnSpc>
                <a:spcPct val="100000"/>
              </a:lnSpc>
              <a:spcBef>
                <a:spcPts val="0"/>
              </a:spcBef>
              <a:spcAft>
                <a:spcPts val="0"/>
              </a:spcAft>
              <a:buClr>
                <a:srgbClr val="000000"/>
              </a:buClr>
              <a:buSzPts val="1800"/>
              <a:buFont typeface="Noto Sans Symbols"/>
              <a:buChar char="⮚"/>
            </a:pPr>
            <a:r>
              <a:rPr i="0" lang="en-US" sz="1800" u="none" cap="none" strike="noStrike">
                <a:solidFill>
                  <a:schemeClr val="accent2"/>
                </a:solidFill>
                <a:latin typeface="Times New Roman"/>
                <a:ea typeface="Times New Roman"/>
                <a:cs typeface="Times New Roman"/>
                <a:sym typeface="Times New Roman"/>
              </a:rPr>
              <a:t>During the </a:t>
            </a:r>
            <a:r>
              <a:rPr b="1" i="0" lang="en-US" sz="1800" u="none" cap="none" strike="noStrike">
                <a:solidFill>
                  <a:schemeClr val="accent2"/>
                </a:solidFill>
                <a:latin typeface="Times New Roman"/>
                <a:ea typeface="Times New Roman"/>
                <a:cs typeface="Times New Roman"/>
                <a:sym typeface="Times New Roman"/>
              </a:rPr>
              <a:t>month of December, February and January there are more number of rides</a:t>
            </a:r>
            <a:r>
              <a:rPr i="0" lang="en-US" sz="1800" u="none" cap="none" strike="noStrike">
                <a:solidFill>
                  <a:schemeClr val="accent2"/>
                </a:solidFill>
                <a:latin typeface="Times New Roman"/>
                <a:ea typeface="Times New Roman"/>
                <a:cs typeface="Times New Roman"/>
                <a:sym typeface="Times New Roman"/>
              </a:rPr>
              <a:t>, and </a:t>
            </a:r>
            <a:r>
              <a:rPr b="1" i="0" lang="en-US" sz="1800" u="none" cap="none" strike="noStrike">
                <a:solidFill>
                  <a:schemeClr val="accent2"/>
                </a:solidFill>
                <a:latin typeface="Times New Roman"/>
                <a:ea typeface="Times New Roman"/>
                <a:cs typeface="Times New Roman"/>
                <a:sym typeface="Times New Roman"/>
              </a:rPr>
              <a:t>least during the months of May and June</a:t>
            </a:r>
            <a:r>
              <a:rPr i="0" lang="en-US" sz="1800" u="none" cap="none" strike="noStrike">
                <a:solidFill>
                  <a:schemeClr val="accent2"/>
                </a:solidFill>
                <a:latin typeface="Times New Roman"/>
                <a:ea typeface="Times New Roman"/>
                <a:cs typeface="Times New Roman"/>
                <a:sym typeface="Times New Roman"/>
              </a:rPr>
              <a:t>.</a:t>
            </a:r>
            <a:endParaRPr i="0" sz="18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311700" y="344125"/>
            <a:ext cx="8520600" cy="70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700">
                <a:latin typeface="Times New Roman"/>
                <a:ea typeface="Times New Roman"/>
                <a:cs typeface="Times New Roman"/>
                <a:sym typeface="Times New Roman"/>
              </a:rPr>
              <a:t>HOURLY TRAVEL TREND</a:t>
            </a:r>
            <a:br>
              <a:rPr b="1" lang="en-US" sz="2600">
                <a:latin typeface="Times New Roman"/>
                <a:ea typeface="Times New Roman"/>
                <a:cs typeface="Times New Roman"/>
                <a:sym typeface="Times New Roman"/>
              </a:rPr>
            </a:br>
            <a:endParaRPr/>
          </a:p>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pic>
        <p:nvPicPr>
          <p:cNvPr id="183" name="Google Shape;183;p11"/>
          <p:cNvPicPr preferRelativeResize="0"/>
          <p:nvPr/>
        </p:nvPicPr>
        <p:blipFill rotWithShape="1">
          <a:blip r:embed="rId3">
            <a:alphaModFix/>
          </a:blip>
          <a:srcRect b="0" l="0" r="0" t="0"/>
          <a:stretch/>
        </p:blipFill>
        <p:spPr>
          <a:xfrm>
            <a:off x="163450" y="1111525"/>
            <a:ext cx="8313400" cy="2839525"/>
          </a:xfrm>
          <a:prstGeom prst="rect">
            <a:avLst/>
          </a:prstGeom>
          <a:noFill/>
          <a:ln>
            <a:noFill/>
          </a:ln>
        </p:spPr>
      </p:pic>
      <p:sp>
        <p:nvSpPr>
          <p:cNvPr id="184" name="Google Shape;184;p11"/>
          <p:cNvSpPr txBox="1"/>
          <p:nvPr/>
        </p:nvSpPr>
        <p:spPr>
          <a:xfrm>
            <a:off x="341625" y="3951050"/>
            <a:ext cx="8240400" cy="943200"/>
          </a:xfrm>
          <a:prstGeom prst="rect">
            <a:avLst/>
          </a:prstGeom>
          <a:noFill/>
          <a:ln>
            <a:noFill/>
          </a:ln>
        </p:spPr>
        <p:txBody>
          <a:bodyPr anchorCtr="0" anchor="t" bIns="91425" lIns="91425" spcFirstLastPara="1" rIns="91425" wrap="square" tIns="91425">
            <a:noAutofit/>
          </a:bodyPr>
          <a:lstStyle/>
          <a:p>
            <a:pPr indent="-311150" lvl="0" marL="285750" marR="0" rtl="0" algn="l">
              <a:lnSpc>
                <a:spcPct val="100000"/>
              </a:lnSpc>
              <a:spcBef>
                <a:spcPts val="0"/>
              </a:spcBef>
              <a:spcAft>
                <a:spcPts val="0"/>
              </a:spcAft>
              <a:buClr>
                <a:srgbClr val="000000"/>
              </a:buClr>
              <a:buSzPts val="2000"/>
              <a:buFont typeface="Noto Sans Symbols"/>
              <a:buChar char="⮚"/>
            </a:pPr>
            <a:r>
              <a:rPr i="0" lang="en-US" sz="2000" u="none" cap="none" strike="noStrike">
                <a:solidFill>
                  <a:schemeClr val="accent2"/>
                </a:solidFill>
                <a:latin typeface="Times New Roman"/>
                <a:ea typeface="Times New Roman"/>
                <a:cs typeface="Times New Roman"/>
                <a:sym typeface="Times New Roman"/>
              </a:rPr>
              <a:t>The frequency of rides are </a:t>
            </a:r>
            <a:r>
              <a:rPr b="1" i="0" lang="en-US" sz="2000" u="none" cap="none" strike="noStrike">
                <a:solidFill>
                  <a:schemeClr val="accent2"/>
                </a:solidFill>
                <a:latin typeface="Times New Roman"/>
                <a:ea typeface="Times New Roman"/>
                <a:cs typeface="Times New Roman"/>
                <a:sym typeface="Times New Roman"/>
              </a:rPr>
              <a:t>more in the Morning hours</a:t>
            </a:r>
            <a:r>
              <a:rPr i="0" lang="en-US" sz="2000" u="none" cap="none" strike="noStrike">
                <a:solidFill>
                  <a:schemeClr val="accent2"/>
                </a:solidFill>
                <a:latin typeface="Times New Roman"/>
                <a:ea typeface="Times New Roman"/>
                <a:cs typeface="Times New Roman"/>
                <a:sym typeface="Times New Roman"/>
              </a:rPr>
              <a:t> and </a:t>
            </a:r>
            <a:r>
              <a:rPr b="1" i="0" lang="en-US" sz="2000" u="none" cap="none" strike="noStrike">
                <a:solidFill>
                  <a:schemeClr val="accent2"/>
                </a:solidFill>
                <a:latin typeface="Times New Roman"/>
                <a:ea typeface="Times New Roman"/>
                <a:cs typeface="Times New Roman"/>
                <a:sym typeface="Times New Roman"/>
              </a:rPr>
              <a:t>during the night </a:t>
            </a:r>
            <a:r>
              <a:rPr i="0" lang="en-US" sz="2000" u="none" cap="none" strike="noStrike">
                <a:solidFill>
                  <a:schemeClr val="accent2"/>
                </a:solidFill>
                <a:latin typeface="Times New Roman"/>
                <a:ea typeface="Times New Roman"/>
                <a:cs typeface="Times New Roman"/>
                <a:sym typeface="Times New Roman"/>
              </a:rPr>
              <a:t>times. </a:t>
            </a:r>
            <a:endParaRPr i="0" sz="20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48c612ec86_0_58"/>
          <p:cNvSpPr txBox="1"/>
          <p:nvPr>
            <p:ph type="ctrTitle"/>
          </p:nvPr>
        </p:nvSpPr>
        <p:spPr>
          <a:xfrm>
            <a:off x="141675" y="0"/>
            <a:ext cx="3258000" cy="69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sz="4200">
                <a:latin typeface="Times New Roman"/>
                <a:ea typeface="Times New Roman"/>
                <a:cs typeface="Times New Roman"/>
                <a:sym typeface="Times New Roman"/>
              </a:rPr>
              <a:t>Content</a:t>
            </a:r>
            <a:endParaRPr b="1" sz="4200">
              <a:latin typeface="Times New Roman"/>
              <a:ea typeface="Times New Roman"/>
              <a:cs typeface="Times New Roman"/>
              <a:sym typeface="Times New Roman"/>
            </a:endParaRPr>
          </a:p>
        </p:txBody>
      </p:sp>
      <p:sp>
        <p:nvSpPr>
          <p:cNvPr id="64" name="Google Shape;64;g148c612ec86_0_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g148c612ec86_0_58"/>
          <p:cNvSpPr txBox="1"/>
          <p:nvPr/>
        </p:nvSpPr>
        <p:spPr>
          <a:xfrm>
            <a:off x="158550" y="207125"/>
            <a:ext cx="8826900" cy="66033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What Is Machine Learning?</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Why Machine Learning?</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Regression Model</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Basic Steps Involve In Machine Learning Model</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Objective</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Problem Description</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Data summary</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Data Cleaning</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Visualizations(Slide 13-19)</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Feature Engineering</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Target Variable distribution</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Heatmap</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Regression Models</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Model Evaluation Metrics</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Train Score</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Test Score</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Conclusion </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Summary</a:t>
            </a:r>
            <a:endParaRPr sz="1850">
              <a:solidFill>
                <a:schemeClr val="accent2"/>
              </a:solidFill>
              <a:latin typeface="Times New Roman"/>
              <a:ea typeface="Times New Roman"/>
              <a:cs typeface="Times New Roman"/>
              <a:sym typeface="Times New Roman"/>
            </a:endParaRPr>
          </a:p>
          <a:p>
            <a:pPr indent="-346075" lvl="0" marL="457200" rtl="0" algn="l">
              <a:lnSpc>
                <a:spcPct val="85000"/>
              </a:lnSpc>
              <a:spcBef>
                <a:spcPts val="0"/>
              </a:spcBef>
              <a:spcAft>
                <a:spcPts val="0"/>
              </a:spcAft>
              <a:buClr>
                <a:schemeClr val="accent2"/>
              </a:buClr>
              <a:buSzPts val="1850"/>
              <a:buFont typeface="Times New Roman"/>
              <a:buChar char="●"/>
            </a:pPr>
            <a:r>
              <a:rPr lang="en-US" sz="1850">
                <a:solidFill>
                  <a:schemeClr val="accent2"/>
                </a:solidFill>
                <a:latin typeface="Times New Roman"/>
                <a:ea typeface="Times New Roman"/>
                <a:cs typeface="Times New Roman"/>
                <a:sym typeface="Times New Roman"/>
              </a:rPr>
              <a:t>References</a:t>
            </a:r>
            <a:endParaRPr sz="185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185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accent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311700" y="21111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600">
                <a:latin typeface="Times New Roman"/>
                <a:ea typeface="Times New Roman"/>
                <a:cs typeface="Times New Roman"/>
                <a:sym typeface="Times New Roman"/>
              </a:rPr>
              <a:t>FEATURE ENGINEERING</a:t>
            </a:r>
            <a:endParaRPr b="1" sz="2600">
              <a:latin typeface="Times New Roman"/>
              <a:ea typeface="Times New Roman"/>
              <a:cs typeface="Times New Roman"/>
              <a:sym typeface="Times New Roman"/>
            </a:endParaRPr>
          </a:p>
        </p:txBody>
      </p:sp>
      <p:sp>
        <p:nvSpPr>
          <p:cNvPr id="190" name="Google Shape;190;p13"/>
          <p:cNvSpPr txBox="1"/>
          <p:nvPr>
            <p:ph idx="1" type="body"/>
          </p:nvPr>
        </p:nvSpPr>
        <p:spPr>
          <a:xfrm>
            <a:off x="311700" y="928775"/>
            <a:ext cx="8520600" cy="421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accent2"/>
                </a:solidFill>
                <a:highlight>
                  <a:srgbClr val="FFFFFF"/>
                </a:highlight>
                <a:latin typeface="Times New Roman"/>
                <a:ea typeface="Times New Roman"/>
                <a:cs typeface="Times New Roman"/>
                <a:sym typeface="Times New Roman"/>
              </a:rPr>
              <a:t>Using domain knowledge to </a:t>
            </a:r>
            <a:r>
              <a:rPr b="1" lang="en-US">
                <a:solidFill>
                  <a:schemeClr val="accent2"/>
                </a:solidFill>
                <a:highlight>
                  <a:srgbClr val="FFFFFF"/>
                </a:highlight>
                <a:latin typeface="Times New Roman"/>
                <a:ea typeface="Times New Roman"/>
                <a:cs typeface="Times New Roman"/>
                <a:sym typeface="Times New Roman"/>
              </a:rPr>
              <a:t>extract features from raw data, the performance of the model</a:t>
            </a:r>
            <a:r>
              <a:rPr lang="en-US">
                <a:solidFill>
                  <a:schemeClr val="accent2"/>
                </a:solidFill>
                <a:highlight>
                  <a:srgbClr val="FFFFFF"/>
                </a:highlight>
                <a:latin typeface="Times New Roman"/>
                <a:ea typeface="Times New Roman"/>
                <a:cs typeface="Times New Roman"/>
                <a:sym typeface="Times New Roman"/>
              </a:rPr>
              <a:t> can be improved.</a:t>
            </a:r>
            <a:endParaRPr>
              <a:solidFill>
                <a:schemeClr val="accent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FFFFF"/>
                </a:highlight>
                <a:latin typeface="Times New Roman"/>
                <a:ea typeface="Times New Roman"/>
                <a:cs typeface="Times New Roman"/>
                <a:sym typeface="Times New Roman"/>
              </a:rPr>
              <a:t>Speed</a:t>
            </a:r>
            <a:endParaRPr b="1">
              <a:solidFill>
                <a:schemeClr val="accent2"/>
              </a:solidFill>
              <a:highlight>
                <a:srgbClr val="F2F2F2"/>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2F2F2"/>
                </a:highlight>
                <a:latin typeface="Times New Roman"/>
                <a:ea typeface="Times New Roman"/>
                <a:cs typeface="Times New Roman"/>
                <a:sym typeface="Times New Roman"/>
              </a:rPr>
              <a:t>Tickets</a:t>
            </a:r>
            <a:endParaRPr b="1">
              <a:solidFill>
                <a:schemeClr val="accent2"/>
              </a:solidFill>
              <a:highlight>
                <a:srgbClr val="F2F2F2"/>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2F2F2"/>
                </a:highlight>
                <a:latin typeface="Times New Roman"/>
                <a:ea typeface="Times New Roman"/>
                <a:cs typeface="Times New Roman"/>
                <a:sym typeface="Times New Roman"/>
              </a:rPr>
              <a:t>travel_day </a:t>
            </a:r>
            <a:endParaRPr b="1">
              <a:solidFill>
                <a:schemeClr val="accent2"/>
              </a:solidFill>
              <a:highlight>
                <a:srgbClr val="F2F2F2"/>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2F2F2"/>
                </a:highlight>
                <a:latin typeface="Times New Roman"/>
                <a:ea typeface="Times New Roman"/>
                <a:cs typeface="Times New Roman"/>
                <a:sym typeface="Times New Roman"/>
              </a:rPr>
              <a:t>Travel_from </a:t>
            </a:r>
            <a:endParaRPr b="1">
              <a:solidFill>
                <a:schemeClr val="accent2"/>
              </a:solidFill>
              <a:highlight>
                <a:srgbClr val="F2F2F2"/>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FFFFF"/>
                </a:highlight>
                <a:latin typeface="Times New Roman"/>
                <a:ea typeface="Times New Roman"/>
                <a:cs typeface="Times New Roman"/>
                <a:sym typeface="Times New Roman"/>
              </a:rPr>
              <a:t>hourly_travelers</a:t>
            </a:r>
            <a:endParaRPr b="1">
              <a:solidFill>
                <a:schemeClr val="accent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Noto Sans Symbols"/>
              <a:buChar char="⮚"/>
            </a:pPr>
            <a:r>
              <a:rPr b="1" lang="en-US">
                <a:solidFill>
                  <a:schemeClr val="accent2"/>
                </a:solidFill>
                <a:highlight>
                  <a:srgbClr val="FFFFFF"/>
                </a:highlight>
                <a:latin typeface="Times New Roman"/>
                <a:ea typeface="Times New Roman"/>
                <a:cs typeface="Times New Roman"/>
                <a:sym typeface="Times New Roman"/>
              </a:rPr>
              <a:t>daily_travelers</a:t>
            </a:r>
            <a:endParaRPr b="1">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p:txBody>
      </p:sp>
      <p:pic>
        <p:nvPicPr>
          <p:cNvPr id="191" name="Google Shape;191;p13"/>
          <p:cNvPicPr preferRelativeResize="0"/>
          <p:nvPr/>
        </p:nvPicPr>
        <p:blipFill rotWithShape="1">
          <a:blip r:embed="rId3">
            <a:alphaModFix/>
          </a:blip>
          <a:srcRect b="0" l="0" r="0" t="0"/>
          <a:stretch/>
        </p:blipFill>
        <p:spPr>
          <a:xfrm>
            <a:off x="3508925" y="1438425"/>
            <a:ext cx="5062200" cy="2615350"/>
          </a:xfrm>
          <a:prstGeom prst="rect">
            <a:avLst/>
          </a:prstGeom>
          <a:noFill/>
          <a:ln>
            <a:noFill/>
          </a:ln>
        </p:spPr>
      </p:pic>
      <p:sp>
        <p:nvSpPr>
          <p:cNvPr id="192" name="Google Shape;192;p13"/>
          <p:cNvSpPr txBox="1"/>
          <p:nvPr/>
        </p:nvSpPr>
        <p:spPr>
          <a:xfrm>
            <a:off x="311700" y="4053776"/>
            <a:ext cx="8749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800" u="none" cap="none" strike="noStrike">
                <a:solidFill>
                  <a:srgbClr val="000000"/>
                </a:solidFill>
                <a:latin typeface="Times New Roman"/>
                <a:ea typeface="Times New Roman"/>
                <a:cs typeface="Times New Roman"/>
                <a:sym typeface="Times New Roman"/>
              </a:rPr>
              <a:t>Since we don’t have any target variable so we have created a </a:t>
            </a:r>
            <a:r>
              <a:rPr b="1" i="0" lang="en-US" sz="1800" u="none" cap="none" strike="noStrike">
                <a:solidFill>
                  <a:srgbClr val="000000"/>
                </a:solidFill>
                <a:latin typeface="Times New Roman"/>
                <a:ea typeface="Times New Roman"/>
                <a:cs typeface="Times New Roman"/>
                <a:sym typeface="Times New Roman"/>
              </a:rPr>
              <a:t>featured name Ticket and considered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it as a Target variable</a:t>
            </a:r>
            <a:r>
              <a:rPr i="0" lang="en-US" sz="1800" u="none" cap="none" strike="noStrike">
                <a:solidFill>
                  <a:srgbClr val="000000"/>
                </a:solidFill>
                <a:latin typeface="Times New Roman"/>
                <a:ea typeface="Times New Roman"/>
                <a:cs typeface="Times New Roman"/>
                <a:sym typeface="Times New Roman"/>
              </a:rPr>
              <a:t> since we are predicting the demand of travel transportation</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311694" y="39762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600">
                <a:latin typeface="Times New Roman"/>
                <a:ea typeface="Times New Roman"/>
                <a:cs typeface="Times New Roman"/>
                <a:sym typeface="Times New Roman"/>
              </a:rPr>
              <a:t>TARGET VARIABLE DISTRIBUTION</a:t>
            </a:r>
            <a:endParaRPr b="1" sz="2600">
              <a:latin typeface="Times New Roman"/>
              <a:ea typeface="Times New Roman"/>
              <a:cs typeface="Times New Roman"/>
              <a:sym typeface="Times New Roman"/>
            </a:endParaRPr>
          </a:p>
        </p:txBody>
      </p:sp>
      <p:pic>
        <p:nvPicPr>
          <p:cNvPr id="198" name="Google Shape;198;p14"/>
          <p:cNvPicPr preferRelativeResize="0"/>
          <p:nvPr/>
        </p:nvPicPr>
        <p:blipFill rotWithShape="1">
          <a:blip r:embed="rId3">
            <a:alphaModFix/>
          </a:blip>
          <a:srcRect b="0" l="0" r="0" t="0"/>
          <a:stretch/>
        </p:blipFill>
        <p:spPr>
          <a:xfrm>
            <a:off x="2756110" y="1235650"/>
            <a:ext cx="6266592" cy="3771340"/>
          </a:xfrm>
          <a:prstGeom prst="rect">
            <a:avLst/>
          </a:prstGeom>
          <a:noFill/>
          <a:ln>
            <a:noFill/>
          </a:ln>
        </p:spPr>
      </p:pic>
      <p:sp>
        <p:nvSpPr>
          <p:cNvPr id="199" name="Google Shape;199;p14"/>
          <p:cNvSpPr txBox="1"/>
          <p:nvPr/>
        </p:nvSpPr>
        <p:spPr>
          <a:xfrm>
            <a:off x="119875" y="1494250"/>
            <a:ext cx="2550000" cy="175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rPr>
              <a:t>We can see our target </a:t>
            </a:r>
            <a:endParaRPr b="1" sz="1800"/>
          </a:p>
          <a:p>
            <a:pPr indent="0" lvl="0" marL="0" marR="0" rtl="0" algn="ctr">
              <a:lnSpc>
                <a:spcPct val="100000"/>
              </a:lnSpc>
              <a:spcBef>
                <a:spcPts val="0"/>
              </a:spcBef>
              <a:spcAft>
                <a:spcPts val="0"/>
              </a:spcAft>
              <a:buNone/>
            </a:pPr>
            <a:r>
              <a:rPr b="1" i="0" lang="en-US" sz="1800" u="none" cap="none" strike="noStrike">
                <a:solidFill>
                  <a:srgbClr val="000000"/>
                </a:solidFill>
              </a:rPr>
              <a:t>variable </a:t>
            </a:r>
            <a:r>
              <a:rPr b="1" lang="en-US" sz="1800"/>
              <a:t>“Tickets”</a:t>
            </a:r>
            <a:r>
              <a:rPr b="1" i="0" lang="en-US" sz="1800" u="none" cap="none" strike="noStrike">
                <a:solidFill>
                  <a:srgbClr val="000000"/>
                </a:solidFill>
              </a:rPr>
              <a:t> is positively </a:t>
            </a:r>
            <a:endParaRPr b="1" sz="1800"/>
          </a:p>
          <a:p>
            <a:pPr indent="0" lvl="0" marL="0" marR="0" rtl="0" algn="ctr">
              <a:lnSpc>
                <a:spcPct val="100000"/>
              </a:lnSpc>
              <a:spcBef>
                <a:spcPts val="0"/>
              </a:spcBef>
              <a:spcAft>
                <a:spcPts val="0"/>
              </a:spcAft>
              <a:buNone/>
            </a:pPr>
            <a:r>
              <a:rPr b="1" i="0" lang="en-US" sz="1800" u="none" cap="none" strike="noStrike">
                <a:solidFill>
                  <a:srgbClr val="000000"/>
                </a:solidFill>
              </a:rPr>
              <a:t>skewed(Right </a:t>
            </a:r>
            <a:r>
              <a:rPr b="1" lang="en-US" sz="1800"/>
              <a:t>skewed</a:t>
            </a:r>
            <a:endParaRPr b="1" i="0" sz="1800" u="none" cap="none" strike="noStrike">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183114" y="9924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600">
                <a:latin typeface="Times New Roman"/>
                <a:ea typeface="Times New Roman"/>
                <a:cs typeface="Times New Roman"/>
                <a:sym typeface="Times New Roman"/>
              </a:rPr>
              <a:t>HEAT MAP</a:t>
            </a:r>
            <a:endParaRPr/>
          </a:p>
        </p:txBody>
      </p:sp>
      <p:sp>
        <p:nvSpPr>
          <p:cNvPr id="205" name="Google Shape;205;p12"/>
          <p:cNvSpPr txBox="1"/>
          <p:nvPr/>
        </p:nvSpPr>
        <p:spPr>
          <a:xfrm>
            <a:off x="254000" y="769257"/>
            <a:ext cx="13788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p12"/>
          <p:cNvSpPr txBox="1"/>
          <p:nvPr/>
        </p:nvSpPr>
        <p:spPr>
          <a:xfrm>
            <a:off x="183114" y="769257"/>
            <a:ext cx="23937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700" u="none" cap="none" strike="noStrike">
                <a:solidFill>
                  <a:srgbClr val="000000"/>
                </a:solidFill>
                <a:latin typeface="Times New Roman"/>
                <a:ea typeface="Times New Roman"/>
                <a:cs typeface="Times New Roman"/>
                <a:sym typeface="Times New Roman"/>
              </a:rPr>
              <a:t>We can see the correlation between the data columns</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700" u="none" cap="none" strike="noStrike">
              <a:solidFill>
                <a:srgbClr val="000000"/>
              </a:solidFill>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There is a high correlation between car type and max_capacity features and also period and hourly_travelers</a:t>
            </a:r>
            <a:endParaRPr sz="1500">
              <a:latin typeface="Times New Roman"/>
              <a:ea typeface="Times New Roman"/>
              <a:cs typeface="Times New Roman"/>
              <a:sym typeface="Times New Roman"/>
            </a:endParaRPr>
          </a:p>
          <a:p>
            <a:pPr indent="-2921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Hence we are </a:t>
            </a:r>
            <a:r>
              <a:rPr b="1" i="0" lang="en-US" sz="1700" u="none" cap="none" strike="noStrike">
                <a:solidFill>
                  <a:srgbClr val="000000"/>
                </a:solidFill>
                <a:latin typeface="Times New Roman"/>
                <a:ea typeface="Times New Roman"/>
                <a:cs typeface="Times New Roman"/>
                <a:sym typeface="Times New Roman"/>
              </a:rPr>
              <a:t>dropping the multi</a:t>
            </a:r>
            <a:r>
              <a:rPr b="1" lang="en-US" sz="1700">
                <a:latin typeface="Times New Roman"/>
                <a:ea typeface="Times New Roman"/>
                <a:cs typeface="Times New Roman"/>
                <a:sym typeface="Times New Roman"/>
              </a:rPr>
              <a:t>-</a:t>
            </a:r>
            <a:r>
              <a:rPr b="1" i="0" lang="en-US" sz="1700" u="none" cap="none" strike="noStrike">
                <a:solidFill>
                  <a:srgbClr val="000000"/>
                </a:solidFill>
                <a:latin typeface="Times New Roman"/>
                <a:ea typeface="Times New Roman"/>
                <a:cs typeface="Times New Roman"/>
                <a:sym typeface="Times New Roman"/>
              </a:rPr>
              <a:t>collinearity features</a:t>
            </a:r>
            <a:endParaRPr b="1" i="0" sz="1700" u="none" cap="none" strike="noStrike">
              <a:solidFill>
                <a:srgbClr val="000000"/>
              </a:solidFill>
              <a:latin typeface="Times New Roman"/>
              <a:ea typeface="Times New Roman"/>
              <a:cs typeface="Times New Roman"/>
              <a:sym typeface="Times New Roman"/>
            </a:endParaRPr>
          </a:p>
        </p:txBody>
      </p:sp>
      <p:sp>
        <p:nvSpPr>
          <p:cNvPr descr="data:image/png;base64,iVBORw0KGgoAAAANSUhEUgAAA1oAAAIdCAYAAAAkiAz+AAAABHNCSVQICAgIfAhkiAAAAAlwSFlzAAALEgAACxIB0t1+/AAAADh0RVh0U29mdHdhcmUAbWF0cGxvdGxpYiB2ZXJzaW9uMy4yLjIsIGh0dHA6Ly9tYXRwbG90bGliLm9yZy+WH4yJAAAgAElEQVR4nOzdd3hUVf7H8feZSa8kgYReQpUgIoQaQbpdVxG7u3ZXVwSxYe+KXRHsouAuiyLrqrjugijSS6RLJ6EJISEJIZA+c35/JAYGjODPTGYSPq/nmeeZe++ZO99z4JYz33NPjLUWERERERERqT4OXwcgIiIiIiJS16ijJSIiIiIiUs3U0RIREREREalm6miJiIiIiIhUM3W0REREREREqpk6WiIiIiIiItVMHS0RERERETmpGWMmGmMyjTFrq9hujDHjjDFbjDGrjTFdj7dPdbRERERERORk9xFw9m9sPwdoW/G6BXjreDtUR0tERERERE5q1tq5QM5vFLkImGzLLQbqGWMa/dY+1dESERERERH5bU2AnUcs76pYV6UAr4Yjv+2n6dbXIdQGvW/4ytch1Bo3vnOPr0OQOiSxYYivQ5A6JunZq3wdQq1xwVe5vg6hVvjzp9N9HUKtcUf3zsbXMZwQL90fm06X3kr5kL9fvGutfdcb3/ULdbRERERERKROq+hU/ZGO1c9AsyOWm1asq5I6WiIiIiIi4hesy+WV/VZDOu9L4A5jzFSgJ5Bnrd3zWx9QR0tERERERE5qxph/Av2B+saYXcBjQCCAtfZt4D/AucAWoAC4/nj7VEdLRERERET8g6vMJ19rrb3yONst8Lffs091tERERERExC9Yt3c6Wr6YCUTTu4uIiIiIiFQzZbRERERERMQ/eGkyDF9QRktERERERKSaKaMlIiIiIiJ+wfpoMgxvUEdLRERERET8Qx3qaGnooIiIiIiISDVTRktERERERPyCt6Z39wVltERERERERKqZMloiIiIiIuIfNL27iIiIiIiIVEUZLRERERER8Qua3l1ERERERKS61aGOloYOioiIiIiIVDNltASAB8ZPZ07qBuKiw5nx+ihfh+NzvXqdyqjRV+F0OPjyy7l8PPlrj+0XXzyAYZcOxOW2FBYWMfa5j9iWvhun08mDD11P+/YtcDqdfPPNAiZP+rqKb6md0leuYPZHE7FuN50HDqLnny7x2F5WWsp/Joxjb1oaoZGRXDByNNHx8eRlZjJx9EhiGjcGoHHbdgy9+VZKCguZ8tjDlZ8/mJNNxzP6MfC6G2q0XtVN7XTiflqSyqdvvIt1u0k5byhnXX2Zx/bSklImPfsyOzZtITwqkpseG0NcowQO5h3gvUefZfvGzfQ6ezBXjLqt8jNv3PsIedm5uF0u2nRO4opRt+FwOmu6atXKG+30xXuTWPK/7yg4eJDX/ju9pqvkdUGn9CLykrvB4aBw0RcUfDvZY7sjJoHoax7DhEaCcXDwqwmUrFuII7YR9R/8hLLMHQCUbltL/qdjfVGFGtOrX1/ufuxhHA4nX3zyKZPfftdj+3nDLuHOB+4na+9eAKZN/pgvPplGt149ueuRhyrLtWidyMMjRvHDrG9rNH5v2r5qBXM//hDrdtOx/yCSL7zYY7urtJSZb79BVnoaIZGRnH3HXUQ1iAdg347tfD/xHUoKCzHGcNmTYwkICmLT4gWkfvEvrNtNy9O7kXLFNb6oml+y7rozGYbPO1rGmHrAVdbaN738PduAZGvtvuPFYIxpDIyz1l7qzZj8ySUDunLNOb24f9w0X4ficw6H4e57r2XkiBfJzMxh4kePMW/eCral764s87+Zi/j88+8BOKNvF0aOvJK7Rr3MoEHdCQwK5JqrHyE4OIh/Tn2WmTOXkLHnmP92tZLb7WLWxPe47KFHiYyL4+MH7qd1cnfqN21WWWbNd7MJCY/g5nETWL9gPj9M+ZgLR90NQL2EBK574WWPfQaFhnqsmzzmXtr26FkzFfIStdOJc7tcTH3tLe58+WliGtRn7K130TmlF41aNq8ss/Dr/xEWGcGTU95n2ewf+PydD7np8TEEBgVxwY3Xsjt9O7vTt3vs96bHHyA0PAxrLe8++iw/zplP90Fn1nT1qo232unUPj3pf8kFPHb1zTVdJe8zDiKH38f+CXfg2p9J7D2TKF47D1dGemWR8KE3ULRiNoXzp+Ns2IqYW19l3xN/AsC172dyXjg5bn4dDgf3Pfk4d1x7HZkZGUz6Yjrzvv2O9C1bPMrN+vprXnrsSY91Py5ewjXnXQhAVHQ00+d8y+J582ssdm9zu13MmfQBfxrzCBGxsXzy6AMkdksmtsnh8/lPc74jJDyCP78ynk2LFrBg6t85Z8Ro3C4XM98ax5C/jqBBi5YU5ufjCHBSmJ/Pgn9+zBVPPU9oVDSz3h7PzrVraNbpVB/WVLzBH4YO1gNuP3qlMaYmO4EeMVhrd59MnSyA7kmtiI4M83UYfqFjx0R27drL7t1ZlJW5+HbWEvr1O92jTMGhosr3oaHBWGsBsFhCQ4JxOh0EBwdSWlZGwaHCGo3fm/Zs2UJMQkPqJTTEGRBIhz5nsGXZMo8yW1KXknRmfwDa9+rNjrVrKtvneHJ276bgQB5NT+lY3aHXKLXTidu2fhMNmjSmQeNGBAQGkjywH6vmL/Yos2rBEnqdNQiArmeewYblq7DWEhwaQpvOSQQGBR6z39Dw8vOZ2+XCVVqGMcb7lfEib7VTYlIHouNia6QONS2wRRKurF24sneDq4yi5TMJPrXfUaUsJiQcAEdIBK4DdeNHsd8r6bTO7Nq+nd07d1JWWsrMr76m35BBv3s/A889m0Vz5lJcVHT8wrXE3q1bqJfQkOj4BJwBgbTrlULaj6keZdKXL6ND3/Ifctr06MWun9ZirWXHmlXUb9aCBi1aAhAaGYnD4eRA5l7qJTQiNCoagGadTmXrMs/j+WRmXWVeefmCzzNawFigtTFmJVAKFAG5QAegnTHm30AzIAR43Vr7rjHmr0Bra+29AMaY6yjPVt1hjLkGuBMIApYAt1trj5eDPDKGWcAEYIa1tlPFvv8EhANtgZcq9n0tUAyca63NMca0rvhcA6AAuNlau+GPN4/UtAbxMWTuzalczszMJSkp8Zhywy4dxBVXnkVgoJM7/vYCAN/NTqVvv6589fVrhIQE8/prUzhw4FCNxe5tB3NyiIyrX7kcGRfLni2bjykTVVHG4XQSFBZGYX4+AHlZmUy6/x6CQkPpe/mVx3QUNiycT/veKbX+pljtdOL278smJv5wW8U0qE/6+o2/UqYBAM4AJ6HhYRzKO0BEvejf3Pe4ex5h2/qNJPVMpuuZKdUffA3yZjvVVY56DXDv31u57N6fSWCLJI8yh755j3q3v0FYv+GYoFByJ9xRuc0Z15jY+z7GFh3i4Iy3KU1bWWOx17QGDRuyd8+eyuXMjAySupx2TLmBZ5/F6T26syN9G68+9QyZezI8tg89/zymfPCh1+OtSYdyc4iIjatcjoiNJWPrUefz3BwiYz3P50UH89mfsQcMfPH80xQeOEDb3il0O/8iohs2JHfPbg5kZRIRG0faj8twldWdCSD+ME2GUa3GAFuttV2Ae4GuwEhrbbuK7TdYa7sBycCdxpg4YDpw5ADZy4GpxphTKt6nVOzPBVz9e2L4pfN2lE7AJUB34BmgwFp7OrAI+HNFmXeBERWx3gN4dSik+N70z2YzfNh9vDl+GtdffwEASUmtcLvcXHDeXQy7+B6uvOpsGjdu4ONI/UN4TAy3TniHvzz/EgP+fB0z3niN4oICjzIbFi7glJQzfBShf1A7VZ87X3qK5//1d8pKS9m4fLWvwxE/FNLtLIqWzGDfoxew/+27iL72cTAG94F9ZD12ITkvXEv+568R/ZenKjNfJ6v5s7/jor4DuPqcC1g6bwGPv/SCx/a4Bg1o3b49i+bO81GE/sftcrFn0waG3n4nwx59irTUJexcu4aQ8AgGXH8z/x3/KtOfeoTI+g0wDn+4JZfq5o//qkuttelHLN9pjFkFLKY8s9XWWpsFpBljelV0vDoAC4BBQDdgWUV2ahBwbCri9/veWptf8b15wFcV69cALY0xEUAfYFrF974DNPq1HRljbjHGpBpjUt+dNqsaQpPqlpWZS3zC4aE08fExZGXlVll+1qwl9DuzKwBDz+rN4sVrcLlc5Obms2b1Zk45paW3Q64xEbGx5GcfHlqTn51DREzcMWUOVJRxu1yUFBQQGhlJQGAgoZGRADRMbE29hPJf9H6RuW0bbreLhomta6Am3qV2OnH16seRm3m4rXKz9lGvftyvlMkCwFXmovBQAeHRUSe0/8DgIE5L6cWqBbV7WI6326kucu/PwlEvoXLZUS8eV16WR5nQXhdStKJ80obSbWsgIBgTXg/KSrEFeQCU7dyAa98unA2aU1dlZWSQ0OjwbUt8w4ZkZez1KJO3fz+lJSUAfPHJp3To1Mlj++DzzmXOzJl1LjMTHhPLwZzsyuWDOb9yPo+JJT/H83weEhFJRGwcjdt3JDQyisDgYFqc1pWsbWkAtOqazGVPPMfwx58lplFjYhr+6m3jScm6XV55+YI/drQqx1kZY/oDg4He1trTgBWUDyEEmApcBgwDPrflDzcYYFJFZqqLtba9tfbxaoip+Ij37iOW3ZQPv3QA+4/43i7W2lN+bUfW2nettcnW2uRbhg+phtCkuq1fn06zZgk0alSfgAAng4f0ZN7cFR5lmjY7fPFOSTmNnTvLL0gZGdl0Sy7/pw8JCSKpU2u2bd9DXdGodRtyM/awP3MvrrJSNiycT5vkZI8yrZO789MPcwDYuHgRzZM6YYyh4EAe7ooT3f69GeTu2UN0wuF2XL9wHh361I0sjdrpxLXo0I7MXT+zb08GZaWlpH43l84pnpN8dE7pyeL/zQZg+Q/zaX96598cNllUUEhedvnwX1eZi7WLl9GweVPvVaIGeKOd6rrSHetwNmiGI7YxOAMI6TqU4jWe2RZXbgZB7boD4ExoiQkMwh7MxUTUA1N+i+SMa4yzQTNc2T/XeB1qyrrVa2jWsiWNmzYlIDCQoRecx7xvZ3uUiWtweHRGv8GDSN+61WP70AvPZ+aXM2ok3pqUkNiG/Rl7yKs4n29avIBWXT3P5626JrNh3g8AbFm6mKYdy8/nzTufRvbOHZQWF+N2ufh5wzpimpSfiwryyjvyRYcOsubb/9Gx/+9/Jk78nz88o5UPRFaxLRrItdYWGGM6AL2O2PY58BBwOnB/xbrZwBfGmFettZnGmFgg0lrrOc3S74vhuKy1B4wx6caY4dbaaab8ytbZWrvq/7vPmjb6laksXZtObv4h+t00lhFXDGb44OTjf7AOcrncvPzS33lt3D04HA5mfDWP9PTd3HzLxaxfn878eSu5dPggundPoqzMRX7+IZ564j2gfDjhw4/cxD/++QzGwNcz5rN1yy4f16j6OJxOBt9wE589+xRut5tT+w+kfrPmzP/0nzRMbEOb5O50HjCIr8eP4707/0ZIRAQXjLwLgJ3r17Hg06k4nAEYYxhy8y2ERhw+7DYuWsiwMQ9V9dW1itrpxDkDnFwx6jbeuOcR3G43fc4dQuNWLfjqg49p3qEtp6X0IuXcoXz0zEs8etVNhEVGcuNj91V+/qHLr6foUAGusjJWzV/EnS89TXhUJG898CRlpaW4raV9l1Ppe+G5PqzlH+eNdmrUsjn/emsiy2bPoaSomAcu/TMp553F+defyIj7WsDtIv+zF4m5fRw4HBQt/gpXRhrh595C2Y71FK+dR/6/XyfqigcJG3AVWMuBf5TPqBfU+nQizr21/AF66+bAp2OxBQd8XCHvcblcvPjYE4ybPBGHw8lX0z4jbfMWbrlrJOvXrGHet99x+XV/pt/gQbhcZeTtz+PJe+6v/HyjJk1IaNSQ5UuW+rAW3uFwOjnzLzfy5QvP4Ha76XjmAOKaNmPxZ1OJb9WaxG7d6XjmQGa9/QaTR99BcEQEZ99Rfj4PCY+gyznn8+mjY8AYWp52Oq1O7wbA3I8/ZN+ObQD0uHg4MY0a+6qK/qcOPaNlTnSWK68GYcwUoDNQCOy11p5fsT4Y+DfQEthI+eyAj1tr51RsnwF0tNYmHrGvy4EHKM8ylQJ/s9Yu/q3p3Y+K4RuOnQwj2Vp7R0W5yv0cNQlHK+AtyocMBgJTrbVPHvtNR/hpuu8bvxbofcNXxy8kANz4zj2+DkHqkMSGIccvJPI7JD17la9DqDUu+KrqIety2J8/rXt//81b7ujeuVakuAs/Ge2V++PQy1+p8fr7Q0YLa+2vnnmttcXAOb/xufN/Zd0nwCe/sr7l74yhU8X6j4CPfm0/R26reK7s7N/6DhEREREROTn4RUdLRERERESkLg0dPKk6WhUzFM7+lU2DrLXZv7JeRERERETkdzupOloVnakuvo5DRERERESO5aup2L3BH6d3FxERERERqdVOqoyWiIiIiIj4MT2jJSIiIiIiUr2sS0MHRUREREREpArKaImIiIiIiF+wdWjooDJaIiIiIiIi1UwZLRERERER8Q/uupPRUkdLRERERET8gibDEBERERERkSopoyUiIiIiIv5BGS0RERERERGpijJaIiIiIiLiF+rS9O7qaImIiIiIiH/Q0EERERERERGpijJaIiIiIiLiFzS9u4iIiIiIiFRJGS0f6n3DV74OoVZYNPECX4dQazy2t9TXIUgdEhXm9HUItYbTYXwdQq1w0eL2vg6h1qiffKmvQ6gVmsYF+ToEqWbWrYyWiIiIiIiIVEEZLRERERER8Q916BktdbRERERERMQvaDIMERERERERqZIyWiIiIiIi4hesy+3rEKqNMloiIiIiIiLVTBktERERERHxD3Uoo6WOloiIiIiI+AVNhiEiIiIiIiJVUkZLRERERET8gnVZX4dQbZTREhERERERqWbKaImIiIiIiF+oS9O7q6MlIiIiIiJ+oS51tDR0UEREREREpJopoyUiIiIiIn7BujUZhoiIiIiIiFRBGS0REREREfELmt5dREREREREqqSMloiIiIiI+AXr8nUE1cenHS1jTD3gKmvtm17+nm1AsrV2XxXb7wRuA5Zba6/2Ziy+1KvXqYwafRVOh4Mvv5zLx5O/9th+8cUDGHbpQFxuS2FhEWOf+4ht6btxOp08+ND1tG/fAqfTyTffLGDypK+r+Ja674Hx05mTuoG46HBmvD7K1+HUuD0/rWT5p5Ow1k1iykA6nnWRx3ZXaSmLJ00gd0c6QeER9LlpJBFx8bjKykid8h4529MwxnD6ZX8hoV0SALNfeYKivP04g4IA6D/iQUKiomu8btVJ7XTiNv+4nK/fex/rdtNtyBD6DR/msb2stJTpr7zG7q1bCYuM5LL77iEmIYFdmzbxxfjyy4e1MPCqK+jYuxcAC//9JakzZ2GMIaFlCy4eOYLAinarrTalLmfGu+/hdrvpPnQIZ152qcf2stJSpr38Kj9vKW+nK8fcS0xCAjs3buLfb1S0E5ZBV11BUp/eABQePMi/xo1n7/YdGAzDRo2g+Skdarxu3tSr16ncdfe1OBwOvvxiDh9PnuGx/eJLBjLs0sG43W4KC4p47rmJh699D99I+/YtCXA6+M9/FjB50lc+qoX3desSz63Xn4rDAf+bvYNp/97ssf3i81tz1qAWuFxu8g6U8NqbK8jcVwjA9Vd3pHvXBACmTt/I3IW7azx+b9qYupwv334P63bT/ewhDDj62Csp5ZOXX+XnzVsJi4rkqgfuJbbi2Js+ruIW11oGX30FnVLKj71pr4xj/dJUIupFM/rtN2q6Sn6tLg0d9HVGqx5wO+DR0TLGBFhry2owjtuBwdbaXT6Ow2scDsPd917LyBEvkpmZw8SPHmPevBVsSz98MvzfzEV8/vn3AJzRtwsjR17JXaNeZtCg7gQGBXLN1Y8QHBzEP6c+y8yZS8jY86v91jrvkgFdueacXtw/bpqvQ6lxbreb1KkTGXDnQ4TGxDFr7IM06dyN6EZNK8ukLfyeoLAIzn/ydbYvW8iqz6eQctMo0ubPBuCcR16k6EAeP4wfy9Axz2Ac5SOYe99wB7EtWvukXtVN7XTi3C4XX739Dtc99QRRcXG8PfpeOvTsQXzzZpVlfpw5i9CICO56921Wz53HzI8mc/n99xLfvAV/ffVlnE4n+Tk5TLjzLtr36M6h/ftZ9NUM7nzzDQKDg5k69gXWzJ1H18GDfFjTP8btcvHlW+9ww9NPEFU/jjfvuocOvXqQ0Lx5ZZnU/5W30z3vv8OqH+by3w8nceWY+0ho0YLbXy9vpwM5Obxxxyg69OyB0+lkxrvv065bV65+cAxlpaWUFhf7sJbVz+Ew3HPfX7jzjufJzMzhw0lPMm/ecs9r3/8W8vm/vgOgb9/TGTnqau4a+SKDBvcgKDCQa656kODgIKZ+MpZZMxexpw5e+xwOuP3Gzjz01EL25RTy2nNnsjg1g5278ivLbE3PY+T9P1Bc4uLcoS254dokxr6aSveuCbRJjOaOe+cQGOjg+cdTWLYik8LCOnH7hNvl4t8T3uGmZ58gun4c40feQ8eePUhocfjYW1Zxjrpv4jusnDOXbyZO4uoHyo+9EeMOH3uv3T6KU3qVH3vdhgyiz4Xn8clLr/mwduJtvn5GayzQ2hiz0hizzBgzzxjzJbAOwBjzb2PMj8aYn4wxt1Ss+6sx5sVfdmCMuc4YM77i/TXGmKUV+3vHGOM8XgDGmLeBROAbY8xdxpjHjTEfG2MWAB8bY1oaY74zxqw2xsw2xjSv+NxHxpi3jDGLjTFpxpj+xpiJxpj1xpiPqruh/qiOHRPZtWsvu3dnUVbm4ttZS+jX73SPMgWHiirfh4YGY235LwoWS2hIME6ng+DgQErLyig4VFij8fuT7kmtiI4M83UYPpGzbQuRDRoS0SABZ0AAzZP78POqVI8yP69KpVWvfgA069qTvRt+wlpL3p6fiW9fnpkJiYomMCyMnB1pNV6HmqB2OnG7Nm8mrlEjYhs2JCAwkFP7ncH6JUs8ymxYspQugwYAkJTSh7RVq7HWEhQSjNNZfpovKykFc/gzbreL0pISXC4XpcUlRMXG1lidvGHXps3ENW5IbKPydurcry/rFy/1KLN+yRK6DhoIQKczUth6nHYqOnSIbWt/InnoEAACAgMJjYiouUrVgI5JrT2ufbNmLqZfv24eZY689oWEBpenRwFrLaGhFde+kCBKy8o4VEevfe3axLA74xAZmQWUlVnmLviZ3skNPcqs/mkfxSXlY7o2bMqlfmwIAM2bRrJ2XTZut6W42EX6jgMkd4mv8Tp4y86KYy+u4tg77cy+rDvq2Ptp0RK6DS4/9k7tm8KWlb9+7JkjzlGJpyYRGlm3jrfq4nZ75+ULvs5ojQE6WWu7GGP6A19XLKdXbL/BWptjjAkFlhljpgPTgUXAvRVlLgeeMcacUvE+xVpbaox5E7gamPxbAVhr/2qMORsYYK3dZ4x5HOgInGGtLTTGfAVMstZOMsbcAIwD/lTx8RigN3Ah8CWQAtxUEWsXa+3KP9g+1aZBfAyZe3MqlzMzc0lKSjym3LBLB3HFlWcRGOjkjr+9AMB3s1Pp268rX339GiEhwbz+2hQOHDhUY7GL/yjcn0NYTFzlcmhMLDnpW6os43A6CQwNpeRQPvWaNmf36h9pkZxCQW42uTvSKcjJJq5lGwCWTH4b43DQ9PQeJJ1zCebIK1Ito3Y6cQeyc4iuX79yOToujl2bNldZxul0EhweRsGBfMKjo9i5cROfv/4GeVlZDBs9CqfTSVRcHGdc/CdevuFmAoKCaHN6F9p09fxhqbbJy872bKf6cezcuOmoMjlENzjcTiFh4YfbacNGpr/+Bvszsxh+d3k77c3YS3h0NNNfHcee9HSatGnN+bfeTFBISI3WzZsaNDj62pdDUtKxGeFhlw7myqvOJjAwgDtufw6A72Yvo1+/bsz4zxuEhATz2qv/qLPXvrjYEPZlH+5E7ssppH3bmCrLnzWoOakrMgFI25bH1cPb86+vthIc7KRzUn127Myv8rO1Td6+bOo18Dz2dhx17B19jjry2NuxYSPTXi0/9i6/Z1Rlx0tODr7uaB1t6RGdLIA7jTEXV7xvBrS11v6SQeoFbAY6AAuAvwHdKO/kAIQCmf/POL601v5yxukNXFLx/mPghSPKfWWttcaYNcBea+0aAGPMT0BL4JiOVkVm7haAVi17kxDf7v8ZondM/2w20z+bzdChvbj++gt46sn3SUpqhdvl5oLz7iIqKoy33nmQZUvXsXt3lq/DlVoksc8ADmT8zMyxDxIeW5/6ie2OGA43grB6sZQWFTL/3VfYtmReZbbnZKN2+n2atW/HnW++QebOnfzr1XG07daVspIS1i9Zyuj33yEkPJypY19g5fdz6DKgv6/D9ZlmHdoz6q3xZO7YyWevvk675G643S52b9nKBbfeTLMO7fnqnff4Ydp0hlxbZx9VrtL0z75l+mffMvSs3lx3w0U89cS7JCUl4na7Of/cO4mKCuftdx9m2dK1J/21b0DfprRNrMd9jy0AYMXqLNq1ieGlZ/py4EAxGzbl4K5Df3D2j2reoT13vzOevTt28unLr9O+e7da/7yot9WlyTB8PXTwaJU/FVVkuAYDva21pwErgF9+ZpsKXAYMAz635WPcDOWZpy4Vr/bW2sf/aBzH8ctgdvcR739Z/tVOrLX2XWttsrU2uSY7WVmZucQnHB46Ex8fQ1ZWbpXlZ81aQr8zuwIw9KzeLF68BpfLRW5uPmtWb+aUU1p6O2TxQ6H1YinIza5cLszNIbRebJVl3C4XpYWFBIVH4nA66Tr8L5z90PP0ve1eSgoPEZnQCICwin0EhoTSonsKOds8sz+1jdrpxEXFxZK37/AzL3nZ2UTGxVZZxuVyUXyogLCoSI8y8c2aERQaQub2HWxduYqYhHjCo6NxBgTQsU9vdq7f4P3KeFF0XJxnO+3LJiou7qgyseRlHW6nooJDx7ZT82YEhYSwd/t2ouPqE1W/Ps06tAegU0ofdm/Z6uWa1KysrKOvfbG/fe2buZgzzywfWjj0rMJOIGwAACAASURBVD4sWrS64tp3gNWrNnFKx1Zej9kXsnOKqB8XWrlcPzaU7OyiY8p1ObUBl1/SjieeX0JZ2eGxWJ/8axMj7p3DQ08twhjDz3sO1kjcNSG6fhz7szyPveijjr2jz1G/duwlNG9GcGgIe7dt937QtZx1eeflC77uaOUDkVVsiwZyrbUFxpgOQK8jtn0OXARcSXmnC2A2cKkxJh7AGBNrjGlRDTEuBK6oeH81MK8a9lnj1q9Pp1mzBBo1qk9AgJPBQ3oyb+4KjzJNmyVUvk9JOY2dO/cCkJGRTbfkUwAICQkiqVNrtm3fU3PBi9+IbdGa/MwMDu7LxFVWxo7UhTTp7Pm8Q5PO3UhfPBeAncuXkNA+CWMMZSXFlBWXX7gz1q/G4XAS3agpbpeL4oMHAHC7yti9ZjnRjZtRm6mdTlyTtm3J3r2H3Iy9lJWWsmbufDr06OFRpkPPHqycXT5Rz08LFtKq86kYY8jN2IvLVX713J+Zyb5du6gXH090gwbs3LCJkqJirLWkrVpNg2ZNj/nu2qRJu7bs+3kPORXttHruPE7peWw7LZ9dPqnD2vkLSOzcGWMMOUe0U25mJlm7dhETn0BkbAzRDeqTtat8Hqitq1Z7TEJSF6xfl0azZg1p1LgBAQFOhgztxbx5yz3KNPO49nVh584MAPbu3UdyckcAQkKC6dSpDdu31c1r36Yt+2ncKJyE+DACAgz9UpqwODXDo0xiy2hG3HIaTz6/hLwDJZXrHQ6IjAgEoGXzKFo2j2L5qrqT9Wvarvwc9cuxt+qHeZzSy/PY69irBz9+W37srZm3gNan/cqxtzeTzJ27iElIOOY7pO7y6dBBa222MWaBMWYtUAjsPWLzf4G/GmPWAxuBxUd8LrdifUdr7dKKdeuMMQ8DM40xDqCU8uGEf/SngxHAh8aYe4Es4Po/uD+fcLncvPzS33lt3D04HA5mfDWP9PTd3HzLxaxfn878eSu5dPggundPoqzMRX7+IZ564j2gfDjhw4/cxD/++QzGwNcz5rN1y67jfGPdNfqVqSxdm05u/iH63TSWEVcMZvjgZF+HVSMcTifdrrieH954FrfbTWKfAUQ3bsaarz4ltnkiTU5LJjFlAIs/msCMR0cSFBZBnxvvBKAoP48fxj2HcRhCo2Ppdd3fAHCXlTJn3HO43S6s203DDp1IPKP2zg4Haqffw+l0cv5fb2bSY0/gdrvoOngwCS2aM/vvU2jctg2n9OxB1yGDmf7Ka7x6y18JjYjksvvuBmD7unXM/exfOAOcGOPg/L/eSnh0FOHRUSSl9OGtUaNxOJ00SmxF8tln+bimf4zT6eTC227hw0cer5gGfxAJLZoz6+N/0LRtG07p1ZPkoUOY9tKrvHTTrYRFRnLFffcA5e30w7TpOJ0BGIfhotv/Snh0FAAX3Hozn774Cq6yMmIaNuTSUXf6sprVzuVy89KLk3l93L0V1765pKf9zM23XMKG9enMm7eCS4cPoXuPimvfgUM8+cS7AHw27VsefvQWpkx9DoNhxoy5bNmy08c18g632/LWB6t5+qHeOByGmd/vYMeufK65vAObt+5nSWoGN16bREiIkwfu7g5A1r4Cnnx+KU6ngxef6gtAQUEpL73xY50aOuh0Ornotlv44OHHcbvcdB86iIYtmjNz8j9o2q4NHXv1pPtZQ/jkxVd54YZbCY2M5Kox5cfetp/W8f2n03EGBGCM4eK/HT72pox9ibTVazl04ADPXHMDQ669kh5nDfFlVf2Gryau8Abzy8xyUvN697xOjX8CFk28wNch1BqP7T12ghOR/6+kpnVnUgRvczpq96QkNeXFq57xdQi1RmyLS49fSLjl+fa+DqHW+FNih1pxotp2dbJX7o9b/iO1xuvvb5NhiIiIiIjISaouTYZx0nS0jDFxlD/HdbRB1trsX1kvIiIiIiI1yO2uFYm3E3LSdLQqOlNdfB2HiIiIiIjUfSdNR0tERERERPxbXZoMw9fTu4uIiIiIiNQ5ymiJiIiIiIhfqEuTYSijJSIiIiIiUs3U0RIREREREb/gdhuvvI7HGHO2MWajMWaLMWbMr2xvboz53hizwhiz2hhz7vH2qaGDIiIiIiLiF9w+GDpojHECE4AhwC5gmTHmS2vtuiOKPQx8aq19yxjTEfgP0PK39quMloiIiIiInMx6AFustWnW2hJgKnDRUWUsEFXxPhrYfbydKqMlIiIiIiJ+wUd/sLgJsPOI5V1Az6PKPA7MNMaMAMKBwcfbqTJaIiIiIiJSpxljbjHGpB7xuuV37uJK4CNrbVPgXOBjY8xv9qWU0RIREREREb9gvZTRsta+C7xbxeafgWZHLDetWHekG4GzK/a1yBgTAtQHMqv6TmW0RERERETEL7jd3nkdxzKgrTGmlTEmCLgC+PKoMjuAQQDGmFOAECDrt3aqjpaIiIiIiJy0rLVlwB3A/4D1lM8u+JMx5kljzIUVxe4GbjbGrAL+CVxnrbW/tV8NHRQREREREb/go8kwsNb+h/Ip249c9+gR79cBKb9nn8poiYiIiIiIVDNltERERERExC/4KqPlDepoiYiIiIiIX3DVoY6WOc4zXOJF769cq8Y/ATtzSn0dQq3xREKar0OQOuTF/W18HYLUMWn7XL4Oodbo0izQ1yHUCtPezPN1CLXGt++fUSt6MEv7p3jl/rjHnAU1Xn9ltERERERExC/UpaGDmgxDRERERESkmimjJSIiIiIifsFtldESERERERGRKiijJSIiIiIifsHt9nUE1UcdLRERERER8QsuDR0UERERERGRqiijJSIiIiIifkHTu4uIiIiIiEiVlNESERERERG/UJee0VJHS0RERERE/IL+jpaIiIiIiIhUSRktERERERHxC3Vp6KAyWiIiIiIiItVMGS0REREREfELLuvrCKqPOloiIiIiIuIXNBmGiIiIiIiIVEkZLRERERER8QuaDKMOMsZ0Mcac6+s4RERERESk9jvpMlrGmABrbdmvbOoCJAP/qeGQvCp95QpmfzQR63bTeeAgev7pEo/tZaWl/GfCOPampREaGckFI0cTHR9PXmYmE0ePJKZxYwAat23H0JtvpaSwkCmPPVz5+YM52XQ8ox8Dr7uhRutV3fb8tJLln07CWjeJKQPpeNZFHttdpaUsnjSB3B3pBIVH0OemkUTExeMqKyN1ynvkbE/DGMPpl/2FhHZJAMx+5QmK8vbjDAoCoP+IBwmJiq7xuvnKA+OnMyd1A3HR4cx4fZSvw/FrJ3tb7VyzksVTPsRaN+37DuK08/7ksd1VWsqc98eTvT2N4PBIBt42isj68bjLypj30dvs256O2+2mbZ9+dDnvYgDmTnyTHauWExoVzbCnXvZFtbzKG21WF3WMj+KyU5tigAU7spm5ea/H9jZxEQzv1JQmUaF8kJrOij37AWgaFcqVpzUjJMCJ28J/N2Xw4+5cH9TAu9JXrmDO5A9xu92cOmAQPS7y/L9QVlrKf998g73paYRGRHDeyNFEN4gHIGv7Nr794F1KCgrA4eDqp8dirWXGay+zPzMDh3GQ2C2Zvlde44uqeU33pHrcfmUiDofhm3l7mfrNLo/tw4Y05ty+DXG5LfvzS3npw81k5hRzWvtobru8VWW55o3CePqdDSxcmVPTVfB7mgzDTxhj/gzcA1hgNfAp8DAQBGQDV1tr9xpjHgdaA4nADuDKo/YTBDwJhBpjzgCeA54G+lhrs4wxDmAT0Bt4ESiivFMWBYy21s4wxjiBsUB/IBiYYK19x3u1Pz6328Wsie9x2UOPEhkXx8cP3E/r5O7Ub9qsssya72YTEh7BzeMmsH7BfH6Y8jEXjrobgHoJCVz3gucNSlBoqMe6yWPupW2PnjVTIS9xu92kTp3IgDsfIjQmjlljH6RJ525EN2paWSZt4fcEhUVw/pOvs33ZQlZ9PoWUm0aRNn82AOc88iJFB/L4YfxYho55BuMoTxb3vuEOYlu09km9fO2SAV255pxe3D9umq9D8Xsnc1u53W4W/v0Dzrn7YcJj4/jiyQdo3iWZmCaHj7+N874jODycy8a+wdYlC1g67R8Muu0u0lIX4yorY9hTL1NWXMxnD4+mdc8UIuvH0zalPx0Hnc0P70/wYe28w1ttVtcY4IrOzRi3cDO5haWMObM9qzPyyMgvqiyTU1DC5BXbGdzGs/4lLjcfLd9O1qFiokMCeeDMDqzLPEBhmauGa+E9breL7z58n2EPPkpkXCz/eGgMrbslE3fEPcLa72cTEh7Oja+NZ8PC+cyb8nfOHzkat8vFNxPGcc7f7qRBi5YU5ufjCHDiKi2j2/kX0jypE66yUj57+gnSVy6nVZeuPqxp9XEYGHF1a+5/ZS1ZuSVMeLgLC1dms2NPYWWZLTsOcfvTKykucXNB/4bcMrwlT7+zkVUb8/jrkysBiAwPYNKz3fhx3X5fVUVqSK0dOmiMSaK8UzXQWnsaMBKYD/Sy1p4OTAXuO+IjHYHB1torj96XtbYEeBT4xFrbxVr7CfB34OqKIoOBVdbarIrllkAP4DzgbWNMCHAjkGet7Q50B242xrTCh/Zs2UJMQkPqJTTEGRBIhz5nsGXZMo8yW1KXknRmfwDa9+rNjrVrsPbEfkrI2b2bggN5ND2lY3WHXqNytm0hskFDIhok4AwIoHlyH35elepR5udVqbTq1Q+AZl17snfDT1hrydvzM/HtyzNYIVHRBIaFkbMjrcbr4I+6J7UiOjLM12HUCidzW2WlbSEqviFR8eXHX2LPPmxf6Xme2r4ilbZ9+gPQKrkXu9evxVqLAUqLi3C7XJSVluAICCAwpLwdG7XvSHB4RA3XpmZ4q83qmpYx4WQdKmZfQQkua0n9OZfTGnqOKsgpLOHnA4UcfdnLPFRM1qFiAPKKSskvLiUiuFb/Nn2MjC1bqNewIfUSEsrvEXqnsDXV8//R1h+X0bFffwDa9Tx8j7Bt9SrqN29BgxYtAQiNjMThcBIYHEzzpE4AOAMCiW+VSH52dk1Wy6vat4pkd2YRe/YVU+ayzFmaRUqXOI8yqzbmUVziBmD91nzqxwQfs59+3eJYtia3spx4cmG88vKF2nzWGAhMs9buA7DW5hhjTgU+McY0ojyrlX5E+S+ttYW/sp+qTAS+AF4DbgA+PGLbp9ZaN7DZGJMGdACGAp2NMZdWlIkG2h4VQ406mJNDZFz9yuXIuFj2bNl8TJmoijIOp5OgsDAK8/MByMvKZNL99xAUGkrfy688pkO1YeF82vdOwZja/dBi4f4cwmIOnyhDY2LJSd9SZRmH00lgaCglh/Kp17Q5u1f/SIvkFApys8ndkU5BTjZxLdsAsGTy2xiHg6an9yDpnEtqfVuJVLeC/TmExx4+/sJj4shK23xMmYjYw8dfUGgYxQfzaZXci+0rU5ly1y2UlZTQ64q/EBJRNztXR1KbnZh6IYHkFpZULucWltIq5vd3KlvUC8PpcLCvouNVVxzM9bxHiIiL+9V7hMgj7hGCw8Ioys9n/57dGGOY/txTFB44QPveKXS/0HP4atGhQ6QtT+X0s8/zfmVqSP2YIDJzD/8/yMotpkNiZJXlz+6bwLI1xw457d+9AZ/N+tkrMdYFGjrov94AXrHWfmmM6Q88fsS2Q79nR9bancaYvcaYgZRnr64+cvPRxSkfpTDCWvu/3x21HwqPieHWCe8QGhlJRtpW/v3S81z/0msEhx2+SG1YuIBz77jTh1H6XmKfARzI+JmZYx8kPLY+9RPbHTFscARh9WIpLSpk/ruvsG3JvMqsmIj8cZnpWzAOB1e98g7FBYeY8dyjNO54KlHxCb4OzW+pzX6fqOAAru/WkknLtx1z4T+Zud0uft64gaufHktAcDCfPfMECYmJNO/UuXy7y8V/3niV0886l3oJJ+f/rUG9GtC+RQSjX1zjsT42OpBWTcNJ/UnDBk8GtXboIPAdMNwYEwdgjImlPIv0y08Ef/md+8sHjv5Z4n3KhxBOs9YeOTB7uDHGYYz55bmvjcD/gNuMMYEV8bQzxoQf/SXGmFuMManGmNS50737PEZEbCz52fsql/Ozc4iIiTumzIGKMm6Xi5KCAkIjIwkIDCQ0srw5Gia2pl5CQ3L37K78XOa2bbjdLhom1v7nj0LrxVKQe3hoQ2FuDqH1Yqss43a5KC0sJCg8EofTSdfhf+Hsh56n7233UlJ4iMiERgCEVewjMCSUFt1TyNnmmSUTkfLj5FDO4ePvUG42YTGxx5Q5mHP4+CspLCA4IpKti+fTtFMXHAEBhEZFk9C2Pfu2ba3R+H1BbXZi9heVEhMaVLkcExrI/qLSE/58SICDv/VqwxfrdpOeW+CNEH0qIsbzHuFgdjaRR/0/OvI+wu1yUVxQQEhkJBGxcTTtcAqhUVEEBgfTqsvp7E0/PIBn1ntvU69hI7qee37NVKaG7MstIf6IoYANYoLJzi05plzXU6K56rxmPDJ+PaVlnl30M5MbsGB5Nq66lLapZi4vvXyh1na0rLU/Ac8APxhjVgGvUJ7BmmaM+RHY9xsf/zXfAx2NMSuNMZdXrPsSiMBz2CCUT6ixFPgG+Ku1tojyTtk6YLkxZi3wDr+SMbTWvmutTbbWJvcbNvx3hvj7NGrdhtyMPezP3IurrJQNC+fTJjnZo0zr5O789MMcADYuXkTzpE4YYyg4kIfbXf7fcv/eDHL37CH6iF+l1i+cR4c+Z3g1/poS26I1+ZkZHNyXiausjB2pC2nSuZtHmSadu5G+eC4AO5cvIaF9EsYYykqKKSsuf7A6Y/1qHA4n0Y2all+QDh4AwO0qY/ea5UQ3boaIeGrQqjUH9u4hP6v8+EtbspAWXTzPUy26dGPzwjkApKcupnGH8uMvIq4+u9evBcqfO8rcupnoRk1quAY1T212YrbvP0R8eDBxYUE4jSG5SQyrM/JO6LNOY7i1RyJLdmZXzkRY1zRs3Yb9GXvI++UeYdECErt19yjTulsy6+bOAWDTksP3CC07d2Hfzh2UFhfjdrnYtX4dcRWTsSz45J8UFxYw4M/X13SVvG7jtnyaJITSsH4wAU5D/x4NWLjKc9bANs3CGXVtGx59Yx3784/t2A/sUZ/vlmYds17qJnOiEx+cjIwxycCr1tq+R6z7CJhhrf3sj+7//ZVrvd74aSt+5LtJFVO39h9I70suZf6n/6RhYhvaJHenrKSEr8ePI3NbOiEREVww8i7qJTRk45JFLPh0Kg5nAMYYUi67nDZHnIDfHXEbw8Y8VHli9aadOSf+C+T/1+61K1gxbRJut5vEPgNIOudi1nz1KbHNE2lyWjKu0hIWfzSB3J3bCAqLoM+NdxLRIIGD2Zn8MO45jMMQGh1Lj2tvJTyuAWXFRcx++QncbhfW7aZhh050ufTPOBze/W3jiQT/mYhj9CtTWbo2ndz8Q8RFRzDiisEMH5x8/A+ehPy1rV7c36ZGvmfn6uUs+uckrNtNuzMGcPoFl/Dj559Qv2VrWpyeTFlpCT+8N57sHekEh0cw4NZRRMUnUFpUxNyJb5K7exdYS7szBtD5nAsB+O7t19izcR1FB/MJjYqm20WX0b7fwBqpT03wRpvVhLR9Nfu7clJ8FMNPbYrDGBbuyOa/mzI4v0MjduwvYHVGHi3qhXFrj0TCAp2Uui0Hikp56vv19Ggay59Pb8Hu/MOPdk9evp1dB37Po95/TJdmgV7/jrQVy5kz+UOs202n/gPpefEwFkybSsNWrWldcY/wzZvjyNy2jZCICM4bcVflUMB18+ay7It/gTG06tKVfldfS352Nu/dcSuxjZvgDCyPv8vQszl14GCv1WHamyfWea4uPU6N4fbLE3E44L8L9jLl61385aLmbNp2kEWrcnhhdCdaNQ0je395piszp5hHx68HICEumNfHdObK+5YdMwFLTfj2/TNqxYPiH3UZ4pXWuW7lrBqvvzpaVTDGjAFuo3yK+PlHrP+IWtTRqgtqoqNVV/hTR0tqv5rqaMnJo6Y7WrVZTXS06oKa7mjVZrWlo/VBl6FeuT++ceXMGq9/XZsM47iMMWcBzx+1Ot1a6/FX+qy1Yyn/u1gctf4670UnIiIiIiJ1wUnX0aqYFbBOzAwoIiIiIlKXuOrQaLtaOxmGiIiIiIiIvzrpMloiIiIiIuKf6tKTnOpoiYiIiIiIX6hLHS0NHRQREREREalmymiJiIiIiIhfUEZLREREREREqqSMloiIiIiI+AUXdWd6d3W0RERERETEL2jooIiIiIiIiFRJGS0REREREfELLlt3hg4qoyUiIiIiIlLNlNESERERERG/oGe0REREREREpErKaImIiIiIiF/Q9O4iIiIiIiLVrC51tDR0UEREREREpJopoyUiIiIiIn5Bk2GIiIiIiIhIlZTREhERERERv1CX/mCxOloiIiIiIuIXNBmGiIiIiIiIVEkZLRERERER8QvKaImIiIiIiEiVlNESERERERG/4NZkGCIiIiIiItVLQwdFRERERESkSspoiYiIiIiIX1BGS0RERERERKqkjJaIiIiIiPgFVx2aDEMZLRERERERkWqmjJaIiIiIiPiFuvSMljpaIiIiIiLiF+rS39HS0EEREREREZFqpoyWiIiIiIj4hbo0dFAZLRERERERkWqmjJaIiIiIiPiFupTRUkdLRERERET8Ql2aDEMdrToufeUKZn80Eet203ngIHr+6RKP7WWlpfxnwjj2pqURGhnJBSNHEx0fT15mJhNHjySmcWMAGrdtx9Cbb6WksJApjz1c+fmDOdl0PKMfA6+7oUbrVd32/LSS5Z9Owlo3iSkD6XjWRR7bXaWlLJ40gdwd6QSFR9DnppFExMXjKisjdcp75GxPwxjD6Zf9hYR2SQDMfuUJivL24wwKAqD/iAcJiYqu8br5ygPjpzMndQNx0eHMeH2Ur8Pxayd7W+1cs5LFUz7EWjft+w7itPP+5LHdVVrKnPfHk709jeDwSAbeNorI+vG4y8qY99Hb7Nuejtvtpm2ffnQ572IA5k58kx2rlhMaFc2wp172RbW8yhttVhd1jI/islObYoAFO7KZuXmvx/Y2cREM79SUJlGhfJCazoo9+wFoGhXKlac1IyTAidvCfzdl8OPuXB/UwLvSV65gzuQPcbvdnDpgED0u8vy/UFZayn/ffIO96WmERkRw3sjRRDeIByBr+za+/eBdSgoKwOHg6qfHYq1lxmsvsz8zA4dxkNgtmb5XXuOLqnlN96R63H5lIg6H4Zt5e5n6zS6P7cOGNObcvg1xuS3780t56cPNZOYUc1r7aG67vFVlueaNwnj6nQ0sXJlT01WQGqSO1u9kjPkPcFXF4lXW2jd9Gc9vcbtdzJr4Hpc99CiRcXF8/MD9tE7uTv2mzSrLrPluNiHhEdw8bgLrF8znhykfc+GouwGol5DAdS943qAEhYZ6rJs85l7a9uhZMxXyErfbTerUiQy48yFCY+KYNfZBmnTuRnSjppVl0hZ+T1BYBOc/+Trbly1k1edTSLlpFGnzZwNwziMvUnQgjx/Gj2XomGcwjvLHH3vfcAexLVr7pF6+dsmArlxzTi/uHzfN16H4vZO5rdxuNwv//gHn3P0w4bFxfPHkAzTvkkxMk8PH38Z53xEcHs5lY99g65IFLJ32DwbddhdpqYtxlZUx7KmXKSsu5rOHR9O6ZwqR9eNpm9KfjoPO5of3J/iwdt7hrTarawxwRedmjFu4mdzCUsac2Z7VGXlk5BdVlskpKGHyiu0MbuNZ/xKXm4+WbyfrUDHRIYE8cGYH1mUeoLDMVcO18B6328V3H77PsAcfJTIuln88NIbW3ZKJO+IeYe33swkJD+fG18azYeF85k35O+ePHI3b5eL/2Lvv8Kiq9IHj3zOT3nujJHQUCAECREAURLBgF2VRd20LawHRtbsqllV/KhbAAigClkWFtaErKkgnSKRLJwQIAdJ7m3J+f8wYMkAENVMyvJ/nmYfce9977zmHTOa+95x75n9vTOHiuyYQm5xCTUUFBh8jFpOZPiMvp2237ljMJuY/+xT7Nq6nXVpvN9a0+RgUjL+hAw+9spWCknre+FcaqzcWceBwTUPMngNV3PnsRurqrVx2fgJjR6Xw7PSdbNpZxj+e3ghAaLAPc57rw8/bSt1VFY/mTUMHZTKM30lrfYnWuhSIAO50d3l+y+E9e4iMTyAiPgGjjy9dBwxiz7p1DjF7sn6i23nnA9Al4xwObN2CPs0u2+K8PKrLy2h91tnNXXSXKs7ZQ2hsAiGx8Rh9fGibPoBDm7IcYg5tyqJdxmAA2vTuz9Edv6C1puzwIeK62HqwAsLC8Q0KovhAtsvr4In6dmtHeGiQu4vRIpzJbVWQvYewuATC4mzvv/b9B7B/o+Pfqf0bsug04HwA2qVnkLd9K1prFGCqq8VqsWA21WPw8cE3wNaOiV3Oxj84xMW1cQ1ntZm3SYkMpqCqjsLqeixak3WohJ4JjqMKimvqOVRew/Efe/lVdRRU1QFQVmuios5EiL933Zs+smcPEQkJRMTH264RzhnI3izH36O9P6/j7MHnA9C5/7FrhJzNm4hpm0xscgoAgaGhGAxGfP39adutOwBGH1/i2rWnoqjIldVyqi7tQsnLr+VwYR1mi2bpTwUMTIt2iNm0s4y6eisA2/dWEBPpf8JxBveJZt2WkoY44b2aPdFSSqUopXYopWYrpXYppT5USg1TSq1SSu1WSvWzv9YopTYopVYrpbrY971XKTXL/nMPpdRWpdRJPwGUUiFKqfeUUluUUpuVUtfY17+llMpSSv2ilHqqUXyOUupFe/xPSqmO9vWXKaXW2svyg1Iq/hTHz1FKxQAvAB2UUhuVUi8ppeYqpa5sdL4PlVKO489crLK4mNDomIbl0OgoKkuKTogJs8cYjEb8goKoqagAoKwgnzkP3c9/Jj1O7vZtJxx/x+qVdDlnrpotTwAAIABJREFUIEopJ9bC+WpKiwmKPPaHMjAyiprS4iZjDEYjvoGB1FdVENG6LXmbf8ZqsVBZmE/JgX1UFx9r47Vz3+bbfz/E1m8WnHYCK8SZpLq0mOCoY++/4MhoqkuKT4gJiTr2/vMLDKKusoJ26Rn4+gfw0b1jmXf/naSOuIyAEO9MrhqTNjs9EQG+lNTUNyyX1JiICPD93cdJjgjCaDBQaE+8vEVlieM1Qkh0NBXH/R41vo4wGI34BwVRW1FB6eE8lFIseP4ZPnjkAdZ9+fkJx6+tqiJ7fRZtu6c6tyIuFBPpR37Jsd+DgpI6oiP9moy/6Nx41m05ccjp+X1jWfJTgVPK6A0sWjvl5Q7Ouj3TERgF3AqswzbUbhBwOfAo8FfgXK21WSk1DHgOuAZ4HViqlLoKeAwYp7WubuIcjwNlWuseAEqpSPv6x7TWxUopI7BYKZWqtd5s31amte6hlPor8BowElgJZGittVLqduBB4J+/cfxfPQx011qn2befB9wLfK6UCgcGAH/7/U3nGYIjIxn3xnQCQ0M5kr2Xz1/+P255+TX8g47lvTtWr+KSuye4sZTu137AEMqPHOK7Fx4lOCqGmPadGw0bHE9QRBSm2hpWzniFnLUrGnrFhBB/Xv6+PSiDgTGvTKeuuoqFzz9B0tk9CIuLd3fRPJa02e8T5u/DLX1SmLM+x4sGM/15VquFQzt3cMOzL+Dj78/8fz9FfPv2DUmV1WLhm6mv0mvEJUTEn5m/WxdkxNIlOYT7XtrisD4q3Jd2rYPJ+kWGDTbF6kXvNmcNHdyntd6itbYCvwCLte12/hYgBQgHPlVKbQVeBboB2ONvBt4HlmmtV/3GOYYBDYPvtda/3jK4Tim1HthgP27jcW3/afTvOfafWwOLlFJbgAd+LctvHP+ktNbLgE5KqVjgL8ACrbX5+Dil1Fh7j1vW8gXOfR4jJCqKiqLChuWKomJCIqNPiCm3x1gtFuqrqwkMDcXH15fA0FAAEtp3ICI+gZLDeQ375efkYLVaSGjf8p8/CoyIorpRT19NSTGBEVFNxlgtFkw1NfgFh2IwGuk96m9c9Nj/ce4dD1BfU0VofCIAQfZj+AYEktx3IMU5e1xUIyFajqCIKKoa9QJXlRQRFBl1Qkxl8bH3X31NNf4hoezNXEnr7mkYfHwIDAsnvlMXCnP2urT87iBtdnpKa01EBh7rbYgM9KW01nTa+wf4GLgroyNfbMtjX0lT93xbrpBIx2uEyqIiQo/7PWp8HWG1WKirriYgNJSQqGhadz2LwLAwfP39aZfWi6P79jXs9/3Mt4lISKT3JSNdUxkXKSypJ67RUMDYSH+KSupPiOt9VjhjLm3D49O2YzI7Jg3npceyan0RFov3JBOiac5KtBr3r1sbLVux9aI9A/yote4OXAYENIrvBFQCSb/3pEqpdsD9wAVa61Tg6+OOrU/y81Rgmr3natxx8b/XXOBG4BZg1skCtNYztNbpWuv0wdeM+hOnOrXEDh0pOXKY0vyjWMwmdqxeScf0dIeYDul9+WXZUgB2Zq6hbbfuKKWoLi/DarU99Ft69Aglhw8T3uiu1PbVK+g6YJBTy+8qUckdqMg/QmVhPhazmQNZq2mV2schplVqH/ZlLgfg4Pq1xHfphlIKc30d5jrbg9VHtm/GYDASntja9oFUWQ6A1WImb8t6wpPaIIRwFNuuA+VHD1NRYHv/Za9dTXKa49+p5LQ+7F69FIB9WZkkdbW9/0KiY8jbvhWwPXeUv3c34YmtXFwD15M2Oz37S6uIC/YnOsgPo1Kkt4pk85Gy09rXqBTj+rVn7cGihpkIvU1Ch46UHjlM2a/XCGtW0b5PX4eYDn3S2bZ8KQC71h67RkhJTaPw4AFMdXVYLRZyt28j2j4Zy6qP/0NdTTVD/nqLq6vkdDtzKmgVH0hCjD8+RsX5/WJZvclxuGXHNsFMvKkjT0zdRmnFiYn90H4xMmzwFLxp6KBq7udGlFIpwEJ7EoVSarZ9ef6v24DdwAda6wVKqUnAzVrrFPuQu5+wJV/TgBla6/lNnOcFIEBrPdG+HAm0xZbs9AJigc3AQ1rr2UqpHOBtrfULSqkbgeu11pcppTYAt2utf1ZKvQe001qff7Lja61L7MdJx5aorddaJzcqU7y9/Ee01qeciu+djVud/r+eveFnlsyxT916/lDOufpaVn7yHxLad6Rjel/M9fV8PW0K+Tn7CAgJ4bJ77iUiPoGda9ew6pN5GIw+KKUYeN31dGz0B3jG+Du45uHHGv6wOtPB4tO/A/lH5W3dwIZP52C1Wmk/YAjdLr6KLV99QlTb9rTqmY7FVE/m7DcoOZiDX1AIA26bQEhsPJVF+Syb8jzKoAgMj6LfTeMIjo7FXFfL4slPYbVa0FYrCV27k3btXzEYnDv/zFPxnjMRx32vzOOnrfsoqagiOjyE8aOHMWpY+ql3PAN5alu9VNrRJec5uHk9a/4zB2210nnQEHpddjU/f/YxMSkdSO6VjtlUz7KZ0yg6sA//4BCGjJtIWFw8ptpals96k5K8XNCazoOGkHrx5QAsefs1Du/cRm1lBYFh4fS54jq6DB7qkvq4gjPazBWyC107a1+3uDBG9WiNQSlWHyji211HGNk1kQOl1Ww+UkZyRBDj+rUnyNeIyaoprzXxzI/b6dc6ir/2Siav4thscnPX7ye3vOY3zta80tr8/ufJfq/sDetZOvc9tNVK9/OH0v+qa1j16TwS2nWgg/0a4X9vTiE/J4eAkBAuHX9vw1DAbSuWs+6L/4JStEvrzeAbbqKiqIiZd48jKqkVRl9b+dOGX0SPocOcVodP3zy95Lm59OsRyZ3Xt8dggG9XHeWjr3P52xVt2ZVTyZpNxbx4X3fatQ6iqNTW05VfXMcT07YDEB/tz+sPp/KXB9edMAGLK/zwzqAW8VD9lV16OaV1Pt+5weX1d1ei9XdgDlCFrdfpRnuiNQvYqLWeopRqA/wIDNBa55/kPCHYhvb1ASzAU1rr/9rPNwA4CJQBXzZKtD4GLsbWw/YXrfUe+4QVrwIlwBKgrz3Raur4OUC61rpQKfURkAr8T2v9gL1c3wKfa63fPlVbuSLR8gauSLS8hSclWqLlc1WiJc4crk60WjJXJFrewNWJVkvWUhKtyzunOeX6+MtdG3+z/kqpi7DNF2EE3tFav3CSmOuASdg6XDZprcccH9NYs0+GobXOAbo3Wr65iW2dG+32L/v2WxvFHsQ2qUZT56nkJJNNND7fSbyktX7ouPgvgC9+x/FTGv3s0Lj2GRI7cexZMCGEEEIIIYQHs0+i9wZwIZALrFNKfam13tYophPwCDDQPsrtlF9AKN+j1UzssyduB6ZqreX2ihBCCCGEEL+TBe2U1yn0A/ZorbO11vXAPOD4r2n6O/DGrxPknWzE3fE8/tv3lFK3APcct3qV1vqu33Ocxj1RzqC1/gFIPmWgEEIIIYQQ4qSs2jlf5KyUGguMbbRqhtZ6hv3nVtgeO/pVLnD8fAud7cdZhW144SSt9be/dU6PT7S01u8B77m7HEIIIYQQQoiWyZ5UzThlYNN8sD0idD62r4darpTqobVucmpSj0+0hBBCCCGEEGcGN31h8SGg8ffwtLavaywXWKu1NgH7lFK7sCVe65o6qDyjJYQQQgghhDiTrQM6KaXaKaX8gNHAl8fFfI6tNwulVAy2oYS/Od2z9GgJIYQQQgghPII7vlxYa21WSt0NLML2/NUsrfUvSqmngSyt9Zf2bcOVUtuwffXTA1rrot86riRaQgghhBBCCI/gpqGDaK2/Ab45bt0TjX7WwH3212mRoYNCCCGEEEII0cykR0sIIYQQQgjhEaxuGDroLNKjJYQQQgghhBDNTHq0hBBCCCGEEB7BOV9X7B6SaAkhhBBCCCE8ggwdFEIIIYQQQgjRJOnREkIIIYQQQngEd03v7gzSoyWEEEIIIYQQzUx6tIQQQgghhBAeQZ7REkIIIYQQQgjRJOnREkIIIYQQQngEb3pGSxItIYQQQgghhEeQREs0i/YJAe4uQosQFmR0dxFajJcKOrq7CMKLPBCxx91FEF5mSYee7i5Ci2Gxes/FpjP5Vex3dxGEaJIkWkIIIYQQQgiP4E33GGQyDCGEEEIIIYRoZtKjJYQQQgghhPAI8oyWEEIIIYQQQjQzb0q0ZOigEEIIIYQQQjQz6dESQgghhBBCeATtPR1a0qMlhBBCCCGEEM1NerSEEEIIIYQQHsGbntGSREsIIYQQQgjhEbwnzZKhg0IIIYQQQgjR7KRHSwghhBBCCOERvGnooPRoCSGEEEIIIUQzkx4tIYQQQgghhEfwnv4s6dESQgghhBBCiGYnPVpCCCGEEEIIj+BNPVqSaAkhhBBCCCE8gkyGIYQQQgghhBCiSdKjJYQQQgghhPAI3tOfJT1aQgghhBBCCNHsPK5HSykVAYzRWr/p5PPkAOla68LTiJ0EVGqtX3ZmmZzhl7VZfDJ1BtpqZeClwxlxw3UO2031JuY8N5kDu/YQHBbK7U8+THRiPJVl5cx84jn279xNxkXDGD3xjoZ9pj7wOGVFJVgtFjqmdmP0xDswGI2urlqz2v3zer6e+Q7aaqXPhRcyeNQ1DtvNJhMLXnmNvL17CQoN5boH7ycyPp7cXbv4YprtV1VrGDpmNGefkwHA6s+/JOu771FKEZ+SzFX3jMfXz8/ldWtuB7dsJPOj99DaSpdzL6DnpVc6bLeYTCx9ZxpF+7PxDw5l6B0TCY2Jw2o2s2L22xTu34fVaqXTgMGkXXoVAMtnvcmBTesJDAvnmmcmu6NazU7aqfk9Mm0BS7N2EB0ezMLXJ7q7OB7rTG+n5v7cq6+tZeaTz1OQdwSDwUCPAf24atwt7qhas9v208/MnzYDq8XKgEuHM3zMKIftpnoT7z//SkNb3frkQ0Qn2Nrq3UnPs3/HbjIuuoDr7jl2jWA2mfjk9bfZvWkLBmVg5G030eu8ga6umtP06RnLuJu7YTAoFi05wKdf7HXYftWl7RgxtC0Wi6asvJ7X3t5EfmENALeM6Urf3nEAzFuwm+VrDru8/C2B9Gg5VwRw5/ErlVIelxR6OqvFwrzX3uLuF5/iiTlvsW7xcg7nHHCIWf31IoJCQ3j6o3cYOupKPpv+HgC+fn5cdttNXH3HbScc9/ZJj/CvWdN4fPabVJSW8fPSlS6pj7NYLRa+ens6f530BOPfmMrm5SvIP3DQIebn774nMCSEe2e8zTlXXM53s+cCENc2mX+8Opm7przG3556gi/feAuLxUJ5URFrvlrIHa++zPg3pmC1WNiyfIU7qtesrFYrqz94lxH3Pso1z77K3rWrKDmU6xCzc8US/IODue6FqXQffik/ffohANlZmVjMZq55ZjJXPfECO5b+QEVhPgCdBp7PRfc96vL6OIu0k3NcPaQ37zx+s7uL4fHO5HZy1ufesOuvZtL703n0nSns3bKdrZlZLqmPM1ktFj55/S3ufOEp/jX7TX5evOyEtlrzzXcEhgYz6cOZDBl1BV9Mnw3Y2mrkrTdy1R23nnDcRR98QmhkBE++P4PHZr9Jp7TurqiOSxgU3Hlrd554/if+cd9SzhvYijatQhxi9uaUc88jK7jrweWsXHuYW284C4C+veLo2C6cux9cwb2PreLqyzoQGCiXtiejnfRyB09MtF4AOiilNiql1imlViilvgS2ASilPldK/ayU+kUpNda+7h9KqZd+PYBS6mal1DT7zzcqpX6yH2+6Uuq0ul6UUo8ppXYppVYCXRqt/7u9XJuUUguUUkFKqVCl1D6llK89JqzxsrvkbN9FbKskYpMS8fH1JX3oYDatzHSI2bRqLRkjLgCg93mD2LF+E1pr/AMD6JjaDV+/E6sQGBwE2P5IW0xmlFLOr4wT5e7eTXRiIlEJCfj4+tJj8CC2r13rELNj7U+kXTAEgG4DB5C9aTNaa/wC/DHae/PM9SZo1BRWqwVTfT0WiwVTXT1hUVEuq5OzFGTvISwugbC4eIw+PrTvP4D9G9c5xOzfkEWnAecD0C49g7ztW9FaowBTXS1WiwWzqR6Djw++AbbfpcQuZ+MfHIK3kHZyjr7d2hEeGuTuYni8M7mdnPG55xcQQJfePQHw8fWlbecOlBaccjCMx8vZsYuYpERikmyffb2HDmbzKse22rwqk/72tup13iB2NmqrDj26nXSUxpr/fd/QM2YwGAgJD3d+ZVykc8cI8o5WcSS/GrNFs3z1Ic7pG+8Qs/mXIurqrQDs2F1CTHQAAG1bh7B1ezFWq6auzsK+/eWk94x1eR2Ea3liovUwsFdrnQY8APQG7tFad7Zvv1Vr3QdIByYopaKBBcBVjY5xPTBPKXWW/eeB9uNZgBtOVQClVB9gNJAGXAL0bbT5v1rrvlrrnsB24DatdQWwFLjUHjPaHmf63bVvRqWFRUTGxTQsR8bGUFpYdJIY2xvd6GMkMDiIqrLyUx57yv2P88AVY/APCqR3Cx8SUF5UTHjMsXYKj46moqi4yRij0Yh/cBDV5RUAHNy5iyl3jmfa+Hu4/M47MBqNhEVHM+iqK5l869958a+3EBAcRMfevVxXKSepLi0mOCq6YTk4MprqkuITYkLsMQajEb/AIOoqK2iXnoGvfwAf3TuWefffSeqIywgI8c6kQdpJCPdw5uceQHVFJZtXr6VLn57NV2g3KWvUDmBrq7Lj2qpxjNFoJDAkiKryptuqurISgIWz3ueFsffw7qTnKS8ucULp3SM6KpDCotqG5cKiWqIjA5uMHzGkLVkbbSMSsveX0yctFn8/A2GhvqR2iyYmpul9z2TSo+VaP2mt9zVanqCU2gRkAm2ATlrrAiBbKZVhT7y6AquAC4A+wDql1Eb7cvvTOOe5wGda62qtdTnwZaNt3e29bFuwJW3d7OvfAX4dtH0L8N7JDqyUGquUylJKZS18f95pFMUzTXj5Gf7vvx9gNpnYuX6zu4vjVm26dGbCm1MZ98pLLP90Aab6emoqK9m+9ifue2c6D86ZRX1tLRt/XOruorpV/r49KIOBMa9M5/oXp7Fl0VeU5x91d7E8jrSTEJ7JYrbw7tMvMuSay4lNSnR3cTyS1WKhtKCQ9t3P4uEZr5Nydlc+e3uWu4vlFkMGtaJTh3Dmf5kNwIbNhazbkM/LzwzkoQm92bG7FKvVm55GEifTEhKtql9/UEqdDwwDzrH3KG0AAuyb5wHXAddgS5I0toFcc7TWafZXF631pD9ZntnA3VrrHsBTv55fa70KSLGX0ai13nqynbXWM7TW6Vrr9JE3jf6TRfltETHRlOQfG95QUlBIREz0SWIKANuHSE1VNcHhYad1fF9/P3oOzGDTcUMNWpqw6CjKCo+1U1lREaHRUU3GWCwW6qqqCQoLdYiJa9MGv8AA8vcfYO/GTUTGxxEcHo7Rx4ezB5zDwe07nF8ZJwuKiKKq+Ngdz6qSIoIio06IqbTHWC0W6muq8Q8JZW/mSlp3T8Pg40NgWDjxnbpQmOP4ELG3kHYSwj2c+bn34ctTiWudxAWjrjxlbEsQ3qgdwNZW4ce1VeMYi8VCTWU1wWFNt1VwWBh+Af70PHcAAL3PH8TBXd7z96uouKZhKCBATHQARSU1J8Sl9Yjh+qs78tSL6zCbrQ3rP/5sD+MfWsFj/16LAg7lVZ2wr/AunphoVQChTWwLB0q01tVKqa5ARqNtnwFXAH/BlnQBLAauVUrFASilopRSyadRhuXAlUqpQKVUKHBZo22hwGH781fHD0OcC3xEE71ZrpbctTP5uYcoPHwEs8lE1pLlpA7s7xCTOrA/mYsWA7B+2Uq69Er9zWeuaqtrKLMPq7OYLWzNXEdC29bOq4QLtOrUiaK8w5QcOYrZZGLL8pV07dfPIaZr/35sXPwjAL+sWk271B4opSg5chSLxQJAaX4+hbm5RMTFER4by8Edu6ivrUNrTfamzcS2adntBBDbrgPlRw9TUZCPxWwme+1qktPSHWKS0/qwe/VSAPZlZZLUtRtKKUKiY8jbbrv/YKqrJX/vbsITW7m4Bq4h7SSEezjjcw/gi3fmUlNVxajxY51WdldL7tqZgkN5DW21fslyUgc4tlWPAf1Za2+rDctW0vkUbaWUovs5/di9cQsAO9dvIjGljfMq4WK79paRlBBMfGwgPkbF4AGtyMxyHHHQPiWM8bf34OkXsygrr29Yb1AQGmJ7/i+lbSgpyaGs31yAOBnlpJfrKVvHj2dRSn0EpAI1wFGt9Uj7en/gcyAF2IlthsJJWuul9u0LgbO11u0bHet64BFsSaUJuEtrnXmq6d2VUo8BfwPygQPAeq31y0qpO4AHgQJgLRCqtb7Zvk8CsA9I1FqXnqqeS47scXrjb81cx6dTZ2C1WhlwyYVcfNNovnr3fdp27UTPgRmY6uqZ/e+XObgnm6DQUG578sGGIRGPXX8LtVXVWMxmAkOCmfDyswSHhfLmw09hNpmwak2XtB5ce/dYjD7Om969sNz5j7rtysrim5mzsFot9B42jPOvH8XiDz4iqVNHzurfD1N9PQteeY3D2dkEhoRy3YP/JCohgY1LfmT5/P9i9DGilIHzR1/XML374g//w9YVKzEYjSS2b8eVE+7Gx9e586PsL6g/ddCfdHDzetb8Zw7aaqXzoCH0uuxqfv7sY2JSOpDcKx2zqZ5lM6dRdGAf/sEhDBk3kbC4eEy1tSyf9SYlebmgNZ0HDSH14ssBWPL2axzeuY3aygoCw8Lpc8V1dBk81Ol1cSZvaKcHIvY47dh/xH2vzOOnrfsoqagiOjyE8aOHMWpY+ql3PMN4cjstiXb+s03N/bkXEBTEo6P+RkLb1vjYJ8o476rLGDRyhFPrYXHBsLJfMtcx/42ZaKuVjIsv5KIbr2fhrA9o26UTqQP7Y6qvZ+5zkzm4O5vgsBBuefwhYpISAHhi9K3UVldjNpkJCgnmrpeeITGlLcVH8pnz/GRqKqsICQ/jxocmEhUf57Q6vHrvTqcd+2TS0+IY97ezMRgU3y09yMef7eHGUZ3ZnV3G2p+P8u9/9SelTRjFpbZnuQoKa3j6pSx8fQ1MfeFcAKprzEybuYXs/af3bGBz+ebjkS1i9rKU5BSn/PLn7M9xef09MtFqqZRS1wJXaK1vOp14VyRa3sAViZa3cEWiJc4cnpZoiZbPFYmWt3BFouUNXJ1otWQtJ9Fq56REa5/L6y8T+DcTpdRU4GJssxQKIYQQQgghzmBndKJln6Fw8Uk2XaC1LjrJ+iZprcc3T6mEEEIIIYQ4U7WIjrfTckYnWvZkKs3d5RBCCCGEEEJ4lzM60RJCCCGEEEJ4EO/p0JJESwghhBBCCOEpPPHbp/4Y76mJEEIIIYQQQngI6dESQgghhBBCeATlRWMHpUdLCCGEEEIIIZqZ9GgJIYQQQgghPIPynh4tSbSEEEIIIYQQHkGGDgohhBBCCCGEaJL0aAkhhBBCCCE8hPf0A3lPTYQQQgghhBDCQ0iPlhBCCCGEEMIjKJkMQwghhBBCCCGamfKeAXfeUxMhhBBCCCGE8BDSoyWEEEIIIYTwCMqL+oG8pyZCCCGEEEII4SGkR0sIIYQQQgjhEWQyDCFcyGjwnjecEEIIIZqRud7dJRCiSZJoCSGEEEIIITyDF806KImWEEIIIYQQwiMoL0q0vKcmQgghhBBCCOEhpEdLCCGEEEII4RFkenchhBBCCCGEEE2SHi0hhBBCCCGER/CmZ7Qk0RJCCCGEEEJ4BKWM7i5Cs/GelFEIIYQQQgghPIT0aAkhhBBCCCE8gjcNHfSemgghhBBCCCGEh5AeLSGEEEIIIYRH8KYeLUm0hBBCCCGEEB5BJsMQQgghhBBCCNEk6dESQgghhBBCeARvGjroPTURQgghhBBCCA8hPVpCCCGEEEIIjyDPaAkhhBBCCCGEaJL0aAkhhBBCCCE8gvRoCSGEEEIIIUQzMyiDU16nopS6SCm1Uym1Ryn18G/EXaOU0kqp9FMdU3q0/iClVAQwRmv9pn35fOB+rfVItxbsOL+szeKTqTPQVisDLx3OiBuuc9huqjcx57nJHNi1h+CwUG5/8mGiE+OpLCtn5hPPsX/nbjIuGsboiXc07PPFzDmsXbSE6spKXvt2gaur5BS7stazcMZMrFYrfYdfyHnXXeuw3Wwy8enkVzm0Zy9BoaH85eEHiIyP5+DOXXw+9U0ANJoLxoym24BzAKiprOS/U6ZxdP8BFIprJo6n7VldXV43Zzq4ZSOZH72H1la6nHsBPS+90mG7xWRi6TvTKNqfjX9wKEPvmEhoTBxWs5kVs9+mcP8+rFYrnQYMJu3Sq9xUC+eTdmoej0xbwNKsHUSHB7Pw9YnuLo7HOhPb6Y9+1gF8+8EnrP7mO5TBwPUTxnF2vz4ALJn/BSsXLgKtGThyBBeMsr1vc/dk89HkN6irqSE6IZ5bHn+AwOAg11a4mWz76WfmT5uB1WJlwKXDGT5mlMN2U72J959/paHdbn3yIaITbNcI7056nv07dpNx0QVcd4/tGqG2uppXJzzUsH9pQRF9Lzyfa+8e69J6uUqftHjG3ZqKwaBYtDiHTz/b5bD9kuHtGHlReyxWTW2tmSlvb+BgboWbSit+i7J1o70BXAjkAuuUUl9qrbcdFxcK3AOsPZ3jSo/WHxcB3OnuQvwWq8XCvNfe4u4Xn+KJOW+xbvFyDucccIhZ/fUigkJDePqjdxg66ko+m/4eAL5+flx2201cfcdtJxy3x4D+PDT9VZfUwRWsFgtfvjWdm596kolvTWPT8hUcPeDYTlmLvicwJIT735nOwCsv59v35gAQn5zMna9PZvy017j56Sf5fNpbWCwWABbOeIfOfXpz3/Q3GT/tNWLbtHZ53ZzJarWy+oN3GXHvo1zz7KvsXbuKkkO5DjE7VyzBPziY616YSvfhl/LTpx8CkJ2VicVs5pp6pvOuAAAgAElEQVRnJnPVEy+wY+kPVBTmu6MaTift1HyuHtKbdx6/2d3F8HhnWjv9mc+6wzkHyFqynMdnv8X4l57mP6++idVi4VB2DisXLuLht1/hsXensWXNT+Tn5gHwwYtTuHLczTw++03Szj2H7+e1zBuOVouFT15/iztfeIp/zX6TnxcvO6Hd1nzzHYGhwUz6cCZDRl3BF9NnA7ZrhJG33shVd9zqEB8QFMQj70xteEXFx5J27gBXVcmlDAa48+89eeLfq/jHxO85b1Br2rQOdYj5ccVB7rxvMePvX8L8z3fz95tT3VTalkUpo1Nep9AP2KO1ztZa1wPzgCtOEvcM8H9A7enU5YxItJRSKUqpHUqp2UqpXUqpD5VSw5RSq5RSu5VS/ZRSUUqpz5VSm5VSmUqpVPu+k5RSs5RSS5VS2UqpCfbDvgB0UEptVEq9ZF8XopSabz/Xh0op5ZYK2+Vs30VsqyRikxLx8fUlfehgNq3MdIjZtGotGSMuAKD3eYPYsX4TWmv8AwPomNoNXz/fE47bvltXwqOjXFIHV8jdtZvopASiEhPw8fUldfC5bM/8ySFm+9q19L5gKADdBw1k76bNaK3xC/DHaLS9ec31JrD/j9dWVZGz9RfSh18IgI+vL4EhIa6rlAsUZO8hLC6BsLh4jD4+tO8/gP0b1znE7N+QRacB5wPQLj2DvO1b0VqjAFNdLVaLBbOpHoOPD74BLfOO8KlIOzWfvt3aER565tb/dJ1p7fRnPus2rcwkfehgfP18iUlMILZVEjnbd3Fk/0HandUZv4AAjD5GOvfswcblqwE4mnuITj27A9C1by82LFvl2go3k5wdu4hJSiQmyfbZ13voYDavcmy3zasy6W9vt17nDWJno2uEDj264evn1+Txjx48REVpGR1Suzm1Hu7SuWMUeUeqOHK0GrNZs3xlLuf0TXSIqakxN/wcEGAErV1dTNGIUmqsUiqr0atxV2sr4GCj5Vz7usb79wbaaK2/Pt1znklDBzsCo4BbgXXAGGAQcDnwKLbG3aC1vlIpNRSYC6TZ9+0KDAFCgZ1KqbeAh4HuWus0aBg62AvoBuQBq4CBwEpXVO5kSguLiIyLaViOjI1h3/adJ4mJBcDoYyQwOIiqsnJCIsJdWlZ3KisqIjzmWDuFx0RzcOeu42KKCY+1xRiNRgKCgqkuryA4PIyDO3ay4PWplOYXMOqfEzEajRw9cpTg8HAWvDqFw/v20apjB0aO+zt+AQEurZszVZcWExwV3bAcHBlNQfbuE2JC7DEGoxG/wCDqKitol57B/o1ZfHTvWMz19WSM/hsBXpaI/kraSQjn+jOfdaWFRbQ7u0ujfaMpLSwiqV0yX74zl8qycvz8/diamUVyl44AJKW0ZdPKTNLOPYf1P66kJL/QBbVsfmWN2gRs7ZZzXLs1jjEajQSGBFFVXk5I+KmvEdYvWU7vIefi5nvOThMdFUBhYU3DcmFxDV06nXgTeuRF7bnqso74+Bh4ZNIKVxaxxXLWZBha6xnAjD+yr7J9i/IrwM2/Z78zokfLbp/WeovW2gr8AizWWmtgC5CCLel6H0BrvQSIVkqF2ff9Wmtdp7UuBPKB+CbO8ZPWOtd+jo324wov16ZrFya+NY07X32ZZZ8uwFRfj9VqIW/PXvpfchHjp76Gb0AAyz5tmcNLnCF/3x6UwcCYV6Zz/YvT2LLoK8rzj7q7WB5H2kkI90hMacvwMdcy5f5/MfWBJ2jdsT3KPnrhpocmsvzzr3nu7xOoranBx/dMumd9+n7+cTnpQ89zdzHcbuG32dx213e89/5WRl/jXc9pO4ubhg4eAto0Wm5tX/erUKA7sFQplQNkAF+eakKMMynRqmv0s7XRspVT9+w13tfyG/GnjGvcbbnw/XmnOO2fExET7XCnraSgkIiY6JPEFNgKbLZQU1VNcHgYZ5Lw6GjKCo+1U1lhEWHR0cfFRFFWYIuxWCzUVlcRFOY4FjuubRv8AgI4un8/4dExhMXE0Kar7U5p94EDyNuz18k1ca2giCiqiosalqtKigiKjDohptIeY7VYqK+pxj8klL2ZK2ndPQ2Djw+BYeHEd+pCYY53tc+vpJ2EcK4/81l34r5FDfsOvHQEj86cwj+nvkhQaAjxrZMASEhuw4TJz/LozCn0veA8YpIch4u1FOGN2gRs7RZ+XLs1jrFYLNRUVhMcduprhNw92VgsFtraewG9UVFxLTExgQ3LMVGBFBXVNBm/bFUu5/RLckXRxB+zDuiklGqnlPIDRgNf/rpRa12mtY7RWqdorVOATOByrXXWbx30TEq0TmUFcAM0DAMs1FqX/0Z8Bbbs9nfRWs/QWqdrrdNH3jT6DxX0dCV37Ux+7iEKDx/BbDKRtWQ5qQP7O8SkDuxP5qLFAKxftpIuvVK9tpu/Ka06d6Lw0GGKjxzFbDKxefkKzurfzyGma/9+rF+8BICtK1fRPtXWTsVHjjZMflGSn09Bbi6RcfGERkUSHhtDQa5t0oO9mzYT17YN3iS2XQfKjx6moiAfi9lM9trVJKc53thJTuvD7tVLAdiXlUlS124opQiJjiFv+1bA9gxS/t7dhCe2whtJOwnhXH/msy51YH+ylizHVG+i8PAR8nMPkXJWZwDKS0oBKD6az8YVq+k77HyH9Varlf/Nncfgyy92UU2bV3LXzhQcymtot/VLlpM6wLHdegzoz1p7u21YtpLOp3mN8PMS7+/N2rWnhKTEEOLjgvDxUQwe1JrMrMMOMUmJwQ0/9+2TQN7hSlcXs0VSBqNTXr9Fa20G7gYWAduBT7TWvyilnlZKXf6H66LPgAfzlFIpwEKtdXf78mz78vxftwGDgVlAe6AaGKu13qyUmgRUaq1ftu+7FRiptc5RSn0EpAL/A76m0fTuSqlpQJbWenZT5VpyZI/TG39r5jo+nToDq9XKgEsu5OKbRvPVu+/Ttmsneg7MwFRXz+x/v8zBPdkEhYZy25MPEmu/O/fY9bdQW1WNxWwmMCSYCS8/S2JKW/771izWLV5KWWEx4TFRDLx0BCNvucFpdSipNJ866E/auS6LhTPeRVut9LnwAoaMvo7v3/+Q1p06clZGf0z19Xz68qvkZdvaafSD9xOVmMCGJT+y7NMFGI0+KINi6F+u5+xzMgDI25vNZ1OmYTGbiUxI4NqJEwgMde7zNdlH604d1IwObl7Pmv/MQVutdB40hF6XXc3Pn31MTEoHknulYzbVs2zmNIoO7MM/OIQh4yYSFhePqbaW5bPepCQvF7Sm86AhpF78h/+OebyW2k4PROxx2blOx32vzOOnrfsoqagiOjyE8aOHMWrYKb/G5Izjye20JLqnU477Zz7r/vf+PFZ/8z0Go5FRd4+le4atrV6++0Gqyssx+vhw7V2307WP7bHtJfO/YNlnCwFIGzyAK8fe7JQblBar86/Pfslcx/w3ZqKtVjIuvpCLbryehbM+oG2XTqQOtH32zX1uMgd3ZxMcFsItjz9ETFICAE+MvpXa6mrMJjNBIcHc9dIzJKa0BeDJMbdxxwuTSHDBDcZXx29x+jmakt47nnG32KZ3/27Jfj5esJMbR5/F7j2lrM06zLhbU0lLjcNstlJZZeKtdzZy4KD7pnf/ZsHVLeJOet/0653yy78u62OX1/+MSLQ8lSsSLW/gikTLW7g60RLezdMSLdHyOSvR8kauSLS8gTsTrZampSRa/fuOccov/9p1H7m8/vIEpxBCCCGEEMIjOGvWQXeQZ7SEEEIIIYQQoplJj5YQQgghhBDCI0iPlhBCCCGEEEKIJkmPlhBCCCGEEMIjKOU96Yn31EQIIYQQQgjRohlk6KAQQgghhBBCiKZIj5YQQgghhBDCIyiD9GgJIYQQQgghhGiC9GgJIYQQQgghPII3TYYhPVpCCCGEEEII0cy8J2UUQgghhBBCtGje9IXFkmgJIYQQQgghPIIMHRRCCCGEEEII0STvSRmFEEIIIYQQLZp8YbEQQgghhBBCiCZJj5YQQgghhBDCIyiD96Qn3lMTIYQQQgghRIsmk2EIIYQQQgghhGiS96SMLVC358a4uwgtwhWZXdxdhBaj12P3ursIwoss6dDT3UUQXmZo0SZ3F6HFKP18uruL0CKMfWmKu4sgmpk3fY+W9GgJIYQQQgghRDOTHi0hhBBCCCGER/CmZ7S8pyZCCCGEEEKIFs2bZh2UoYNCCCGEEEII0cy8J2UUQgghhBBCtGjeNHRQerSEEEIIIYQQopl5T8oohBBCCCGEaNmkR0sIIYQQQgghRFO8J2UUQgghhBBCtGjeNOug99RECCGEEEII0aLJZBhCCCGEEEIIIZrkPSmjEEIIIYQQomXzoqGD0qMlhBBCCCGEEM3Me1JGIYQQQgghRMumjO4uQbORREsIIYQQQgjhEbxp1kEZOiiEEEIIIYQQzcx7UkYhhBBCCCFEyybTuwshhBBCCCGEaIr3pIxCCCGEEEKIFk170TNa3lMTJ1JK/QOo1lrPPc34FGCh1rq7M8v1e/mdlUHo1f8Eg4GaNV9Q/YNjdQyR8YTf+CQqMBSUgcqv3qB+22oMUYnEPPox5vwDAJhytlLxyQvuqILLZGT04N5/3oTBYODLL5by/tyFDtuvunoo11w7DKvVSk11Lc8/P4ucfXkYjUYe/ddtdOmSgo/RwDffrGLunK/cVAvnOzsujOt6tEYBqw4U8d3uow7bO0aHMKp7a1qFBfJu1j42HC4FoHVYIH/p2YYAHyNWDd/uOsLPeSVuqIFrSDs17Ze1WXwydQbaamXgpcMZccN1DttN9SbmPDeZA7v2EBwWyu1PPkx0YjyVZeXMfOI59u/cTcZFwxg98Q4A6mtrmfnk8xTkHcFgMNBjQD+uGneLO6rWLP5o+wB8+8EnrP7mO5TBwPUTxnF2vz4ALJn/BSsXLgKtGThyBBeMuhKA3D3ZfDT5DepqaohOiOeWxx8gMDjItRV2sUemLWBp1g6iw4NZ+PpEdxfHrXzapxM4/A5QBuo3fkvdmo8dtquwWIIuewAVEIJSBmp+fBfz3nVg8CHwknvwSewM2krNd29hPrDZTbVwvp1Z6/ny7Zloq5W+F13IkOuuddhurjfx8eRXObR7L0FhoYx55AGi4uM5uHMXC6a8aQvSmmE3jKb7wHPcUIMWwCCzDp4xlFI+Wuu33V2OP00ZCB31IKVv3I2lNJ+o++dQt3UFliP7GkKCh99K7YbF1KxcgDGhHZHjXqXwKdsHsKXwEMUv3uiu0ruUwaC4/8G/MeHu/yM/v5j35jzNihXrydmX1xCzaNFqPvvvEgDOPbcX90y8gXvveYkLhvXDz9eXG8c8ir+/H/M+foHvv1vD4cOF7qqO0yhgdGobpqzeTUmNiYfP68LmI2UcqahtiCmurmfuhv0M6xjnsG+9xcrs9fspqKojPMCXR87ryrb8cmrMFhfXwvmknZpmtViY99pbTJj8LJGxMbww7l5SB2aQmNK2IWb114sICg3h6Y/eYd3iZXw2/T1un/Qwvn5+XHbbTeTt20/evv0Oxx12/dV06d0Ts8nEa/c+xtbMLLpnpLu6en/an2mfwzkHyFqynMdnv0VZURGv3/cYT30wg8P7D7Jy4SIefvsVjD6+TH3wcXqc04+41kl88OIUrr7zNjqn9WD119/x/bwFXH7bTW5sAee7ekhvbrw4g4emfOruoriXMhB40d1UffQw1vJCQm+dimn3GqyFBxpCAgbdgGn7curXL8QQ05aQ65+l/I2/4tfrYgAqZo5DBUUQPPrfVM66G9BuqozzWC0WPn9jOrc/9xThMdFMu+d+zu7fj/jkY+/Jdd99T2BICA/Oms7Gpcv536w53PDIg8QnJzN+ymSMRiPlxcW8dudEzsroh9HoPUmFONEZ8YyWUipFKbVDKfWhUmq7Umq+UipIKdVHKbVMKfWzUmqRUirRHr9UKfWaUioLuEcpNUkpdb99W5pSKlMptVkp9ZlSKtK+vo9SapNSahNwl/tqe3K+yd2wFORiKcoDi5na9d/h32PwcVEaFRAMgCEgBEu59yUHp+Psbh3IzT1KXl4BZrOF77/LZPDgPg4x1VXHLpIDAv1B2z5QtNYEBvpjNBrwD/DDZDZTVVXj0vK7SkpkMAVVdRRW12PRmqxDJfRMCHeIKa6p51B5za/N0yC/qo6CqjoAympNVNSZCPH3zvs+0k5Ny9m+i9hWScQmJeLj60v60MFsWpnpELNp1VoyRlwAQO/zBrFj/Sa01vgHBtAxtRu+fr4O8X4BAXTp3RMAH19f2nbuQGlBy/xb9mfaZ9PKTNKHDsbXz5eYxARiWyWRs30XR/YfpN1ZnfELCMDoY6Rzzx5sXL4agKO5h+jU0zYQo2vfXmxYtsq1FXaDvt3aER7q3b12p8OY1AVrcR7W0iNgNVO/bRm+nQc4BmmN8re1lfIPxlpZZNs3JhlzzkZbSHUpurYSY1Jnl5bfVQ7u2k10UgLRiQn4+PrS87xz2Zb5k0PML2vW0mfYUAB6nDuQPRs3o7XGL8C/Iaky15tQyuXFbzkMRue83FEVt5zVPboAb2qtzwLKsSVDU4FrtdZ9gFnAvxvF+2mt07XWk487zlzgIa11KrAFeNK+/j1gvNa6pzMr8UcZImKxlh4brmQtzccYHusQU/W/mQSkX0TM018R8Y9XqZj/csM2Y3QSUQ++T+SEt/Ftn+aycrtDbGwk+UeLG5bz84uJjY08Ie6aa4cx/78vc/f40bwy+X0AlixeR01NHQu/mcoXX77Ghx/8j/LyKpeV3ZUiAnwpqalvWC6pMRER4Psbe5xcckQQRoOBQntC4W2knZpWWlhEZFxMw3JkbAylhUUnibH9rTL6GAkMDqKqrPy0jl9dUcnm1Wvp0scj/yyf0p9pnxP3jaa0sIikdsns2fwLlWXl1NfWsjUzi5L8AgCSUto2JHLrf1xJSX7LTFDF72cIjcFaUdCwbC0vwBAa7RBTu+J9/LpfQNj4Dwm+/llqFtmGwVnys/HtfA4oA4bwBHwSO2EIdby+8BZlhUVExB57X4XHRFNW5PieLC8qJjzGFmM0GgkICqa6vAKAAzt2Mnnc3bx6xwSuuvsO6c06A3jPrdFTO6i1/vX23AfAo0B34Htlu61gBA43inccnAwopcKBCK31MvuqOcCnSqkI+/rl9vXvAxc3fxWcK6DPCGrXLqT6x4/wTelB+E2TKHr+L1jLCyl48nJ0dRk+bboScftLFD0/Gl3rnQnE6Vow/wcWzP+B4SPO4eZbr+CZp2bQrVt7rFYrIy+ZQFhYMG/P+BfrftpKXl7BqQ94Bgrz9+GWPinMWZ/jhYNMmo+00+9nMVt49+kXGXLN5cQmJbq7OB4jMaUtw8dcy5T7/4V/QACtO7ZH2S/2bnpoIp9Mmc43c/9D6sAMfHzPpEsEcSp+Zw+hfvN31K1dgLHVWQRd/iAVM8ZSv/FbDNFtCb3tDaxlRzHnbgNtdXdxPVLbrl345/RpHD1wkE8mv06Xvn3w9fNzd7E8jvaiZ7TOpB6t469PKoBftNZp9lcPrfXwRtudkkUopcYqpbKUUlnvb813xilOylpagCEivmHZEBGHpczx4j8w43JqN/wAgClnC/j4o4IjwGxCV5cBYD64A0thLsbYtnirgoIS4uKjGpbj4qIoKGh6AoLvv8vkvPNsQwuHjxjAmjWbsVgslJSUs3nTLs46u53Ty+wOpbUmIgOPfUBEBvpSWms67f0DfAzcldGRL7blsa+k2hlF9AjSTk2LiIl26DUpKSgkIib6JDG2v1UWs4WaqmqCw8NOeewPX55KXOukhokeWqI/0z4n7lvUsO/AS0fw6Mwp/HPqiwSFhhDfOgmAhOQ2TJj8LI/OnELfC84jRhLUM4a1otChF8oQFou1wrGnxi9tBPXbbPeTLYe2g48fKigctJXaH96m4p07qPp0EiogGEtxrkvL7yrhMdEOQ5HLCosIj3Z8T4ZFR1FWaIuxWCzUVlcRFBbqEBPftg3+gQEczXF8vlR4nzMp0WqrlPp1epcxQCYQ++s6pZSvUqrbbx1Aa10GlCilzrWvuglYprUuBUqVUoPs62/4jWPMsA9JTL+pe1xTYc3OdGAbxtg2GKKSwOhDQO/h1G1Z4RBjKTmCX+e+ABjjU1C+fujKElRIBCjbr4oxOgljbBssRYdcVnZX274tmzZtEkhMisXHx8iFwzNYsWK9Q0ybNseS1oED0zh48AgAR48Wkp5+NgABAf50796R/TmH8Ub7S6uIC/YnOsgPo1Kkt4pk85Gy09rXqBTj+rVn7cGihhn2vJW0U9OSu3YmP/cQhYePYDaZyFqynNSB/R1iUgf2J3PRYgDWL1tJl16pqFM83PDFO3Opqapi1PixTiu7K/yZ9kkd2J+sJcsx1ZsoPHyE/NxDpJxle26mvMT2u1R8NJ+NK1bTd9j5DuutViv/mzuPwZe3uIEZ4g+y5O3EENUKQ3gCGHzwO/s8TLvWOMRYywvwbWd7dMAQ3Qbl44euLgUff/ANAMCnXW+wWh0m0fAmrTt3oijvMMVHjmI2mdi0bAVnZfRziDk7ox8//2CbLGvLilV06Gl7TxYfOYrFYpvIqORoPvkHc4mMjz/hHMLWo+WMlzucSeMCdgJ3KaVmAduwPZ+1CJhiHxLoA7wG/HKK4/wNeFspFQRkA7/OG3wLMEsppYHvnFD+P8dqoWL+S0TeOQUMBmozv8JyJJvgS8ZiPrCduq0rqPj8dcJGP0rQkDGgNeUfPg2AX4dehFwyDm0xg7ZS/skL6OrTe0aiJbJYrLz80lxen/IABoOBhV8tZ1/2If4+9mp2bN/HihUbuHbUhfTt1w2z2UJFeRVPPzUDgPmf/sC/nhjLR/OeR6FYuHA5e/YcdHONnMOqYd7mg4w/pyMGpVh9oIjDFbWM7JrIgdJqNh8pIzkiiHH92hPka6RHQjgjuybyzI/b6dMqkk7RoQT7+ZDR1nY3cO76/eSWe9/EIdJOTTP6GBk98Q6m3v84VquVAZdcSFK7ZL56933adu1Ez4EZDLxkOLP//TJPjLmdoNBQbnvywYb9H7v+FmqrqrGYzWxauYYJLz9LQFAQ377/MQltW/8/e/cdX0WV/nH889zQSWgBAUW6oDTpggVFsONa1t7W3vvuz7K66trb6oplLSsq6iqWte7aFbGAgEhRpElTqQkt9CT3+f0xNyE3JCSsJDO5+b5fr/siM3Pu3GfOK0zumXPOc7jrvMsB2P+YI9l32CFhXeb/7LfUz87t2tBn8L7c+ocLiaWlcdKVFxNLDBF88i93sm7NGtJq1OCkKy+iXkY6ABM/+ZzP3wiWsug5aG8GHn5QOBdeia5+4GXGfz+PlTnrGHTu3Vx20lCOH1r1MlT+Zh5nwwePUP/kOyEWY/OUD4hnLaDOoDPIWzyLvNnj2PDxE9Q7/Cpq9z8WgPXvBPO4Y/UbBe9zJ56Txbq37gnzSipUWloaR110Pk/feAvx/Dj9Dh5Cizat+XDki7Tq1JEuA/ai3yEHMeq+B7n37Auom5HBKdf9CYD5P0zns1deJ61GDcyMYy65sFy989VSCg0dNC+e5ioFRXVdq6WX90/9yt8BjhrXOewQqoxeN1wVdgiSQo7fS18CZMc6MHtK2CFUGavefCLsEKqE0ScPDzuEKuPo9rtXiVyHh57+SYV8P37/+SGVfv3VqUdLREREREQizGOpM7OpWjS03H0+QYZBERERERGRClctGloiIiIiIhJ9qZTeXQ0tERERERGJhHha6gwdTJ0rERERERERiQj1aImIiIiISCSkUjKM1LkSERERERGRiFCPloiIiIiIREIq9WipoSUiIiIiIpEQT6GGVupciYiIiIiISESoR0tERERERCLBld5dRERERERESqMeLRERERERiQSPWdgh7DDq0RIREREREdnB1KMlIiIiIiKREE9LnR4tNbRERERERCQSNHRQRERERERESqUeLRERERERiQT1aImIiIiIiEip1KMlIiIiIiKR4GlhR7DjqKEVoiPfWRl2CFVC077HhR1CldFz15phhyApJD/uYYcgKWbVm0+EHUKV0ejoC8IOoUpYsz4/7BBkB9PQQRERERERESmVerRERERERCQaUqgbKIUuRUREREREJBrUoyUiIiIiItGgZBgiIiIiIiI7WAqNt0uhSxEREREREYkG9WiJiIiIiEg0pFA3UApdioiIiIiISDSoR0tERERERCLBUqgbKIUuRUREREREZPuZ2aFmNtPM5pjZdSUcv9rMppvZVDP7xMzalHVONbRERERERCQSLOYV8trmZ5qlAY8ChwFdgJPNrEuxYt8Bfd29B/AacG9Z16KGloiIiIiIRILFKuZVhv7AHHef6+6bgZeBo4oWcPfP3H19YnMc0Kqsk6qhJSIiIiIiKc3MzjeziUVe5xc5vAvwc5HtXxL7SnMO8F5Zn6lkGCIiIiIiEgmxtIo5r7s/CTz5W89jZqcBfYH9yyqrhpaIiIiIiFRnvwK7FtluldiXxMyGAjcA+7v7prJOqoaWiIiIiIhEQiyciU0TgN3MrB1BA+sk4JSiBcysF/AEcKi7LyvPSdXQEhERERGRSCgrQ2BFcPc8M7sU+ABIA0a4+w9mdisw0d3fBu4D0oFXzQxgobv/blvnVUNLRERERESqNXf/L/DfYvtuKvLz0O09pxpaIiIiIiISCSENHawQZTa0zKwt8K67d9uRH/y/ntfMDgA2u/vXOzKeUj7nT+4+rCI/pzINGLQff7z5RmKxNN4a9QojH09OvHLE74/l8uuvZfnSpQC8OvJ53hr1Kn0G7MVVf7mhsFybDu258bIr+fyjjys1/srSp+dOXHBWd2Ix+OCThbz65uyk48cM68AhQ9qQnx9n9ZrN/P2x71iWtQGAs07tQr/ezQF4+fWZjPl6UaXHX9HmTf6O0SOfIR6P033wEPofdUzS8bzcXLVm3RsAACAASURBVN5/7GGWzptL3fR0jrjiaho22wmA5Qvm8/HTT7J5/XqIxTj19rtxd979+99YtWwJMYvRvk9f9jv5tDAubYdSPZXP9PHf8tojTxLPj7P3EQdz8CnHJx3P3ZzL83c9wMJZc6jfIIOzb76WzBbNWbt6DU/fchcLZsxmwKFDOOGKiwrfk5ebyysPPc7sKdOIWYxh55xOr/33qexL2+F2dF1tXL+eBy+/tvD9q5Zn0++gAzju0vNJFTXa96XuwReBxdg8+X02jR2VdNwaNKPekf+H1UnHLMaGz54m76cJEKtB3cOvoEbLTuBxNnz4D/IWTg3pKsJ3/SOvM3riDDIb1ufdh64MO5xK99N3k/hwxAg8HqfnkKHsfeyxScfzcnN5e/hDLJk7l7oZGRxz9R9ptNNOhcdXL1/OE1dewaATTmDAUUcDMP7dd5n88Ue4Q6+DhtJ/2JGVek1SOULp0TKz3/K5BwBrga0aWmZWw93zfsO5/2dhfnZ5xGIxrrn1Fi49/UyWLVnCc2+9zhcff8q8OXOSyn30n/9w/823Ju37dtw3nHZEMAS1QcOGvD76Y8Z98WWlxV6ZYjG4+Jwe3HDb12St2MDf79qfcROX8PMvOYVlfpq3miuu/ZxNm/M5/OC2nH16V+5+cCL9ejenY/uGXPp/o6lZM8Y9t+zDhO+WsWFDZH8ttls8ns+nz/yT3//5JjIym/DiDdfRoU9fMlttSdTz/WefUKd+fc75+yPM+PpLvvjXCwy74mri+fm89+hwDrvkcpq1acuGnBxiNdLIz82jz7Df0bprN/Lzcnnt9r8yb/Ik2vXsHeKV/jaqp/KJ5+fzykP/4NL7bqdRs0zuu/Aquu+9Fy3bti4sM/a/H1I3oz63vPgUEz/9nLeeeJazb76WmrVqMezs01g0bwGL5y1IOu8HL7xCRuNG3Pz8k8Tjcdbn5BT/6CqnIuqqTr16XP/Phwu37zn/Cnrut3elXleFshh1D72Udf+6jviaLDLOfpjc2WOJZy0sLFJn31PJ/XEMmye9S6xpa9JPvJ01j55BrV6HAZDz1AVYvUbUP+kO1o64FKj8uSNRcOzg3px22ACuHf5q2KFUunh+Pu8/9RSn3HQzDTIzGXHtNezWrx/Ndt1yP5/8ycfUSU/n4kcf44cvv+TT50dy7B//VHj842efoUOvXoXbyxYuYPLHH3HWPfeSVqMGL912Gx379KVJy5aVem1RlUo9WuW9lDQze8rMfjCzD82srpn1NLNxZjbVzN4ws8YAZjbazPomfm5qZvMTP59pZm+b2afAJ0VPbmZjzKxnke0vzWzP4kEkesEuBK4ys8lmtp+ZPWtmj5vZN8C9ZtbfzMaa2Xdm9rWZdU68d5yZdS1yrtFm1tfM6pvZCDMbn3jPUSV8bollil+TmbVMXMtkM/vezPYrZ/1WuK579uCXBQtY9PPP5OXm8uE7/2HQQUO2+zwHHn4oY0ePYdPGjRUQZfg6dWzMoiXrWLJsPXl5zpivfmVg3xZJZab+kMWmzfkAzJi1kqZN6gDQulUG30/PJh53Nm3KZ97CNfTtudNWn1GVLZkzh0YtWtCoeXPSatRk94H78NPECUllfvp2Al0GHQBAp70GsvD7abg786dOoWnrNjRr0xaAuhkZxGJp1Kxdm9Zdg47ttBo12alde3KysyvzsnY41VP5zJ8xi6Y7t6Tpzi2oUbMmvQ8cxNSvxiWVmfrVOPY6JLhX9dp/X2ZOmoK7U7tuHTp070rNWrW2Ou/Y9z4q7O2JxWKkN2xY8RdTwSqqrgos/flXclatpkOPrqWWqWrSdu5MfMUi4quWQDyPzdM/p2anYg1Jd6x2PQCsdn3ia4P/U2lN25A3f3JQZP0qfONa0nbuVKnxR0m/ru1omFEv7DBCsWjOHJq0aEnjFi1Iq1mTLvvuy6wJ45PKzB4/gR4HDAZgj4EDmT8tuJ8DzPzmGxrt1DypYZb9y6/svFsnatauTSwtjdZduzDzm+T/z9VZLFYxr1CupZzldgMedfeuwCrg98BI4Fp37wFMA24ux3l6A8e5e/EFvp4GzgQws05AHXefUvzN7j4feBx40N17uvsXiUOtgL3d/WpgBrCfu/cCbgLuTJQZBZyQ+IyWQEt3n0iQC/9Td+8PDAbuM7P6xT56W2WKXtMpwAfu3hPYE5hcjjqpFM1atGDp4sWF28uWLKFZi+ZblTvw0EN48b13uOuxh9mpZYutjh887Ag+fOfdCo01TJlN6pCVvaFwO2vFBjIz65Ra/pAhrZn4XZDhc+781fTpuRO1a6XRIKMWPbo2pWlm3QqPuTKtXbmCjMymhdvpmZnkrFyRXGbFljKxtDRq16vHxpwcVi1ehJnx+l238cL1/8eEt9/c6vwb161j7qSJtO7Wo2IvpIKpnspndVY2jXdqVrjduFlTVmdll1omLS2Nuun1WLdmTannXL92LQDvjnieu8+/gqdvuYs1K1ZWQPSVqyLqqqhJn46h9+D9SGTSSgmxjKbEc5YXbsfXLCeWkZlUZuMXz1Or2xAaXPYi9U+8nQ0fPAZA/rK51Ow0ECxGrGELarTcjVhGM6T6yVmRTUbTLb83DZpkkpO9YqsyDRJlCu7nG3Jy2LxhA2PffIP9TjghqXyz1q35+cfprM/JIXfTJn6aNIk1WVkVfzFS6crb0Jrn7gWNhm+BDkAjd/88se85YFA5zvORu68oYf+rwDAzqwmcDTxbzrgK3+/u+YmfGxKkXfweeBAoeDz3CnBc4ucTgNcSPx8MXGdmk4HRQB1gy1iMsssUvaYJwFlmdgvQ3d23Gq9iZueb2UQzm7gsZ/V2XmbF+vKTTzlqv8GcetiRjP/iK265/96k45nNmtGhc2fGjvmilDNUL4P3a8Vu7Rvx2tvB8Mvvpi5nwnfLuP+O/bj2yj7MmLWCeLx6DjMpSTyez68zZ3D4JVdw4i23M2fieBZ+v2XOQzw/n/8+/CC9DjmcRs23fghQXaiefpt4fj6rlmfRvtseXPfkQ7TtsjtvPD4i7LAi79vPxtD3wOLPQFNfrS6D2Tz1Q9Y8fCrrRt1Ivd9dAxibJ78fDDc851HqHnwheb9MB4+HHa5UMWNeGUX/YUdSq27yQ9emrVox8OhjeOnWv/LSbbfRvG07LJXGy/1GqdSjVd65UkVXPs4HGm2jbB5bGnDFuwLWlfQGd19vZh8BRxE0gvqUM66Sznsb8Jm7H5MYajg68Rm/mlm2mfUATiQYgghgwO/dfWbRE5pZ0W8wpZXZq+hnu/sYMxsEHAE8a2YPuPvIYtf6JPAkQP92u1Xat/DlS5bQvMjY351atGD5kqVJZVavWlX481ujXuGy665JOj70iMMZ/eGH5Oelzpyj4rJXbEzqhWrapC7Z2VsPk+zZvRknHtuJa2/+kry8LX98R/17FqP+PQuAa67ow6+L11Z80JUovXETcrK3PHVbm51NRuMmyWWaBGUyMjOJ5+ezaf166mRkkN4kk1a770HdBg0AaNezF0vnzSvslfnoqcdp1KIlvQ+v+vlnVE/l07BpJiuXbelxWLk8i4ZNM0ss07hZU/Lz89mwdj31E3VTkvoNGlCrTm32TMw16n3Avoz970cVcwGVqCLqqsAvc+aSn59P684dd3jcYYrnZCX1QsUaNCOek9wLWKvnIax9KUj2lP/rj1CjFlavIb5+FRs/fpyCu3/6Hx4kf8UvlRW6REhGk0xyivQer1mRTUZmk63KrMnKpkFm08L7ed2MDBbNns2MsWP59PmRbFy3DovFSKtZi36HH07PoUPpOTTIFv7Ziy+QkZn8/1lSw//avlsNrCwyB+l0oKB3az5bGkrHUX7/BIYDE9x9W+M8coCMbRxvSLCiMySGIxYxCrgGaOjuBY+IPwAus8R4icSqz8WVpwxm1gZY6u5PJa4nMrPUp0+dxq5t27Jzq1bUqFmTg488gi8+TpoqR2azLX+QBg0dwryffko6fvDvhvHh26k7bBBg1pxV7NyyPs13qkeNGsagfXZh3MQlSWXat23IZefvya33fMPqNZsL98dikJFeE4C2rRvQtnUDJk1ZTipp0aEjq5YsZvWypeTn5TJj7Fe079MvqUyHPn2ZPmY0ALO+GUvrrt0wM9r26EnWzwvJ3bSJeH4+v/w4ncxdWgHw1aiX2LRhPYPPOKuyL6lCqJ7Kp83unVj+6yKyFi8hLzeXSZ+OocfeeyWV6b73XnzzQXCv+u7zL+nUq8c2h7eZGd0G9mf25GkAzJw0hZZtdy21fFVREXVV4NtPU7M3K3/RTGJNdiHWsAXEalCry/7kzhqbVCa+Zjk12wVTxGOZu2I1auHrV0GN2lAzeFZco11viMeTkmhI9bFzx46sWLyYVUuXkp+by/Qvv6RT3+T7+W79+jF19GcA/Dh2LG27dcfMOOP2O7j08Se49PEn6D9sGPsceyz9Dj8cgHWrg4fbq5cvZ+a4b+i2X3kGhlUP1bFHqyR/AB43s3rAXKDgL//9wCtmdj7wn/KezN2/NbM1wDNlFH0HeC2RkOKyEo7fCzxnZjeW8PmvAQ8R9HoVuA34OzDVzGLAPKD4o+LylIEgI+L/mVkuQWbEM8q4lkqTn5/PfTf/leEjRxCLpfHOq68xd/Yczr/qCn6cNo0vPv6UE888g0FDh5Cfn8fqVau59U9b0v623GUXmrdswaRvxm/jU6q+eNz5x9NTuf2GgcRixoefLWThLzmcduLuzP5pFd9MXMI5p3elTp00rv9jcKNdnrWeW+8ZT1pajPtuC549rF+fy/0Pf5tyQwdjaWkMPvNcXr/rdjwep9sBB9J011356tWXadGuAx369qPbAUN477HhPH3lpdRJT+eIy64CoE56Or0PP5J/3XAtmNGuZ2/a9+5DTnY237z5Ok123oUX/hz0ovY8+FC6H7jd6wJGhuqpfNLS0jjh8gt59Jqb8HicAYcdRMt2bXh3xAu07rwbPfbZi72POJiRd/6NW049j/oN0jnrL1vuSzeddDYb168nLzePqV+O45L7bqNl29Ycff5ZPHfX33j90adIb9iA066t+umoK6quACaN/oKL7r4lpCurQB5nwwePUP/kOyEWY/OUD4hnLaDOoDPIWzyLvNnj2PDxE9Q7/Cpq9w/Sda9/534AYvUbBe9zJ56Txbq37gnzSkJ39QMvM/77eazMWcegc+/mspOGcvzQvmGHVSliaWkccu65vHTbrcTjcfY8cAjNWrfm85deomXHDnTq15+eQ4bw1vCHeOySi6mTns4xV11d5nlfv+++IKtsWhqHnHcedeoXTw8gqcAKsqKEzcx2Jhjmt7t79RgIXZlDB6uypn3vDzuEKuOo69uHHYKkkPYtSk8EI/K/6PfMJWGHUGU0OvqCsEOoEkb67mGHUGWc0a1rlch2c+TTkyrk+/E75/Su9OsPZR2t4szsDOAO4Orq0sgSEREREZFkqZQXJBINrUTCiKSkEWZ2FnBFsaJfubseh4mIiIiISKRFoqFVEnd/hrLna4mIiIiISIpIpR6tFLoUERERERGRaIhsj5aIiIiIiFQvaSnUDaSGloiIiIiIREKsSuRGLJ8UajOKiIiIiIhEg3q0REREREQkElJp6GAKXYqIiIiIiEg0qEdLREREREQiIZXSu6uhJSIiIiIikaChgyIiIiIiIlIq9WiJiIiIiEgkqEdLRERERERESqUeLRERERERiQT1aImIiIiIiEip1KMlIiIiIiKRoPTuIiIiIiIiO1iahR3BjpNCbUYREREREZFoUI9WiM545fWwQ6gSWmXWCjuEKuORO7PCDkFSSK2cBWGHUHXkbQ47girh/PuGhx1ClbFmfX7YIVQJZ9iMsEOoQrqGHUC5KBmGiIiIiIiIlEo9WiIiIiIiEgmp1KOlhpaIiIiIiERCjVjqZMNIoTajiIiIiIhINKhHS0REREREIiGVhg6m0KWIiIiIiIhEg3q0REREREQkElJpwWI1tEREREREJBI0dFBERERERERKpR4tERERERGJBPVoiYiIiIiISKnUoyUiIiIiIpGQlkILFquhJSIiIiIikaChgyIiIiIiIlIq9WiJiIiIiEgkpNI6WurREhERERER2cHUoyUiIiIiIpGQSskw1KMlIiIiIiKyg6lHS0REREREIiGVsg7u0IaWmd0CrHX3+0s5fiGw3t1HmtmzwLvu/tp2fsaf3f3O3xxs2Z8zGviTu0+s6M+qSAumfMeY55/B43G6HDCEvr87Jul4fm4uHz7+MMvnzaVORgaHXnoVDZrtBEDWwgV8NuIJNm/YgJlxwq13U6NWLWaN+4qJb/0bj8dp26sP+5x0WhiXtkPNnDiJtx9/Co/H6XfoQQw+4bik43mbcxn1twf5dfZP1GuQwSnX/x9Nmjfn55mzeH34Y0Ehd4aeehLd9hkIwKsPDOfH8RNJb9SQqx9/uLIvqVL069qIi09uTyxmvPfFUl5+75ek478/aGcO368F+XFnVU4u9z8zm2UrNrFn54ZcdGK7wnKtW9bj9idm8PXkFZV9CZVC9VR+ffZsxgVndiUWMz74dCGvvvVT0vFjjmjHIQe2Jj/fWb1mM39/fArLsjYAcNYpu9Ovd3D/evn12YwZu7jS4w9Dn57NueDsHkGdfTKfV9+YlXT88IPbMezQ9uTHnY0b8xj++Hf8/EtOSNFWvoq4v6eKn76bxIcjRuDxOD2HDGXvY49NOp6Xm8vbwx9iydy51M3I4Jir/0ijnXYqPL56+XKeuPIKBp1wAgOOOhqA8e++y+SPP8Ideh00lP7DjqzUawrb9Y+8zuiJM8hsWJ93H7oy7HCqpFQaOlipPVru/vgOOM2fga0aWmZmgLl7fAd8xnYzszR3zw/js0sTj+cz+rmnOfq6v5DepAmjbrqe9n360mSXXQvL/DD6U+rUT+eMBx5h1tiv+OrlFzjssquJ5+fz4T+Gc9CFl9GsTVs25OQQq5HGhpwcvnrpeU667R7qNmjIR48/ws/fT2PXbt1DvNLfJp6fz5uPPsG5d/6Vhk0zeeSKP9Flr/40b9O6sMyEDz+ibno614x4gsmjx/DeiOc49fpraN6mDZcN/xtpaWmsWbGCv198JXsM6E9aWhp9DhrC3r87glH3/z3Eq6s4MYPLTu3AtQ98z/KVm3n0xp58PTmbhYs3FJaZs3AdF98+mU2b4xx5QAvOP74ttz8xkykzV3PhrZMByKhfg+fu7MO301eFdSkVSvVUfjGDi8/uxg13fENW9gb+ftd+jJu4lJ9/XVtY5qf5a7ji+i/YtDnO4Qe14exT9+DuhybRr9dOdGzXkEuv+YKaNWPcc/NAJkxezoYNeSFeUcWLxeDi8/bkhlu/DOrsnsGMm7A4qSH12Rc/898P5wGwV9+WnHdmD266/auwQq5UFXV/TwXx/Hzef+opTrnpZhpkZjLi2mvYrV8/mu265TvC5E8+pk56Ohc/+hg/fPklnz4/kmP/+KfC4x8/+wwdevUq3F62cAGTP/6Is+65l7QaNXjpttvo2KcvTVq2rNRrC9Oxg3tz2mEDuHb4q2GHIhHwmzvnzOwGM5tlZl8CnRP7zjOzCWY2xcxeN7N6if23mNmfir3/QDN7s8j2QWb2RimfdTdQ18wmm9mLZtbWzGaa2Ujge2BXM/uHmU00sx/M7K+J9x1qZq8WOc8BZvZu4ueDzWysmU0ys1fNLL2Ezy2xjJnNN7N7zGwScLyZXW5m081sqpm9/JsqdgdY+tMcGjVvQcOdmpNWoyadBuzD3G+TO+jmTZrA7vvtD0DH/gP45YfvcXcWTptC013b0KxNWwDqZmQQi6WxZtlSGjVvSd0GDQHYtVt3fpowrlKva0f7edZsMnduQWbLFtSoWZM999+P6ePGJ5X5Yew39Bl6IADd99uHOZOn4u7UqlO78I9u3uZcrMhDmPbdu1I3Y6tfp5TRuV0Gi5ZtZHHWJvLyndHjl7NPz8ykMlNmrmbT5uDZx48/5dC0ce2tzjOoTyYTpq0sLJdqVE/l16ljIxYtXceSZevJy3fGfP0rA/s1Tyoz9YfswjqYMXslTTPrANC6VTrf/7iCeNzZtCmfeQvW0HfPZpV+DZWtU8cmLFqyjiVL15OX54z58hcG9kv+Ulu0sVmnThq4V3aYoamo+3sqWDRnDk1atKRxixak1axJl333ZdaE5LqZPX4CPQ4YDMAeAwcyf9o0PPH7M/Obb2i0U/Okhln2L7+y826dqFm7NrG0NFp37cLMb6r2d4Tt1a9rOxpm1As7jCotLVYxrzD8po81sz7ASUBP4HCgX+LQv929n7vvCfwInLON03wG7G5mBX8RzwJGlFTQ3a8DNrh7T3c/NbF7N+Axd+/q7guAG9y9L9AD2N/MegAfA3uZWf3Ee04EXjazpsCNwFB37w1MBK4udo1llcl2997u/jJwHdDL3XsAF27jmivFupUrSG+y5QtdepMmrF2ZnVRm7coVZDRpCkAsLY1a9eqxcW0Oq5YsBoO37rmdl2+4hm/ffQuAhi1asHLxItYsX0Y8P5+5304gZ0XyOaua1VnZNGrWtHC7YdNMVmcnX9Oa7BU0bBqUSUtLo069+qxfEzwxXjhjJn+74FIevOhyjrn0opR52lmWpo1rsWzlpsLt5Ss3kdm4VqnlD92vOROmrdxq/wH9mvHp+OUVEmMUqJ7KL7NJXbKyNxZuZ2VvJLNx3VLLHzK4NRMnLwNg7oI19OnZjNq1YjTIqEmPrpk0bVr6e1NFZpM6ZGVt6R3NWrGBzMytr3vYoe15+tGDOfv0bjw+Ykplhhgq3d9Ll7Mim4ymW74jNGiSSU72iq3KNEiUiaWlUbtePTbk5LB5wwbGvvkG+51wQlL5Zq1b8/OP01mfk0Pupk38NGkSa7KyKv5iRCLqtw4d3A94w93XA5jZ24n93czsdqARkA58UNoJ3N3N7HngNDN7BhgInLEdMSxw96KPS04ws/MJrq0l0MXdp5rZ+8CRZvYacARwDbA/0AX4Khh5SC1gbLHzDyijzKgiP08FXkz00L1JFRbPz2fxrBmJeVm1efOuv7JT2/bs2q07g886j/cfeRAzo8VunVm9bGnY4Yaq9e6d+eMTj7B04c+88reH6NyvDzVrlf5FujoaMqAZndukc/V905L2N2lYk3at6jPxh9QdDrc9VE/lN3jfXditQ0OuuWU6AN9NzaJTh0bcf9s+rFmzmRmzVxGPV5+em7K8+/5c3n1/Lgfs24qTfr87DzzybdghVQm6v5dszCuj6D/sSGrVTW7UN23VioFHH8NLt/6VmrXr0LxtOyyWQpkNpFLEUqj7uKLmaD0LHO3uU8zsTOCAMso/A7wDbARedfftGVS/ruAHM2sH/Ano5+4rEwk36iQOvwxcCqwAJrp7TmJe10fufvI2zl9WmXVFfj4CGAQcCdxgZt2LX0uiEXg+wEnX/4V9jkmelLsj1W/chLVFepvWrlhBeuPkIUvpjZuQsyKL9MxM4vn5bF6/njrpGaQ3yWTnzl2om9EAgDZ79mb5/Lns2q077Xr3pV3vvgB8/+lHxKr4TbRh00xWLd/yxG11VjYNM5PrqUFmE1ZnZdGoWVPy8/PZuH4d9RpkJJVp3npXatetw9L5C2jVabdKiT1MWSs3s1ORIW7NGtcme+Xmrcr13qMhpxyxK3+8dxq5eclffPfv24yvJmWTn5+6X4hVT+WXvWJD4VBAgKaZdcheuWGrcj27N+XEYzty7S1jycvbMpRy1BtzGPXGHACuuawXvy5at9V7U032io1JPXdNm9QlO3vrOivw+Ve/cMn5vYDq0dDS/b10GU0yycna8h1hzYpsMjKbbFVmTVY2DTKbEs/PZ9P69dTNyGDR7NnMGDuWT58fycZ167BYjLSateh3+OH0HDqUnkOHAvDZiy+QUay+RcqSSlkHf+uljAGONrO6ZpZB0MAAyAAWm1lN4NRS353g7ouARQRD9J4po3hu4rwlaUDQ8FltZs2Bw4oc+xzoDZxH0OgCGAfsY2YdAcysvpl1KnbO8pTBzGLAru7+GXAt0JCgN6/4tT7p7n3dvW9FNrIAmrfvyKoli1m9bCn5ebnMGvdVYQOpQLvefZnxxecAzBk/jlZdumFmtO6xJ9k/LyR30ybi+fn8OmM6jXdpBcD61asB2LhuLdM+/oAuBwyp0OuoaK067Ub2osWsWLKUvNxcpnz+BXsM6J9UpsuA/nz78acATPviKzrs2QMzY8WSpeTnBzlQVi5dxrKff6Fx8+ZbfUYqmjk/h12a16VF09rUSDMO6N+Mr6ckDzvpuGt9rjy9Izc9PJ1VOblbnePA/k1Tfjic6qn8Zv20mp1b1Kd5s7rUSDMG7b0L4yYm95i3b9uAy87tzq33TmT1mi0N1phBRnrwp6Ft6wzatslg0tRqUGdzVrJzy3Sa71SPGjWMQfu2YtzE5GyLO7esX/hzvz4tWLR4bfHTpCzd30u3c8eOrFi8mFVLl5Kfm8v0L7+kU99+SWV269ePqaM/A+DHsWNp2607ZsYZt9/BpY8/waWPP0H/YcPY59hj6Xf44QCsWx30vK9evpyZ476h236DKvfCRCLkN/VoufskMxsFTAGWARMSh/4CfAMsT/ybUfIZkrwINHP3H8so9yQwNZGA4oZi8Uwxs++AGcDPwFdFjuUnEmCcCfwhsW95osftJTMreOR8IzCryPvKLJOQBrxgZg0JesGGu3uo43xiaWns/4dzePveO4jH43TZfzCZrXZl3Gsvs1O7DrTv048u+x/IR48/zMirL6V2ejqHXnoVAHXqp9PzsGG8ctN1YEbbPXvRrlcfAMY8/wxZC+cD0P+Y42nccuewLnGHSEtL46iLzufpG28hnh+n38FDaNGmNR+OfJFWnTrSZcBe9DvkIEbd9yD3nn0BdTMyOOW6IKfL/B+m89krr5NWowZmxjGXXEj9hkEv4L/uvp+5U79n3Zo13HHa2Rx0ReN5ygAAHGhJREFU+sn0P+SgMC91h4rH4eF//cTdV3YjFoP3v1rKgkXr+cNRrZk1fy1jp6zg/OPbUbdOGn+5cHcAlq3YxE2PBP/Fm2fWplmT2kydtTrMy6hwqqfyi8edf4z4gdv/vBexmPHh6J9Z+MtaTju+E7Pnruabb5dyzml7UKdODa6/qjcAy7M2cOt9E0mrEeO+v+4NwPoNedz/8ORqMXQwHnf+8c/J3P6XfYI6+3QBC3/O4bST9mD2nFV8M3ExRx7WgZ49diIvL87adbn87ZEqvWrJdqmo+3sqiKWlcci55/LSbbcSj8fZ88AhNGvdms9feomWHTvQqV9/eg4ZwlvDH+KxSy6mTno6x1x1dZnnff2++4JMxWlpHHLeedSpX7/M96SSqx94mfHfz2NlzjoGnXs3l500lOOH9i37jVIoldK7m0ck+5CZPQJ85+5Phx1LZXlkwtRoVH7EtcrUePjyeuROTTqWHadWjuaElVve1sNBZWvn39cl7BCqjDXrI7ViTGSdYTPCDqHq6Pr7KtGC+efk7yvk+/G5PbtV+vVX6jpapTGzbwmG/P0x7FhERERERCQcqTRHKxINLXfvU3yfmX0DFF9M5nR3n1a8rIiIiIiIVH2pNHQwEg2tkrj7XmHHICIiIiIi8r+IbENLRERERESql1Tq0UqhUZAiIiIiIiLRoB4tERERERGJhFRKhpFClyIiIiIiIhIN6tESEREREZFIiKXQHC01tEREREREJBKUDENERERERERKpR4tERERERGJBCXDEBERERERkVKpR0tERERERCIhleZoqaElIiIiIiKRkEpZBzV0UEREREREZAdTj5aIiIiIiESCkmGIiIiIiIhIqdSjJSIiIiIikaBkGCIiIiIiIjtYKjW0NHRQRERERERkBzN3DzsGiRgzO9/dnww7jqhTPZWP6qn8VFflo3oqP9VV+aieykf1VH6qKwH1aEnJzg87gCpC9VQ+qqfyU12Vj+qp/FRX5aN6Kh/VU/mprkQNLRERERERkR1NDS0REREREZEdTA0tKYnGFJeP6ql8VE/lp7oqH9VT+amuykf1VD6qp/JTXYmSYYiIiIiIiOxo6tESERERERHZwdTQEhERERER2cHU0BIRkcgzs7SwYxAREdkemqMlsp3MrAfQFqhRsM/d/x1aQBFkZm2A3dz9YzOrC9Rw95yw44oiMzsS+I+7x8OOJcrMbC7wOvCMu08PO54oM7O92foeNTK0gKTKM7N9gMnuvs7MTgN6Aw+5+4KQQ4ssM4sB6e6+JuxYJDxqaAlm1gn4B9Dc3bslGhK/c/fbQw4tcsxsBNAD+AEo+GLs7n52eFFFi5mdR7BQYxN372BmuwGPu/uQkEOLJDN7ARhI0IgY4e4zQg4pkswsAzgJOItgNMYI4GV9iUlmZs8DHYDJQH5it7v75eFFFS1mNg0o9cuPu/eoxHCqBDObCuxJ8PfvWeCfwAnuvn+YcUWNmf0LuJDg/94EoAFBg/S+UAOT0KihJZjZ58D/AU+4e6/Evu/dvVu4kUWPmU139y5hxxFlZjYZ6A98U+T3aZq7dw83sugyswbAyQSNCAeeAV5SL2DJzGx/4F9AI+A14DZ3nxNuVNFgZj8CXVx/3EuV6HEHuCTx7/OJf08FcPfrKj2oiDOzSe7e28xuAn5196cL9oUdW5SY2WR372lmpxL0+l0HfKvGe/WlOVoCUM/dxxfblxdKJNE31szU0Nq2Te6+uWDDzGqwjafHAolemdeAl4GWwDHAJDO7LNTAIsTM0szsd2b2BvB34G9Ae+Ad4L+hBhct3wMtwg4iytx9QWLI20Hufo27T0u8rgMODju+iMoxs+uB04D/JIbF1Qw5piiqaWY1gaOBt909F/39q9ZqlF1EqoEsM+tA4mZgZscBi8MNKbJGEjS2lgCbACMYlqOnVVt8bmZ/Buqa2UHAxQRfhqUEZnYUcCbQkeD3q7+7LzOzesB04OEQw4uS2cBnwH3u/nWR/a+Z2aCQYooMM3uH4B6eAUw3s/EE9ygA3P13YcUWYWZm+7j7V4mNvdED6NKcCJwCnOPuS8ysNaDhcFt7HJgPTAHGJHpPNby5GtPQQcHM2hOsYL43sBKYB5zm7vPDjCuKzGwOcDUwjS1ztNCE4C0STzrPIXgybMAHwD81lKlkZvYc8LS7jynh2BB3/ySEsCLHzNLdfW3YcURVYjhlqdz988qKpaowsz4Ec/0aEtyrVgJnu/ukUAOLmETGz4/dfXDYsURZ4m/fce7+SpF9BqS5u0YJVVNqaEkhM6sPxDQvpHRmNtbdB4YdR9SZWS1gd4In7DOLDiWUZGZ2j7tfW9a+6s7M6hA04LsCdQr2KxFNMv0+bT8zawjg7qvDjiWqzOwT4FjV0baZ2UR37xt2HBIdamgJZtYIOIOt0wErS1UxZvYYwQT8d0gelqP07glmdgTB8ImfCJ4StwMucPf3Qg0sokqaUG5mUzUcNZmZvQrMIBi+dCtB4oIf3f2KUAOLGP0+lV+igXUzUDD09HPgVjUmtmZmbwG9gI+AdQX79T0hmZndDWQBo0iupxWhBSWhUkNLMLOvgXFsPRzuudCCiigze6aE3UrvXoSZzQCGFWSBS8z/+4+77x5uZNFiZhcRzF/rABTNmJcBfOXup4USWESZ2Xfu3qug0ZCYcP6Fuw8IO7YoKPL71J7gIUeBDOBrdz81lMAizMxeJ0geUvC37nRgT3c/NryoosnM/lDSfn1PSGZm80rY7e7evtKDkUhQQ0tKfAIq8r8yswnu3q/ItgHji+6TwqfpjYG7CFIAF8jR08+tmdl4d+9vZmMIGhRLCH6v9AUG/T79LwpScZe1TwKJxedbu/vMsGMRqSqUXUcAnjez88yspZk1KXiFHVQUmVkrM3vDzJYlXq+bWauw44qYiWb2XzM7M/EU9B1ggpkda2Z6UryFJxLOXALkFHmh/38letLMGgN/Ad4myMh4b7ghRYe7r3b3+e5+MvALUJBWOj2RIU62tsHM9i3YMLN9gA0hxhNZZnYkwSLY7ye2e5rZ2+FGFT1mVs/MbjSzJxPbu5nZsLDjkvCoR0sws0uAO4BVbFnvQV3dJTCzjwgWSi1Y4PI04FR3Pyi8qKKllOGVBTTMMsHM3nX3YYmhJk4wn62A/v/J/8TMLgVuAZayZSi4lqAogZn1JBg2WJB1cAVwprtPCTWwCDKzb4EDgdFFFqL/3t27hRtZtJjZKOBb4Ax375ZYpuNr9ZJWX2poCWY2l2DtnqywY4k6DTUpm5llunt22HFIajCzq7d13N0fqKxYqoLEEhR76f9g+ZlZAyhcOFxKYGbj3H1AwVzJxD4lWSmmIOtgsXqa4u57hh2bhEMLFgsEE/HXhx1EFZFtZqcBLyW2Twb0hSbZODObDDwDvKf1s7bNzI4BPi3IdJbIAnqAu78ZbmSRkZH4tzPQj2DYIMCRwPhQIoq2nwFlzdsGMzvN3V8o3ogPppOq8V6KH8zsFCDNzHYDLge+LuM91dHmxFw2h8JkUJu2/RZJZerREszsDYK1aT4jOWW50rYWk1jl/WFgIMGN9GvgcndfGGpgEZJIfjEUOJvgi/ErwLPuPivUwCKqlF7SwqehEkgkwTiiYJ0/M8sgyGY5aNvvrF7M7GmCRul/SL6fq/GQYGYXuPsTZnZzScfd/a+VHVPUJYbA3UDyQvS3ufvGUAOLGDM7CLgR6AJ8COxDMBx1dJhxSXjU0BKlbS0nM0sDRipNcvmZ2WDgBaA+MAW4zt3HhhtVtJQ0/MbMprl797BiiiIzmwn0cPdNie3awFR37xxuZNGixkP5JO7nl7v7g2HHIqnFzDKBAQQN0nGallG9qaElsh3M7EvgQHffHHYsUZX4I3MawZo0S4GnCYZ79QRedfd2IYYXOWY2giARzaOJXZcATdz9zNCCiiAzuwE4AXgjsetoYJS73xVeVNFlZukA7r427FiiqmDJgLDjiDIze4ctSbK24u6/q8RwIsvMtrlEjrtPqqxYJFrU0KrGzOwVdz/BzKZRwo1Uk1y3ZmYjgT0IGg5FV33XsJwEM5tFkJXxGXf/pdixa939nnAiiyYzq0+QsnxoYtdHwO3uvq70d1VPiS8z+yU2x7j7d0WONXb3leFEFh1m1o3g/1/BEgFZBBnQfggvqmgysweBmsAoku/n+lKcYGb7b+u4u39eWbFEmZl9to3D7u4HVlowEilqaFVjZtbS3Rcn5h1txd0XVHZMUadhOWUzsxPc/ZVi+45391fDiklSnxZeD5jZ18AN7v5ZYvsA4E533zvUwCKolC/H+lJcCi1YLLL91NASzOwed7+2rH3VmZk97+6nm9kV7v5Q2PFEWUlfePUluHRm1gy4hiAhTZ2C/fqyt32UQCRQUipppZeW3yqxYPH9QC13b5dYg+xWDR1MlkgacjVBg/T8RIbGzu7+bsihSUhiYQcgkVDSYruHVXoU0dbHzHYGzjazxmbWpOgr7OCiwMwOM7OHgV3MbHiR17NAXsjhRdmLwAygHfBXYD4wIcyAqig9NQzMNbO/mFnbxOtGYG7YQUWRmTU3s6fN7L3EdhczOyfsuCLqFqA/wXxS3H0ywT1Lkj0DbAYKepB/BW4PLxwJmxpa1ZiZXZSYn9XZzKYWec0DpoYdX8Q8DnwC7E6w6nvR18QQ44qSRQR1sZHk+nkbOCTEuKIu092fBnLd/XN3PxtQb5b8r84GmgGvJ15NgbNCjSi6niVIU75zYnsWcGVo0URbbsFaf0Xo4cbWOrj7vUAugLuvJ8g+KNWUFiyu3v4FvAfcBVxXZH+Ou68o2NAkc3D34cBwM/uHu19UWrnqXFfuPgWYYmb/cvfc0sqZ2evu/vtKDC3qCupqsZkdQdBgVS/p9tOXmUAHYFeCB6k1gCEEDXclN9paU3d/xcyuB3D3PDPLDzuoiNKCxeWjBYsliRpa1Vji6dRq4OQyin4CaH4NsK1GVkK1r6ttNbIS2ldKIFXH7WbWEPgjwWLYDYCrwg0pOsoamlvkodCQSginKngR+BPwPRAPOZaoW5dYjqLgS/EAgr+JsrXLCBYs3kTwkPYDNCSuJLcA7wO7mtmLJBYsDjMgCZeSYUiZNMm8/FRXZVNiDNkeiaHMTsk9Vu7uargXYWZfuvu+YcdRFSSWC3iYIBHNDwRDLo9zdw2dL8bMeivtfflowWIpSj1aUh5qjZef6kq2i5m1Bx4CBhL0QIwFrnJ3JTAAtMD1drvZzP5J0LteOGTJ3f8dXkiRNZ1gAez1QA7wJsE8Ldna38ysBfAawULh34cdUBQlFnj+F/C21kIUUDIMEal8mkuT7F/AK0ALgkn5rwIvhRpRBFngNDP7S2K7tZn1DzuuCDoL6AkcChyZeA0LNaLoGkmQ4OhOgp6tTgSLPUsx7j4YGAwsB54ws2mJjJaS7H6CRdWnm9lrZnacmdUp602SujR0UMqk4XDlV93ryszSgJHufuo2yhzs7h9WYliRZmZT3b1HsX1a96gYM/sHQY/fge6+h5k1Bj50934hhxYpZjbT3TuHHUdVYGbT3b1LWfskmZl1J1j770R3rxV2PFGU+Ft4IHAecKi7Nwg5JAmJhg5WY5pkXn6qq/Jx93wza2Nmtdx9cyll1MhK9p6ZXQe8TDD09ETgvwW/c0UzgFZze7l7bzP7DsDdV5qZvuRt7Wsz6+Lu08MOpAqYZGYD3H0cgJnthZbrKJGZ7UFwb/o9kA2MIkjgI8Uksg4eSVBfvYHnwo1IwqQerWpMk8zLT3VVfmY2EtiDYP2swjHq7v5AaEFFWOJ3qzT63Uows28IFgGdkGhwNSPo0aq2PcglMbMfCVK8zyOYo2UEv0dK715Moq46AwsTu1oDMwkWWFedFWFmYwkeBr3q7ovCjieqzOwVgoWd3ydojH7u7sr+WY2pR6sa0yTz8lNdbZefEq8YkBFyLJGn361yG06QuGAnM7sDOA7QHJGtHRp2AFWI6qqc3H1g2DFUEU8DJ7u71mMTQD1aQjDJHDgVaOfut5lZa6CFu48PObTIUV1JRTCzbkAXoHDStLuPDC+iaDKz3QmG5xrwibv/GHJIItVCYpHiu9j6PqUe92J0P5ei1NASTTLfDqqrsiWGdF1DsDZN0T80B4YWVISZ2c3AAQR/mP8LHAZ86e7HhRlX1JjZcOBld/867FhEqhsz+xK4GXiQYP7RWUDM3W8KNbCI0f1cilN6d4FgkvklwEYIJpkDmmReMtVV2V4EZgDtgL8C84EJYQYUcccR9NIscfezgD2BhuGGFEnfAjea2U9mdr+Z9Q07IJFqpK67f0LwgH6Bu98CHBFyTFGk+7kkUUNLAHITqUgdCnskNHmzZKqrsmW6+9NArrt/7u5nE6S5lZJtSEyWzjOzBsAyYNeQY4ocd3/O3Q8H+hEkLLjHzGaHHJZIdbHJzGLAbDO71MyOAdLDDiqCdD+XJEqGIaBJ5ttDdVW23MS/i83sCGARsM30+NXcRDNrBDxF0GuzFhgbbkiR1pFgkdk2gOZoiVSOK4B6wOXAbQSLF/8h1IiiSfdzSaI5WgJokvn2UF1tm5kNA74geIr3MNAAuMXd3wk1sCrAzNoCDdx9asihRI6Z3QscQ5DRchTwhruvCjcqkdSXGMVxj7v/KexYoiyRLKuVu/+c2G6L7ufVnhpaoknm20F1VTYzew64ouBLcGLh3fsTQwilmMQQnE/dfXViuxFwgLu/GW5k0WJmFwCvu3tW2LGIVDdmNs7dB4QdR9SZ2TR37x52HBIdamgJZvYHghXMOxMMi3vZ3SeGG1U0qa7KZmbfFV9EtqR9EjCzye7es9g+1VcJElk+dyM5m+WY8CISqR4SGXd3AV4leSH6f4cWVAQlHjQ+4u5KACWAGlpSRKLn4ffASUBrd98t5JAiS3VVOjObQtAjszKx3QT4XE/5SmZmU929R7F9eipajJmdSzBPpBUwGRgAjNWyASIVz8yeKWG3a6RCMjObQTCPdAFBg9QI6qnHNt8oKUvJMKQoTTIvP9VV6f4GjDWzVxPbxwN3hBhP1E00sweARxPblxBMopZkVxBkHBzn7oMTcyXvDDkmkerin+7+VdEdZrZPWMFE2CFhByDRoh4t0STz7aC6Kh8z68KWlO6fuvv0MOOJMjOrD/wFGEqwbMBHwB3uvm6bb6xmzGyCu/czs8kE69ltMrMf3L1r2LGJpDozm+TuvcvaV92Z2fPufnpZ+6T6UI+WQNBoGKhJ5uWiuiqHRMNKjatySDSorivtuJk97O6XVWJIUfVLIlHIm8BHZraSYHiOiFQQMxsI7A00M7OrixxqAKSFE1WkJT34SWRs7BNSLBIBamgJ7v6EmTU2s/5okvk2qa4kBBqeA7j7MYkfbzGzz4CGwPshhiRSHdQiWJi4BpBRZP8agnUkBTCz64E/A3XNbE3BbmAz8GRogUnoNHRQNMl8O6iupLJpeE7hU+Ef3H33sGMRqY7MrI27l9qDrJ73gJnd5e7Xb+N4V3f/oTJjknDFwg5AIqFgkvkCdx8M9AI076hkqiuRSubu+cBMM2sddiwi1dG2GlkJ6nkHttXISni+UgKRyNDQQQHY6O4bzQwzq+3uM8ysc9hBRZTqSiqbhR1ARDQGfjCz8SSv4/O78EISEdkuup9XM2poCWiS+fZQXckOZWZ13H1jsX1NiyRceSiEsKKoDjCsyLYB94QUi4jI/0LzdaoZzdGSJGa2P4lJ5u6+Oex4okx1JTuCmU0DznP3cYnt3wN3uXuncCOLllLSS2+12LOIVD4z+87de4UdR9Rpzm31ox6taq74JHN3/zzkkCJLdSUV5BRghJmNBnYGMtmyBlm1Z2YXARcD7c1sapFDGcBXJb9LRHYkM+vu7tO2UUQ97+Wjh7LVjHq0BDN7C7jM3ReGHUvUqa6kIpjZ0QSTpHOAQe4+J+SQIsPMGhLMz7qL5PXGctx9RThRiVQvZvYFUBt4FnjR3VeHG1E0mdm/gaeB99w9HnY8Ej41tAQzG0OQPU+TzMugupIdzcyeBjoAZwGdCJ4MP+zuj4YamIhIEWa2G3A2cDzB38Bn3P2jcKOKFjMbSnAvHwC8SlBHM8ONSsKkoYMCmmS+PVRXsqNNA8714KnXPDPbC3gg5JhERJK4+2wzuxGYCAwHepmZAX9293+HG100uPvHwMeJnviTEz//DDwFvODuuaEGKJVOPVqiSebbQXUlIiLVjZn1IOipOQL4CHja3SeZ2c7AWHdvE2qAEWJmmcBpwOnAIuBFYF+gu7sfEGJoEgL1aFVjmmRefqorqSiJ4Th3AV0IekwBcPf2oQUlIpLsYYK5R3929w0FO919UaKXSwAzewPoTDDn9kh3X5w4NMrMJoYXmYRFPVrVmCaZl5/qSiqKmX0J3Aw8CBxJ8NQ45u43hRqYiIhsFzMb7O6fhR2HRIcaWiIiITKzb929j5lNc/fuRfeFHZuIVG+Jdf5K+qJogGvYfMDMjt3Wcc1hq740dFBEJFz/397dg8hVhWEc/z8rwYDGjQpabhEkojGoGAgYA8HCIgQEP0AUQrQVC8FOEVdsxMJaQY0ftSiIhYqoIWAKExJBg6Cm2FJMjBI2al6LuQuz7MxUw547zv8Hw+Wcy8BTzjvn411NsgD8lORpYAW4tnEmSYL1lz9pvEMT3hVgoTWnXNGSpIaS7AF+ALYDLwPXAa9W1bdNg0kSkOQq4POqOtA6izRrXNGSpLaKwcHpJWBLN/cm4JYcSc1V1b9JriRZtFHxaEmeqKr3kzw76n1V2bJjTlloSVJbHwDPMeindaVxFkka5U/gTJLPgL/WJqvqmXaReuWa7rmtaQr1jlsHJamhJMeqal/rHJI0TpLDo+ar6uhmZ5FmiYWWJDWU5H7gMeALYHVt3luqJGm2JNkKPAXczvq+iE82C6Wm3DooSW0dAW5lcD5rbeugt1RJ6o0kvzDimncbq2/wHvAj8ACwDDzO4LIjzSlXtCSpoSRnq2pn6xySNE6SG4eGW4FHgBtsrL5ekpNVdVeS01W1O8kW4Juq2ts6m9pYaB1Akubc8SS3tQ4hSeNU1W9Dn5Wqeh042DpXD/3dPc8n2QUsAjc1zKPG3DooSW3tBU51W3NWgQBVVV7vLqkXktw9NFwA7sHfkKO8keR64HngYwbN519oG0ktuXVQkhpKsjRqvqrObXYWSRolyZdDw3+AX4HXqupsm0T9MqZ/Vrpn2UdrfvlvhCQ1ZEElqe+q6kDrDD231j9rJ7CHwWoWwCHgRJNE6gVXtCRJkjRWkkXgRWB/N/UVsFxVF9ql6p8kXwMHq+piN94GfFJV+yd/U/9XXoYhSZKkSd4CLgKPdp8/gLebJuqnm4HLQ+PL3ZzmlFsHJUmSNMmOqnpoaPxSklPN0vTXu8CJJB924weBd9rFUWsWWpIkSZrkUpJ9VXUMIMm9wKXGmXqnql5J8ilwXzd1pKpOtsyktjyjJUmSpLGS3AkcZdAXCuB34HBVnW6XSuo/Cy1JkiSNleRq4GFgB7AduMDg2vLlpsGknnProCRJkib5CDgPfAesNM4izQxXtCRJkjRWku+ralfrHNKs8Xp3SZIkTXI8yR2tQ0izxhUtSZIkbZDkDFAMjprcAvwMrAJhcEZrd8N4Uu9ZaEmSJGmDJEuT3lfVuc3KIs0iCy1JkiRJmjLPaEmSJEnSlFloSZIkSdKUWWhJkiRJ0pRZaEmSJEnSlFloSZIkSdKU/QfSQVFG96FMlAAAAABJRU5ErkJggg==" id="207" name="Google Shape;207;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8" name="Google Shape;208;p12"/>
          <p:cNvPicPr preferRelativeResize="0"/>
          <p:nvPr/>
        </p:nvPicPr>
        <p:blipFill rotWithShape="1">
          <a:blip r:embed="rId3">
            <a:alphaModFix/>
          </a:blip>
          <a:srcRect b="0" l="0" r="0" t="0"/>
          <a:stretch/>
        </p:blipFill>
        <p:spPr>
          <a:xfrm>
            <a:off x="2468875" y="411925"/>
            <a:ext cx="6500026" cy="4446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4b3bef04da_0_42"/>
          <p:cNvSpPr txBox="1"/>
          <p:nvPr>
            <p:ph type="title"/>
          </p:nvPr>
        </p:nvSpPr>
        <p:spPr>
          <a:xfrm>
            <a:off x="311700" y="6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900">
                <a:latin typeface="Times New Roman"/>
                <a:ea typeface="Times New Roman"/>
                <a:cs typeface="Times New Roman"/>
                <a:sym typeface="Times New Roman"/>
              </a:rPr>
              <a:t> Regression Models</a:t>
            </a:r>
            <a:endParaRPr b="1" sz="2900">
              <a:latin typeface="Times New Roman"/>
              <a:ea typeface="Times New Roman"/>
              <a:cs typeface="Times New Roman"/>
              <a:sym typeface="Times New Roman"/>
            </a:endParaRPr>
          </a:p>
        </p:txBody>
      </p:sp>
      <p:sp>
        <p:nvSpPr>
          <p:cNvPr id="214" name="Google Shape;214;g14b3bef04da_0_42"/>
          <p:cNvSpPr txBox="1"/>
          <p:nvPr>
            <p:ph idx="1" type="body"/>
          </p:nvPr>
        </p:nvSpPr>
        <p:spPr>
          <a:xfrm>
            <a:off x="311700" y="923650"/>
            <a:ext cx="8520600" cy="387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Linear Regression </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Lasso Regression (L1 Regularization)</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Ridge Regression (L2 Regularization)</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Elastic - Net Regression (Combined L1 &amp; L2 Regularization)</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Decision tree </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Random forest </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XGB Regression </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Random forest with GridsearchCV</a:t>
            </a:r>
            <a:endParaRPr b="1" sz="2100">
              <a:solidFill>
                <a:schemeClr val="accent2"/>
              </a:solidFill>
              <a:latin typeface="Times New Roman"/>
              <a:ea typeface="Times New Roman"/>
              <a:cs typeface="Times New Roman"/>
              <a:sym typeface="Times New Roman"/>
            </a:endParaRPr>
          </a:p>
          <a:p>
            <a:pPr indent="-361950" lvl="0" marL="457200" rtl="0" algn="l">
              <a:spcBef>
                <a:spcPts val="0"/>
              </a:spcBef>
              <a:spcAft>
                <a:spcPts val="0"/>
              </a:spcAft>
              <a:buClr>
                <a:schemeClr val="accent2"/>
              </a:buClr>
              <a:buSzPts val="2100"/>
              <a:buFont typeface="Times New Roman"/>
              <a:buAutoNum type="arabicPeriod"/>
            </a:pPr>
            <a:r>
              <a:rPr b="1" lang="en-US" sz="2100">
                <a:solidFill>
                  <a:schemeClr val="accent2"/>
                </a:solidFill>
                <a:latin typeface="Times New Roman"/>
                <a:ea typeface="Times New Roman"/>
                <a:cs typeface="Times New Roman"/>
                <a:sym typeface="Times New Roman"/>
              </a:rPr>
              <a:t>XGB Regressor with GridsearchCV</a:t>
            </a:r>
            <a:endParaRPr b="1" sz="2100">
              <a:solidFill>
                <a:schemeClr val="accent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591ded9dd4_0_45"/>
          <p:cNvSpPr txBox="1"/>
          <p:nvPr>
            <p:ph type="title"/>
          </p:nvPr>
        </p:nvSpPr>
        <p:spPr>
          <a:xfrm>
            <a:off x="246300" y="36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100">
                <a:latin typeface="Times New Roman"/>
                <a:ea typeface="Times New Roman"/>
                <a:cs typeface="Times New Roman"/>
                <a:sym typeface="Times New Roman"/>
              </a:rPr>
              <a:t>Model Evaluation </a:t>
            </a:r>
            <a:r>
              <a:rPr b="1" lang="en-US" sz="3100">
                <a:latin typeface="Times New Roman"/>
                <a:ea typeface="Times New Roman"/>
                <a:cs typeface="Times New Roman"/>
                <a:sym typeface="Times New Roman"/>
              </a:rPr>
              <a:t>Metrics</a:t>
            </a:r>
            <a:endParaRPr b="1" sz="3100">
              <a:latin typeface="Times New Roman"/>
              <a:ea typeface="Times New Roman"/>
              <a:cs typeface="Times New Roman"/>
              <a:sym typeface="Times New Roman"/>
            </a:endParaRPr>
          </a:p>
        </p:txBody>
      </p:sp>
      <p:sp>
        <p:nvSpPr>
          <p:cNvPr id="220" name="Google Shape;220;g1591ded9dd4_0_45"/>
          <p:cNvSpPr txBox="1"/>
          <p:nvPr/>
        </p:nvSpPr>
        <p:spPr>
          <a:xfrm>
            <a:off x="142200" y="865425"/>
            <a:ext cx="8728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MSE (Mean Squared Error):</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221" name="Google Shape;221;g1591ded9dd4_0_45"/>
          <p:cNvSpPr txBox="1"/>
          <p:nvPr/>
        </p:nvSpPr>
        <p:spPr>
          <a:xfrm>
            <a:off x="207600" y="1645938"/>
            <a:ext cx="8728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RMSE (Root Mean Squared Error):</a:t>
            </a:r>
            <a:endParaRPr b="1" sz="1800">
              <a:latin typeface="Times New Roman"/>
              <a:ea typeface="Times New Roman"/>
              <a:cs typeface="Times New Roman"/>
              <a:sym typeface="Times New Roman"/>
            </a:endParaRPr>
          </a:p>
        </p:txBody>
      </p:sp>
      <p:sp>
        <p:nvSpPr>
          <p:cNvPr id="222" name="Google Shape;222;g1591ded9dd4_0_45"/>
          <p:cNvSpPr txBox="1"/>
          <p:nvPr/>
        </p:nvSpPr>
        <p:spPr>
          <a:xfrm>
            <a:off x="54900" y="2218500"/>
            <a:ext cx="8869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MAE (Mean Absolute Error):</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223" name="Google Shape;223;g1591ded9dd4_0_45"/>
          <p:cNvSpPr txBox="1"/>
          <p:nvPr/>
        </p:nvSpPr>
        <p:spPr>
          <a:xfrm>
            <a:off x="115350" y="2819050"/>
            <a:ext cx="89133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R-Squared:                                     </a:t>
            </a:r>
            <a:endParaRPr b="1" sz="1800">
              <a:latin typeface="Times New Roman"/>
              <a:ea typeface="Times New Roman"/>
              <a:cs typeface="Times New Roman"/>
              <a:sym typeface="Times New Roman"/>
            </a:endParaRPr>
          </a:p>
        </p:txBody>
      </p:sp>
      <p:sp>
        <p:nvSpPr>
          <p:cNvPr id="224" name="Google Shape;224;g1591ded9dd4_0_45"/>
          <p:cNvSpPr txBox="1"/>
          <p:nvPr/>
        </p:nvSpPr>
        <p:spPr>
          <a:xfrm>
            <a:off x="98550" y="4494950"/>
            <a:ext cx="87825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Adjusted R-Squared:</a:t>
            </a:r>
            <a:endParaRPr b="1" sz="1800">
              <a:latin typeface="Times New Roman"/>
              <a:ea typeface="Times New Roman"/>
              <a:cs typeface="Times New Roman"/>
              <a:sym typeface="Times New Roman"/>
            </a:endParaRPr>
          </a:p>
        </p:txBody>
      </p:sp>
      <p:pic>
        <p:nvPicPr>
          <p:cNvPr id="225" name="Google Shape;225;g1591ded9dd4_0_45"/>
          <p:cNvPicPr preferRelativeResize="0"/>
          <p:nvPr/>
        </p:nvPicPr>
        <p:blipFill>
          <a:blip r:embed="rId3">
            <a:alphaModFix/>
          </a:blip>
          <a:stretch>
            <a:fillRect/>
          </a:stretch>
        </p:blipFill>
        <p:spPr>
          <a:xfrm>
            <a:off x="3900256" y="903649"/>
            <a:ext cx="2783944" cy="530275"/>
          </a:xfrm>
          <a:prstGeom prst="rect">
            <a:avLst/>
          </a:prstGeom>
          <a:noFill/>
          <a:ln>
            <a:noFill/>
          </a:ln>
        </p:spPr>
      </p:pic>
      <p:pic>
        <p:nvPicPr>
          <p:cNvPr id="226" name="Google Shape;226;g1591ded9dd4_0_45"/>
          <p:cNvPicPr preferRelativeResize="0"/>
          <p:nvPr/>
        </p:nvPicPr>
        <p:blipFill>
          <a:blip r:embed="rId4">
            <a:alphaModFix/>
          </a:blip>
          <a:stretch>
            <a:fillRect/>
          </a:stretch>
        </p:blipFill>
        <p:spPr>
          <a:xfrm>
            <a:off x="3727563" y="2177475"/>
            <a:ext cx="2715203" cy="591775"/>
          </a:xfrm>
          <a:prstGeom prst="rect">
            <a:avLst/>
          </a:prstGeom>
          <a:noFill/>
          <a:ln>
            <a:noFill/>
          </a:ln>
        </p:spPr>
      </p:pic>
      <p:pic>
        <p:nvPicPr>
          <p:cNvPr id="227" name="Google Shape;227;g1591ded9dd4_0_45"/>
          <p:cNvPicPr preferRelativeResize="0"/>
          <p:nvPr/>
        </p:nvPicPr>
        <p:blipFill>
          <a:blip r:embed="rId5">
            <a:alphaModFix/>
          </a:blip>
          <a:stretch>
            <a:fillRect/>
          </a:stretch>
        </p:blipFill>
        <p:spPr>
          <a:xfrm>
            <a:off x="4385400" y="1601425"/>
            <a:ext cx="2908375" cy="591750"/>
          </a:xfrm>
          <a:prstGeom prst="rect">
            <a:avLst/>
          </a:prstGeom>
          <a:noFill/>
          <a:ln>
            <a:noFill/>
          </a:ln>
        </p:spPr>
      </p:pic>
      <p:pic>
        <p:nvPicPr>
          <p:cNvPr id="228" name="Google Shape;228;g1591ded9dd4_0_45"/>
          <p:cNvPicPr preferRelativeResize="0"/>
          <p:nvPr/>
        </p:nvPicPr>
        <p:blipFill>
          <a:blip r:embed="rId6">
            <a:alphaModFix/>
          </a:blip>
          <a:stretch>
            <a:fillRect/>
          </a:stretch>
        </p:blipFill>
        <p:spPr>
          <a:xfrm>
            <a:off x="2903325" y="4374050"/>
            <a:ext cx="3539450" cy="642950"/>
          </a:xfrm>
          <a:prstGeom prst="rect">
            <a:avLst/>
          </a:prstGeom>
          <a:noFill/>
          <a:ln>
            <a:noFill/>
          </a:ln>
        </p:spPr>
      </p:pic>
      <p:pic>
        <p:nvPicPr>
          <p:cNvPr id="229" name="Google Shape;229;g1591ded9dd4_0_45"/>
          <p:cNvPicPr preferRelativeResize="0"/>
          <p:nvPr/>
        </p:nvPicPr>
        <p:blipFill>
          <a:blip r:embed="rId7">
            <a:alphaModFix/>
          </a:blip>
          <a:stretch>
            <a:fillRect/>
          </a:stretch>
        </p:blipFill>
        <p:spPr>
          <a:xfrm>
            <a:off x="2158900" y="2794138"/>
            <a:ext cx="1950075" cy="432950"/>
          </a:xfrm>
          <a:prstGeom prst="rect">
            <a:avLst/>
          </a:prstGeom>
          <a:noFill/>
          <a:ln>
            <a:noFill/>
          </a:ln>
        </p:spPr>
      </p:pic>
      <p:pic>
        <p:nvPicPr>
          <p:cNvPr id="230" name="Google Shape;230;g1591ded9dd4_0_45"/>
          <p:cNvPicPr preferRelativeResize="0"/>
          <p:nvPr/>
        </p:nvPicPr>
        <p:blipFill>
          <a:blip r:embed="rId8">
            <a:alphaModFix/>
          </a:blip>
          <a:stretch>
            <a:fillRect/>
          </a:stretch>
        </p:blipFill>
        <p:spPr>
          <a:xfrm>
            <a:off x="1394850" y="3249175"/>
            <a:ext cx="5845499" cy="461700"/>
          </a:xfrm>
          <a:prstGeom prst="rect">
            <a:avLst/>
          </a:prstGeom>
          <a:noFill/>
          <a:ln>
            <a:noFill/>
          </a:ln>
        </p:spPr>
      </p:pic>
      <p:pic>
        <p:nvPicPr>
          <p:cNvPr id="231" name="Google Shape;231;g1591ded9dd4_0_45"/>
          <p:cNvPicPr preferRelativeResize="0"/>
          <p:nvPr/>
        </p:nvPicPr>
        <p:blipFill>
          <a:blip r:embed="rId9">
            <a:alphaModFix/>
          </a:blip>
          <a:stretch>
            <a:fillRect/>
          </a:stretch>
        </p:blipFill>
        <p:spPr>
          <a:xfrm>
            <a:off x="1341437" y="3732950"/>
            <a:ext cx="5952326" cy="422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591ded9dd4_0_15"/>
          <p:cNvSpPr txBox="1"/>
          <p:nvPr>
            <p:ph type="title"/>
          </p:nvPr>
        </p:nvSpPr>
        <p:spPr>
          <a:xfrm>
            <a:off x="311700" y="119850"/>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Times New Roman"/>
              <a:buAutoNum type="arabicPeriod"/>
            </a:pPr>
            <a:r>
              <a:rPr b="1" lang="en-US" sz="3000">
                <a:latin typeface="Times New Roman"/>
                <a:ea typeface="Times New Roman"/>
                <a:cs typeface="Times New Roman"/>
                <a:sym typeface="Times New Roman"/>
              </a:rPr>
              <a:t>Linear Regression</a:t>
            </a:r>
            <a:endParaRPr b="1" sz="3000">
              <a:latin typeface="Times New Roman"/>
              <a:ea typeface="Times New Roman"/>
              <a:cs typeface="Times New Roman"/>
              <a:sym typeface="Times New Roman"/>
            </a:endParaRPr>
          </a:p>
        </p:txBody>
      </p:sp>
      <p:sp>
        <p:nvSpPr>
          <p:cNvPr id="237" name="Google Shape;237;g1591ded9dd4_0_15"/>
          <p:cNvSpPr txBox="1"/>
          <p:nvPr>
            <p:ph idx="1" type="body"/>
          </p:nvPr>
        </p:nvSpPr>
        <p:spPr>
          <a:xfrm>
            <a:off x="246325" y="572700"/>
            <a:ext cx="8520600" cy="4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Linear Regression is a supervised machine learning algorithm where the predicted output is </a:t>
            </a:r>
            <a:r>
              <a:rPr b="1" lang="en-US">
                <a:solidFill>
                  <a:srgbClr val="000000"/>
                </a:solidFill>
                <a:latin typeface="Times New Roman"/>
                <a:ea typeface="Times New Roman"/>
                <a:cs typeface="Times New Roman"/>
                <a:sym typeface="Times New Roman"/>
              </a:rPr>
              <a:t>continuous and has a constant slope</a:t>
            </a:r>
            <a:r>
              <a:rPr lang="en-US">
                <a:solidFill>
                  <a:srgbClr val="000000"/>
                </a:solidFill>
                <a:latin typeface="Times New Roman"/>
                <a:ea typeface="Times New Roman"/>
                <a:cs typeface="Times New Roman"/>
                <a:sym typeface="Times New Roman"/>
              </a:rPr>
              <a:t>. It’s used to predict values within a continuous range, rather than trying to classify them into categories. </a:t>
            </a:r>
            <a:r>
              <a:rPr b="1" lang="en-US">
                <a:solidFill>
                  <a:srgbClr val="000000"/>
                </a:solidFill>
                <a:latin typeface="Times New Roman"/>
                <a:ea typeface="Times New Roman"/>
                <a:cs typeface="Times New Roman"/>
                <a:sym typeface="Times New Roman"/>
              </a:rPr>
              <a:t>There are two main types:</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Simple regression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Simple linear regression uses traditional slope-intercept form, where m and b are the variables our algorithm will try to “learn” to produce the most accurate predictions. x represents our input data and y represents our prediction.</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                        </a:t>
            </a:r>
            <a:r>
              <a:rPr b="1" lang="en-US">
                <a:solidFill>
                  <a:srgbClr val="000000"/>
                </a:solidFill>
                <a:latin typeface="Times New Roman"/>
                <a:ea typeface="Times New Roman"/>
                <a:cs typeface="Times New Roman"/>
                <a:sym typeface="Times New Roman"/>
              </a:rPr>
              <a:t>   y=mx+b</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Multivariable regression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A more complex, multi-variable linear equation might look like this, where w represents the coefficients, or weights, our model will try to learn.</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                      </a:t>
            </a:r>
            <a:r>
              <a:rPr b="1" lang="en-US">
                <a:solidFill>
                  <a:srgbClr val="000000"/>
                </a:solidFill>
                <a:latin typeface="Times New Roman"/>
                <a:ea typeface="Times New Roman"/>
                <a:cs typeface="Times New Roman"/>
                <a:sym typeface="Times New Roman"/>
              </a:rPr>
              <a:t>   f(x,y,z)=w1x+w2y+w3z</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591ded9dd4_0_0"/>
          <p:cNvSpPr txBox="1"/>
          <p:nvPr>
            <p:ph type="title"/>
          </p:nvPr>
        </p:nvSpPr>
        <p:spPr>
          <a:xfrm>
            <a:off x="93725" y="18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2.  </a:t>
            </a:r>
            <a:r>
              <a:rPr b="1" lang="en-US" sz="3000">
                <a:latin typeface="Times New Roman"/>
                <a:ea typeface="Times New Roman"/>
                <a:cs typeface="Times New Roman"/>
                <a:sym typeface="Times New Roman"/>
              </a:rPr>
              <a:t>Lasso Regression(L1 Regularization)</a:t>
            </a:r>
            <a:endParaRPr b="1" sz="3000">
              <a:latin typeface="Times New Roman"/>
              <a:ea typeface="Times New Roman"/>
              <a:cs typeface="Times New Roman"/>
              <a:sym typeface="Times New Roman"/>
            </a:endParaRPr>
          </a:p>
        </p:txBody>
      </p:sp>
      <p:sp>
        <p:nvSpPr>
          <p:cNvPr id="243" name="Google Shape;243;g1591ded9dd4_0_0"/>
          <p:cNvSpPr txBox="1"/>
          <p:nvPr>
            <p:ph idx="1" type="body"/>
          </p:nvPr>
        </p:nvSpPr>
        <p:spPr>
          <a:xfrm>
            <a:off x="224525" y="625425"/>
            <a:ext cx="8520600" cy="45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Lasso regression stands for </a:t>
            </a:r>
            <a:r>
              <a:rPr b="1" lang="en-US">
                <a:solidFill>
                  <a:srgbClr val="000000"/>
                </a:solidFill>
                <a:latin typeface="Times New Roman"/>
                <a:ea typeface="Times New Roman"/>
                <a:cs typeface="Times New Roman"/>
                <a:sym typeface="Times New Roman"/>
              </a:rPr>
              <a:t>Least Absolute Shrinkage and Selection Operator</a:t>
            </a:r>
            <a:r>
              <a:rPr lang="en-US">
                <a:solidFill>
                  <a:srgbClr val="000000"/>
                </a:solidFill>
                <a:latin typeface="Times New Roman"/>
                <a:ea typeface="Times New Roman"/>
                <a:cs typeface="Times New Roman"/>
                <a:sym typeface="Times New Roman"/>
              </a:rPr>
              <a:t>. It adds penalty term to the cost function. This term is the absolute sum of the coefficients. As the value of coefficients increases from 0 this term penalizes, cause model, to </a:t>
            </a:r>
            <a:r>
              <a:rPr b="1" lang="en-US">
                <a:solidFill>
                  <a:srgbClr val="000000"/>
                </a:solidFill>
                <a:latin typeface="Times New Roman"/>
                <a:ea typeface="Times New Roman"/>
                <a:cs typeface="Times New Roman"/>
                <a:sym typeface="Times New Roman"/>
              </a:rPr>
              <a:t>decrease the value of coefficients in order to reduce loss</a:t>
            </a:r>
            <a:r>
              <a:rPr lang="en-US">
                <a:solidFill>
                  <a:srgbClr val="000000"/>
                </a:solidFill>
                <a:latin typeface="Times New Roman"/>
                <a:ea typeface="Times New Roman"/>
                <a:cs typeface="Times New Roman"/>
                <a:sym typeface="Times New Roman"/>
              </a:rPr>
              <a:t>. The difference between ridge and lasso regression is that it tends to make coefficients to absolute zero as compared to Ridge which never sets the value of coefficient to absolute zero.</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Limitation of Lasso Regression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Lasso sometimes struggles with some types of data.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If the </a:t>
            </a:r>
            <a:r>
              <a:rPr b="1" lang="en-US">
                <a:solidFill>
                  <a:srgbClr val="000000"/>
                </a:solidFill>
                <a:latin typeface="Times New Roman"/>
                <a:ea typeface="Times New Roman"/>
                <a:cs typeface="Times New Roman"/>
                <a:sym typeface="Times New Roman"/>
              </a:rPr>
              <a:t>number of predictors (p)</a:t>
            </a:r>
            <a:r>
              <a:rPr lang="en-US">
                <a:solidFill>
                  <a:srgbClr val="000000"/>
                </a:solidFill>
                <a:latin typeface="Times New Roman"/>
                <a:ea typeface="Times New Roman"/>
                <a:cs typeface="Times New Roman"/>
                <a:sym typeface="Times New Roman"/>
              </a:rPr>
              <a:t> is greater than the </a:t>
            </a:r>
            <a:r>
              <a:rPr b="1" lang="en-US">
                <a:solidFill>
                  <a:srgbClr val="000000"/>
                </a:solidFill>
                <a:latin typeface="Times New Roman"/>
                <a:ea typeface="Times New Roman"/>
                <a:cs typeface="Times New Roman"/>
                <a:sym typeface="Times New Roman"/>
              </a:rPr>
              <a:t>number of observations (n)</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Lasso will pick at most </a:t>
            </a:r>
            <a:r>
              <a:rPr b="1" lang="en-US">
                <a:solidFill>
                  <a:srgbClr val="000000"/>
                </a:solidFill>
                <a:latin typeface="Times New Roman"/>
                <a:ea typeface="Times New Roman"/>
                <a:cs typeface="Times New Roman"/>
                <a:sym typeface="Times New Roman"/>
              </a:rPr>
              <a:t>n predictors as non-zero</a:t>
            </a:r>
            <a:r>
              <a:rPr lang="en-US">
                <a:solidFill>
                  <a:srgbClr val="000000"/>
                </a:solidFill>
                <a:latin typeface="Times New Roman"/>
                <a:ea typeface="Times New Roman"/>
                <a:cs typeface="Times New Roman"/>
                <a:sym typeface="Times New Roman"/>
              </a:rPr>
              <a:t>, even if all predictors are relevant (or may be used in the test set)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If there are </a:t>
            </a:r>
            <a:r>
              <a:rPr b="1" lang="en-US">
                <a:solidFill>
                  <a:srgbClr val="000000"/>
                </a:solidFill>
                <a:latin typeface="Times New Roman"/>
                <a:ea typeface="Times New Roman"/>
                <a:cs typeface="Times New Roman"/>
                <a:sym typeface="Times New Roman"/>
              </a:rPr>
              <a:t>two or more highly collinear variables then LASSO regression select one of them randomly</a:t>
            </a:r>
            <a:r>
              <a:rPr lang="en-US">
                <a:solidFill>
                  <a:srgbClr val="000000"/>
                </a:solidFill>
                <a:latin typeface="Times New Roman"/>
                <a:ea typeface="Times New Roman"/>
                <a:cs typeface="Times New Roman"/>
                <a:sym typeface="Times New Roman"/>
              </a:rPr>
              <a:t> which is not good for the interpretation of data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591ded9dd4_0_5"/>
          <p:cNvSpPr txBox="1"/>
          <p:nvPr>
            <p:ph type="title"/>
          </p:nvPr>
        </p:nvSpPr>
        <p:spPr>
          <a:xfrm>
            <a:off x="104650" y="23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3.  </a:t>
            </a:r>
            <a:r>
              <a:rPr b="1" lang="en-US">
                <a:latin typeface="Times New Roman"/>
                <a:ea typeface="Times New Roman"/>
                <a:cs typeface="Times New Roman"/>
                <a:sym typeface="Times New Roman"/>
              </a:rPr>
              <a:t>Ridge Regression (L2 Regularization)</a:t>
            </a:r>
            <a:endParaRPr b="1">
              <a:latin typeface="Times New Roman"/>
              <a:ea typeface="Times New Roman"/>
              <a:cs typeface="Times New Roman"/>
              <a:sym typeface="Times New Roman"/>
            </a:endParaRPr>
          </a:p>
        </p:txBody>
      </p:sp>
      <p:sp>
        <p:nvSpPr>
          <p:cNvPr id="249" name="Google Shape;249;g1591ded9dd4_0_5"/>
          <p:cNvSpPr txBox="1"/>
          <p:nvPr>
            <p:ph idx="1" type="body"/>
          </p:nvPr>
        </p:nvSpPr>
        <p:spPr>
          <a:xfrm>
            <a:off x="311700" y="658125"/>
            <a:ext cx="8520600" cy="44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In Ridge regression, we add a penalty term which is equal to the square of the coefficient. The L2 term is equal to the square of the magnitude of the coefficients.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We also add a coefficient  lambda  to control that penalty term. In this case if  lambda  is zero then the equation is the basic OLS else if  </a:t>
            </a:r>
            <a:r>
              <a:rPr b="1" lang="en-US">
                <a:solidFill>
                  <a:srgbClr val="000000"/>
                </a:solidFill>
                <a:latin typeface="Times New Roman"/>
                <a:ea typeface="Times New Roman"/>
                <a:cs typeface="Times New Roman"/>
                <a:sym typeface="Times New Roman"/>
              </a:rPr>
              <a:t>lambda  &gt;  0</a:t>
            </a:r>
            <a:r>
              <a:rPr lang="en-US">
                <a:solidFill>
                  <a:srgbClr val="000000"/>
                </a:solidFill>
                <a:latin typeface="Times New Roman"/>
                <a:ea typeface="Times New Roman"/>
                <a:cs typeface="Times New Roman"/>
                <a:sym typeface="Times New Roman"/>
              </a:rPr>
              <a:t> then it will add a constraint to the coefficient.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As we increase the value of lambda this constraint causes the value of the coefficient to tend towards zero. This leads to tradeoff of higher bias (dependencies on certain coefficients tend to be 0 and on certain coefficients tend to be very large, making the model less flexible) for lower variance.</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Limitation of Ridge Regression :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Ridge regression decreases the complexity of a model but does not reduce the number of variables since it never leads to a coefficient been zero rather only minimizes it. Hence, this model is not good for feature reduction.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591ded9dd4_0_10"/>
          <p:cNvSpPr txBox="1"/>
          <p:nvPr>
            <p:ph type="title"/>
          </p:nvPr>
        </p:nvSpPr>
        <p:spPr>
          <a:xfrm>
            <a:off x="311700" y="461525"/>
            <a:ext cx="8520600" cy="5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4. </a:t>
            </a:r>
            <a:r>
              <a:rPr b="1" lang="en-US" sz="3000">
                <a:latin typeface="Times New Roman"/>
                <a:ea typeface="Times New Roman"/>
                <a:cs typeface="Times New Roman"/>
                <a:sym typeface="Times New Roman"/>
              </a:rPr>
              <a:t>Elastic - Net Regression</a:t>
            </a:r>
            <a:endParaRPr b="1" sz="3000">
              <a:latin typeface="Times New Roman"/>
              <a:ea typeface="Times New Roman"/>
              <a:cs typeface="Times New Roman"/>
              <a:sym typeface="Times New Roman"/>
            </a:endParaRPr>
          </a:p>
        </p:txBody>
      </p:sp>
      <p:sp>
        <p:nvSpPr>
          <p:cNvPr id="255" name="Google Shape;255;g1591ded9dd4_0_10"/>
          <p:cNvSpPr txBox="1"/>
          <p:nvPr>
            <p:ph idx="1" type="body"/>
          </p:nvPr>
        </p:nvSpPr>
        <p:spPr>
          <a:xfrm>
            <a:off x="148250" y="1202675"/>
            <a:ext cx="8520600" cy="29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Called as combined Ridge and Lasso Regression or Combined L1 &amp; L2 regularization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Sometimes, the lasso regression can cause a small bias in the model where the prediction is too dependent upon a particular variable.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In these cases, elastic Net is proved to better it combines the regularization of both lasso and Ridge.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The advantage of that it </a:t>
            </a:r>
            <a:r>
              <a:rPr b="1" lang="en-US">
                <a:solidFill>
                  <a:srgbClr val="000000"/>
                </a:solidFill>
                <a:latin typeface="Times New Roman"/>
                <a:ea typeface="Times New Roman"/>
                <a:cs typeface="Times New Roman"/>
                <a:sym typeface="Times New Roman"/>
              </a:rPr>
              <a:t>does not easily eliminate the high collinearity coefficient.</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591ded9dd4_0_20"/>
          <p:cNvSpPr txBox="1"/>
          <p:nvPr>
            <p:ph type="title"/>
          </p:nvPr>
        </p:nvSpPr>
        <p:spPr>
          <a:xfrm>
            <a:off x="257200" y="237975"/>
            <a:ext cx="67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5. Decision Trees</a:t>
            </a:r>
            <a:endParaRPr b="1" sz="3000">
              <a:latin typeface="Times New Roman"/>
              <a:ea typeface="Times New Roman"/>
              <a:cs typeface="Times New Roman"/>
              <a:sym typeface="Times New Roman"/>
            </a:endParaRPr>
          </a:p>
        </p:txBody>
      </p:sp>
      <p:sp>
        <p:nvSpPr>
          <p:cNvPr id="261" name="Google Shape;261;g1591ded9dd4_0_20"/>
          <p:cNvSpPr txBox="1"/>
          <p:nvPr>
            <p:ph idx="1" type="body"/>
          </p:nvPr>
        </p:nvSpPr>
        <p:spPr>
          <a:xfrm>
            <a:off x="311700" y="865175"/>
            <a:ext cx="8520600" cy="44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0000"/>
                </a:solidFill>
                <a:latin typeface="Times New Roman"/>
                <a:ea typeface="Times New Roman"/>
                <a:cs typeface="Times New Roman"/>
                <a:sym typeface="Times New Roman"/>
              </a:rPr>
              <a:t>Decision trees can be used for classification as well as regression problems.</a:t>
            </a:r>
            <a:r>
              <a:rPr lang="en-US">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Decision trees are upside down which means the root is at the top and then this root is split into various several nodes. It checks if the condition is true and if it is then it goes to the next node attached to that decision.</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In a Decision Tree diagram, we have: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Root Node: </a:t>
            </a:r>
            <a:r>
              <a:rPr lang="en-US">
                <a:solidFill>
                  <a:srgbClr val="000000"/>
                </a:solidFill>
                <a:latin typeface="Times New Roman"/>
                <a:ea typeface="Times New Roman"/>
                <a:cs typeface="Times New Roman"/>
                <a:sym typeface="Times New Roman"/>
              </a:rPr>
              <a:t>The first split which decides the entire population or sample data should further get divided into two or more homogeneous sets.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Splitting :</a:t>
            </a:r>
            <a:r>
              <a:rPr lang="en-US">
                <a:solidFill>
                  <a:srgbClr val="000000"/>
                </a:solidFill>
                <a:latin typeface="Times New Roman"/>
                <a:ea typeface="Times New Roman"/>
                <a:cs typeface="Times New Roman"/>
                <a:sym typeface="Times New Roman"/>
              </a:rPr>
              <a:t> It is a process of dividing a node into two or more sub-nodes.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Decision Node :</a:t>
            </a:r>
            <a:r>
              <a:rPr lang="en-US">
                <a:solidFill>
                  <a:srgbClr val="000000"/>
                </a:solidFill>
                <a:latin typeface="Times New Roman"/>
                <a:ea typeface="Times New Roman"/>
                <a:cs typeface="Times New Roman"/>
                <a:sym typeface="Times New Roman"/>
              </a:rPr>
              <a:t> This node decides whether/when a sub-node splits into further sub-nodes or not. Here we have, Outlook node, Humidity node, and Windy node.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Leaf : </a:t>
            </a:r>
            <a:r>
              <a:rPr lang="en-US">
                <a:solidFill>
                  <a:srgbClr val="000000"/>
                </a:solidFill>
                <a:latin typeface="Times New Roman"/>
                <a:ea typeface="Times New Roman"/>
                <a:cs typeface="Times New Roman"/>
                <a:sym typeface="Times New Roman"/>
              </a:rPr>
              <a:t>Terminal Node that predicts the outcome (categorical or continuous value). The coloured nodes, i.e., Yes and No nodes, are the leaves.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48c612ec86_0_14"/>
          <p:cNvSpPr txBox="1"/>
          <p:nvPr>
            <p:ph type="ctrTitle"/>
          </p:nvPr>
        </p:nvSpPr>
        <p:spPr>
          <a:xfrm>
            <a:off x="87125" y="156050"/>
            <a:ext cx="8411700" cy="12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4700">
                <a:latin typeface="Times New Roman"/>
                <a:ea typeface="Times New Roman"/>
                <a:cs typeface="Times New Roman"/>
                <a:sym typeface="Times New Roman"/>
              </a:rPr>
              <a:t>What Is Machine Learning?</a:t>
            </a:r>
            <a:endParaRPr b="1" sz="4700">
              <a:latin typeface="Times New Roman"/>
              <a:ea typeface="Times New Roman"/>
              <a:cs typeface="Times New Roman"/>
              <a:sym typeface="Times New Roman"/>
            </a:endParaRPr>
          </a:p>
        </p:txBody>
      </p:sp>
      <p:sp>
        <p:nvSpPr>
          <p:cNvPr id="71" name="Google Shape;71;g148c612ec86_0_14"/>
          <p:cNvSpPr txBox="1"/>
          <p:nvPr/>
        </p:nvSpPr>
        <p:spPr>
          <a:xfrm>
            <a:off x="3705075" y="2855075"/>
            <a:ext cx="54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g148c612ec86_0_14"/>
          <p:cNvSpPr txBox="1"/>
          <p:nvPr/>
        </p:nvSpPr>
        <p:spPr>
          <a:xfrm>
            <a:off x="239725" y="1852525"/>
            <a:ext cx="8215500" cy="2555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2200">
                <a:latin typeface="Times New Roman"/>
                <a:ea typeface="Times New Roman"/>
                <a:cs typeface="Times New Roman"/>
                <a:sym typeface="Times New Roman"/>
              </a:rPr>
              <a:t>Machine Learning is the science (and art) of programming computers so they can learn from data.</a:t>
            </a:r>
            <a:endParaRPr b="1" sz="2200">
              <a:latin typeface="Times New Roman"/>
              <a:ea typeface="Times New Roman"/>
              <a:cs typeface="Times New Roman"/>
              <a:sym typeface="Times New Roman"/>
            </a:endParaRPr>
          </a:p>
          <a:p>
            <a:pPr indent="0" lvl="0" marL="0" rtl="0" algn="ctr">
              <a:spcBef>
                <a:spcPts val="0"/>
              </a:spcBef>
              <a:spcAft>
                <a:spcPts val="0"/>
              </a:spcAft>
              <a:buNone/>
            </a:pPr>
            <a:r>
              <a:t/>
            </a:r>
            <a:endParaRPr sz="2100"/>
          </a:p>
          <a:p>
            <a:pPr indent="0" lvl="0" marL="0" rtl="0" algn="ctr">
              <a:spcBef>
                <a:spcPts val="0"/>
              </a:spcBef>
              <a:spcAft>
                <a:spcPts val="0"/>
              </a:spcAft>
              <a:buNone/>
            </a:pPr>
            <a:r>
              <a:rPr b="1" lang="en-US" sz="2400">
                <a:latin typeface="Times New Roman"/>
                <a:ea typeface="Times New Roman"/>
                <a:cs typeface="Times New Roman"/>
                <a:sym typeface="Times New Roman"/>
              </a:rPr>
              <a:t>OR</a:t>
            </a:r>
            <a:endParaRPr b="1" sz="2400">
              <a:latin typeface="Times New Roman"/>
              <a:ea typeface="Times New Roman"/>
              <a:cs typeface="Times New Roman"/>
              <a:sym typeface="Times New Roman"/>
            </a:endParaRPr>
          </a:p>
          <a:p>
            <a:pPr indent="0" lvl="0" marL="0" rtl="0" algn="ctr">
              <a:spcBef>
                <a:spcPts val="0"/>
              </a:spcBef>
              <a:spcAft>
                <a:spcPts val="0"/>
              </a:spcAft>
              <a:buNone/>
            </a:pPr>
            <a:r>
              <a:t/>
            </a:r>
            <a:endParaRPr sz="2100"/>
          </a:p>
          <a:p>
            <a:pPr indent="0" lvl="0" marL="0" rtl="0" algn="ctr">
              <a:spcBef>
                <a:spcPts val="0"/>
              </a:spcBef>
              <a:spcAft>
                <a:spcPts val="0"/>
              </a:spcAft>
              <a:buNone/>
            </a:pPr>
            <a:r>
              <a:rPr b="1" lang="en-US" sz="21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Machine Learning is the field of study that gives computers the ability to learn without being explicitly programmed</a:t>
            </a:r>
            <a:endParaRPr b="1" sz="2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591ded9dd4_0_35"/>
          <p:cNvSpPr txBox="1"/>
          <p:nvPr>
            <p:ph type="title"/>
          </p:nvPr>
        </p:nvSpPr>
        <p:spPr>
          <a:xfrm>
            <a:off x="311700" y="31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6. </a:t>
            </a:r>
            <a:r>
              <a:rPr b="1" lang="en-US" sz="3000">
                <a:latin typeface="Times New Roman"/>
                <a:ea typeface="Times New Roman"/>
                <a:cs typeface="Times New Roman"/>
                <a:sym typeface="Times New Roman"/>
              </a:rPr>
              <a:t>Random Forest Regressor</a:t>
            </a:r>
            <a:endParaRPr b="1" sz="3000">
              <a:latin typeface="Times New Roman"/>
              <a:ea typeface="Times New Roman"/>
              <a:cs typeface="Times New Roman"/>
              <a:sym typeface="Times New Roman"/>
            </a:endParaRPr>
          </a:p>
        </p:txBody>
      </p:sp>
      <p:sp>
        <p:nvSpPr>
          <p:cNvPr id="267" name="Google Shape;267;g1591ded9dd4_0_35"/>
          <p:cNvSpPr txBox="1"/>
          <p:nvPr>
            <p:ph idx="1" type="body"/>
          </p:nvPr>
        </p:nvSpPr>
        <p:spPr>
          <a:xfrm>
            <a:off x="268100" y="1065300"/>
            <a:ext cx="8520600" cy="34164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Random Forest is a technique that </a:t>
            </a:r>
            <a:r>
              <a:rPr b="1" lang="en-US" sz="1900">
                <a:solidFill>
                  <a:srgbClr val="000000"/>
                </a:solidFill>
                <a:latin typeface="Times New Roman"/>
                <a:ea typeface="Times New Roman"/>
                <a:cs typeface="Times New Roman"/>
                <a:sym typeface="Times New Roman"/>
              </a:rPr>
              <a:t>uses ensemble learning</a:t>
            </a:r>
            <a:r>
              <a:rPr lang="en-US" sz="1900">
                <a:solidFill>
                  <a:srgbClr val="000000"/>
                </a:solidFill>
                <a:latin typeface="Times New Roman"/>
                <a:ea typeface="Times New Roman"/>
                <a:cs typeface="Times New Roman"/>
                <a:sym typeface="Times New Roman"/>
              </a:rPr>
              <a:t>, that combines many weak classifiers to provide solutions to complex problems.</a:t>
            </a:r>
            <a:endParaRPr sz="19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l">
              <a:lnSpc>
                <a:spcPct val="100000"/>
              </a:lnSpc>
              <a:spcBef>
                <a:spcPts val="1200"/>
              </a:spcBef>
              <a:spcAft>
                <a:spcPts val="0"/>
              </a:spcAft>
              <a:buClr>
                <a:srgbClr val="000000"/>
              </a:buClr>
              <a:buSzPts val="1900"/>
              <a:buFont typeface="Times New Roman"/>
              <a:buChar char="●"/>
            </a:pPr>
            <a:r>
              <a:rPr lang="en-US" sz="1900">
                <a:solidFill>
                  <a:srgbClr val="000000"/>
                </a:solidFill>
                <a:latin typeface="Times New Roman"/>
                <a:ea typeface="Times New Roman"/>
                <a:cs typeface="Times New Roman"/>
                <a:sym typeface="Times New Roman"/>
              </a:rPr>
              <a:t>As the name suggests </a:t>
            </a:r>
            <a:r>
              <a:rPr b="1" lang="en-US" sz="1900">
                <a:solidFill>
                  <a:srgbClr val="000000"/>
                </a:solidFill>
                <a:latin typeface="Times New Roman"/>
                <a:ea typeface="Times New Roman"/>
                <a:cs typeface="Times New Roman"/>
                <a:sym typeface="Times New Roman"/>
              </a:rPr>
              <a:t>random forest consists of many decision trees</a:t>
            </a:r>
            <a:r>
              <a:rPr lang="en-US" sz="1900">
                <a:solidFill>
                  <a:srgbClr val="000000"/>
                </a:solidFill>
                <a:latin typeface="Times New Roman"/>
                <a:ea typeface="Times New Roman"/>
                <a:cs typeface="Times New Roman"/>
                <a:sym typeface="Times New Roman"/>
              </a:rPr>
              <a:t>. Rather than depending on one tree </a:t>
            </a:r>
            <a:r>
              <a:rPr b="1" lang="en-US" sz="1900">
                <a:solidFill>
                  <a:srgbClr val="000000"/>
                </a:solidFill>
                <a:latin typeface="Times New Roman"/>
                <a:ea typeface="Times New Roman"/>
                <a:cs typeface="Times New Roman"/>
                <a:sym typeface="Times New Roman"/>
              </a:rPr>
              <a:t>it takes the prediction from each tree and based on the majority votes of predictions, predicts the final output.</a:t>
            </a:r>
            <a:endParaRPr b="1" sz="19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l">
              <a:lnSpc>
                <a:spcPct val="100000"/>
              </a:lnSpc>
              <a:spcBef>
                <a:spcPts val="1200"/>
              </a:spcBef>
              <a:spcAft>
                <a:spcPts val="0"/>
              </a:spcAft>
              <a:buClr>
                <a:srgbClr val="000000"/>
              </a:buClr>
              <a:buSzPts val="1900"/>
              <a:buFont typeface="Times New Roman"/>
              <a:buChar char="●"/>
            </a:pPr>
            <a:r>
              <a:rPr b="1" lang="en-US" sz="1900">
                <a:solidFill>
                  <a:srgbClr val="000000"/>
                </a:solidFill>
                <a:latin typeface="Times New Roman"/>
                <a:ea typeface="Times New Roman"/>
                <a:cs typeface="Times New Roman"/>
                <a:sym typeface="Times New Roman"/>
              </a:rPr>
              <a:t>Random forests use the bagging method</a:t>
            </a:r>
            <a:r>
              <a:rPr lang="en-US" sz="1900">
                <a:solidFill>
                  <a:srgbClr val="000000"/>
                </a:solidFill>
                <a:latin typeface="Times New Roman"/>
                <a:ea typeface="Times New Roman"/>
                <a:cs typeface="Times New Roman"/>
                <a:sym typeface="Times New Roman"/>
              </a:rPr>
              <a:t>. It creates a subset of the original dataset, and the final output is based on majority ranking and hence the problem of overfitting is taken care off.</a:t>
            </a:r>
            <a:endParaRPr sz="19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l">
              <a:lnSpc>
                <a:spcPct val="100000"/>
              </a:lnSpc>
              <a:spcBef>
                <a:spcPts val="1200"/>
              </a:spcBef>
              <a:spcAft>
                <a:spcPts val="0"/>
              </a:spcAft>
              <a:buClr>
                <a:srgbClr val="000000"/>
              </a:buClr>
              <a:buSzPts val="1900"/>
              <a:buFont typeface="Times New Roman"/>
              <a:buChar char="●"/>
            </a:pPr>
            <a:r>
              <a:rPr lang="en-US" sz="1900">
                <a:solidFill>
                  <a:srgbClr val="000000"/>
                </a:solidFill>
                <a:highlight>
                  <a:srgbClr val="FFFFFE"/>
                </a:highlight>
                <a:latin typeface="Times New Roman"/>
                <a:ea typeface="Times New Roman"/>
                <a:cs typeface="Times New Roman"/>
                <a:sym typeface="Times New Roman"/>
              </a:rPr>
              <a:t>Random forest with hyper tuning parameter performances well</a:t>
            </a:r>
            <a:endParaRPr sz="19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591ded9dd4_0_40"/>
          <p:cNvSpPr txBox="1"/>
          <p:nvPr>
            <p:ph type="title"/>
          </p:nvPr>
        </p:nvSpPr>
        <p:spPr>
          <a:xfrm>
            <a:off x="311700" y="348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 7. </a:t>
            </a:r>
            <a:r>
              <a:rPr b="1" lang="en-US" sz="3000">
                <a:latin typeface="Times New Roman"/>
                <a:ea typeface="Times New Roman"/>
                <a:cs typeface="Times New Roman"/>
                <a:sym typeface="Times New Roman"/>
              </a:rPr>
              <a:t>XGB Regression</a:t>
            </a:r>
            <a:endParaRPr b="1" sz="3000">
              <a:latin typeface="Times New Roman"/>
              <a:ea typeface="Times New Roman"/>
              <a:cs typeface="Times New Roman"/>
              <a:sym typeface="Times New Roman"/>
            </a:endParaRPr>
          </a:p>
        </p:txBody>
      </p:sp>
      <p:sp>
        <p:nvSpPr>
          <p:cNvPr id="273" name="Google Shape;273;g1591ded9dd4_0_40"/>
          <p:cNvSpPr txBox="1"/>
          <p:nvPr>
            <p:ph idx="1" type="body"/>
          </p:nvPr>
        </p:nvSpPr>
        <p:spPr>
          <a:xfrm>
            <a:off x="102025" y="1041300"/>
            <a:ext cx="8809200" cy="410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b="1" lang="en-US">
                <a:solidFill>
                  <a:srgbClr val="000000"/>
                </a:solidFill>
                <a:latin typeface="Times New Roman"/>
                <a:ea typeface="Times New Roman"/>
                <a:cs typeface="Times New Roman"/>
                <a:sym typeface="Times New Roman"/>
              </a:rPr>
              <a:t>XGBoost is a powerful approach for building supervised regression models.</a:t>
            </a:r>
            <a:endParaRPr b="1">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The validity of this statement can be inferred by knowing about its (XGBoost) objective function and base learners.</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The objective function contains loss function and a regularization term. It tells about the difference between actual values and predicted values, i.e how far the model results are from the real values.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The most common loss functions in XGBoost for regression problems is reg:linear, and that for binary classification is reg:logistics.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Ensemble learning involves training and combining individual models (known as base learners) to get a single prediction, and XGBoost is one of the ensemble learning methods.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XGBoost expects to have the base learners which are uniformly bad at the remainder so that when all the predictions are combined, bad predictions cancels out and better one sums up to form final good predictions.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311700" y="174350"/>
            <a:ext cx="8520600" cy="63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800">
                <a:latin typeface="Times New Roman"/>
                <a:ea typeface="Times New Roman"/>
                <a:cs typeface="Times New Roman"/>
                <a:sym typeface="Times New Roman"/>
              </a:rPr>
              <a:t> Train score</a:t>
            </a:r>
            <a:endParaRPr b="1" sz="3800">
              <a:latin typeface="Times New Roman"/>
              <a:ea typeface="Times New Roman"/>
              <a:cs typeface="Times New Roman"/>
              <a:sym typeface="Times New Roman"/>
            </a:endParaRPr>
          </a:p>
        </p:txBody>
      </p:sp>
      <p:pic>
        <p:nvPicPr>
          <p:cNvPr id="279" name="Google Shape;279;p17"/>
          <p:cNvPicPr preferRelativeResize="0"/>
          <p:nvPr/>
        </p:nvPicPr>
        <p:blipFill>
          <a:blip r:embed="rId3">
            <a:alphaModFix/>
          </a:blip>
          <a:stretch>
            <a:fillRect/>
          </a:stretch>
        </p:blipFill>
        <p:spPr>
          <a:xfrm>
            <a:off x="161225" y="899450"/>
            <a:ext cx="8821550" cy="417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4b3bef04da_0_36"/>
          <p:cNvSpPr txBox="1"/>
          <p:nvPr>
            <p:ph type="title"/>
          </p:nvPr>
        </p:nvSpPr>
        <p:spPr>
          <a:xfrm>
            <a:off x="206875" y="13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800">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Test Score</a:t>
            </a:r>
            <a:endParaRPr b="1" sz="3800">
              <a:latin typeface="Times New Roman"/>
              <a:ea typeface="Times New Roman"/>
              <a:cs typeface="Times New Roman"/>
              <a:sym typeface="Times New Roman"/>
            </a:endParaRPr>
          </a:p>
        </p:txBody>
      </p:sp>
      <p:pic>
        <p:nvPicPr>
          <p:cNvPr id="285" name="Google Shape;285;g14b3bef04da_0_36"/>
          <p:cNvPicPr preferRelativeResize="0"/>
          <p:nvPr/>
        </p:nvPicPr>
        <p:blipFill>
          <a:blip r:embed="rId3">
            <a:alphaModFix/>
          </a:blip>
          <a:stretch>
            <a:fillRect/>
          </a:stretch>
        </p:blipFill>
        <p:spPr>
          <a:xfrm>
            <a:off x="152400" y="910375"/>
            <a:ext cx="8839199" cy="4145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311700" y="239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000">
                <a:solidFill>
                  <a:srgbClr val="CC0000"/>
                </a:solidFill>
                <a:latin typeface="Times New Roman"/>
                <a:ea typeface="Times New Roman"/>
                <a:cs typeface="Times New Roman"/>
                <a:sym typeface="Times New Roman"/>
              </a:rPr>
              <a:t>CONCLUSION</a:t>
            </a:r>
            <a:endParaRPr b="1" sz="3000">
              <a:solidFill>
                <a:srgbClr val="CC0000"/>
              </a:solidFill>
              <a:latin typeface="Times New Roman"/>
              <a:ea typeface="Times New Roman"/>
              <a:cs typeface="Times New Roman"/>
              <a:sym typeface="Times New Roman"/>
            </a:endParaRPr>
          </a:p>
        </p:txBody>
      </p:sp>
      <p:sp>
        <p:nvSpPr>
          <p:cNvPr id="291" name="Google Shape;291;p18"/>
          <p:cNvSpPr txBox="1"/>
          <p:nvPr>
            <p:ph idx="1" type="body"/>
          </p:nvPr>
        </p:nvSpPr>
        <p:spPr>
          <a:xfrm>
            <a:off x="159000" y="812400"/>
            <a:ext cx="8985000" cy="4331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chemeClr val="accent2"/>
              </a:buClr>
              <a:buSzPts val="1900"/>
              <a:buFont typeface="Times New Roman"/>
              <a:buChar char="➢"/>
            </a:pPr>
            <a:r>
              <a:rPr lang="en-US" sz="1900">
                <a:solidFill>
                  <a:schemeClr val="accent2"/>
                </a:solidFill>
                <a:highlight>
                  <a:srgbClr val="FFFFFF"/>
                </a:highlight>
                <a:latin typeface="Times New Roman"/>
                <a:ea typeface="Times New Roman"/>
                <a:cs typeface="Times New Roman"/>
                <a:sym typeface="Times New Roman"/>
              </a:rPr>
              <a:t>We were able to see that the </a:t>
            </a:r>
            <a:r>
              <a:rPr b="1" lang="en-US" sz="1900">
                <a:solidFill>
                  <a:schemeClr val="accent2"/>
                </a:solidFill>
                <a:highlight>
                  <a:srgbClr val="FFFFFF"/>
                </a:highlight>
                <a:latin typeface="Times New Roman"/>
                <a:ea typeface="Times New Roman"/>
                <a:cs typeface="Times New Roman"/>
                <a:sym typeface="Times New Roman"/>
              </a:rPr>
              <a:t>linear algorithms were not performing optimally even with Gradient Boosting optimization, and the tree-based algorithms performed significantly better. </a:t>
            </a:r>
            <a:endParaRPr b="1" sz="1900">
              <a:solidFill>
                <a:schemeClr val="accent2"/>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accent2"/>
              </a:buClr>
              <a:buSzPts val="1900"/>
              <a:buFont typeface="Times New Roman"/>
              <a:buChar char="➢"/>
            </a:pPr>
            <a:r>
              <a:rPr lang="en-US" sz="1900">
                <a:solidFill>
                  <a:schemeClr val="accent2"/>
                </a:solidFill>
                <a:highlight>
                  <a:srgbClr val="FFFFFF"/>
                </a:highlight>
                <a:latin typeface="Times New Roman"/>
                <a:ea typeface="Times New Roman"/>
                <a:cs typeface="Times New Roman"/>
                <a:sym typeface="Times New Roman"/>
              </a:rPr>
              <a:t>We were able to achieve an </a:t>
            </a:r>
            <a:r>
              <a:rPr b="1" lang="en-US" sz="1900">
                <a:solidFill>
                  <a:schemeClr val="accent2"/>
                </a:solidFill>
                <a:highlight>
                  <a:srgbClr val="FFFFFF"/>
                </a:highlight>
                <a:latin typeface="Times New Roman"/>
                <a:ea typeface="Times New Roman"/>
                <a:cs typeface="Times New Roman"/>
                <a:sym typeface="Times New Roman"/>
              </a:rPr>
              <a:t>R2 score of 0.9967 in the train split, and 0.9964 in the test split</a:t>
            </a:r>
            <a:r>
              <a:rPr lang="en-US" sz="1900">
                <a:solidFill>
                  <a:schemeClr val="accent2"/>
                </a:solidFill>
                <a:highlight>
                  <a:srgbClr val="FFFFFF"/>
                </a:highlight>
                <a:latin typeface="Times New Roman"/>
                <a:ea typeface="Times New Roman"/>
                <a:cs typeface="Times New Roman"/>
                <a:sym typeface="Times New Roman"/>
              </a:rPr>
              <a:t>. We also noticed that even in the case of Decision tree, we were able to achieve an R2 score of 0.97 in the test split. </a:t>
            </a:r>
            <a:endParaRPr sz="1900">
              <a:solidFill>
                <a:schemeClr val="accent2"/>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accent2"/>
              </a:buClr>
              <a:buSzPts val="1900"/>
              <a:buFont typeface="Times New Roman"/>
              <a:buChar char="➢"/>
            </a:pPr>
            <a:r>
              <a:rPr lang="en-US" sz="1900">
                <a:solidFill>
                  <a:schemeClr val="accent2"/>
                </a:solidFill>
                <a:highlight>
                  <a:srgbClr val="FFFFFF"/>
                </a:highlight>
                <a:latin typeface="Times New Roman"/>
                <a:ea typeface="Times New Roman"/>
                <a:cs typeface="Times New Roman"/>
                <a:sym typeface="Times New Roman"/>
              </a:rPr>
              <a:t>Once we found the best model to work with, then </a:t>
            </a:r>
            <a:r>
              <a:rPr b="1" lang="en-US" sz="1900">
                <a:solidFill>
                  <a:schemeClr val="accent2"/>
                </a:solidFill>
                <a:highlight>
                  <a:srgbClr val="FFFFFF"/>
                </a:highlight>
                <a:latin typeface="Times New Roman"/>
                <a:ea typeface="Times New Roman"/>
                <a:cs typeface="Times New Roman"/>
                <a:sym typeface="Times New Roman"/>
              </a:rPr>
              <a:t>we implemented Grid Search Cross Validation (on Random Forest Regressor), to further optimize the model, and were able to achieve an R2 score of 0.9985 in the train split, and 0.9984 (at best it gave 0.99) in the test split.</a:t>
            </a:r>
            <a:endParaRPr b="1" sz="1900">
              <a:solidFill>
                <a:schemeClr val="accent2"/>
              </a:solidFill>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accent2"/>
              </a:buClr>
              <a:buSzPts val="1900"/>
              <a:buFont typeface="Times New Roman"/>
              <a:buChar char="➢"/>
            </a:pPr>
            <a:r>
              <a:rPr lang="en-US" sz="1900">
                <a:solidFill>
                  <a:schemeClr val="accent2"/>
                </a:solidFill>
                <a:highlight>
                  <a:srgbClr val="FFE599"/>
                </a:highlight>
                <a:latin typeface="Times New Roman"/>
                <a:ea typeface="Times New Roman"/>
                <a:cs typeface="Times New Roman"/>
                <a:sym typeface="Times New Roman"/>
              </a:rPr>
              <a:t>Finally, we conclude </a:t>
            </a:r>
            <a:r>
              <a:rPr b="1" lang="en-US" sz="1900">
                <a:solidFill>
                  <a:schemeClr val="accent2"/>
                </a:solidFill>
                <a:highlight>
                  <a:srgbClr val="FFE599"/>
                </a:highlight>
                <a:latin typeface="Times New Roman"/>
                <a:ea typeface="Times New Roman"/>
                <a:cs typeface="Times New Roman"/>
                <a:sym typeface="Times New Roman"/>
              </a:rPr>
              <a:t>Random Forest with GridSearchCV to be the best model to achieve our objective. </a:t>
            </a:r>
            <a:endParaRPr b="1" sz="1900">
              <a:solidFill>
                <a:schemeClr val="lt1"/>
              </a:solidFill>
              <a:highlight>
                <a:srgbClr val="FFE599"/>
              </a:highlight>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type="title"/>
          </p:nvPr>
        </p:nvSpPr>
        <p:spPr>
          <a:xfrm>
            <a:off x="265980" y="4756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SUMMARY</a:t>
            </a:r>
            <a:endParaRPr b="1">
              <a:latin typeface="Times New Roman"/>
              <a:ea typeface="Times New Roman"/>
              <a:cs typeface="Times New Roman"/>
              <a:sym typeface="Times New Roman"/>
            </a:endParaRPr>
          </a:p>
        </p:txBody>
      </p:sp>
      <p:sp>
        <p:nvSpPr>
          <p:cNvPr id="297" name="Google Shape;297;p19"/>
          <p:cNvSpPr txBox="1"/>
          <p:nvPr/>
        </p:nvSpPr>
        <p:spPr>
          <a:xfrm>
            <a:off x="227400" y="572100"/>
            <a:ext cx="8916600" cy="4571400"/>
          </a:xfrm>
          <a:prstGeom prst="rect">
            <a:avLst/>
          </a:prstGeom>
          <a:noFill/>
          <a:ln>
            <a:noFill/>
          </a:ln>
        </p:spPr>
        <p:txBody>
          <a:bodyPr anchorCtr="0" anchor="t" bIns="45700" lIns="91425" spcFirstLastPara="1" rIns="91425" wrap="square" tIns="45700">
            <a:spAutoFit/>
          </a:bodyPr>
          <a:lstStyle/>
          <a:p>
            <a:pPr indent="-3048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The data was cleaned and created the new dataframe were columns we required for the analysis. Each and every columns were compared to gain the knowledge about the data. Worked individually gaining some insights doing some EDA.</a:t>
            </a:r>
            <a:endParaRPr sz="17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The first problem we faced was the name of the columns and nan values present in the data.</a:t>
            </a:r>
            <a:endParaRPr sz="17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By getting info of dataframe we plotted graphs for each data to understand and visualized thoroughly.</a:t>
            </a:r>
            <a:endParaRPr sz="17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We split the data into training and testing to predict model.</a:t>
            </a:r>
            <a:endParaRPr sz="17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700"/>
              <a:buFont typeface="Times New Roman"/>
              <a:buChar char="⮚"/>
            </a:pPr>
            <a:r>
              <a:rPr i="0" lang="en-US" sz="1700" u="none" cap="none" strike="noStrike">
                <a:solidFill>
                  <a:srgbClr val="000000"/>
                </a:solidFill>
                <a:latin typeface="Times New Roman"/>
                <a:ea typeface="Times New Roman"/>
                <a:cs typeface="Times New Roman"/>
                <a:sym typeface="Times New Roman"/>
              </a:rPr>
              <a:t>We predicted modelling by using </a:t>
            </a:r>
            <a:r>
              <a:rPr b="1" i="0" lang="en-US" sz="1700" u="none" cap="none" strike="noStrike">
                <a:solidFill>
                  <a:srgbClr val="000000"/>
                </a:solidFill>
                <a:latin typeface="Times New Roman"/>
                <a:ea typeface="Times New Roman"/>
                <a:cs typeface="Times New Roman"/>
                <a:sym typeface="Times New Roman"/>
              </a:rPr>
              <a:t>Linear Regressor, Regularized linear regression (Ridge and Lasso), Random Forest, Decision Tree, XGboost regresssor and Also we tuned the parameters of XGboost regressor and also found the important features for training the model.</a:t>
            </a:r>
            <a:endParaRPr b="1" sz="1700">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700" u="none" cap="none" strike="noStrike">
              <a:solidFill>
                <a:srgbClr val="000000"/>
              </a:solidFill>
              <a:latin typeface="Times New Roman"/>
              <a:ea typeface="Times New Roman"/>
              <a:cs typeface="Times New Roman"/>
              <a:sym typeface="Times New Roman"/>
            </a:endParaRPr>
          </a:p>
          <a:p>
            <a:pPr indent="-304800" lvl="0" marL="285750" marR="0" rtl="0" algn="l">
              <a:lnSpc>
                <a:spcPct val="100000"/>
              </a:lnSpc>
              <a:spcBef>
                <a:spcPts val="0"/>
              </a:spcBef>
              <a:spcAft>
                <a:spcPts val="0"/>
              </a:spcAft>
              <a:buClr>
                <a:srgbClr val="000000"/>
              </a:buClr>
              <a:buSzPts val="1900"/>
              <a:buFont typeface="Times New Roman"/>
              <a:buChar char="❑"/>
            </a:pPr>
            <a:r>
              <a:rPr b="1" i="0" lang="en-US" sz="1900" u="none" cap="none" strike="noStrike">
                <a:solidFill>
                  <a:schemeClr val="dk1"/>
                </a:solidFill>
                <a:latin typeface="Times New Roman"/>
                <a:ea typeface="Times New Roman"/>
                <a:cs typeface="Times New Roman"/>
                <a:sym typeface="Times New Roman"/>
              </a:rPr>
              <a:t>Out of them</a:t>
            </a:r>
            <a:r>
              <a:rPr b="1" lang="en-US" sz="1900">
                <a:solidFill>
                  <a:schemeClr val="dk1"/>
                </a:solidFill>
                <a:latin typeface="Times New Roman"/>
                <a:ea typeface="Times New Roman"/>
                <a:cs typeface="Times New Roman"/>
                <a:sym typeface="Times New Roman"/>
              </a:rPr>
              <a:t> Random Forest</a:t>
            </a:r>
            <a:r>
              <a:rPr b="1" i="0" lang="en-US" sz="1900" u="none" cap="none" strike="noStrike">
                <a:solidFill>
                  <a:schemeClr val="dk1"/>
                </a:solidFill>
                <a:latin typeface="Times New Roman"/>
                <a:ea typeface="Times New Roman"/>
                <a:cs typeface="Times New Roman"/>
                <a:sym typeface="Times New Roman"/>
              </a:rPr>
              <a:t> with tuned hyperparameters gave the best result.</a:t>
            </a:r>
            <a:endParaRPr b="1"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4b3bef04da_0_27"/>
          <p:cNvSpPr txBox="1"/>
          <p:nvPr>
            <p:ph type="title"/>
          </p:nvPr>
        </p:nvSpPr>
        <p:spPr>
          <a:xfrm>
            <a:off x="355300" y="0"/>
            <a:ext cx="8520600" cy="71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300">
                <a:latin typeface="Times New Roman"/>
                <a:ea typeface="Times New Roman"/>
                <a:cs typeface="Times New Roman"/>
                <a:sym typeface="Times New Roman"/>
              </a:rPr>
              <a:t>References</a:t>
            </a:r>
            <a:endParaRPr b="1" sz="4900"/>
          </a:p>
        </p:txBody>
      </p:sp>
      <p:sp>
        <p:nvSpPr>
          <p:cNvPr id="303" name="Google Shape;303;g14b3bef04da_0_27"/>
          <p:cNvSpPr txBox="1"/>
          <p:nvPr>
            <p:ph idx="1" type="body"/>
          </p:nvPr>
        </p:nvSpPr>
        <p:spPr>
          <a:xfrm>
            <a:off x="0" y="359550"/>
            <a:ext cx="9022800" cy="4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a:solidFill>
                  <a:schemeClr val="accent2"/>
                </a:solidFill>
                <a:latin typeface="Times New Roman"/>
                <a:ea typeface="Times New Roman"/>
                <a:cs typeface="Times New Roman"/>
                <a:sym typeface="Times New Roman"/>
              </a:rPr>
              <a:t>● </a:t>
            </a:r>
            <a:r>
              <a:rPr b="1" lang="en-US" sz="2200">
                <a:solidFill>
                  <a:schemeClr val="accent2"/>
                </a:solidFill>
                <a:latin typeface="Times New Roman"/>
                <a:ea typeface="Times New Roman"/>
                <a:cs typeface="Times New Roman"/>
                <a:sym typeface="Times New Roman"/>
              </a:rPr>
              <a:t>Python Pandas Documentation</a:t>
            </a:r>
            <a:endParaRPr b="1"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u="sng">
                <a:solidFill>
                  <a:schemeClr val="hlink"/>
                </a:solidFill>
                <a:latin typeface="Times New Roman"/>
                <a:ea typeface="Times New Roman"/>
                <a:cs typeface="Times New Roman"/>
                <a:sym typeface="Times New Roman"/>
                <a:hlinkClick r:id="rId3"/>
              </a:rPr>
              <a:t>https://pandas.pydata.org/pandas-docs/stable</a:t>
            </a:r>
            <a:endParaRPr sz="22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accent2"/>
                </a:solidFill>
                <a:latin typeface="Times New Roman"/>
                <a:ea typeface="Times New Roman"/>
                <a:cs typeface="Times New Roman"/>
                <a:sym typeface="Times New Roman"/>
              </a:rPr>
              <a:t>      ● </a:t>
            </a:r>
            <a:r>
              <a:rPr b="1" lang="en-US" sz="2200">
                <a:solidFill>
                  <a:schemeClr val="accent2"/>
                </a:solidFill>
                <a:latin typeface="Times New Roman"/>
                <a:ea typeface="Times New Roman"/>
                <a:cs typeface="Times New Roman"/>
                <a:sym typeface="Times New Roman"/>
              </a:rPr>
              <a:t>Python MatPlotLib Documentation</a:t>
            </a:r>
            <a:endParaRPr b="1"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u="sng">
                <a:solidFill>
                  <a:schemeClr val="hlink"/>
                </a:solidFill>
                <a:latin typeface="Times New Roman"/>
                <a:ea typeface="Times New Roman"/>
                <a:cs typeface="Times New Roman"/>
                <a:sym typeface="Times New Roman"/>
                <a:hlinkClick r:id="rId4"/>
              </a:rPr>
              <a:t>https://matplotlib.org/stable/index.html</a:t>
            </a:r>
            <a:endParaRPr sz="22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accent2"/>
                </a:solidFill>
                <a:latin typeface="Times New Roman"/>
                <a:ea typeface="Times New Roman"/>
                <a:cs typeface="Times New Roman"/>
                <a:sym typeface="Times New Roman"/>
              </a:rPr>
              <a:t>      ● </a:t>
            </a:r>
            <a:r>
              <a:rPr b="1" lang="en-US" sz="2200">
                <a:solidFill>
                  <a:schemeClr val="accent2"/>
                </a:solidFill>
                <a:latin typeface="Times New Roman"/>
                <a:ea typeface="Times New Roman"/>
                <a:cs typeface="Times New Roman"/>
                <a:sym typeface="Times New Roman"/>
              </a:rPr>
              <a:t>Python Seaborn Documentation</a:t>
            </a:r>
            <a:endParaRPr b="1"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u="sng">
                <a:solidFill>
                  <a:schemeClr val="hlink"/>
                </a:solidFill>
                <a:latin typeface="Times New Roman"/>
                <a:ea typeface="Times New Roman"/>
                <a:cs typeface="Times New Roman"/>
                <a:sym typeface="Times New Roman"/>
                <a:hlinkClick r:id="rId5"/>
              </a:rPr>
              <a:t>https://seaborn.pydata.org</a:t>
            </a:r>
            <a:endParaRPr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a:solidFill>
                  <a:schemeClr val="accent2"/>
                </a:solidFill>
                <a:latin typeface="Times New Roman"/>
                <a:ea typeface="Times New Roman"/>
                <a:cs typeface="Times New Roman"/>
                <a:sym typeface="Times New Roman"/>
              </a:rPr>
              <a:t>● </a:t>
            </a:r>
            <a:r>
              <a:rPr b="1" lang="en-US" sz="2200">
                <a:solidFill>
                  <a:schemeClr val="accent2"/>
                </a:solidFill>
                <a:latin typeface="Times New Roman"/>
                <a:ea typeface="Times New Roman"/>
                <a:cs typeface="Times New Roman"/>
                <a:sym typeface="Times New Roman"/>
              </a:rPr>
              <a:t>Python SkLearn Documentation</a:t>
            </a:r>
            <a:endParaRPr b="1"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lang="en-US" sz="2200" u="sng">
                <a:solidFill>
                  <a:schemeClr val="hlink"/>
                </a:solidFill>
                <a:latin typeface="Times New Roman"/>
                <a:ea typeface="Times New Roman"/>
                <a:cs typeface="Times New Roman"/>
                <a:sym typeface="Times New Roman"/>
                <a:hlinkClick r:id="rId6"/>
              </a:rPr>
              <a:t>https://scikit-learn.org/stable</a:t>
            </a:r>
            <a:endParaRPr sz="22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2200">
              <a:solidFill>
                <a:schemeClr val="accent2"/>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9" name="Google Shape;309;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48c612ec86_0_46"/>
          <p:cNvSpPr txBox="1"/>
          <p:nvPr>
            <p:ph type="ctrTitle"/>
          </p:nvPr>
        </p:nvSpPr>
        <p:spPr>
          <a:xfrm>
            <a:off x="-161500" y="0"/>
            <a:ext cx="7926600" cy="172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sz="4600">
                <a:latin typeface="Times New Roman"/>
                <a:ea typeface="Times New Roman"/>
                <a:cs typeface="Times New Roman"/>
                <a:sym typeface="Times New Roman"/>
              </a:rPr>
              <a:t>W</a:t>
            </a:r>
            <a:r>
              <a:rPr b="1" lang="en-US" sz="4600">
                <a:latin typeface="Times New Roman"/>
                <a:ea typeface="Times New Roman"/>
                <a:cs typeface="Times New Roman"/>
                <a:sym typeface="Times New Roman"/>
              </a:rPr>
              <a:t>hy Machine Learning?</a:t>
            </a:r>
            <a:endParaRPr b="1" sz="46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78" name="Google Shape;78;g148c612ec86_0_46"/>
          <p:cNvSpPr txBox="1"/>
          <p:nvPr>
            <p:ph idx="1" type="subTitle"/>
          </p:nvPr>
        </p:nvSpPr>
        <p:spPr>
          <a:xfrm>
            <a:off x="280050" y="921400"/>
            <a:ext cx="8583900" cy="4165500"/>
          </a:xfrm>
          <a:prstGeom prst="rect">
            <a:avLst/>
          </a:prstGeom>
        </p:spPr>
        <p:txBody>
          <a:bodyPr anchorCtr="0" anchor="t" bIns="91425" lIns="91425" spcFirstLastPara="1" rIns="91425" wrap="square" tIns="91425">
            <a:noAutofit/>
          </a:bodyPr>
          <a:lstStyle/>
          <a:p>
            <a:pPr indent="-368300" lvl="0" marL="457200" rtl="0" algn="l">
              <a:lnSpc>
                <a:spcPct val="90000"/>
              </a:lnSpc>
              <a:spcBef>
                <a:spcPts val="0"/>
              </a:spcBef>
              <a:spcAft>
                <a:spcPts val="0"/>
              </a:spcAft>
              <a:buClr>
                <a:schemeClr val="accent2"/>
              </a:buClr>
              <a:buSzPts val="2200"/>
              <a:buFont typeface="Times New Roman"/>
              <a:buChar char="➢"/>
            </a:pPr>
            <a:r>
              <a:rPr lang="en-US" sz="2200">
                <a:solidFill>
                  <a:schemeClr val="accent2"/>
                </a:solidFill>
                <a:latin typeface="Times New Roman"/>
                <a:ea typeface="Times New Roman"/>
                <a:cs typeface="Times New Roman"/>
                <a:sym typeface="Times New Roman"/>
              </a:rPr>
              <a:t>Problems for which existing solutions require a </a:t>
            </a:r>
            <a:r>
              <a:rPr b="1" lang="en-US" sz="2200">
                <a:solidFill>
                  <a:schemeClr val="accent2"/>
                </a:solidFill>
                <a:latin typeface="Times New Roman"/>
                <a:ea typeface="Times New Roman"/>
                <a:cs typeface="Times New Roman"/>
                <a:sym typeface="Times New Roman"/>
              </a:rPr>
              <a:t>lot of hand-tuning or long lists of rules</a:t>
            </a:r>
            <a:r>
              <a:rPr lang="en-US" sz="2200">
                <a:solidFill>
                  <a:schemeClr val="accent2"/>
                </a:solidFill>
                <a:latin typeface="Times New Roman"/>
                <a:ea typeface="Times New Roman"/>
                <a:cs typeface="Times New Roman"/>
                <a:sym typeface="Times New Roman"/>
              </a:rPr>
              <a:t>, one Machine Learning algorithm can often simplify code and perform better.</a:t>
            </a:r>
            <a:endParaRPr sz="2200">
              <a:solidFill>
                <a:schemeClr val="accent2"/>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200">
              <a:solidFill>
                <a:schemeClr val="accent2"/>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accent2"/>
              </a:buClr>
              <a:buSzPts val="2200"/>
              <a:buFont typeface="Times New Roman"/>
              <a:buChar char="➢"/>
            </a:pPr>
            <a:r>
              <a:rPr b="1" lang="en-US" sz="2200">
                <a:solidFill>
                  <a:schemeClr val="accent2"/>
                </a:solidFill>
                <a:latin typeface="Times New Roman"/>
                <a:ea typeface="Times New Roman"/>
                <a:cs typeface="Times New Roman"/>
                <a:sym typeface="Times New Roman"/>
              </a:rPr>
              <a:t>Complex problems</a:t>
            </a:r>
            <a:r>
              <a:rPr lang="en-US" sz="2200">
                <a:solidFill>
                  <a:schemeClr val="accent2"/>
                </a:solidFill>
                <a:latin typeface="Times New Roman"/>
                <a:ea typeface="Times New Roman"/>
                <a:cs typeface="Times New Roman"/>
                <a:sym typeface="Times New Roman"/>
              </a:rPr>
              <a:t> for which there is no good solution at all </a:t>
            </a:r>
            <a:r>
              <a:rPr b="1" lang="en-US" sz="2200">
                <a:solidFill>
                  <a:schemeClr val="accent2"/>
                </a:solidFill>
                <a:latin typeface="Times New Roman"/>
                <a:ea typeface="Times New Roman"/>
                <a:cs typeface="Times New Roman"/>
                <a:sym typeface="Times New Roman"/>
              </a:rPr>
              <a:t>using a traditional approach</a:t>
            </a:r>
            <a:r>
              <a:rPr lang="en-US" sz="2200">
                <a:solidFill>
                  <a:schemeClr val="accent2"/>
                </a:solidFill>
                <a:latin typeface="Times New Roman"/>
                <a:ea typeface="Times New Roman"/>
                <a:cs typeface="Times New Roman"/>
                <a:sym typeface="Times New Roman"/>
              </a:rPr>
              <a:t>, the best Machine Learning techniques can find a solution. </a:t>
            </a:r>
            <a:endParaRPr sz="2200">
              <a:solidFill>
                <a:schemeClr val="accent2"/>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200">
              <a:solidFill>
                <a:schemeClr val="accent2"/>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accent2"/>
              </a:buClr>
              <a:buSzPts val="2200"/>
              <a:buFont typeface="Times New Roman"/>
              <a:buChar char="➢"/>
            </a:pPr>
            <a:r>
              <a:rPr b="1" lang="en-US" sz="2200">
                <a:solidFill>
                  <a:schemeClr val="accent2"/>
                </a:solidFill>
                <a:latin typeface="Times New Roman"/>
                <a:ea typeface="Times New Roman"/>
                <a:cs typeface="Times New Roman"/>
                <a:sym typeface="Times New Roman"/>
              </a:rPr>
              <a:t>Fluctuating environments</a:t>
            </a:r>
            <a:r>
              <a:rPr lang="en-US" sz="2200">
                <a:solidFill>
                  <a:schemeClr val="accent2"/>
                </a:solidFill>
                <a:latin typeface="Times New Roman"/>
                <a:ea typeface="Times New Roman"/>
                <a:cs typeface="Times New Roman"/>
                <a:sym typeface="Times New Roman"/>
              </a:rPr>
              <a:t>, a Machine Learning system can a</a:t>
            </a:r>
            <a:r>
              <a:rPr lang="en-US" sz="2200">
                <a:solidFill>
                  <a:schemeClr val="accent2"/>
                </a:solidFill>
                <a:latin typeface="Times New Roman"/>
                <a:ea typeface="Times New Roman"/>
                <a:cs typeface="Times New Roman"/>
                <a:sym typeface="Times New Roman"/>
              </a:rPr>
              <a:t>d</a:t>
            </a:r>
            <a:r>
              <a:rPr lang="en-US" sz="2200">
                <a:solidFill>
                  <a:schemeClr val="accent2"/>
                </a:solidFill>
                <a:latin typeface="Times New Roman"/>
                <a:ea typeface="Times New Roman"/>
                <a:cs typeface="Times New Roman"/>
                <a:sym typeface="Times New Roman"/>
              </a:rPr>
              <a:t>apt to new data. </a:t>
            </a:r>
            <a:endParaRPr sz="2200">
              <a:solidFill>
                <a:schemeClr val="accent2"/>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200">
              <a:solidFill>
                <a:schemeClr val="accent2"/>
              </a:solidFill>
              <a:latin typeface="Times New Roman"/>
              <a:ea typeface="Times New Roman"/>
              <a:cs typeface="Times New Roman"/>
              <a:sym typeface="Times New Roman"/>
            </a:endParaRPr>
          </a:p>
          <a:p>
            <a:pPr indent="-368300" lvl="0" marL="457200" rtl="0" algn="l">
              <a:lnSpc>
                <a:spcPct val="90000"/>
              </a:lnSpc>
              <a:spcBef>
                <a:spcPts val="0"/>
              </a:spcBef>
              <a:spcAft>
                <a:spcPts val="0"/>
              </a:spcAft>
              <a:buClr>
                <a:schemeClr val="accent2"/>
              </a:buClr>
              <a:buSzPts val="2200"/>
              <a:buFont typeface="Times New Roman"/>
              <a:buChar char="➢"/>
            </a:pPr>
            <a:r>
              <a:rPr lang="en-US" sz="2200">
                <a:solidFill>
                  <a:schemeClr val="accent2"/>
                </a:solidFill>
                <a:latin typeface="Times New Roman"/>
                <a:ea typeface="Times New Roman"/>
                <a:cs typeface="Times New Roman"/>
                <a:sym typeface="Times New Roman"/>
              </a:rPr>
              <a:t>Getting insights about complex problems and large amounts of data.</a:t>
            </a:r>
            <a:endParaRPr sz="2200">
              <a:solidFill>
                <a:schemeClr val="accen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51bfdac706_0_0"/>
          <p:cNvSpPr txBox="1"/>
          <p:nvPr>
            <p:ph type="ctrTitle"/>
          </p:nvPr>
        </p:nvSpPr>
        <p:spPr>
          <a:xfrm>
            <a:off x="130775" y="359625"/>
            <a:ext cx="5683200" cy="88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sz="4700">
                <a:latin typeface="Times New Roman"/>
                <a:ea typeface="Times New Roman"/>
                <a:cs typeface="Times New Roman"/>
                <a:sym typeface="Times New Roman"/>
              </a:rPr>
              <a:t>Regression Model</a:t>
            </a:r>
            <a:endParaRPr b="1" sz="4700">
              <a:latin typeface="Times New Roman"/>
              <a:ea typeface="Times New Roman"/>
              <a:cs typeface="Times New Roman"/>
              <a:sym typeface="Times New Roman"/>
            </a:endParaRPr>
          </a:p>
        </p:txBody>
      </p:sp>
      <p:sp>
        <p:nvSpPr>
          <p:cNvPr id="84" name="Google Shape;84;g151bfdac706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g151bfdac706_0_0"/>
          <p:cNvSpPr txBox="1"/>
          <p:nvPr/>
        </p:nvSpPr>
        <p:spPr>
          <a:xfrm>
            <a:off x="0" y="1409900"/>
            <a:ext cx="9144000" cy="346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333333"/>
                </a:solidFill>
                <a:highlight>
                  <a:srgbClr val="FFFFFF"/>
                </a:highlight>
                <a:latin typeface="Times New Roman"/>
                <a:ea typeface="Times New Roman"/>
                <a:cs typeface="Times New Roman"/>
                <a:sym typeface="Times New Roman"/>
              </a:rPr>
              <a:t>Regression analysis is a statistical method to model the </a:t>
            </a:r>
            <a:r>
              <a:rPr b="1" lang="en-US" sz="2100">
                <a:solidFill>
                  <a:srgbClr val="333333"/>
                </a:solidFill>
                <a:highlight>
                  <a:srgbClr val="FFFFFF"/>
                </a:highlight>
                <a:latin typeface="Times New Roman"/>
                <a:ea typeface="Times New Roman"/>
                <a:cs typeface="Times New Roman"/>
                <a:sym typeface="Times New Roman"/>
              </a:rPr>
              <a:t>relationship between a dependent (target) and independent (predictor) variables with one or more independent variables.</a:t>
            </a:r>
            <a:endParaRPr b="1" sz="2100">
              <a:solidFill>
                <a:srgbClr val="BDC1C6"/>
              </a:solidFill>
              <a:highlight>
                <a:srgbClr val="202124"/>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BDC1C6"/>
              </a:solidFill>
              <a:highlight>
                <a:srgbClr val="202124"/>
              </a:highlight>
            </a:endParaRPr>
          </a:p>
          <a:p>
            <a:pPr indent="0" lvl="0" marL="0" rtl="0" algn="l">
              <a:spcBef>
                <a:spcPts val="0"/>
              </a:spcBef>
              <a:spcAft>
                <a:spcPts val="0"/>
              </a:spcAft>
              <a:buNone/>
            </a:pPr>
            <a:r>
              <a:rPr lang="en-US" sz="2200">
                <a:solidFill>
                  <a:schemeClr val="accent2"/>
                </a:solidFill>
                <a:highlight>
                  <a:schemeClr val="dk2"/>
                </a:highlight>
                <a:latin typeface="Times New Roman"/>
                <a:ea typeface="Times New Roman"/>
                <a:cs typeface="Times New Roman"/>
                <a:sym typeface="Times New Roman"/>
              </a:rPr>
              <a:t>A regression analysis is done for one of two purposes:</a:t>
            </a:r>
            <a:endParaRPr sz="2200">
              <a:solidFill>
                <a:schemeClr val="accent2"/>
              </a:solidFill>
              <a:highlight>
                <a:schemeClr val="dk2"/>
              </a:highlight>
              <a:latin typeface="Times New Roman"/>
              <a:ea typeface="Times New Roman"/>
              <a:cs typeface="Times New Roman"/>
              <a:sym typeface="Times New Roman"/>
            </a:endParaRPr>
          </a:p>
          <a:p>
            <a:pPr indent="-368300" lvl="0" marL="457200" rtl="0" algn="l">
              <a:spcBef>
                <a:spcPts val="0"/>
              </a:spcBef>
              <a:spcAft>
                <a:spcPts val="0"/>
              </a:spcAft>
              <a:buClr>
                <a:schemeClr val="accent2"/>
              </a:buClr>
              <a:buSzPts val="2200"/>
              <a:buFont typeface="Times New Roman"/>
              <a:buChar char="➢"/>
            </a:pPr>
            <a:r>
              <a:rPr lang="en-US" sz="2200">
                <a:solidFill>
                  <a:schemeClr val="accent2"/>
                </a:solidFill>
                <a:highlight>
                  <a:schemeClr val="dk2"/>
                </a:highlight>
                <a:latin typeface="Times New Roman"/>
                <a:ea typeface="Times New Roman"/>
                <a:cs typeface="Times New Roman"/>
                <a:sym typeface="Times New Roman"/>
              </a:rPr>
              <a:t> In order to predict the value of the dependent variable for individuals for whom some information concerning the explanatory variables is available.</a:t>
            </a:r>
            <a:endParaRPr sz="2200">
              <a:solidFill>
                <a:schemeClr val="accent2"/>
              </a:solidFill>
              <a:highlight>
                <a:schemeClr val="dk2"/>
              </a:highlight>
              <a:latin typeface="Times New Roman"/>
              <a:ea typeface="Times New Roman"/>
              <a:cs typeface="Times New Roman"/>
              <a:sym typeface="Times New Roman"/>
            </a:endParaRPr>
          </a:p>
          <a:p>
            <a:pPr indent="-368300" lvl="0" marL="457200" rtl="0" algn="l">
              <a:spcBef>
                <a:spcPts val="0"/>
              </a:spcBef>
              <a:spcAft>
                <a:spcPts val="0"/>
              </a:spcAft>
              <a:buClr>
                <a:schemeClr val="accent2"/>
              </a:buClr>
              <a:buSzPts val="2200"/>
              <a:buFont typeface="Times New Roman"/>
              <a:buChar char="➢"/>
            </a:pPr>
            <a:r>
              <a:rPr lang="en-US" sz="2200">
                <a:solidFill>
                  <a:schemeClr val="accent2"/>
                </a:solidFill>
                <a:highlight>
                  <a:schemeClr val="dk2"/>
                </a:highlight>
                <a:latin typeface="Times New Roman"/>
                <a:ea typeface="Times New Roman"/>
                <a:cs typeface="Times New Roman"/>
                <a:sym typeface="Times New Roman"/>
              </a:rPr>
              <a:t> To describe the relationships between a set of independent variables and the dependent variable</a:t>
            </a:r>
            <a:endParaRPr sz="2200">
              <a:solidFill>
                <a:schemeClr val="accent2"/>
              </a:solidFill>
              <a:highlight>
                <a:schemeClr val="dk2"/>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48c612ec86_0_24"/>
          <p:cNvSpPr txBox="1"/>
          <p:nvPr>
            <p:ph type="ctrTitle"/>
          </p:nvPr>
        </p:nvSpPr>
        <p:spPr>
          <a:xfrm>
            <a:off x="-76250" y="-228850"/>
            <a:ext cx="9144000" cy="1623900"/>
          </a:xfrm>
          <a:prstGeom prst="rect">
            <a:avLst/>
          </a:prstGeom>
        </p:spPr>
        <p:txBody>
          <a:bodyPr anchorCtr="0" anchor="b" bIns="91425" lIns="91425" spcFirstLastPara="1" rIns="91425" wrap="square" tIns="91425">
            <a:noAutofit/>
          </a:bodyPr>
          <a:lstStyle/>
          <a:p>
            <a:pPr indent="114300" lvl="0" marL="0" rtl="0" algn="l">
              <a:spcBef>
                <a:spcPts val="0"/>
              </a:spcBef>
              <a:spcAft>
                <a:spcPts val="0"/>
              </a:spcAft>
              <a:buNone/>
            </a:pPr>
            <a:r>
              <a:rPr b="1" lang="en-US" sz="3800">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Basic Steps Involve In Machine Learning    Model-</a:t>
            </a:r>
            <a:endParaRPr b="1" sz="3800">
              <a:latin typeface="Times New Roman"/>
              <a:ea typeface="Times New Roman"/>
              <a:cs typeface="Times New Roman"/>
              <a:sym typeface="Times New Roman"/>
            </a:endParaRPr>
          </a:p>
        </p:txBody>
      </p:sp>
      <p:pic>
        <p:nvPicPr>
          <p:cNvPr id="91" name="Google Shape;91;g148c612ec86_0_24"/>
          <p:cNvPicPr preferRelativeResize="0"/>
          <p:nvPr/>
        </p:nvPicPr>
        <p:blipFill>
          <a:blip r:embed="rId3">
            <a:alphaModFix/>
          </a:blip>
          <a:stretch>
            <a:fillRect/>
          </a:stretch>
        </p:blipFill>
        <p:spPr>
          <a:xfrm>
            <a:off x="0" y="1395050"/>
            <a:ext cx="9144000" cy="386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48c612ec86_0_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g148c612ec86_0_19"/>
          <p:cNvSpPr txBox="1"/>
          <p:nvPr/>
        </p:nvSpPr>
        <p:spPr>
          <a:xfrm>
            <a:off x="173850" y="349600"/>
            <a:ext cx="8796300" cy="5109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2300">
                <a:latin typeface="Times New Roman"/>
                <a:ea typeface="Times New Roman"/>
                <a:cs typeface="Times New Roman"/>
                <a:sym typeface="Times New Roman"/>
              </a:rPr>
              <a:t>Step-1 : Define Your Problem Statement</a:t>
            </a:r>
            <a:endParaRPr b="1" sz="2300">
              <a:latin typeface="Times New Roman"/>
              <a:ea typeface="Times New Roman"/>
              <a:cs typeface="Times New Roman"/>
              <a:sym typeface="Times New Roman"/>
            </a:endParaRPr>
          </a:p>
          <a:p>
            <a:pPr indent="0" lvl="0" marL="1028700" rtl="0" algn="just">
              <a:lnSpc>
                <a:spcPct val="100000"/>
              </a:lnSpc>
              <a:spcBef>
                <a:spcPts val="0"/>
              </a:spcBef>
              <a:spcAft>
                <a:spcPts val="0"/>
              </a:spcAft>
              <a:buNone/>
            </a:pPr>
            <a:r>
              <a:rPr lang="en-US" sz="2100">
                <a:latin typeface="Times New Roman"/>
                <a:ea typeface="Times New Roman"/>
                <a:cs typeface="Times New Roman"/>
                <a:sym typeface="Times New Roman"/>
              </a:rPr>
              <a:t>-Problem statement actually tells about the what is Business   goal or what outcomes we want from ML model.</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300">
                <a:latin typeface="Times New Roman"/>
                <a:ea typeface="Times New Roman"/>
                <a:cs typeface="Times New Roman"/>
                <a:sym typeface="Times New Roman"/>
              </a:rPr>
              <a:t>Step-2 : Pre-processing Your Dataset(Exploratory Data Analysis)</a:t>
            </a:r>
            <a:endParaRPr b="1" sz="2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1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 Describing Dataset</a:t>
            </a:r>
            <a:endParaRPr sz="2100">
              <a:latin typeface="Times New Roman"/>
              <a:ea typeface="Times New Roman"/>
              <a:cs typeface="Times New Roman"/>
              <a:sym typeface="Times New Roman"/>
            </a:endParaRPr>
          </a:p>
          <a:p>
            <a:pPr indent="1028700" lvl="0" marL="0" rtl="0" algn="l">
              <a:lnSpc>
                <a:spcPct val="100000"/>
              </a:lnSpc>
              <a:spcBef>
                <a:spcPts val="0"/>
              </a:spcBef>
              <a:spcAft>
                <a:spcPts val="0"/>
              </a:spcAft>
              <a:buNone/>
            </a:pPr>
            <a:r>
              <a:rPr lang="en-US" sz="2100">
                <a:latin typeface="Times New Roman"/>
                <a:ea typeface="Times New Roman"/>
                <a:cs typeface="Times New Roman"/>
                <a:sym typeface="Times New Roman"/>
              </a:rPr>
              <a:t>- Null value Treatment</a:t>
            </a:r>
            <a:endParaRPr sz="2100">
              <a:latin typeface="Times New Roman"/>
              <a:ea typeface="Times New Roman"/>
              <a:cs typeface="Times New Roman"/>
              <a:sym typeface="Times New Roman"/>
            </a:endParaRPr>
          </a:p>
          <a:p>
            <a:pPr indent="0" lvl="0" marL="1028700" rtl="0" algn="l">
              <a:lnSpc>
                <a:spcPct val="100000"/>
              </a:lnSpc>
              <a:spcBef>
                <a:spcPts val="0"/>
              </a:spcBef>
              <a:spcAft>
                <a:spcPts val="0"/>
              </a:spcAft>
              <a:buNone/>
            </a:pPr>
            <a:r>
              <a:rPr lang="en-US" sz="2100">
                <a:latin typeface="Times New Roman"/>
                <a:ea typeface="Times New Roman"/>
                <a:cs typeface="Times New Roman"/>
                <a:sym typeface="Times New Roman"/>
              </a:rPr>
              <a:t>- Enriching Dataset by using Conversions,Transformation,Encodings, etc.</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300">
                <a:latin typeface="Times New Roman"/>
                <a:ea typeface="Times New Roman"/>
                <a:cs typeface="Times New Roman"/>
                <a:sym typeface="Times New Roman"/>
              </a:rPr>
              <a:t>Step-3 : Split Data Into Train And Test Sets(Validation)</a:t>
            </a:r>
            <a:endParaRPr b="1" sz="2300">
              <a:latin typeface="Times New Roman"/>
              <a:ea typeface="Times New Roman"/>
              <a:cs typeface="Times New Roman"/>
              <a:sym typeface="Times New Roman"/>
            </a:endParaRPr>
          </a:p>
          <a:p>
            <a:pPr indent="0" lvl="0" marL="1028700" rtl="0" algn="l">
              <a:lnSpc>
                <a:spcPct val="100000"/>
              </a:lnSpc>
              <a:spcBef>
                <a:spcPts val="0"/>
              </a:spcBef>
              <a:spcAft>
                <a:spcPts val="0"/>
              </a:spcAft>
              <a:buNone/>
            </a:pPr>
            <a:r>
              <a:rPr lang="en-US" sz="21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Splitting</a:t>
            </a:r>
            <a:r>
              <a:rPr lang="en-US" sz="2100">
                <a:latin typeface="Times New Roman"/>
                <a:ea typeface="Times New Roman"/>
                <a:cs typeface="Times New Roman"/>
                <a:sym typeface="Times New Roman"/>
              </a:rPr>
              <a:t> data into train and test datasets such that we can perform various models and conclude whether it generalized or memorised.</a:t>
            </a:r>
            <a:endParaRPr sz="2100">
              <a:latin typeface="Times New Roman"/>
              <a:ea typeface="Times New Roman"/>
              <a:cs typeface="Times New Roman"/>
              <a:sym typeface="Times New Roman"/>
            </a:endParaRPr>
          </a:p>
          <a:p>
            <a:pPr indent="0" lvl="0" marL="1028700" rtl="0" algn="l">
              <a:lnSpc>
                <a:spcPct val="100000"/>
              </a:lnSpc>
              <a:spcBef>
                <a:spcPts val="0"/>
              </a:spcBef>
              <a:spcAft>
                <a:spcPts val="0"/>
              </a:spcAft>
              <a:buNone/>
            </a:pPr>
            <a:r>
              <a:rPr lang="en-US" sz="2100">
                <a:latin typeface="Times New Roman"/>
                <a:ea typeface="Times New Roman"/>
                <a:cs typeface="Times New Roman"/>
                <a:sym typeface="Times New Roman"/>
              </a:rPr>
              <a:t>- Usually we do 80-20% or 75-25% train-test split.  </a:t>
            </a:r>
            <a:endParaRPr sz="2100">
              <a:latin typeface="Times New Roman"/>
              <a:ea typeface="Times New Roman"/>
              <a:cs typeface="Times New Roman"/>
              <a:sym typeface="Times New Roman"/>
            </a:endParaRPr>
          </a:p>
          <a:p>
            <a:pPr indent="0" lvl="0" marL="1028700" rtl="0" algn="l">
              <a:lnSpc>
                <a:spcPct val="95000"/>
              </a:lnSpc>
              <a:spcBef>
                <a:spcPts val="0"/>
              </a:spcBef>
              <a:spcAft>
                <a:spcPts val="0"/>
              </a:spcAft>
              <a:buNone/>
            </a:pPr>
            <a:r>
              <a:t/>
            </a:r>
            <a:endParaRPr b="1"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48c612ec86_0_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g148c612ec86_0_52"/>
          <p:cNvSpPr txBox="1"/>
          <p:nvPr/>
        </p:nvSpPr>
        <p:spPr>
          <a:xfrm>
            <a:off x="435900" y="294225"/>
            <a:ext cx="84456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Times New Roman"/>
                <a:ea typeface="Times New Roman"/>
                <a:cs typeface="Times New Roman"/>
                <a:sym typeface="Times New Roman"/>
              </a:rPr>
              <a:t>Step-4 : Train Your Model</a:t>
            </a:r>
            <a:endParaRPr b="1" sz="2300">
              <a:latin typeface="Times New Roman"/>
              <a:ea typeface="Times New Roman"/>
              <a:cs typeface="Times New Roman"/>
              <a:sym typeface="Times New Roman"/>
            </a:endParaRPr>
          </a:p>
          <a:p>
            <a:pPr indent="0" lvl="0" marL="857250" rtl="0" algn="l">
              <a:spcBef>
                <a:spcPts val="0"/>
              </a:spcBef>
              <a:spcAft>
                <a:spcPts val="0"/>
              </a:spcAft>
              <a:buNone/>
            </a:pPr>
            <a:r>
              <a:rPr lang="en-US" sz="2300">
                <a:latin typeface="Times New Roman"/>
                <a:ea typeface="Times New Roman"/>
                <a:cs typeface="Times New Roman"/>
                <a:sym typeface="Times New Roman"/>
              </a:rPr>
              <a:t>Train dataset on each model or on appropriate model according to dataset which gives best results.</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0"/>
              </a:spcBef>
              <a:spcAft>
                <a:spcPts val="0"/>
              </a:spcAft>
              <a:buNone/>
            </a:pPr>
            <a:r>
              <a:rPr b="1" lang="en-US" sz="2300">
                <a:latin typeface="Times New Roman"/>
                <a:ea typeface="Times New Roman"/>
                <a:cs typeface="Times New Roman"/>
                <a:sym typeface="Times New Roman"/>
              </a:rPr>
              <a:t>Step-5 : Evaluate Your Model</a:t>
            </a:r>
            <a:endParaRPr b="1" sz="2300">
              <a:latin typeface="Times New Roman"/>
              <a:ea typeface="Times New Roman"/>
              <a:cs typeface="Times New Roman"/>
              <a:sym typeface="Times New Roman"/>
            </a:endParaRPr>
          </a:p>
          <a:p>
            <a:pPr indent="0" lvl="0" marL="914400" rtl="0" algn="l">
              <a:spcBef>
                <a:spcPts val="0"/>
              </a:spcBef>
              <a:spcAft>
                <a:spcPts val="0"/>
              </a:spcAft>
              <a:buNone/>
            </a:pPr>
            <a:r>
              <a:rPr lang="en-US" sz="2300">
                <a:latin typeface="Times New Roman"/>
                <a:ea typeface="Times New Roman"/>
                <a:cs typeface="Times New Roman"/>
                <a:sym typeface="Times New Roman"/>
              </a:rPr>
              <a:t>Evaluate performance of model if its bad retrain model and again evaluate</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US" sz="2300">
                <a:latin typeface="Times New Roman"/>
                <a:ea typeface="Times New Roman"/>
                <a:cs typeface="Times New Roman"/>
                <a:sym typeface="Times New Roman"/>
              </a:rPr>
              <a:t>Step-6 : Improve The Model</a:t>
            </a:r>
            <a:endParaRPr b="1" sz="2300">
              <a:latin typeface="Times New Roman"/>
              <a:ea typeface="Times New Roman"/>
              <a:cs typeface="Times New Roman"/>
              <a:sym typeface="Times New Roman"/>
            </a:endParaRPr>
          </a:p>
          <a:p>
            <a:pPr indent="0" lvl="0" marL="914400" rtl="0" algn="l">
              <a:spcBef>
                <a:spcPts val="0"/>
              </a:spcBef>
              <a:spcAft>
                <a:spcPts val="0"/>
              </a:spcAft>
              <a:buNone/>
            </a:pPr>
            <a:r>
              <a:rPr lang="en-US" sz="2300">
                <a:latin typeface="Times New Roman"/>
                <a:ea typeface="Times New Roman"/>
                <a:cs typeface="Times New Roman"/>
                <a:sym typeface="Times New Roman"/>
              </a:rPr>
              <a:t>Improve model metrices by cross validation and  hyperparameter tuning.</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US" sz="2300">
                <a:latin typeface="Times New Roman"/>
                <a:ea typeface="Times New Roman"/>
                <a:cs typeface="Times New Roman"/>
                <a:sym typeface="Times New Roman"/>
              </a:rPr>
              <a:t>Step-7 : Deploy The model And real-Time (Optional) </a:t>
            </a:r>
            <a:endParaRPr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b3bef04da_0_14"/>
          <p:cNvSpPr txBox="1"/>
          <p:nvPr>
            <p:ph type="ctrTitle"/>
          </p:nvPr>
        </p:nvSpPr>
        <p:spPr>
          <a:xfrm>
            <a:off x="-250625" y="98075"/>
            <a:ext cx="3792000" cy="9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sz="4700">
                <a:latin typeface="Times New Roman"/>
                <a:ea typeface="Times New Roman"/>
                <a:cs typeface="Times New Roman"/>
                <a:sym typeface="Times New Roman"/>
              </a:rPr>
              <a:t>Objective</a:t>
            </a:r>
            <a:endParaRPr b="1" sz="4700">
              <a:latin typeface="Times New Roman"/>
              <a:ea typeface="Times New Roman"/>
              <a:cs typeface="Times New Roman"/>
              <a:sym typeface="Times New Roman"/>
            </a:endParaRPr>
          </a:p>
        </p:txBody>
      </p:sp>
      <p:sp>
        <p:nvSpPr>
          <p:cNvPr id="109" name="Google Shape;109;g14b3bef04da_0_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g14b3bef04da_0_14"/>
          <p:cNvSpPr txBox="1"/>
          <p:nvPr/>
        </p:nvSpPr>
        <p:spPr>
          <a:xfrm>
            <a:off x="425000" y="1920600"/>
            <a:ext cx="4860300" cy="1302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700"/>
              </a:spcBef>
              <a:spcAft>
                <a:spcPts val="0"/>
              </a:spcAft>
              <a:buClr>
                <a:schemeClr val="accent2"/>
              </a:buClr>
              <a:buSzPts val="2200"/>
              <a:buFont typeface="Times New Roman"/>
              <a:buChar char="➢"/>
            </a:pPr>
            <a:r>
              <a:rPr lang="en-US" sz="2200">
                <a:solidFill>
                  <a:schemeClr val="accent2"/>
                </a:solidFill>
                <a:highlight>
                  <a:srgbClr val="FFFFFF"/>
                </a:highlight>
                <a:latin typeface="Times New Roman"/>
                <a:ea typeface="Times New Roman"/>
                <a:cs typeface="Times New Roman"/>
                <a:sym typeface="Times New Roman"/>
              </a:rPr>
              <a:t>To build a model that predicts </a:t>
            </a:r>
            <a:r>
              <a:rPr b="1" lang="en-US" sz="2200">
                <a:solidFill>
                  <a:schemeClr val="accent2"/>
                </a:solidFill>
                <a:highlight>
                  <a:srgbClr val="FFFFFF"/>
                </a:highlight>
                <a:latin typeface="Times New Roman"/>
                <a:ea typeface="Times New Roman"/>
                <a:cs typeface="Times New Roman"/>
                <a:sym typeface="Times New Roman"/>
              </a:rPr>
              <a:t>the number of seats that Mobiticket can expect to sell for each ride.</a:t>
            </a:r>
            <a:endParaRPr sz="2200"/>
          </a:p>
        </p:txBody>
      </p:sp>
      <p:pic>
        <p:nvPicPr>
          <p:cNvPr id="111" name="Google Shape;111;g14b3bef04da_0_14"/>
          <p:cNvPicPr preferRelativeResize="0"/>
          <p:nvPr/>
        </p:nvPicPr>
        <p:blipFill>
          <a:blip r:embed="rId3">
            <a:alphaModFix/>
          </a:blip>
          <a:stretch>
            <a:fillRect/>
          </a:stretch>
        </p:blipFill>
        <p:spPr>
          <a:xfrm>
            <a:off x="5394263" y="1089863"/>
            <a:ext cx="3343275" cy="334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Mayur</dc:creator>
</cp:coreProperties>
</file>