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4">
  <p:sldMasterIdLst>
    <p:sldMasterId id="2147483673" r:id="rId1"/>
  </p:sldMasterIdLst>
  <p:sldIdLst>
    <p:sldId id="256" r:id="rId2"/>
    <p:sldId id="260" r:id="rId3"/>
    <p:sldId id="257" r:id="rId4"/>
    <p:sldId id="278" r:id="rId5"/>
    <p:sldId id="262" r:id="rId6"/>
    <p:sldId id="295" r:id="rId7"/>
    <p:sldId id="296" r:id="rId8"/>
    <p:sldId id="297" r:id="rId9"/>
    <p:sldId id="298" r:id="rId10"/>
    <p:sldId id="259" r:id="rId11"/>
    <p:sldId id="261" r:id="rId12"/>
    <p:sldId id="276" r:id="rId13"/>
    <p:sldId id="284" r:id="rId14"/>
    <p:sldId id="281" r:id="rId15"/>
    <p:sldId id="291" r:id="rId16"/>
    <p:sldId id="292" r:id="rId17"/>
    <p:sldId id="282" r:id="rId18"/>
    <p:sldId id="283" r:id="rId19"/>
    <p:sldId id="289" r:id="rId20"/>
    <p:sldId id="290" r:id="rId21"/>
    <p:sldId id="263" r:id="rId22"/>
    <p:sldId id="277" r:id="rId23"/>
    <p:sldId id="279" r:id="rId24"/>
    <p:sldId id="280" r:id="rId25"/>
    <p:sldId id="285" r:id="rId26"/>
    <p:sldId id="258" r:id="rId27"/>
    <p:sldId id="268" r:id="rId28"/>
    <p:sldId id="269" r:id="rId29"/>
    <p:sldId id="275" r:id="rId30"/>
    <p:sldId id="270" r:id="rId31"/>
    <p:sldId id="271" r:id="rId32"/>
    <p:sldId id="273" r:id="rId33"/>
    <p:sldId id="272" r:id="rId34"/>
    <p:sldId id="264" r:id="rId35"/>
    <p:sldId id="265" r:id="rId36"/>
    <p:sldId id="266" r:id="rId37"/>
    <p:sldId id="267" r:id="rId38"/>
    <p:sldId id="274" r:id="rId39"/>
    <p:sldId id="293" r:id="rId40"/>
    <p:sldId id="294" r:id="rId41"/>
    <p:sldId id="299"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82" autoAdjust="0"/>
    <p:restoredTop sz="94660"/>
  </p:normalViewPr>
  <p:slideViewPr>
    <p:cSldViewPr snapToGrid="0">
      <p:cViewPr varScale="1">
        <p:scale>
          <a:sx n="69" d="100"/>
          <a:sy n="69" d="100"/>
        </p:scale>
        <p:origin x="5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5/25/2023</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4175902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5/25/2023</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707366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5/25/2023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9818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5/25/2023</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1436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5/25/2023</a:t>
            </a:fld>
            <a:endParaRPr lang="en-US" dirty="0"/>
          </a:p>
        </p:txBody>
      </p:sp>
    </p:spTree>
    <p:extLst>
      <p:ext uri="{BB962C8B-B14F-4D97-AF65-F5344CB8AC3E}">
        <p14:creationId xmlns:p14="http://schemas.microsoft.com/office/powerpoint/2010/main" val="271422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5/25/2023</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833415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5/25/2023</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9850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5/25/2023</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50972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5/25/2023</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492230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5/25/2023</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00873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5/25/2023</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506351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5/25/2023</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262459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www.scribbr.com/" TargetMode="External"/><Relationship Id="rId2" Type="http://schemas.openxmlformats.org/officeDocument/2006/relationships/hyperlink" Target="http://www.tutorialspoint.com/" TargetMode="External"/><Relationship Id="rId1" Type="http://schemas.openxmlformats.org/officeDocument/2006/relationships/slideLayout" Target="../slideLayouts/slideLayout7.xml"/><Relationship Id="rId4" Type="http://schemas.openxmlformats.org/officeDocument/2006/relationships/hyperlink" Target="https://www.youtube.com/watch?v=xLkk6MUrvrw&amp;ab_channel=5MinutesEnginee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hyperlink" Target="https://www.youtube.com/watch?v=6cV3OwFrOkk&amp;t=1145s&amp;ab_channel=RishabhMishra" TargetMode="External"/><Relationship Id="rId2" Type="http://schemas.openxmlformats.org/officeDocument/2006/relationships/hyperlink" Target="https://www.youtube.com/watch?v=c7LrqSxjJQQ&amp;ab_channel=LeilaGharani" TargetMode="External"/><Relationship Id="rId1" Type="http://schemas.openxmlformats.org/officeDocument/2006/relationships/slideLayout" Target="../slideLayouts/slideLayout7.xml"/><Relationship Id="rId4" Type="http://schemas.openxmlformats.org/officeDocument/2006/relationships/hyperlink" Target="https://www.youtube.com/watch?v=bjLIA1vSqGs&amp;ab_channel=LeanExcelSolution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Subtitle 2">
            <a:extLst>
              <a:ext uri="{FF2B5EF4-FFF2-40B4-BE49-F238E27FC236}">
                <a16:creationId xmlns:a16="http://schemas.microsoft.com/office/drawing/2014/main" id="{D28D7D7C-168C-2BA9-2019-6981A33D742F}"/>
              </a:ext>
            </a:extLst>
          </p:cNvPr>
          <p:cNvSpPr>
            <a:spLocks noGrp="1"/>
          </p:cNvSpPr>
          <p:nvPr>
            <p:ph type="subTitle" idx="1"/>
          </p:nvPr>
        </p:nvSpPr>
        <p:spPr>
          <a:xfrm>
            <a:off x="5054472" y="4630738"/>
            <a:ext cx="7106813" cy="2073150"/>
          </a:xfrm>
        </p:spPr>
        <p:txBody>
          <a:bodyPr anchor="t">
            <a:normAutofit/>
          </a:bodyPr>
          <a:lstStyle/>
          <a:p>
            <a:endParaRPr lang="en-GB" dirty="0"/>
          </a:p>
        </p:txBody>
      </p:sp>
      <p:sp>
        <p:nvSpPr>
          <p:cNvPr id="27" name="Freeform: Shape 10">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12">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29" name="Picture 3" descr="Colored pencils inside a pencil holder which is on top of a wood table">
            <a:extLst>
              <a:ext uri="{FF2B5EF4-FFF2-40B4-BE49-F238E27FC236}">
                <a16:creationId xmlns:a16="http://schemas.microsoft.com/office/drawing/2014/main" id="{B121FA3D-E1CE-8B61-C787-53ADEFE9FF05}"/>
              </a:ext>
            </a:extLst>
          </p:cNvPr>
          <p:cNvPicPr>
            <a:picLocks noChangeAspect="1"/>
          </p:cNvPicPr>
          <p:nvPr/>
        </p:nvPicPr>
        <p:blipFill rotWithShape="1">
          <a:blip r:embed="rId2"/>
          <a:srcRect l="47724" r="3288" b="-1"/>
          <a:stretch/>
        </p:blipFill>
        <p:spPr>
          <a:xfrm>
            <a:off x="-93004" y="10"/>
            <a:ext cx="5033023" cy="6857990"/>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
        <p:nvSpPr>
          <p:cNvPr id="15" name="Freeform: Shape 14">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0" name="Picture 9" descr="A picture containing text, person, poster, clothing&#10;&#10;Description automatically generated">
            <a:extLst>
              <a:ext uri="{FF2B5EF4-FFF2-40B4-BE49-F238E27FC236}">
                <a16:creationId xmlns:a16="http://schemas.microsoft.com/office/drawing/2014/main" id="{893507D4-6427-968D-B697-367641EBD54C}"/>
              </a:ext>
            </a:extLst>
          </p:cNvPr>
          <p:cNvPicPr>
            <a:picLocks noChangeAspect="1"/>
          </p:cNvPicPr>
          <p:nvPr/>
        </p:nvPicPr>
        <p:blipFill>
          <a:blip r:embed="rId3"/>
          <a:stretch>
            <a:fillRect/>
          </a:stretch>
        </p:blipFill>
        <p:spPr>
          <a:xfrm>
            <a:off x="-96037" y="2948341"/>
            <a:ext cx="5066921" cy="3960677"/>
          </a:xfrm>
          <a:prstGeom prst="rect">
            <a:avLst/>
          </a:prstGeom>
        </p:spPr>
      </p:pic>
      <p:pic>
        <p:nvPicPr>
          <p:cNvPr id="14" name="Picture 13">
            <a:extLst>
              <a:ext uri="{FF2B5EF4-FFF2-40B4-BE49-F238E27FC236}">
                <a16:creationId xmlns:a16="http://schemas.microsoft.com/office/drawing/2014/main" id="{DF9A417C-0E87-3C20-20BE-3865D0EDD40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738" y="60679"/>
            <a:ext cx="1357175" cy="1416649"/>
          </a:xfrm>
          <a:prstGeom prst="rect">
            <a:avLst/>
          </a:prstGeom>
        </p:spPr>
      </p:pic>
      <p:sp>
        <p:nvSpPr>
          <p:cNvPr id="22" name="Rectangle 21">
            <a:extLst>
              <a:ext uri="{FF2B5EF4-FFF2-40B4-BE49-F238E27FC236}">
                <a16:creationId xmlns:a16="http://schemas.microsoft.com/office/drawing/2014/main" id="{A550D7A6-613D-BFAB-2492-FCBD28E021C9}"/>
              </a:ext>
            </a:extLst>
          </p:cNvPr>
          <p:cNvSpPr/>
          <p:nvPr/>
        </p:nvSpPr>
        <p:spPr>
          <a:xfrm>
            <a:off x="-96037" y="0"/>
            <a:ext cx="12257322" cy="1477327"/>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b="1" dirty="0">
                <a:ln w="0"/>
                <a:effectLst>
                  <a:outerShdw blurRad="38100" dist="19050" dir="2700000" algn="tl" rotWithShape="0">
                    <a:schemeClr val="dk1">
                      <a:alpha val="40000"/>
                    </a:schemeClr>
                  </a:outerShdw>
                </a:effectLst>
                <a:latin typeface="+mj-lt"/>
                <a:cs typeface="Arial" panose="020B0604020202020204" pitchFamily="34" charset="0"/>
              </a:rPr>
              <a:t>                             </a:t>
            </a:r>
            <a:r>
              <a:rPr lang="en-GB" sz="2400" b="1" dirty="0" err="1">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Dr.</a:t>
            </a:r>
            <a:r>
              <a:rPr lang="en-GB" sz="2400" b="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Babasaheb Ambedkar Marathwada University, Aurangabad</a:t>
            </a:r>
            <a:endParaRPr lang="en-GB" sz="2400" b="1" dirty="0">
              <a:latin typeface="Arial" panose="020B0604020202020204" pitchFamily="34" charset="0"/>
              <a:cs typeface="Arial" panose="020B0604020202020204" pitchFamily="34" charset="0"/>
            </a:endParaRPr>
          </a:p>
          <a:p>
            <a:pPr algn="ctr"/>
            <a:r>
              <a:rPr lang="en-GB" sz="2400" b="1" dirty="0">
                <a:latin typeface="Arial" panose="020B0604020202020204" pitchFamily="34" charset="0"/>
                <a:cs typeface="Arial" panose="020B0604020202020204" pitchFamily="34" charset="0"/>
              </a:rPr>
              <a:t>   </a:t>
            </a:r>
            <a:r>
              <a:rPr lang="en-GB" sz="2400" b="1" dirty="0">
                <a:solidFill>
                  <a:schemeClr val="tx1">
                    <a:lumMod val="75000"/>
                    <a:lumOff val="25000"/>
                  </a:schemeClr>
                </a:solidFill>
                <a:latin typeface="Arial" panose="020B0604020202020204" pitchFamily="34" charset="0"/>
                <a:cs typeface="Arial" panose="020B0604020202020204" pitchFamily="34" charset="0"/>
              </a:rPr>
              <a:t>DEPARTMENT OF STATISTICS</a:t>
            </a:r>
          </a:p>
          <a:p>
            <a:pPr algn="ctr"/>
            <a:r>
              <a:rPr lang="en-GB" sz="2400" b="1" dirty="0">
                <a:latin typeface="Arial" panose="020B0604020202020204" pitchFamily="34" charset="0"/>
                <a:cs typeface="Arial" panose="020B0604020202020204" pitchFamily="34" charset="0"/>
              </a:rPr>
              <a:t>  </a:t>
            </a:r>
            <a:r>
              <a:rPr lang="en-GB" sz="2400" b="1" u="sng" dirty="0">
                <a:latin typeface="Arial" panose="020B0604020202020204" pitchFamily="34" charset="0"/>
                <a:cs typeface="Arial" panose="020B0604020202020204" pitchFamily="34" charset="0"/>
              </a:rPr>
              <a:t>PROJECT TITLE </a:t>
            </a:r>
            <a:endParaRPr lang="en-GB" sz="2400" u="sng" dirty="0"/>
          </a:p>
        </p:txBody>
      </p:sp>
      <p:pic>
        <p:nvPicPr>
          <p:cNvPr id="25" name="Picture 24">
            <a:extLst>
              <a:ext uri="{FF2B5EF4-FFF2-40B4-BE49-F238E27FC236}">
                <a16:creationId xmlns:a16="http://schemas.microsoft.com/office/drawing/2014/main" id="{6191087D-EA54-B907-AE3E-0C650372CC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037" y="0"/>
            <a:ext cx="1357175" cy="1477327"/>
          </a:xfrm>
          <a:prstGeom prst="rect">
            <a:avLst/>
          </a:prstGeom>
        </p:spPr>
      </p:pic>
      <p:sp>
        <p:nvSpPr>
          <p:cNvPr id="30" name="Rectangle: Rounded Corners 29">
            <a:extLst>
              <a:ext uri="{FF2B5EF4-FFF2-40B4-BE49-F238E27FC236}">
                <a16:creationId xmlns:a16="http://schemas.microsoft.com/office/drawing/2014/main" id="{911CABCE-8A37-09E0-CD84-C9F7064D7F76}"/>
              </a:ext>
            </a:extLst>
          </p:cNvPr>
          <p:cNvSpPr/>
          <p:nvPr/>
        </p:nvSpPr>
        <p:spPr>
          <a:xfrm>
            <a:off x="-96037" y="1487602"/>
            <a:ext cx="12257322" cy="1419996"/>
          </a:xfrm>
          <a:prstGeom prst="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A STATISTICAL ANALYSIS OF EMPLOYEE’S ATTRITION AND RETENSION </a:t>
            </a:r>
          </a:p>
          <a:p>
            <a:pPr algn="ctr"/>
            <a:endParaRPr lang="en-GB" dirty="0"/>
          </a:p>
        </p:txBody>
      </p:sp>
      <p:sp>
        <p:nvSpPr>
          <p:cNvPr id="31" name="Rectangle 30">
            <a:extLst>
              <a:ext uri="{FF2B5EF4-FFF2-40B4-BE49-F238E27FC236}">
                <a16:creationId xmlns:a16="http://schemas.microsoft.com/office/drawing/2014/main" id="{014FEBD2-5931-A288-9FD0-3D245C3F079A}"/>
              </a:ext>
            </a:extLst>
          </p:cNvPr>
          <p:cNvSpPr/>
          <p:nvPr/>
        </p:nvSpPr>
        <p:spPr>
          <a:xfrm>
            <a:off x="4970884" y="2917861"/>
            <a:ext cx="7212342" cy="394013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GB" sz="1800" b="1" u="sng" dirty="0">
                <a:latin typeface="Arial" panose="020B0604020202020204" pitchFamily="34" charset="0"/>
                <a:cs typeface="Arial" panose="020B0604020202020204" pitchFamily="34" charset="0"/>
              </a:rPr>
              <a:t> </a:t>
            </a:r>
            <a:r>
              <a:rPr lang="en-GB" sz="2000" b="1" u="sng" dirty="0">
                <a:solidFill>
                  <a:schemeClr val="tx1"/>
                </a:solidFill>
                <a:latin typeface="Arial" panose="020B0604020202020204" pitchFamily="34" charset="0"/>
                <a:cs typeface="Arial" panose="020B0604020202020204" pitchFamily="34" charset="0"/>
              </a:rPr>
              <a:t>UNDER THE GUIDENCE OF</a:t>
            </a:r>
          </a:p>
          <a:p>
            <a:pPr algn="ctr">
              <a:lnSpc>
                <a:spcPct val="150000"/>
              </a:lnSpc>
            </a:pPr>
            <a:r>
              <a:rPr lang="en-GB" sz="2000" b="1" dirty="0">
                <a:solidFill>
                  <a:srgbClr val="002060"/>
                </a:solidFill>
                <a:latin typeface="Arial" panose="020B0604020202020204" pitchFamily="34" charset="0"/>
                <a:cs typeface="Arial" panose="020B0604020202020204" pitchFamily="34" charset="0"/>
              </a:rPr>
              <a:t> DR. MRS. CHHAYA SONAR  MADAM</a:t>
            </a:r>
          </a:p>
          <a:p>
            <a:pPr algn="ctr">
              <a:lnSpc>
                <a:spcPct val="150000"/>
              </a:lnSpc>
            </a:pPr>
            <a:r>
              <a:rPr lang="en-GB" b="1" dirty="0">
                <a:solidFill>
                  <a:schemeClr val="tx1"/>
                </a:solidFill>
                <a:latin typeface="Arial" panose="020B0604020202020204" pitchFamily="34" charset="0"/>
                <a:cs typeface="Arial" panose="020B0604020202020204" pitchFamily="34" charset="0"/>
              </a:rPr>
              <a:t>                             </a:t>
            </a:r>
            <a:r>
              <a:rPr lang="en-GB" sz="2000" b="1" dirty="0">
                <a:solidFill>
                  <a:schemeClr val="tx1"/>
                </a:solidFill>
                <a:latin typeface="Arial" panose="020B0604020202020204" pitchFamily="34" charset="0"/>
                <a:cs typeface="Arial" panose="020B0604020202020204" pitchFamily="34" charset="0"/>
              </a:rPr>
              <a:t>                                       </a:t>
            </a:r>
          </a:p>
          <a:p>
            <a:pPr algn="ctr">
              <a:lnSpc>
                <a:spcPct val="150000"/>
              </a:lnSpc>
            </a:pPr>
            <a:r>
              <a:rPr lang="en-GB" sz="2000" b="1" u="sng" dirty="0">
                <a:solidFill>
                  <a:schemeClr val="tx1"/>
                </a:solidFill>
                <a:latin typeface="Arial" panose="020B0604020202020204" pitchFamily="34" charset="0"/>
                <a:cs typeface="Arial" panose="020B0604020202020204" pitchFamily="34" charset="0"/>
              </a:rPr>
              <a:t>PRESENT BY</a:t>
            </a:r>
          </a:p>
          <a:p>
            <a:pPr algn="ctr">
              <a:lnSpc>
                <a:spcPct val="150000"/>
              </a:lnSpc>
            </a:pPr>
            <a:r>
              <a:rPr lang="en-GB" sz="2000" dirty="0">
                <a:solidFill>
                  <a:schemeClr val="tx1"/>
                </a:solidFill>
                <a:latin typeface="Arial" panose="020B0604020202020204" pitchFamily="34" charset="0"/>
                <a:cs typeface="Arial" panose="020B0604020202020204" pitchFamily="34" charset="0"/>
              </a:rPr>
              <a:t>      </a:t>
            </a:r>
            <a:r>
              <a:rPr lang="en-GB" sz="2000" b="1" dirty="0">
                <a:solidFill>
                  <a:srgbClr val="C00000"/>
                </a:solidFill>
                <a:latin typeface="Arial" panose="020B0604020202020204" pitchFamily="34" charset="0"/>
                <a:cs typeface="Arial" panose="020B0604020202020204" pitchFamily="34" charset="0"/>
              </a:rPr>
              <a:t>GAYATRI BALLAL</a:t>
            </a:r>
          </a:p>
          <a:p>
            <a:pPr algn="ctr">
              <a:lnSpc>
                <a:spcPct val="150000"/>
              </a:lnSpc>
            </a:pPr>
            <a:r>
              <a:rPr lang="en-GB" sz="2000" b="1" dirty="0">
                <a:solidFill>
                  <a:srgbClr val="C00000"/>
                </a:solidFill>
                <a:latin typeface="Arial" panose="020B0604020202020204" pitchFamily="34" charset="0"/>
                <a:cs typeface="Arial" panose="020B0604020202020204" pitchFamily="34" charset="0"/>
              </a:rPr>
              <a:t>      MAYURESH GORE</a:t>
            </a:r>
          </a:p>
          <a:p>
            <a:pPr algn="ctr">
              <a:lnSpc>
                <a:spcPct val="150000"/>
              </a:lnSpc>
            </a:pPr>
            <a:r>
              <a:rPr lang="en-GB" sz="2000" b="1" dirty="0">
                <a:solidFill>
                  <a:srgbClr val="C00000"/>
                </a:solidFill>
                <a:latin typeface="Arial" panose="020B0604020202020204" pitchFamily="34" charset="0"/>
                <a:cs typeface="Arial" panose="020B0604020202020204" pitchFamily="34" charset="0"/>
              </a:rPr>
              <a:t>     SAPNA JADHAV</a:t>
            </a:r>
          </a:p>
          <a:p>
            <a:pPr algn="ctr">
              <a:lnSpc>
                <a:spcPct val="150000"/>
              </a:lnSpc>
            </a:pPr>
            <a:r>
              <a:rPr lang="en-GB" sz="2000" b="1" dirty="0">
                <a:solidFill>
                  <a:srgbClr val="C00000"/>
                </a:solidFill>
                <a:latin typeface="Arial" panose="020B0604020202020204" pitchFamily="34" charset="0"/>
                <a:cs typeface="Arial" panose="020B0604020202020204" pitchFamily="34" charset="0"/>
              </a:rPr>
              <a:t>     </a:t>
            </a:r>
            <a:endParaRPr lang="en-GB" sz="2000" b="1" dirty="0">
              <a:solidFill>
                <a:srgbClr val="C00000"/>
              </a:solidFill>
            </a:endParaRPr>
          </a:p>
        </p:txBody>
      </p:sp>
    </p:spTree>
    <p:extLst>
      <p:ext uri="{BB962C8B-B14F-4D97-AF65-F5344CB8AC3E}">
        <p14:creationId xmlns:p14="http://schemas.microsoft.com/office/powerpoint/2010/main" val="71641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8C30CD-B509-BCBF-E71C-2CE89785A8F7}"/>
              </a:ext>
            </a:extLst>
          </p:cNvPr>
          <p:cNvSpPr txBox="1"/>
          <p:nvPr/>
        </p:nvSpPr>
        <p:spPr>
          <a:xfrm>
            <a:off x="76200" y="0"/>
            <a:ext cx="12115800" cy="5678478"/>
          </a:xfrm>
          <a:prstGeom prst="rect">
            <a:avLst/>
          </a:prstGeom>
          <a:noFill/>
        </p:spPr>
        <p:txBody>
          <a:bodyPr wrap="square" rtlCol="0">
            <a:spAutoFit/>
          </a:bodyPr>
          <a:lstStyle/>
          <a:p>
            <a:pPr algn="ctr"/>
            <a:r>
              <a:rPr lang="en-GB" sz="2000" b="1" u="sng" dirty="0"/>
              <a:t>DATA COLLECTION</a:t>
            </a:r>
          </a:p>
          <a:p>
            <a:pPr algn="just">
              <a:lnSpc>
                <a:spcPct val="150000"/>
              </a:lnSpc>
              <a:buFont typeface="Wingdings" pitchFamily="2" charset="2"/>
              <a:buChar char="Ø"/>
            </a:pPr>
            <a:r>
              <a:rPr lang="en-US" dirty="0">
                <a:latin typeface="Arial" panose="020B0604020202020204" pitchFamily="34" charset="0"/>
                <a:cs typeface="Arial" panose="020B0604020202020204" pitchFamily="34" charset="0"/>
              </a:rPr>
              <a:t>Our project is based on secondary data.</a:t>
            </a:r>
          </a:p>
          <a:p>
            <a:pPr algn="just">
              <a:lnSpc>
                <a:spcPct val="150000"/>
              </a:lnSpc>
              <a:buFont typeface="Wingdings" pitchFamily="2" charset="2"/>
              <a:buChar char="Ø"/>
            </a:pPr>
            <a:r>
              <a:rPr lang="en-US" dirty="0">
                <a:latin typeface="Arial" panose="020B0604020202020204" pitchFamily="34" charset="0"/>
                <a:cs typeface="Arial" panose="020B0604020202020204" pitchFamily="34" charset="0"/>
              </a:rPr>
              <a:t>This IBM Employees dataset is taken from Kaggle .</a:t>
            </a:r>
          </a:p>
          <a:p>
            <a:pPr algn="just">
              <a:lnSpc>
                <a:spcPct val="150000"/>
              </a:lnSpc>
              <a:buFont typeface="Wingdings" pitchFamily="2" charset="2"/>
              <a:buChar char="Ø"/>
            </a:pPr>
            <a:r>
              <a:rPr lang="en-IN" dirty="0">
                <a:effectLst/>
                <a:latin typeface="Arial" panose="020B0604020202020204" pitchFamily="34" charset="0"/>
                <a:ea typeface="Times New Roman" panose="02020603050405020304" pitchFamily="18" charset="0"/>
                <a:cs typeface="Arial" panose="020B0604020202020204" pitchFamily="34" charset="0"/>
              </a:rPr>
              <a:t>The data set contains 1470 records and 32 features.</a:t>
            </a:r>
          </a:p>
          <a:p>
            <a:pPr algn="just">
              <a:lnSpc>
                <a:spcPct val="150000"/>
              </a:lnSpc>
              <a:buFont typeface="Wingdings" pitchFamily="2" charset="2"/>
              <a:buChar char="Ø"/>
            </a:pPr>
            <a:r>
              <a:rPr lang="en-IN" dirty="0">
                <a:effectLst/>
                <a:latin typeface="Arial" panose="020B0604020202020204" pitchFamily="34" charset="0"/>
                <a:ea typeface="Times New Roman" panose="02020603050405020304" pitchFamily="18" charset="0"/>
                <a:cs typeface="Arial" panose="020B0604020202020204" pitchFamily="34" charset="0"/>
              </a:rPr>
              <a:t>There are 32 features in our data namely  age, attrition, department, daily rate, distance from home, education, education field, environment satisfaction, employee count, employee number, gender, hourly rate, job involvement, job role , job satisfaction, marital status, monthly income, monthly rate, number of companies worked, overtime, percent salary hike, performance rating, relationship satisfaction, Stock Option Level, Total Working  Years,  Training Times Last Year, Work Life Balance, Years  At Company, Years In Current Role, years since last promotion, Years With Current Manager. </a:t>
            </a:r>
            <a:endParaRPr lang="en-GB" dirty="0">
              <a:effectLst/>
              <a:latin typeface="Arial" panose="020B0604020202020204" pitchFamily="34" charset="0"/>
              <a:ea typeface="Times New Roman" panose="02020603050405020304" pitchFamily="18" charset="0"/>
              <a:cs typeface="Arial" panose="020B0604020202020204" pitchFamily="34" charset="0"/>
            </a:endParaRPr>
          </a:p>
          <a:p>
            <a:pPr algn="just"/>
            <a:endParaRPr lang="en-US" sz="2800" dirty="0">
              <a:effectLst>
                <a:outerShdw blurRad="50800" dist="38100" algn="tr" rotWithShape="0">
                  <a:prstClr val="black">
                    <a:alpha val="40000"/>
                  </a:prstClr>
                </a:outerShdw>
              </a:effectLst>
              <a:latin typeface="Times New Roman" pitchFamily="18" charset="0"/>
              <a:cs typeface="Times New Roman" pitchFamily="18" charset="0"/>
            </a:endParaRPr>
          </a:p>
          <a:p>
            <a:pPr algn="just"/>
            <a:endParaRPr lang="en-US" sz="3600" dirty="0">
              <a:effectLst>
                <a:outerShdw blurRad="50800" dist="38100" algn="tr" rotWithShape="0">
                  <a:prstClr val="black">
                    <a:alpha val="40000"/>
                  </a:prstClr>
                </a:outerShdw>
              </a:effectLst>
              <a:latin typeface="Times New Roman" pitchFamily="18" charset="0"/>
              <a:cs typeface="Times New Roman" pitchFamily="18" charset="0"/>
            </a:endParaRPr>
          </a:p>
          <a:p>
            <a:pPr algn="ctr"/>
            <a:endParaRPr lang="en-GB" sz="3600" dirty="0"/>
          </a:p>
        </p:txBody>
      </p:sp>
    </p:spTree>
    <p:extLst>
      <p:ext uri="{BB962C8B-B14F-4D97-AF65-F5344CB8AC3E}">
        <p14:creationId xmlns:p14="http://schemas.microsoft.com/office/powerpoint/2010/main" val="1349831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C84E03-660E-A1FE-9DCD-E0E20434EB45}"/>
              </a:ext>
            </a:extLst>
          </p:cNvPr>
          <p:cNvSpPr txBox="1"/>
          <p:nvPr/>
        </p:nvSpPr>
        <p:spPr>
          <a:xfrm>
            <a:off x="0" y="-12031"/>
            <a:ext cx="12192000" cy="738664"/>
          </a:xfrm>
          <a:prstGeom prst="rect">
            <a:avLst/>
          </a:prstGeom>
          <a:noFill/>
        </p:spPr>
        <p:txBody>
          <a:bodyPr wrap="square" rtlCol="0">
            <a:spAutoFit/>
          </a:bodyPr>
          <a:lstStyle/>
          <a:p>
            <a:pPr algn="ctr"/>
            <a:r>
              <a:rPr lang="en-GB" sz="2400" b="1" dirty="0">
                <a:latin typeface="Arial" panose="020B0604020202020204" pitchFamily="34" charset="0"/>
                <a:cs typeface="Arial" panose="020B0604020202020204" pitchFamily="34" charset="0"/>
              </a:rPr>
              <a:t>SAMPLE DATA SHEET</a:t>
            </a:r>
          </a:p>
          <a:p>
            <a:pPr algn="ctr"/>
            <a:endParaRPr lang="en-GB"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C713697D-D5B7-B343-DB9E-8E8554DC6A2F}"/>
              </a:ext>
            </a:extLst>
          </p:cNvPr>
          <p:cNvSpPr/>
          <p:nvPr/>
        </p:nvSpPr>
        <p:spPr>
          <a:xfrm>
            <a:off x="241300" y="546100"/>
            <a:ext cx="11772900" cy="6311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7" name="Picture 6">
            <a:extLst>
              <a:ext uri="{FF2B5EF4-FFF2-40B4-BE49-F238E27FC236}">
                <a16:creationId xmlns:a16="http://schemas.microsoft.com/office/drawing/2014/main" id="{442576C4-A3EC-13BA-6029-DD4A3A3198FD}"/>
              </a:ext>
            </a:extLst>
          </p:cNvPr>
          <p:cNvPicPr>
            <a:picLocks noChangeAspect="1"/>
          </p:cNvPicPr>
          <p:nvPr/>
        </p:nvPicPr>
        <p:blipFill>
          <a:blip r:embed="rId2"/>
          <a:stretch>
            <a:fillRect/>
          </a:stretch>
        </p:blipFill>
        <p:spPr>
          <a:xfrm>
            <a:off x="177800" y="546099"/>
            <a:ext cx="11836400" cy="6450601"/>
          </a:xfrm>
          <a:prstGeom prst="rect">
            <a:avLst/>
          </a:prstGeom>
        </p:spPr>
      </p:pic>
    </p:spTree>
    <p:extLst>
      <p:ext uri="{BB962C8B-B14F-4D97-AF65-F5344CB8AC3E}">
        <p14:creationId xmlns:p14="http://schemas.microsoft.com/office/powerpoint/2010/main" val="2826561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3475C3-35C0-6B8F-35F5-76E9A9DC6675}"/>
              </a:ext>
            </a:extLst>
          </p:cNvPr>
          <p:cNvSpPr txBox="1"/>
          <p:nvPr/>
        </p:nvSpPr>
        <p:spPr>
          <a:xfrm>
            <a:off x="0" y="0"/>
            <a:ext cx="12192000" cy="7068602"/>
          </a:xfrm>
          <a:prstGeom prst="rect">
            <a:avLst/>
          </a:prstGeom>
          <a:noFill/>
        </p:spPr>
        <p:txBody>
          <a:bodyPr wrap="square" rtlCol="0">
            <a:spAutoFit/>
          </a:bodyPr>
          <a:lstStyle/>
          <a:p>
            <a:pPr algn="ctr"/>
            <a:r>
              <a:rPr lang="en-GB" sz="2000" b="1" u="sng" dirty="0"/>
              <a:t>STATISTICAL TOOLS</a:t>
            </a:r>
          </a:p>
          <a:p>
            <a:pPr algn="ctr"/>
            <a:endParaRPr lang="en-GB" sz="2000" b="1" dirty="0"/>
          </a:p>
          <a:p>
            <a:pPr marL="342900" lvl="0" indent="-342900" algn="just">
              <a:lnSpc>
                <a:spcPct val="150000"/>
              </a:lnSpc>
              <a:buFont typeface="Symbol" panose="05050102010706020507" pitchFamily="18" charset="2"/>
              <a:buChar char=""/>
            </a:pPr>
            <a:r>
              <a:rPr lang="en-GB" dirty="0">
                <a:effectLst/>
                <a:latin typeface="Arial" panose="020B0604020202020204" pitchFamily="34" charset="0"/>
                <a:ea typeface="Calibri" panose="020F0502020204030204" pitchFamily="34" charset="0"/>
                <a:cs typeface="Arial" panose="020B0604020202020204" pitchFamily="34" charset="0"/>
              </a:rPr>
              <a:t>Machine learning</a:t>
            </a:r>
          </a:p>
          <a:p>
            <a:pPr marL="342900" lvl="0" indent="-342900" algn="just">
              <a:lnSpc>
                <a:spcPct val="150000"/>
              </a:lnSpc>
              <a:buFont typeface="Symbol" panose="05050102010706020507" pitchFamily="18" charset="2"/>
              <a:buChar char=""/>
            </a:pPr>
            <a:r>
              <a:rPr lang="en-GB" dirty="0">
                <a:effectLst/>
                <a:latin typeface="Arial" panose="020B0604020202020204" pitchFamily="34" charset="0"/>
                <a:ea typeface="Calibri" panose="020F0502020204030204" pitchFamily="34" charset="0"/>
                <a:cs typeface="Arial" panose="020B0604020202020204" pitchFamily="34" charset="0"/>
              </a:rPr>
              <a:t>Classification</a:t>
            </a:r>
          </a:p>
          <a:p>
            <a:pPr marL="342900" lvl="0" indent="-342900" algn="just">
              <a:lnSpc>
                <a:spcPct val="150000"/>
              </a:lnSpc>
              <a:buFont typeface="Symbol" panose="05050102010706020507" pitchFamily="18" charset="2"/>
              <a:buChar char=""/>
            </a:pPr>
            <a:r>
              <a:rPr lang="en-GB" dirty="0">
                <a:effectLst/>
                <a:latin typeface="Arial" panose="020B0604020202020204" pitchFamily="34" charset="0"/>
                <a:ea typeface="Calibri" panose="020F0502020204030204" pitchFamily="34" charset="0"/>
                <a:cs typeface="Arial" panose="020B0604020202020204" pitchFamily="34" charset="0"/>
              </a:rPr>
              <a:t>Chi square test</a:t>
            </a:r>
          </a:p>
          <a:p>
            <a:pPr marL="342900" lvl="0" indent="-342900" algn="just">
              <a:lnSpc>
                <a:spcPct val="150000"/>
              </a:lnSpc>
              <a:buFont typeface="Symbol" panose="05050102010706020507" pitchFamily="18" charset="2"/>
              <a:buChar char=""/>
            </a:pPr>
            <a:r>
              <a:rPr lang="en-GB" dirty="0">
                <a:effectLst/>
                <a:latin typeface="Arial" panose="020B0604020202020204" pitchFamily="34" charset="0"/>
                <a:ea typeface="Calibri" panose="020F0502020204030204" pitchFamily="34" charset="0"/>
                <a:cs typeface="Arial" panose="020B0604020202020204" pitchFamily="34" charset="0"/>
              </a:rPr>
              <a:t>Correlation</a:t>
            </a:r>
          </a:p>
          <a:p>
            <a:pPr marL="342900" lvl="0" indent="-342900" algn="just">
              <a:lnSpc>
                <a:spcPct val="150000"/>
              </a:lnSpc>
              <a:spcAft>
                <a:spcPts val="800"/>
              </a:spcAft>
              <a:buFont typeface="Symbol" panose="05050102010706020507" pitchFamily="18" charset="2"/>
              <a:buChar char=""/>
            </a:pPr>
            <a:r>
              <a:rPr lang="en-GB" dirty="0">
                <a:effectLst/>
                <a:latin typeface="Arial" panose="020B0604020202020204" pitchFamily="34" charset="0"/>
                <a:ea typeface="Calibri" panose="020F0502020204030204" pitchFamily="34" charset="0"/>
                <a:cs typeface="Arial" panose="020B0604020202020204" pitchFamily="34" charset="0"/>
              </a:rPr>
              <a:t>Data Visualization using POWER BI.</a:t>
            </a:r>
          </a:p>
          <a:p>
            <a:pPr marL="342900" lvl="0" indent="-342900" algn="just">
              <a:lnSpc>
                <a:spcPct val="150000"/>
              </a:lnSpc>
              <a:spcAft>
                <a:spcPts val="800"/>
              </a:spcAft>
              <a:buFont typeface="Symbol" panose="05050102010706020507" pitchFamily="18" charset="2"/>
              <a:buChar char=""/>
            </a:pPr>
            <a:r>
              <a:rPr lang="en-GB" dirty="0">
                <a:latin typeface="Arial" panose="020B0604020202020204" pitchFamily="34" charset="0"/>
                <a:ea typeface="Calibri" panose="020F0502020204030204" pitchFamily="34" charset="0"/>
                <a:cs typeface="Arial" panose="020B0604020202020204" pitchFamily="34" charset="0"/>
              </a:rPr>
              <a:t>MS Excel</a:t>
            </a:r>
          </a:p>
          <a:p>
            <a:pPr marL="342900" lvl="0" indent="-342900" algn="just">
              <a:lnSpc>
                <a:spcPct val="150000"/>
              </a:lnSpc>
              <a:spcAft>
                <a:spcPts val="800"/>
              </a:spcAft>
              <a:buFont typeface="Symbol" panose="05050102010706020507" pitchFamily="18" charset="2"/>
              <a:buChar char=""/>
            </a:pPr>
            <a:r>
              <a:rPr lang="en-GB" dirty="0">
                <a:effectLst/>
                <a:latin typeface="Arial" panose="020B0604020202020204" pitchFamily="34" charset="0"/>
                <a:ea typeface="Calibri" panose="020F0502020204030204" pitchFamily="34" charset="0"/>
                <a:cs typeface="Arial" panose="020B0604020202020204" pitchFamily="34" charset="0"/>
              </a:rPr>
              <a:t>MS Word</a:t>
            </a:r>
          </a:p>
          <a:p>
            <a:pPr marL="342900" lvl="0" indent="-342900" algn="just">
              <a:lnSpc>
                <a:spcPct val="150000"/>
              </a:lnSpc>
              <a:spcAft>
                <a:spcPts val="800"/>
              </a:spcAft>
              <a:buFont typeface="Symbol" panose="05050102010706020507" pitchFamily="18" charset="2"/>
              <a:buChar char=""/>
            </a:pPr>
            <a:r>
              <a:rPr lang="en-GB" dirty="0">
                <a:latin typeface="Arial" panose="020B0604020202020204" pitchFamily="34" charset="0"/>
                <a:ea typeface="Calibri" panose="020F0502020204030204" pitchFamily="34" charset="0"/>
                <a:cs typeface="Arial" panose="020B0604020202020204" pitchFamily="34" charset="0"/>
              </a:rPr>
              <a:t>R </a:t>
            </a:r>
          </a:p>
          <a:p>
            <a:pPr marL="342900" lvl="0" indent="-342900" algn="just">
              <a:lnSpc>
                <a:spcPct val="150000"/>
              </a:lnSpc>
              <a:spcAft>
                <a:spcPts val="800"/>
              </a:spcAft>
              <a:buFont typeface="Symbol" panose="05050102010706020507" pitchFamily="18" charset="2"/>
              <a:buChar char=""/>
            </a:pPr>
            <a:r>
              <a:rPr lang="en-GB" dirty="0">
                <a:effectLst/>
                <a:latin typeface="Arial" panose="020B0604020202020204" pitchFamily="34" charset="0"/>
                <a:ea typeface="Calibri" panose="020F0502020204030204" pitchFamily="34" charset="0"/>
                <a:cs typeface="Arial" panose="020B0604020202020204" pitchFamily="34" charset="0"/>
              </a:rPr>
              <a:t>Python</a:t>
            </a:r>
          </a:p>
          <a:p>
            <a:pPr marL="342900" lvl="0" indent="-342900" algn="just">
              <a:lnSpc>
                <a:spcPct val="150000"/>
              </a:lnSpc>
              <a:spcAft>
                <a:spcPts val="800"/>
              </a:spcAft>
              <a:buFont typeface="Symbol" panose="05050102010706020507" pitchFamily="18" charset="2"/>
              <a:buChar char=""/>
            </a:pPr>
            <a:endParaRPr lang="en-GB" dirty="0">
              <a:effectLst/>
              <a:latin typeface="Arial" panose="020B0604020202020204" pitchFamily="34" charset="0"/>
              <a:ea typeface="Calibri" panose="020F0502020204030204" pitchFamily="34" charset="0"/>
              <a:cs typeface="Arial" panose="020B0604020202020204" pitchFamily="34" charset="0"/>
            </a:endParaRPr>
          </a:p>
          <a:p>
            <a:pPr lvl="0" algn="just">
              <a:lnSpc>
                <a:spcPct val="150000"/>
              </a:lnSpc>
              <a:spcAft>
                <a:spcPts val="800"/>
              </a:spcAft>
            </a:pPr>
            <a:r>
              <a:rPr lang="en-GB" dirty="0">
                <a:latin typeface="Arial" panose="020B0604020202020204" pitchFamily="34" charset="0"/>
                <a:ea typeface="Calibri" panose="020F0502020204030204" pitchFamily="34" charset="0"/>
                <a:cs typeface="Arial" panose="020B0604020202020204" pitchFamily="34" charset="0"/>
              </a:rPr>
              <a:t>                                     </a:t>
            </a:r>
          </a:p>
          <a:p>
            <a:pPr lvl="0" algn="just">
              <a:lnSpc>
                <a:spcPct val="150000"/>
              </a:lnSpc>
              <a:spcAft>
                <a:spcPts val="800"/>
              </a:spcAft>
            </a:pPr>
            <a:endParaRPr lang="en-GB" dirty="0">
              <a:effectLst/>
              <a:latin typeface="Arial" panose="020B0604020202020204" pitchFamily="34" charset="0"/>
              <a:ea typeface="Calibri" panose="020F0502020204030204" pitchFamily="34" charset="0"/>
              <a:cs typeface="Arial" panose="020B0604020202020204" pitchFamily="34" charset="0"/>
            </a:endParaRPr>
          </a:p>
          <a:p>
            <a:pPr algn="ctr"/>
            <a:endParaRPr lang="en-GB" sz="3600" dirty="0"/>
          </a:p>
        </p:txBody>
      </p:sp>
    </p:spTree>
    <p:extLst>
      <p:ext uri="{BB962C8B-B14F-4D97-AF65-F5344CB8AC3E}">
        <p14:creationId xmlns:p14="http://schemas.microsoft.com/office/powerpoint/2010/main" val="354163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E35D3D-220B-CE54-E7A4-56B178C6F5E1}"/>
              </a:ext>
            </a:extLst>
          </p:cNvPr>
          <p:cNvSpPr txBox="1"/>
          <p:nvPr/>
        </p:nvSpPr>
        <p:spPr>
          <a:xfrm>
            <a:off x="0" y="0"/>
            <a:ext cx="12192000" cy="6186309"/>
          </a:xfrm>
          <a:prstGeom prst="rect">
            <a:avLst/>
          </a:prstGeom>
          <a:noFill/>
        </p:spPr>
        <p:txBody>
          <a:bodyPr wrap="square" rtlCol="0">
            <a:spAutoFit/>
          </a:bodyPr>
          <a:lstStyle/>
          <a:p>
            <a:endParaRPr lang="en-GB" dirty="0"/>
          </a:p>
          <a:p>
            <a:r>
              <a:rPr lang="en-GB" b="1" dirty="0"/>
              <a:t>Data Pre-processing and modelling</a:t>
            </a:r>
          </a:p>
          <a:p>
            <a:r>
              <a:rPr lang="en-GB" dirty="0"/>
              <a:t>Firstly check any missing values or duplicate values in the data if any then replace it by mean, mode. </a:t>
            </a:r>
          </a:p>
          <a:p>
            <a:r>
              <a:rPr lang="en-GB" dirty="0"/>
              <a:t>A dataset with skewed proportions is called imbalanced dataset.</a:t>
            </a:r>
          </a:p>
          <a:p>
            <a:r>
              <a:rPr lang="en-GB" dirty="0"/>
              <a:t>In that a class that make up a large proportion of data are called majority class. </a:t>
            </a:r>
          </a:p>
          <a:p>
            <a:r>
              <a:rPr lang="en-GB" dirty="0"/>
              <a:t>Those that make up smaller proportion are called minor class.</a:t>
            </a:r>
          </a:p>
          <a:p>
            <a:r>
              <a:rPr lang="en-GB" dirty="0"/>
              <a:t>To balance the class proportion there are two different methods Over sampling and  Under sampling. </a:t>
            </a:r>
          </a:p>
          <a:p>
            <a:r>
              <a:rPr lang="en-GB" dirty="0"/>
              <a:t> </a:t>
            </a:r>
          </a:p>
          <a:p>
            <a:r>
              <a:rPr lang="en-GB" b="1" dirty="0"/>
              <a:t>Over sampling</a:t>
            </a:r>
          </a:p>
          <a:p>
            <a:r>
              <a:rPr lang="en-GB" dirty="0"/>
              <a:t>Over sampling means creating a bootstrap sample from minor class with class length around length of majority class.</a:t>
            </a:r>
          </a:p>
          <a:p>
            <a:endParaRPr lang="en-GB" dirty="0"/>
          </a:p>
          <a:p>
            <a:r>
              <a:rPr lang="en-GB" b="1" dirty="0"/>
              <a:t>Under sampling</a:t>
            </a:r>
          </a:p>
          <a:p>
            <a:r>
              <a:rPr lang="en-GB" dirty="0"/>
              <a:t>Under sampling reduces the class length of majority class up to the length of minority class. In this procedure we collect a random sample of size around the class length of minor class from major class.</a:t>
            </a:r>
          </a:p>
          <a:p>
            <a:endParaRPr lang="en-GB" dirty="0"/>
          </a:p>
          <a:p>
            <a:r>
              <a:rPr lang="en-GB" b="1" dirty="0"/>
              <a:t>Test dataset and train dataset</a:t>
            </a:r>
          </a:p>
          <a:p>
            <a:r>
              <a:rPr lang="en-GB" dirty="0"/>
              <a:t>Separating data into train and test datasets is an important part of evaluating data. </a:t>
            </a:r>
          </a:p>
          <a:p>
            <a:r>
              <a:rPr lang="en-GB" dirty="0"/>
              <a:t>By this separation of total dataset into two datasets we can minimize effects of data inconsistency and better understand the characteristics of the model.</a:t>
            </a:r>
          </a:p>
          <a:p>
            <a:endParaRPr lang="en-GB" dirty="0"/>
          </a:p>
          <a:p>
            <a:endParaRPr lang="en-GB" dirty="0"/>
          </a:p>
        </p:txBody>
      </p:sp>
    </p:spTree>
    <p:extLst>
      <p:ext uri="{BB962C8B-B14F-4D97-AF65-F5344CB8AC3E}">
        <p14:creationId xmlns:p14="http://schemas.microsoft.com/office/powerpoint/2010/main" val="2674683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C59D11-A7AE-F1AD-EB60-E5064A9A9DF7}"/>
              </a:ext>
            </a:extLst>
          </p:cNvPr>
          <p:cNvSpPr txBox="1"/>
          <p:nvPr/>
        </p:nvSpPr>
        <p:spPr>
          <a:xfrm>
            <a:off x="0" y="0"/>
            <a:ext cx="12192000" cy="7017306"/>
          </a:xfrm>
          <a:prstGeom prst="rect">
            <a:avLst/>
          </a:prstGeom>
          <a:noFill/>
        </p:spPr>
        <p:txBody>
          <a:bodyPr wrap="square" rtlCol="0">
            <a:spAutoFit/>
          </a:bodyPr>
          <a:lstStyle/>
          <a:p>
            <a:pPr algn="ctr">
              <a:lnSpc>
                <a:spcPct val="150000"/>
              </a:lnSpc>
            </a:pPr>
            <a:r>
              <a:rPr lang="en-US" sz="1800" b="1" dirty="0">
                <a:latin typeface="Arial" panose="020B0604020202020204" pitchFamily="34" charset="0"/>
                <a:cs typeface="Arial" panose="020B0604020202020204" pitchFamily="34" charset="0"/>
              </a:rPr>
              <a:t>RESEARCH METHODOLOGY</a:t>
            </a:r>
            <a:endParaRPr lang="en-GB" b="1" dirty="0">
              <a:latin typeface="Arial" panose="020B0604020202020204" pitchFamily="34" charset="0"/>
              <a:cs typeface="Arial" panose="020B0604020202020204" pitchFamily="34" charset="0"/>
            </a:endParaRPr>
          </a:p>
          <a:p>
            <a:pPr marL="342900" indent="-342900" algn="just">
              <a:lnSpc>
                <a:spcPct val="150000"/>
              </a:lnSpc>
              <a:buAutoNum type="arabicPeriod"/>
            </a:pPr>
            <a:r>
              <a:rPr lang="en-GB" b="1" dirty="0">
                <a:latin typeface="Arial" panose="020B0604020202020204" pitchFamily="34" charset="0"/>
                <a:cs typeface="Arial" panose="020B0604020202020204" pitchFamily="34" charset="0"/>
              </a:rPr>
              <a:t>LOGISTIC REGRESSION</a:t>
            </a:r>
          </a:p>
          <a:p>
            <a:pPr marL="285750" indent="-285750">
              <a:lnSpc>
                <a:spcPct val="150000"/>
              </a:lnSpc>
              <a:buFont typeface="Arial" panose="020B0604020202020204" pitchFamily="34" charset="0"/>
              <a:buChar char="•"/>
            </a:pPr>
            <a:r>
              <a:rPr lang="en-GB" dirty="0"/>
              <a:t>Logistic Regression is a “Supervised machine learning” algorithm that can be used to model the probability of a certain class or event.</a:t>
            </a:r>
          </a:p>
          <a:p>
            <a:pPr marL="285750" indent="-285750">
              <a:lnSpc>
                <a:spcPct val="150000"/>
              </a:lnSpc>
              <a:buFont typeface="Arial" panose="020B0604020202020204" pitchFamily="34" charset="0"/>
              <a:buChar char="•"/>
            </a:pPr>
            <a:r>
              <a:rPr lang="en-GB" dirty="0"/>
              <a:t> It is used when the data is linearly separable and the outcome is binary or dichotomous in nature. </a:t>
            </a:r>
          </a:p>
          <a:p>
            <a:pPr marL="285750" indent="-285750">
              <a:lnSpc>
                <a:spcPct val="150000"/>
              </a:lnSpc>
              <a:buFont typeface="Arial" panose="020B0604020202020204" pitchFamily="34" charset="0"/>
              <a:buChar char="•"/>
            </a:pPr>
            <a:r>
              <a:rPr lang="en-GB" dirty="0"/>
              <a:t>That means Logistic regression is usually used for Binary classification problems. Binary Classification refers to predicting the output variable that is discrete in two classes.</a:t>
            </a:r>
          </a:p>
          <a:p>
            <a:pPr marL="285750" indent="-285750">
              <a:lnSpc>
                <a:spcPct val="150000"/>
              </a:lnSpc>
              <a:buFont typeface="Arial" panose="020B0604020202020204" pitchFamily="34" charset="0"/>
              <a:buChar char="•"/>
            </a:pPr>
            <a:r>
              <a:rPr lang="en-GB" dirty="0"/>
              <a:t> A few examples of Binary classification are Yes/No, Pass/Fail, Win/Lose, etc</a:t>
            </a:r>
          </a:p>
          <a:p>
            <a:pPr>
              <a:lnSpc>
                <a:spcPct val="150000"/>
              </a:lnSpc>
            </a:pPr>
            <a:r>
              <a:rPr lang="en-GB" b="1" dirty="0"/>
              <a:t>Assumptions of Logistic Regression </a:t>
            </a:r>
          </a:p>
          <a:p>
            <a:pPr marL="285750" indent="-285750">
              <a:lnSpc>
                <a:spcPct val="150000"/>
              </a:lnSpc>
              <a:buFont typeface="Arial" panose="020B0604020202020204" pitchFamily="34" charset="0"/>
              <a:buChar char="•"/>
            </a:pPr>
            <a:r>
              <a:rPr lang="en-GB" dirty="0"/>
              <a:t>Dependent variable is binary-If this is not true, then logistic regression outputs do not apply.  </a:t>
            </a:r>
          </a:p>
          <a:p>
            <a:pPr marL="285750" indent="-285750">
              <a:lnSpc>
                <a:spcPct val="150000"/>
              </a:lnSpc>
              <a:buFont typeface="Arial" panose="020B0604020202020204" pitchFamily="34" charset="0"/>
              <a:buChar char="•"/>
            </a:pPr>
            <a:r>
              <a:rPr lang="en-GB" dirty="0"/>
              <a:t>Linearity between logit and independent variables  </a:t>
            </a:r>
          </a:p>
          <a:p>
            <a:pPr marL="285750" indent="-285750">
              <a:lnSpc>
                <a:spcPct val="150000"/>
              </a:lnSpc>
              <a:buFont typeface="Arial" panose="020B0604020202020204" pitchFamily="34" charset="0"/>
              <a:buChar char="•"/>
            </a:pPr>
            <a:r>
              <a:rPr lang="en-GB" dirty="0"/>
              <a:t>No multicollinearity-Multicollinearity distorts tests of statistical significance on regression coefficients.  Large sample size-This is more of a rule of thumb. </a:t>
            </a:r>
          </a:p>
          <a:p>
            <a:pPr marL="285750" indent="-285750">
              <a:lnSpc>
                <a:spcPct val="150000"/>
              </a:lnSpc>
              <a:buFont typeface="Arial" panose="020B0604020202020204" pitchFamily="34" charset="0"/>
              <a:buChar char="•"/>
            </a:pPr>
            <a:r>
              <a:rPr lang="en-GB" dirty="0"/>
              <a:t>A nice to have here is that your data has a balanced number of classes  </a:t>
            </a:r>
          </a:p>
          <a:p>
            <a:pPr marL="285750" indent="-285750">
              <a:lnSpc>
                <a:spcPct val="150000"/>
              </a:lnSpc>
              <a:buFont typeface="Arial" panose="020B0604020202020204" pitchFamily="34" charset="0"/>
              <a:buChar char="•"/>
            </a:pPr>
            <a:r>
              <a:rPr lang="en-GB" dirty="0"/>
              <a:t>Terms to know: Odds Ratio = 𝜋/ (1−𝜋)</a:t>
            </a:r>
          </a:p>
          <a:p>
            <a:pPr marL="285750" indent="-285750">
              <a:lnSpc>
                <a:spcPct val="150000"/>
              </a:lnSpc>
              <a:buFont typeface="Arial" panose="020B0604020202020204" pitchFamily="34" charset="0"/>
              <a:buChar char="•"/>
            </a:pPr>
            <a:r>
              <a:rPr lang="en-GB" dirty="0"/>
              <a:t> The odds ratio is defined as the probability of success as compared to the probability of failure.</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160010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1F6511-5D37-82FC-5B6C-846BE8429FF3}"/>
              </a:ext>
            </a:extLst>
          </p:cNvPr>
          <p:cNvSpPr txBox="1"/>
          <p:nvPr/>
        </p:nvSpPr>
        <p:spPr>
          <a:xfrm>
            <a:off x="0" y="0"/>
            <a:ext cx="12192000" cy="5746381"/>
          </a:xfrm>
          <a:prstGeom prst="rect">
            <a:avLst/>
          </a:prstGeom>
          <a:noFill/>
        </p:spPr>
        <p:txBody>
          <a:bodyPr wrap="square" rtlCol="0">
            <a:spAutoFit/>
          </a:bodyPr>
          <a:lstStyle/>
          <a:p>
            <a:pPr algn="ctr"/>
            <a:r>
              <a:rPr lang="en-IN" sz="1800" b="1" spc="10" dirty="0">
                <a:effectLst/>
                <a:latin typeface="Arial" panose="020B0604020202020204" pitchFamily="34" charset="0"/>
                <a:ea typeface="Times New Roman" panose="02020603050405020304" pitchFamily="18" charset="0"/>
                <a:cs typeface="Arial" panose="020B0604020202020204" pitchFamily="34" charset="0"/>
              </a:rPr>
              <a:t>CONFUSION MATRIX</a:t>
            </a:r>
          </a:p>
          <a:p>
            <a:pPr algn="just"/>
            <a:endParaRPr lang="en-IN" spc="10" dirty="0">
              <a:latin typeface="Arial" panose="020B0604020202020204" pitchFamily="34" charset="0"/>
              <a:ea typeface="Times New Roman" panose="02020603050405020304" pitchFamily="18" charset="0"/>
              <a:cs typeface="Arial" panose="020B0604020202020204" pitchFamily="34" charset="0"/>
            </a:endParaRPr>
          </a:p>
          <a:p>
            <a:pPr marL="285750" indent="-285750" algn="just">
              <a:buFont typeface="Wingdings" panose="05000000000000000000" pitchFamily="2" charset="2"/>
              <a:buChar char="§"/>
            </a:pPr>
            <a:r>
              <a:rPr lang="en-IN" sz="1800" spc="10" dirty="0">
                <a:effectLst/>
                <a:latin typeface="Arial" panose="020B0604020202020204" pitchFamily="34" charset="0"/>
                <a:ea typeface="Times New Roman" panose="02020603050405020304" pitchFamily="18" charset="0"/>
                <a:cs typeface="Arial" panose="020B0604020202020204" pitchFamily="34" charset="0"/>
              </a:rPr>
              <a:t>A Confusion matrix is an N x N matrix used for evaluating the performance of a classification model, where N is the number of target classes. </a:t>
            </a:r>
          </a:p>
          <a:p>
            <a:pPr marL="285750" indent="-285750" algn="just">
              <a:buFont typeface="Wingdings" panose="05000000000000000000" pitchFamily="2" charset="2"/>
              <a:buChar char="§"/>
            </a:pPr>
            <a:r>
              <a:rPr lang="en-IN" sz="1800" spc="10" dirty="0">
                <a:effectLst/>
                <a:latin typeface="Arial" panose="020B0604020202020204" pitchFamily="34" charset="0"/>
                <a:ea typeface="Times New Roman" panose="02020603050405020304" pitchFamily="18" charset="0"/>
                <a:cs typeface="Arial" panose="020B0604020202020204" pitchFamily="34" charset="0"/>
              </a:rPr>
              <a:t>The matrix compares the actual target values with those predicted by the machine learning model.</a:t>
            </a:r>
          </a:p>
          <a:p>
            <a:pPr marL="285750" indent="-285750" algn="just">
              <a:buFont typeface="Wingdings" panose="05000000000000000000" pitchFamily="2" charset="2"/>
              <a:buChar char="§"/>
            </a:pPr>
            <a:endParaRPr lang="en-IN" spc="10" dirty="0">
              <a:latin typeface="Arial" panose="020B0604020202020204" pitchFamily="34" charset="0"/>
              <a:cs typeface="Arial" panose="020B0604020202020204" pitchFamily="34" charset="0"/>
            </a:endParaRPr>
          </a:p>
          <a:p>
            <a:pPr algn="just">
              <a:lnSpc>
                <a:spcPct val="150000"/>
              </a:lnSpc>
              <a:spcAft>
                <a:spcPts val="800"/>
              </a:spcAft>
            </a:pPr>
            <a:r>
              <a:rPr lang="en-IN" sz="1800" b="1" spc="10" dirty="0">
                <a:effectLst/>
                <a:latin typeface="Arial" panose="020B0604020202020204" pitchFamily="34" charset="0"/>
                <a:ea typeface="Times New Roman" panose="02020603050405020304" pitchFamily="18" charset="0"/>
                <a:cs typeface="Arial" panose="020B0604020202020204" pitchFamily="34" charset="0"/>
              </a:rPr>
              <a:t>True Positive (TP)  </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spcAft>
                <a:spcPts val="800"/>
              </a:spcAft>
            </a:pPr>
            <a:r>
              <a:rPr lang="en-IN" sz="1800" spc="10" dirty="0">
                <a:effectLst/>
                <a:latin typeface="Arial" panose="020B0604020202020204" pitchFamily="34" charset="0"/>
                <a:ea typeface="Times New Roman" panose="02020603050405020304" pitchFamily="18" charset="0"/>
                <a:cs typeface="Arial" panose="020B0604020202020204" pitchFamily="34" charset="0"/>
                <a:sym typeface="Times New Roman" panose="02020603050405020304" pitchFamily="18" charset="0"/>
              </a:rPr>
              <a:t></a:t>
            </a:r>
            <a:r>
              <a:rPr lang="en-IN" sz="1800" spc="10" dirty="0">
                <a:effectLst/>
                <a:latin typeface="Arial" panose="020B0604020202020204" pitchFamily="34" charset="0"/>
                <a:ea typeface="Times New Roman" panose="02020603050405020304" pitchFamily="18" charset="0"/>
                <a:cs typeface="Arial" panose="020B0604020202020204" pitchFamily="34" charset="0"/>
              </a:rPr>
              <a:t> The actual value was positive and the model predicted a positive value </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spcAft>
                <a:spcPts val="800"/>
              </a:spcAft>
            </a:pPr>
            <a:r>
              <a:rPr lang="en-IN" sz="1800" b="1" spc="10" dirty="0">
                <a:effectLst/>
                <a:latin typeface="Arial" panose="020B0604020202020204" pitchFamily="34" charset="0"/>
                <a:ea typeface="Times New Roman" panose="02020603050405020304" pitchFamily="18" charset="0"/>
                <a:cs typeface="Arial" panose="020B0604020202020204" pitchFamily="34" charset="0"/>
              </a:rPr>
              <a:t>    True Negative (TN)  </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spcAft>
                <a:spcPts val="800"/>
              </a:spcAft>
            </a:pPr>
            <a:r>
              <a:rPr lang="en-IN" sz="1800" spc="10" dirty="0">
                <a:effectLst/>
                <a:latin typeface="Arial" panose="020B0604020202020204" pitchFamily="34" charset="0"/>
                <a:ea typeface="Times New Roman" panose="02020603050405020304" pitchFamily="18" charset="0"/>
                <a:cs typeface="Arial" panose="020B0604020202020204" pitchFamily="34" charset="0"/>
                <a:sym typeface="Times New Roman" panose="02020603050405020304" pitchFamily="18" charset="0"/>
              </a:rPr>
              <a:t></a:t>
            </a:r>
            <a:r>
              <a:rPr lang="en-IN" sz="1800" spc="10" dirty="0">
                <a:effectLst/>
                <a:latin typeface="Arial" panose="020B0604020202020204" pitchFamily="34" charset="0"/>
                <a:ea typeface="Times New Roman" panose="02020603050405020304" pitchFamily="18" charset="0"/>
                <a:cs typeface="Arial" panose="020B0604020202020204" pitchFamily="34" charset="0"/>
              </a:rPr>
              <a:t> The actual value was negative and the model predicted a negative value </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spcAft>
                <a:spcPts val="800"/>
              </a:spcAft>
            </a:pPr>
            <a:r>
              <a:rPr lang="en-IN" sz="1800" spc="10" dirty="0">
                <a:effectLst/>
                <a:latin typeface="Arial" panose="020B0604020202020204" pitchFamily="34" charset="0"/>
                <a:ea typeface="Times New Roman" panose="02020603050405020304" pitchFamily="18" charset="0"/>
                <a:cs typeface="Arial" panose="020B0604020202020204" pitchFamily="34" charset="0"/>
              </a:rPr>
              <a:t>    </a:t>
            </a:r>
            <a:r>
              <a:rPr lang="en-IN" sz="1800" b="1" spc="10" dirty="0">
                <a:effectLst/>
                <a:latin typeface="Arial" panose="020B0604020202020204" pitchFamily="34" charset="0"/>
                <a:ea typeface="Times New Roman" panose="02020603050405020304" pitchFamily="18" charset="0"/>
                <a:cs typeface="Arial" panose="020B0604020202020204" pitchFamily="34" charset="0"/>
              </a:rPr>
              <a:t>False Positive (FP) – Type 1 error </a:t>
            </a:r>
            <a:endParaRPr lang="en-GB" b="1" spc="10" dirty="0">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spcAft>
                <a:spcPts val="800"/>
              </a:spcAft>
            </a:pPr>
            <a:r>
              <a:rPr lang="en-IN" sz="1800" spc="10" dirty="0">
                <a:effectLst/>
                <a:latin typeface="Arial" panose="020B0604020202020204" pitchFamily="34" charset="0"/>
                <a:ea typeface="Times New Roman" panose="02020603050405020304" pitchFamily="18" charset="0"/>
                <a:cs typeface="Arial" panose="020B0604020202020204" pitchFamily="34" charset="0"/>
                <a:sym typeface="Times New Roman" panose="02020603050405020304" pitchFamily="18" charset="0"/>
              </a:rPr>
              <a:t></a:t>
            </a:r>
            <a:r>
              <a:rPr lang="en-IN" sz="1800" spc="10" dirty="0">
                <a:effectLst/>
                <a:latin typeface="Arial" panose="020B0604020202020204" pitchFamily="34" charset="0"/>
                <a:ea typeface="Times New Roman" panose="02020603050405020304" pitchFamily="18" charset="0"/>
                <a:cs typeface="Arial" panose="020B0604020202020204" pitchFamily="34" charset="0"/>
              </a:rPr>
              <a:t> The actual value was negative but the model predicted a positive value </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spcAft>
                <a:spcPts val="800"/>
              </a:spcAft>
            </a:pPr>
            <a:r>
              <a:rPr lang="en-IN" sz="1800" b="1" spc="10" dirty="0">
                <a:effectLst/>
                <a:latin typeface="Arial" panose="020B0604020202020204" pitchFamily="34" charset="0"/>
                <a:ea typeface="Times New Roman" panose="02020603050405020304" pitchFamily="18" charset="0"/>
                <a:cs typeface="Arial" panose="020B0604020202020204" pitchFamily="34" charset="0"/>
              </a:rPr>
              <a:t>False Negative (FN) – Type 2 error </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spcAft>
                <a:spcPts val="800"/>
              </a:spcAft>
            </a:pPr>
            <a:r>
              <a:rPr lang="en-IN" sz="1800" spc="10" dirty="0">
                <a:effectLst/>
                <a:latin typeface="Arial" panose="020B0604020202020204" pitchFamily="34" charset="0"/>
                <a:ea typeface="Times New Roman" panose="02020603050405020304" pitchFamily="18" charset="0"/>
                <a:cs typeface="Arial" panose="020B0604020202020204" pitchFamily="34" charset="0"/>
                <a:sym typeface="Times New Roman" panose="02020603050405020304" pitchFamily="18" charset="0"/>
              </a:rPr>
              <a:t></a:t>
            </a:r>
            <a:r>
              <a:rPr lang="en-IN" sz="1800" spc="10" dirty="0">
                <a:effectLst/>
                <a:latin typeface="Arial" panose="020B0604020202020204" pitchFamily="34" charset="0"/>
                <a:ea typeface="Times New Roman" panose="02020603050405020304" pitchFamily="18" charset="0"/>
                <a:cs typeface="Arial" panose="020B0604020202020204" pitchFamily="34" charset="0"/>
              </a:rPr>
              <a:t> The actual value was positive but the model predicted a negative value </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095891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92D247-2798-ACF5-5FB4-DCF72E8015C1}"/>
              </a:ext>
            </a:extLst>
          </p:cNvPr>
          <p:cNvSpPr txBox="1"/>
          <p:nvPr/>
        </p:nvSpPr>
        <p:spPr>
          <a:xfrm>
            <a:off x="102742" y="113016"/>
            <a:ext cx="11866651" cy="5432256"/>
          </a:xfrm>
          <a:prstGeom prst="rect">
            <a:avLst/>
          </a:prstGeom>
          <a:noFill/>
        </p:spPr>
        <p:txBody>
          <a:bodyPr wrap="square" rtlCol="0">
            <a:spAutoFit/>
          </a:bodyPr>
          <a:lstStyle/>
          <a:p>
            <a:pPr algn="just">
              <a:lnSpc>
                <a:spcPct val="150000"/>
              </a:lnSpc>
              <a:spcAft>
                <a:spcPts val="800"/>
              </a:spcAft>
            </a:pPr>
            <a:r>
              <a:rPr lang="en-IN" sz="1800" b="1" spc="10" dirty="0">
                <a:effectLst/>
                <a:latin typeface="Arial" panose="020B0604020202020204" pitchFamily="34" charset="0"/>
                <a:ea typeface="Times New Roman" panose="02020603050405020304" pitchFamily="18" charset="0"/>
                <a:cs typeface="Arial" panose="020B0604020202020204" pitchFamily="34" charset="0"/>
              </a:rPr>
              <a:t>Different Metrices use on Confusion Matrix </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spcAft>
                <a:spcPts val="800"/>
              </a:spcAft>
            </a:pPr>
            <a:r>
              <a:rPr lang="en-IN" sz="1800" b="1" spc="10" dirty="0">
                <a:effectLst/>
                <a:latin typeface="Arial" panose="020B0604020202020204" pitchFamily="34" charset="0"/>
                <a:ea typeface="Times New Roman" panose="02020603050405020304" pitchFamily="18" charset="0"/>
                <a:cs typeface="Arial" panose="020B0604020202020204" pitchFamily="34" charset="0"/>
                <a:sym typeface="Times New Roman" panose="02020603050405020304" pitchFamily="18" charset="0"/>
              </a:rPr>
              <a:t></a:t>
            </a:r>
            <a:r>
              <a:rPr lang="en-IN" sz="1800" b="1" spc="10" dirty="0">
                <a:effectLst/>
                <a:latin typeface="Arial" panose="020B0604020202020204" pitchFamily="34" charset="0"/>
                <a:ea typeface="Times New Roman" panose="02020603050405020304" pitchFamily="18" charset="0"/>
                <a:cs typeface="Arial" panose="020B0604020202020204" pitchFamily="34" charset="0"/>
              </a:rPr>
              <a:t> Accuracy</a:t>
            </a:r>
            <a:r>
              <a:rPr lang="en-IN" sz="1800" spc="10" dirty="0">
                <a:effectLst/>
                <a:latin typeface="Arial" panose="020B0604020202020204" pitchFamily="34" charset="0"/>
                <a:ea typeface="Times New Roman" panose="02020603050405020304" pitchFamily="18" charset="0"/>
                <a:cs typeface="Arial" panose="020B0604020202020204" pitchFamily="34" charset="0"/>
              </a:rPr>
              <a:t>: It means the total number of two correct predictions divided by the total number of data set. </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spcAft>
                <a:spcPts val="800"/>
              </a:spcAft>
            </a:pPr>
            <a:r>
              <a:rPr lang="en-IN" sz="1800" spc="10" dirty="0">
                <a:effectLst/>
                <a:latin typeface="Arial" panose="020B0604020202020204" pitchFamily="34" charset="0"/>
                <a:ea typeface="Times New Roman" panose="02020603050405020304" pitchFamily="18" charset="0"/>
                <a:cs typeface="Arial" panose="020B0604020202020204" pitchFamily="34" charset="0"/>
              </a:rPr>
              <a:t>                </a:t>
            </a:r>
            <a:r>
              <a:rPr lang="en-IN" sz="1800" b="1" spc="10" dirty="0">
                <a:effectLst/>
                <a:latin typeface="Arial" panose="020B0604020202020204" pitchFamily="34" charset="0"/>
                <a:ea typeface="Times New Roman" panose="02020603050405020304" pitchFamily="18" charset="0"/>
                <a:cs typeface="Arial" panose="020B0604020202020204" pitchFamily="34" charset="0"/>
              </a:rPr>
              <a:t>Accuracy   =  𝑇𝑝+𝑇𝑁 /𝑇𝑃+𝐹𝑃+𝑇𝑁+𝐹𝑁</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spcAft>
                <a:spcPts val="800"/>
              </a:spcAft>
            </a:pPr>
            <a:r>
              <a:rPr lang="en-IN" sz="1800" b="1" spc="10" dirty="0">
                <a:effectLst/>
                <a:latin typeface="Arial" panose="020B0604020202020204" pitchFamily="34" charset="0"/>
                <a:ea typeface="Times New Roman" panose="02020603050405020304" pitchFamily="18" charset="0"/>
                <a:cs typeface="Arial" panose="020B0604020202020204" pitchFamily="34" charset="0"/>
                <a:sym typeface="Times New Roman" panose="02020603050405020304" pitchFamily="18" charset="0"/>
              </a:rPr>
              <a:t></a:t>
            </a:r>
            <a:r>
              <a:rPr lang="en-IN" sz="1800" b="1" spc="10" dirty="0">
                <a:effectLst/>
                <a:latin typeface="Arial" panose="020B0604020202020204" pitchFamily="34" charset="0"/>
                <a:ea typeface="Times New Roman" panose="02020603050405020304" pitchFamily="18" charset="0"/>
                <a:cs typeface="Arial" panose="020B0604020202020204" pitchFamily="34" charset="0"/>
              </a:rPr>
              <a:t> Sensitivity</a:t>
            </a:r>
            <a:r>
              <a:rPr lang="en-IN" sz="1800" spc="10" dirty="0">
                <a:effectLst/>
                <a:latin typeface="Arial" panose="020B0604020202020204" pitchFamily="34" charset="0"/>
                <a:ea typeface="Times New Roman" panose="02020603050405020304" pitchFamily="18" charset="0"/>
                <a:cs typeface="Arial" panose="020B0604020202020204" pitchFamily="34" charset="0"/>
              </a:rPr>
              <a:t>: It tells us how many of the correctly predicted cases actually turned out to be positive                                  </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spcAft>
                <a:spcPts val="800"/>
              </a:spcAft>
            </a:pPr>
            <a:r>
              <a:rPr lang="en-IN" sz="1800" spc="10" dirty="0">
                <a:effectLst/>
                <a:latin typeface="Arial" panose="020B0604020202020204" pitchFamily="34" charset="0"/>
                <a:ea typeface="Times New Roman" panose="02020603050405020304" pitchFamily="18" charset="0"/>
                <a:cs typeface="Arial" panose="020B0604020202020204" pitchFamily="34" charset="0"/>
              </a:rPr>
              <a:t>                </a:t>
            </a:r>
            <a:r>
              <a:rPr lang="en-IN" sz="1800" b="1" spc="10" dirty="0">
                <a:effectLst/>
                <a:latin typeface="Arial" panose="020B0604020202020204" pitchFamily="34" charset="0"/>
                <a:ea typeface="Times New Roman" panose="02020603050405020304" pitchFamily="18" charset="0"/>
                <a:cs typeface="Arial" panose="020B0604020202020204" pitchFamily="34" charset="0"/>
              </a:rPr>
              <a:t>Sensitivity = 𝑇𝑃 /𝑇𝑃+𝐹𝑁</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spcAft>
                <a:spcPts val="800"/>
              </a:spcAft>
            </a:pPr>
            <a:r>
              <a:rPr lang="en-IN" sz="1800" b="1" spc="10" dirty="0">
                <a:effectLst/>
                <a:latin typeface="Arial" panose="020B0604020202020204" pitchFamily="34" charset="0"/>
                <a:ea typeface="Times New Roman" panose="02020603050405020304" pitchFamily="18" charset="0"/>
                <a:cs typeface="Arial" panose="020B0604020202020204" pitchFamily="34" charset="0"/>
              </a:rPr>
              <a:t> </a:t>
            </a:r>
            <a:r>
              <a:rPr lang="en-IN" sz="1800" b="1" spc="10" dirty="0">
                <a:effectLst/>
                <a:latin typeface="Arial" panose="020B0604020202020204" pitchFamily="34" charset="0"/>
                <a:ea typeface="Times New Roman" panose="02020603050405020304" pitchFamily="18" charset="0"/>
                <a:cs typeface="Arial" panose="020B0604020202020204" pitchFamily="34" charset="0"/>
                <a:sym typeface="Times New Roman" panose="02020603050405020304" pitchFamily="18" charset="0"/>
              </a:rPr>
              <a:t></a:t>
            </a:r>
            <a:r>
              <a:rPr lang="en-IN" sz="1800" b="1" spc="10" dirty="0">
                <a:effectLst/>
                <a:latin typeface="Arial" panose="020B0604020202020204" pitchFamily="34" charset="0"/>
                <a:ea typeface="Times New Roman" panose="02020603050405020304" pitchFamily="18" charset="0"/>
                <a:cs typeface="Arial" panose="020B0604020202020204" pitchFamily="34" charset="0"/>
              </a:rPr>
              <a:t> Specificity</a:t>
            </a:r>
            <a:r>
              <a:rPr lang="en-IN" sz="1800" spc="10" dirty="0">
                <a:effectLst/>
                <a:latin typeface="Arial" panose="020B0604020202020204" pitchFamily="34" charset="0"/>
                <a:ea typeface="Times New Roman" panose="02020603050405020304" pitchFamily="18" charset="0"/>
                <a:cs typeface="Arial" panose="020B0604020202020204" pitchFamily="34" charset="0"/>
              </a:rPr>
              <a:t>: It tells how many of the actual positive cases we were able to predict correctly with our model </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spcAft>
                <a:spcPts val="800"/>
              </a:spcAft>
            </a:pPr>
            <a:r>
              <a:rPr lang="en-IN" sz="1800" b="1" spc="10" dirty="0">
                <a:effectLst/>
                <a:latin typeface="Arial" panose="020B0604020202020204" pitchFamily="34" charset="0"/>
                <a:ea typeface="Times New Roman" panose="02020603050405020304" pitchFamily="18" charset="0"/>
                <a:cs typeface="Arial" panose="020B0604020202020204" pitchFamily="34" charset="0"/>
              </a:rPr>
              <a:t>               Specificity =  𝑇𝑁 /𝑇𝑁+𝐹𝑃</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spcAft>
                <a:spcPts val="800"/>
              </a:spcAft>
            </a:pPr>
            <a:r>
              <a:rPr lang="en-IN" sz="1800" spc="10" dirty="0">
                <a:effectLst/>
                <a:latin typeface="Arial" panose="020B0604020202020204" pitchFamily="34" charset="0"/>
                <a:ea typeface="Times New Roman" panose="02020603050405020304" pitchFamily="18" charset="0"/>
                <a:cs typeface="Arial" panose="020B0604020202020204" pitchFamily="34" charset="0"/>
              </a:rPr>
              <a:t> </a:t>
            </a:r>
            <a:r>
              <a:rPr lang="en-IN" sz="1800" b="1" spc="10" dirty="0">
                <a:effectLst/>
                <a:latin typeface="Arial" panose="020B0604020202020204" pitchFamily="34" charset="0"/>
                <a:ea typeface="Times New Roman" panose="02020603050405020304" pitchFamily="18" charset="0"/>
                <a:cs typeface="Arial" panose="020B0604020202020204" pitchFamily="34" charset="0"/>
              </a:rPr>
              <a:t>F1-Score</a:t>
            </a:r>
            <a:r>
              <a:rPr lang="en-IN" sz="1800" spc="10" dirty="0">
                <a:effectLst/>
                <a:latin typeface="Arial" panose="020B0604020202020204" pitchFamily="34" charset="0"/>
                <a:ea typeface="Times New Roman" panose="02020603050405020304" pitchFamily="18" charset="0"/>
                <a:cs typeface="Arial" panose="020B0604020202020204" pitchFamily="34" charset="0"/>
              </a:rPr>
              <a:t>: F1-score is a harmonic mean of Precision and Recall, and so it gives a combined idea about these two metrics. It is maximum when Precision is equal to Recall. But there is a catch here. The interpretability of the F1-score is poor. </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spcAft>
                <a:spcPts val="800"/>
              </a:spcAft>
            </a:pPr>
            <a:r>
              <a:rPr lang="en-IN" sz="1800" spc="10" dirty="0">
                <a:effectLst/>
                <a:latin typeface="Arial" panose="020B0604020202020204" pitchFamily="34" charset="0"/>
                <a:ea typeface="Times New Roman" panose="02020603050405020304" pitchFamily="18" charset="0"/>
                <a:cs typeface="Arial" panose="020B0604020202020204" pitchFamily="34" charset="0"/>
              </a:rPr>
              <a:t>             </a:t>
            </a:r>
            <a:r>
              <a:rPr lang="en-IN" sz="1800" b="1" spc="10" dirty="0">
                <a:effectLst/>
                <a:latin typeface="Arial" panose="020B0604020202020204" pitchFamily="34" charset="0"/>
                <a:ea typeface="Times New Roman" panose="02020603050405020304" pitchFamily="18" charset="0"/>
                <a:cs typeface="Arial" panose="020B0604020202020204" pitchFamily="34" charset="0"/>
              </a:rPr>
              <a:t>    F1-Score = 2∗(𝑅𝑒𝑐𝑎𝑙𝑙∗𝑃𝑟𝑒𝑐𝑖𝑠𝑖𝑜𝑛) (𝑅𝑒𝑐𝑎𝑙𝑙+𝑃𝑟𝑒𝑐𝑖𝑠𝑖𝑜𝑛 )</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9179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9337F2-81D5-F0F6-C320-36AE18EEA5D5}"/>
              </a:ext>
            </a:extLst>
          </p:cNvPr>
          <p:cNvSpPr txBox="1"/>
          <p:nvPr/>
        </p:nvSpPr>
        <p:spPr>
          <a:xfrm>
            <a:off x="0" y="0"/>
            <a:ext cx="12192000" cy="2954655"/>
          </a:xfrm>
          <a:prstGeom prst="rect">
            <a:avLst/>
          </a:prstGeom>
          <a:noFill/>
        </p:spPr>
        <p:txBody>
          <a:bodyPr wrap="square" rtlCol="0">
            <a:spAutoFit/>
          </a:bodyPr>
          <a:lstStyle/>
          <a:p>
            <a:pPr algn="ctr"/>
            <a:r>
              <a:rPr lang="en-GB" sz="2800" b="1" dirty="0"/>
              <a:t>ROC CURVE</a:t>
            </a:r>
          </a:p>
          <a:p>
            <a:pPr algn="ctr"/>
            <a:endParaRPr lang="en-GB" sz="2800" b="1" dirty="0"/>
          </a:p>
          <a:p>
            <a:pPr algn="ctr"/>
            <a:endParaRPr lang="en-GB" sz="2800" b="1" dirty="0"/>
          </a:p>
          <a:p>
            <a:pPr algn="ctr"/>
            <a:endParaRPr lang="en-GB" sz="2800" b="1" dirty="0"/>
          </a:p>
          <a:p>
            <a:pPr algn="ctr"/>
            <a:endParaRPr lang="en-GB" sz="2800" b="1" dirty="0"/>
          </a:p>
          <a:p>
            <a:pPr algn="ctr"/>
            <a:endParaRPr lang="en-GB" sz="2800" b="1" dirty="0"/>
          </a:p>
          <a:p>
            <a:pPr algn="ctr"/>
            <a:endParaRPr lang="en-GB" b="1" dirty="0"/>
          </a:p>
        </p:txBody>
      </p:sp>
      <p:sp>
        <p:nvSpPr>
          <p:cNvPr id="3" name="TextBox 2">
            <a:extLst>
              <a:ext uri="{FF2B5EF4-FFF2-40B4-BE49-F238E27FC236}">
                <a16:creationId xmlns:a16="http://schemas.microsoft.com/office/drawing/2014/main" id="{FD4C3988-766A-17AC-3496-DB9DD1CA4BAC}"/>
              </a:ext>
            </a:extLst>
          </p:cNvPr>
          <p:cNvSpPr txBox="1"/>
          <p:nvPr/>
        </p:nvSpPr>
        <p:spPr>
          <a:xfrm>
            <a:off x="92468" y="369237"/>
            <a:ext cx="12192000" cy="6186309"/>
          </a:xfrm>
          <a:prstGeom prst="rect">
            <a:avLst/>
          </a:prstGeom>
          <a:noFill/>
        </p:spPr>
        <p:txBody>
          <a:bodyPr wrap="square" rtlCol="0">
            <a:spAutoFit/>
          </a:bodyPr>
          <a:lstStyle/>
          <a:p>
            <a:r>
              <a:rPr lang="en-GB" dirty="0"/>
              <a:t>                                                               </a:t>
            </a:r>
          </a:p>
          <a:p>
            <a:endParaRPr lang="en-GB" dirty="0"/>
          </a:p>
          <a:p>
            <a:pPr algn="just"/>
            <a:r>
              <a:rPr lang="en-GB" b="0" i="0" dirty="0">
                <a:solidFill>
                  <a:srgbClr val="202124"/>
                </a:solidFill>
                <a:effectLst/>
                <a:latin typeface="Arial" panose="020B0604020202020204" pitchFamily="34" charset="0"/>
                <a:cs typeface="Arial" panose="020B0604020202020204" pitchFamily="34" charset="0"/>
              </a:rPr>
              <a:t>An </a:t>
            </a:r>
            <a:r>
              <a:rPr lang="en-GB" b="1" i="0" dirty="0">
                <a:solidFill>
                  <a:srgbClr val="202124"/>
                </a:solidFill>
                <a:effectLst/>
                <a:latin typeface="Arial" panose="020B0604020202020204" pitchFamily="34" charset="0"/>
                <a:cs typeface="Arial" panose="020B0604020202020204" pitchFamily="34" charset="0"/>
              </a:rPr>
              <a:t>ROC curve</a:t>
            </a:r>
            <a:r>
              <a:rPr lang="en-GB" b="0" i="0" dirty="0">
                <a:solidFill>
                  <a:srgbClr val="202124"/>
                </a:solidFill>
                <a:effectLst/>
                <a:latin typeface="Arial" panose="020B0604020202020204" pitchFamily="34" charset="0"/>
                <a:cs typeface="Arial" panose="020B0604020202020204" pitchFamily="34" charset="0"/>
              </a:rPr>
              <a:t> (</a:t>
            </a:r>
            <a:r>
              <a:rPr lang="en-GB" b="1" i="0" dirty="0">
                <a:solidFill>
                  <a:srgbClr val="202124"/>
                </a:solidFill>
                <a:effectLst/>
                <a:latin typeface="Arial" panose="020B0604020202020204" pitchFamily="34" charset="0"/>
                <a:cs typeface="Arial" panose="020B0604020202020204" pitchFamily="34" charset="0"/>
              </a:rPr>
              <a:t>receiver operating characteristic curve</a:t>
            </a:r>
            <a:r>
              <a:rPr lang="en-GB" b="0" i="0" dirty="0">
                <a:solidFill>
                  <a:srgbClr val="202124"/>
                </a:solidFill>
                <a:effectLst/>
                <a:latin typeface="Arial" panose="020B0604020202020204" pitchFamily="34" charset="0"/>
                <a:cs typeface="Arial" panose="020B0604020202020204" pitchFamily="34" charset="0"/>
              </a:rPr>
              <a:t>) is a graph showing the performance of a classification model at all classification thresholds. This curve plots two parameters:</a:t>
            </a:r>
          </a:p>
          <a:p>
            <a:pPr algn="just">
              <a:buFont typeface="Arial" panose="020B0604020202020204" pitchFamily="34" charset="0"/>
              <a:buChar char="•"/>
            </a:pPr>
            <a:r>
              <a:rPr lang="en-GB" b="0" i="0" dirty="0">
                <a:solidFill>
                  <a:srgbClr val="202124"/>
                </a:solidFill>
                <a:effectLst/>
                <a:latin typeface="Arial" panose="020B0604020202020204" pitchFamily="34" charset="0"/>
                <a:cs typeface="Arial" panose="020B0604020202020204" pitchFamily="34" charset="0"/>
              </a:rPr>
              <a:t>True Positive Rate</a:t>
            </a:r>
          </a:p>
          <a:p>
            <a:pPr algn="just">
              <a:buFont typeface="Arial" panose="020B0604020202020204" pitchFamily="34" charset="0"/>
              <a:buChar char="•"/>
            </a:pPr>
            <a:r>
              <a:rPr lang="en-GB" b="0" i="0" dirty="0">
                <a:solidFill>
                  <a:srgbClr val="202124"/>
                </a:solidFill>
                <a:effectLst/>
                <a:latin typeface="Arial" panose="020B0604020202020204" pitchFamily="34" charset="0"/>
                <a:cs typeface="Arial" panose="020B0604020202020204" pitchFamily="34" charset="0"/>
              </a:rPr>
              <a:t>False Positive Rate</a:t>
            </a:r>
          </a:p>
          <a:p>
            <a:pPr algn="just"/>
            <a:r>
              <a:rPr lang="en-GB" b="1" i="0" dirty="0">
                <a:solidFill>
                  <a:srgbClr val="202124"/>
                </a:solidFill>
                <a:effectLst/>
                <a:latin typeface="Arial" panose="020B0604020202020204" pitchFamily="34" charset="0"/>
                <a:cs typeface="Arial" panose="020B0604020202020204" pitchFamily="34" charset="0"/>
              </a:rPr>
              <a:t>True Positive Rate</a:t>
            </a:r>
            <a:r>
              <a:rPr lang="en-GB" b="0" i="0" dirty="0">
                <a:solidFill>
                  <a:srgbClr val="202124"/>
                </a:solidFill>
                <a:effectLst/>
                <a:latin typeface="Arial" panose="020B0604020202020204" pitchFamily="34" charset="0"/>
                <a:cs typeface="Arial" panose="020B0604020202020204" pitchFamily="34" charset="0"/>
              </a:rPr>
              <a:t> (</a:t>
            </a:r>
            <a:r>
              <a:rPr lang="en-GB" b="1" i="0" dirty="0">
                <a:solidFill>
                  <a:srgbClr val="202124"/>
                </a:solidFill>
                <a:effectLst/>
                <a:latin typeface="Arial" panose="020B0604020202020204" pitchFamily="34" charset="0"/>
                <a:cs typeface="Arial" panose="020B0604020202020204" pitchFamily="34" charset="0"/>
              </a:rPr>
              <a:t>TPR</a:t>
            </a:r>
            <a:r>
              <a:rPr lang="en-GB" b="0" i="0" dirty="0">
                <a:solidFill>
                  <a:srgbClr val="202124"/>
                </a:solidFill>
                <a:effectLst/>
                <a:latin typeface="Arial" panose="020B0604020202020204" pitchFamily="34" charset="0"/>
                <a:cs typeface="Arial" panose="020B0604020202020204" pitchFamily="34" charset="0"/>
              </a:rPr>
              <a:t>) is a synonym for recall and is therefore defined as follows:</a:t>
            </a:r>
          </a:p>
          <a:p>
            <a:pPr algn="just"/>
            <a:r>
              <a:rPr lang="en-GB" b="0" i="0" dirty="0">
                <a:solidFill>
                  <a:srgbClr val="202124"/>
                </a:solidFill>
                <a:effectLst/>
                <a:latin typeface="Arial" panose="020B0604020202020204" pitchFamily="34" charset="0"/>
                <a:cs typeface="Arial" panose="020B0604020202020204" pitchFamily="34" charset="0"/>
              </a:rPr>
              <a:t>                            </a:t>
            </a:r>
          </a:p>
          <a:p>
            <a:pPr algn="just"/>
            <a:r>
              <a:rPr lang="en-GB" dirty="0">
                <a:solidFill>
                  <a:srgbClr val="202124"/>
                </a:solidFill>
                <a:latin typeface="Arial" panose="020B0604020202020204" pitchFamily="34" charset="0"/>
                <a:cs typeface="Arial" panose="020B0604020202020204" pitchFamily="34" charset="0"/>
              </a:rPr>
              <a:t>                           </a:t>
            </a:r>
            <a:r>
              <a:rPr lang="en-GB" b="0" i="0" dirty="0">
                <a:solidFill>
                  <a:srgbClr val="202124"/>
                </a:solidFill>
                <a:effectLst/>
                <a:latin typeface="Arial" panose="020B0604020202020204" pitchFamily="34" charset="0"/>
                <a:cs typeface="Arial" panose="020B0604020202020204" pitchFamily="34" charset="0"/>
              </a:rPr>
              <a:t>TPR= TP/(TP+FN)</a:t>
            </a:r>
            <a:endParaRPr lang="en-GB" b="1" i="0" dirty="0">
              <a:solidFill>
                <a:srgbClr val="202124"/>
              </a:solidFill>
              <a:effectLst/>
              <a:latin typeface="Arial" panose="020B0604020202020204" pitchFamily="34" charset="0"/>
              <a:cs typeface="Arial" panose="020B0604020202020204" pitchFamily="34" charset="0"/>
            </a:endParaRPr>
          </a:p>
          <a:p>
            <a:pPr algn="just"/>
            <a:endParaRPr lang="en-GB" b="1" dirty="0">
              <a:solidFill>
                <a:srgbClr val="202124"/>
              </a:solidFill>
              <a:latin typeface="Arial" panose="020B0604020202020204" pitchFamily="34" charset="0"/>
              <a:cs typeface="Arial" panose="020B0604020202020204" pitchFamily="34" charset="0"/>
            </a:endParaRPr>
          </a:p>
          <a:p>
            <a:pPr algn="just"/>
            <a:r>
              <a:rPr lang="en-GB" b="1" i="0" dirty="0">
                <a:solidFill>
                  <a:srgbClr val="202124"/>
                </a:solidFill>
                <a:effectLst/>
                <a:latin typeface="Arial" panose="020B0604020202020204" pitchFamily="34" charset="0"/>
                <a:cs typeface="Arial" panose="020B0604020202020204" pitchFamily="34" charset="0"/>
              </a:rPr>
              <a:t>False Positive Rate</a:t>
            </a:r>
            <a:r>
              <a:rPr lang="en-GB" b="0" i="0" dirty="0">
                <a:solidFill>
                  <a:srgbClr val="202124"/>
                </a:solidFill>
                <a:effectLst/>
                <a:latin typeface="Arial" panose="020B0604020202020204" pitchFamily="34" charset="0"/>
                <a:cs typeface="Arial" panose="020B0604020202020204" pitchFamily="34" charset="0"/>
              </a:rPr>
              <a:t> (</a:t>
            </a:r>
            <a:r>
              <a:rPr lang="en-GB" b="1" i="0" dirty="0">
                <a:solidFill>
                  <a:srgbClr val="202124"/>
                </a:solidFill>
                <a:effectLst/>
                <a:latin typeface="Arial" panose="020B0604020202020204" pitchFamily="34" charset="0"/>
                <a:cs typeface="Arial" panose="020B0604020202020204" pitchFamily="34" charset="0"/>
              </a:rPr>
              <a:t>FPR</a:t>
            </a:r>
            <a:r>
              <a:rPr lang="en-GB" b="0" i="0" dirty="0">
                <a:solidFill>
                  <a:srgbClr val="202124"/>
                </a:solidFill>
                <a:effectLst/>
                <a:latin typeface="Arial" panose="020B0604020202020204" pitchFamily="34" charset="0"/>
                <a:cs typeface="Arial" panose="020B0604020202020204" pitchFamily="34" charset="0"/>
              </a:rPr>
              <a:t>) is defined as follows:</a:t>
            </a:r>
          </a:p>
          <a:p>
            <a:pPr algn="just"/>
            <a:endParaRPr lang="en-GB" b="0" i="0" dirty="0">
              <a:solidFill>
                <a:srgbClr val="202124"/>
              </a:solidFill>
              <a:effectLst/>
              <a:latin typeface="Arial" panose="020B0604020202020204" pitchFamily="34" charset="0"/>
              <a:cs typeface="Arial" panose="020B0604020202020204" pitchFamily="34" charset="0"/>
            </a:endParaRPr>
          </a:p>
          <a:p>
            <a:pPr algn="just"/>
            <a:r>
              <a:rPr lang="en-GB" b="0" i="0" dirty="0">
                <a:solidFill>
                  <a:srgbClr val="202124"/>
                </a:solidFill>
                <a:effectLst/>
                <a:latin typeface="Arial" panose="020B0604020202020204" pitchFamily="34" charset="0"/>
                <a:cs typeface="Arial" panose="020B0604020202020204" pitchFamily="34" charset="0"/>
              </a:rPr>
              <a:t>                            FPR=FP/(FP+TN)</a:t>
            </a:r>
          </a:p>
          <a:p>
            <a:pPr algn="just"/>
            <a:endParaRPr lang="en-GB" dirty="0">
              <a:latin typeface="Arial" panose="020B0604020202020204" pitchFamily="34" charset="0"/>
              <a:cs typeface="Arial" panose="020B0604020202020204" pitchFamily="34" charset="0"/>
            </a:endParaRPr>
          </a:p>
          <a:p>
            <a:pPr algn="just"/>
            <a:r>
              <a:rPr lang="en-IN" sz="1800" b="1"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AUC:</a:t>
            </a:r>
          </a:p>
          <a:p>
            <a:pPr algn="just"/>
            <a:r>
              <a:rPr lang="en-IN" sz="1800" dirty="0">
                <a:effectLst/>
                <a:latin typeface="Arial" panose="020B0604020202020204" pitchFamily="34" charset="0"/>
                <a:ea typeface="Times New Roman" panose="02020603050405020304" pitchFamily="18" charset="0"/>
                <a:cs typeface="Arial" panose="020B0604020202020204" pitchFamily="34" charset="0"/>
              </a:rPr>
              <a:t>AUC is known for Area Under the ROC curve. </a:t>
            </a:r>
          </a:p>
          <a:p>
            <a:pPr algn="just"/>
            <a:r>
              <a:rPr lang="en-IN" sz="1800" dirty="0">
                <a:effectLst/>
                <a:latin typeface="Arial" panose="020B0604020202020204" pitchFamily="34" charset="0"/>
                <a:ea typeface="Times New Roman" panose="02020603050405020304" pitchFamily="18" charset="0"/>
                <a:cs typeface="Arial" panose="020B0604020202020204" pitchFamily="34" charset="0"/>
              </a:rPr>
              <a:t>AUC calculates the two-dimensional area under the entire ROC curve ranging from (0,0) to (1,1</a:t>
            </a:r>
            <a:r>
              <a:rPr lang="en-GB" dirty="0">
                <a:latin typeface="Arial" panose="020B0604020202020204" pitchFamily="34" charset="0"/>
                <a:ea typeface="Times New Roman" panose="02020603050405020304" pitchFamily="18" charset="0"/>
                <a:cs typeface="Arial" panose="020B0604020202020204" pitchFamily="34" charset="0"/>
              </a:rPr>
              <a:t>).</a:t>
            </a:r>
            <a:endParaRPr lang="en-GB" sz="1800" b="1" dirty="0">
              <a:effectLst/>
              <a:latin typeface="Arial" panose="020B0604020202020204" pitchFamily="34" charset="0"/>
              <a:ea typeface="Times New Roman" panose="02020603050405020304" pitchFamily="18" charset="0"/>
              <a:cs typeface="Arial" panose="020B0604020202020204" pitchFamily="34" charset="0"/>
            </a:endParaRPr>
          </a:p>
          <a:p>
            <a:pPr algn="just"/>
            <a:endParaRPr lang="en-GB" b="1" dirty="0">
              <a:latin typeface="Arial" panose="020B0604020202020204" pitchFamily="34" charset="0"/>
              <a:cs typeface="Arial" panose="020B0604020202020204" pitchFamily="34" charset="0"/>
            </a:endParaRPr>
          </a:p>
          <a:p>
            <a:pPr algn="just"/>
            <a:r>
              <a:rPr lang="en-GB" b="1" dirty="0">
                <a:latin typeface="Arial" panose="020B0604020202020204" pitchFamily="34" charset="0"/>
                <a:cs typeface="Arial" panose="020B0604020202020204" pitchFamily="34" charset="0"/>
              </a:rPr>
              <a:t>                                                                           HEATMAP</a:t>
            </a:r>
          </a:p>
          <a:p>
            <a:pPr marL="285750" indent="-285750" algn="just">
              <a:buFont typeface="Arial" panose="020B0604020202020204" pitchFamily="34" charset="0"/>
              <a:buChar char="•"/>
            </a:pPr>
            <a:r>
              <a:rPr lang="en-IN" sz="1800" dirty="0">
                <a:effectLst/>
                <a:latin typeface="Arial" panose="020B0604020202020204" pitchFamily="34" charset="0"/>
                <a:ea typeface="Times New Roman" panose="02020603050405020304" pitchFamily="18" charset="0"/>
                <a:cs typeface="Arial" panose="020B0604020202020204" pitchFamily="34" charset="0"/>
              </a:rPr>
              <a:t>A heat map is a 2-dimensional data visualization technique that represents the magnitude of individual values within a dataset as a </a:t>
            </a:r>
            <a:r>
              <a:rPr lang="en-IN" sz="1800" dirty="0" err="1">
                <a:effectLst/>
                <a:latin typeface="Arial" panose="020B0604020202020204" pitchFamily="34" charset="0"/>
                <a:ea typeface="Times New Roman" panose="02020603050405020304" pitchFamily="18" charset="0"/>
                <a:cs typeface="Arial" panose="020B0604020202020204" pitchFamily="34" charset="0"/>
              </a:rPr>
              <a:t>color</a:t>
            </a:r>
            <a:r>
              <a:rPr lang="en-IN" sz="1800" dirty="0">
                <a:effectLst/>
                <a:latin typeface="Arial" panose="020B0604020202020204" pitchFamily="34" charset="0"/>
                <a:ea typeface="Times New Roman" panose="02020603050405020304" pitchFamily="18" charset="0"/>
                <a:cs typeface="Arial" panose="020B0604020202020204" pitchFamily="34" charset="0"/>
              </a:rPr>
              <a:t>. </a:t>
            </a:r>
          </a:p>
          <a:p>
            <a:pPr marL="285750" indent="-285750" algn="just">
              <a:buFont typeface="Arial" panose="020B0604020202020204" pitchFamily="34" charset="0"/>
              <a:buChar char="•"/>
            </a:pPr>
            <a:r>
              <a:rPr lang="en-IN" sz="1800" dirty="0">
                <a:effectLst/>
                <a:latin typeface="Arial" panose="020B0604020202020204" pitchFamily="34" charset="0"/>
                <a:ea typeface="Times New Roman" panose="02020603050405020304" pitchFamily="18" charset="0"/>
                <a:cs typeface="Arial" panose="020B0604020202020204" pitchFamily="34" charset="0"/>
              </a:rPr>
              <a:t>The variation in </a:t>
            </a:r>
            <a:r>
              <a:rPr lang="en-IN" sz="1800" dirty="0" err="1">
                <a:effectLst/>
                <a:latin typeface="Arial" panose="020B0604020202020204" pitchFamily="34" charset="0"/>
                <a:ea typeface="Times New Roman" panose="02020603050405020304" pitchFamily="18" charset="0"/>
                <a:cs typeface="Arial" panose="020B0604020202020204" pitchFamily="34" charset="0"/>
              </a:rPr>
              <a:t>color</a:t>
            </a:r>
            <a:r>
              <a:rPr lang="en-IN" sz="1800" dirty="0">
                <a:effectLst/>
                <a:latin typeface="Arial" panose="020B0604020202020204" pitchFamily="34" charset="0"/>
                <a:ea typeface="Times New Roman" panose="02020603050405020304" pitchFamily="18" charset="0"/>
                <a:cs typeface="Arial" panose="020B0604020202020204" pitchFamily="34" charset="0"/>
              </a:rPr>
              <a:t> may be by hue or intensity.</a:t>
            </a:r>
            <a:endParaRPr lang="en-GB"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4AD21681-2F14-0C25-EC1E-E9F181837AE3}"/>
              </a:ext>
            </a:extLst>
          </p:cNvPr>
          <p:cNvSpPr/>
          <p:nvPr/>
        </p:nvSpPr>
        <p:spPr>
          <a:xfrm>
            <a:off x="9020710" y="1477327"/>
            <a:ext cx="2928135" cy="25604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8" name="Picture 7">
            <a:extLst>
              <a:ext uri="{FF2B5EF4-FFF2-40B4-BE49-F238E27FC236}">
                <a16:creationId xmlns:a16="http://schemas.microsoft.com/office/drawing/2014/main" id="{432F8974-FEE5-56A9-3388-56903A2BA473}"/>
              </a:ext>
            </a:extLst>
          </p:cNvPr>
          <p:cNvPicPr>
            <a:picLocks noChangeAspect="1"/>
          </p:cNvPicPr>
          <p:nvPr/>
        </p:nvPicPr>
        <p:blipFill>
          <a:blip r:embed="rId2"/>
          <a:stretch>
            <a:fillRect/>
          </a:stretch>
        </p:blipFill>
        <p:spPr>
          <a:xfrm>
            <a:off x="8219326" y="1315092"/>
            <a:ext cx="3972674" cy="3040231"/>
          </a:xfrm>
          <a:prstGeom prst="rect">
            <a:avLst/>
          </a:prstGeom>
        </p:spPr>
      </p:pic>
    </p:spTree>
    <p:extLst>
      <p:ext uri="{BB962C8B-B14F-4D97-AF65-F5344CB8AC3E}">
        <p14:creationId xmlns:p14="http://schemas.microsoft.com/office/powerpoint/2010/main" val="3345166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A7EEDF-D90F-65DC-B38B-48A5812D5E65}"/>
              </a:ext>
            </a:extLst>
          </p:cNvPr>
          <p:cNvSpPr txBox="1"/>
          <p:nvPr/>
        </p:nvSpPr>
        <p:spPr>
          <a:xfrm>
            <a:off x="0" y="-287677"/>
            <a:ext cx="12192000" cy="7986802"/>
          </a:xfrm>
          <a:prstGeom prst="rect">
            <a:avLst/>
          </a:prstGeom>
          <a:noFill/>
        </p:spPr>
        <p:txBody>
          <a:bodyPr wrap="square" rtlCol="0">
            <a:spAutoFit/>
          </a:bodyPr>
          <a:lstStyle/>
          <a:p>
            <a:pPr>
              <a:lnSpc>
                <a:spcPct val="150000"/>
              </a:lnSpc>
            </a:pPr>
            <a:endParaRPr lang="en-GB" b="1" dirty="0">
              <a:latin typeface="Arial" panose="020B0604020202020204" pitchFamily="34" charset="0"/>
              <a:cs typeface="Arial" panose="020B0604020202020204" pitchFamily="34" charset="0"/>
            </a:endParaRPr>
          </a:p>
          <a:p>
            <a:pPr>
              <a:lnSpc>
                <a:spcPct val="150000"/>
              </a:lnSpc>
            </a:pPr>
            <a:r>
              <a:rPr lang="en-GB" b="1" dirty="0">
                <a:latin typeface="Arial" panose="020B0604020202020204" pitchFamily="34" charset="0"/>
                <a:cs typeface="Arial" panose="020B0604020202020204" pitchFamily="34" charset="0"/>
              </a:rPr>
              <a:t>2. RANDOM FOREST</a:t>
            </a:r>
          </a:p>
          <a:p>
            <a:pPr algn="just">
              <a:lnSpc>
                <a:spcPct val="150000"/>
              </a:lnSpc>
            </a:pPr>
            <a:r>
              <a:rPr lang="en-GB" dirty="0">
                <a:latin typeface="Arial" panose="020B0604020202020204" pitchFamily="34" charset="0"/>
                <a:cs typeface="Arial" panose="020B0604020202020204" pitchFamily="34" charset="0"/>
              </a:rPr>
              <a:t>Random Forest is a popular machine learning algorithm that belongs to the supervised learning technique.</a:t>
            </a:r>
          </a:p>
          <a:p>
            <a:pPr algn="just">
              <a:lnSpc>
                <a:spcPct val="150000"/>
              </a:lnSpc>
            </a:pPr>
            <a:r>
              <a:rPr lang="en-GB" dirty="0">
                <a:latin typeface="Arial" panose="020B0604020202020204" pitchFamily="34" charset="0"/>
                <a:cs typeface="Arial" panose="020B0604020202020204" pitchFamily="34" charset="0"/>
              </a:rPr>
              <a:t>It can be used for both Classification and Regression problems in Machine Learning.</a:t>
            </a:r>
          </a:p>
          <a:p>
            <a:pPr algn="just">
              <a:lnSpc>
                <a:spcPct val="150000"/>
              </a:lnSpc>
            </a:pPr>
            <a:r>
              <a:rPr lang="en-GB" dirty="0">
                <a:latin typeface="Arial" panose="020B0604020202020204" pitchFamily="34" charset="0"/>
                <a:cs typeface="Arial" panose="020B0604020202020204" pitchFamily="34" charset="0"/>
              </a:rPr>
              <a:t>random forest is a classifier that contains a number of decision trees on various subsets of the given datasets and takes the average to improve the predictive accuracy of that dataset.</a:t>
            </a:r>
          </a:p>
          <a:p>
            <a:pPr algn="just">
              <a:lnSpc>
                <a:spcPct val="150000"/>
              </a:lnSpc>
            </a:pPr>
            <a:endParaRPr lang="en-GB" dirty="0">
              <a:latin typeface="Arial" panose="020B0604020202020204" pitchFamily="34" charset="0"/>
              <a:cs typeface="Arial" panose="020B0604020202020204" pitchFamily="34" charset="0"/>
            </a:endParaRPr>
          </a:p>
          <a:p>
            <a:pPr algn="just"/>
            <a:r>
              <a:rPr lang="en-GB" b="1" dirty="0"/>
              <a:t>3.SUPPORT VECTOR MACHINE</a:t>
            </a:r>
          </a:p>
          <a:p>
            <a:pPr algn="just"/>
            <a:r>
              <a:rPr lang="en-GB" b="0" i="0" dirty="0">
                <a:effectLst/>
                <a:latin typeface="Arial" panose="020B0604020202020204" pitchFamily="34" charset="0"/>
                <a:cs typeface="Arial" panose="020B0604020202020204" pitchFamily="34" charset="0"/>
              </a:rPr>
              <a:t>Support vector machines (SVMs) are a set of supervised learning methods used for classification, regression and outliers detection.</a:t>
            </a:r>
          </a:p>
          <a:p>
            <a:pPr algn="just">
              <a:lnSpc>
                <a:spcPct val="150000"/>
              </a:lnSpc>
            </a:pPr>
            <a:r>
              <a:rPr lang="en-GB" b="1" dirty="0">
                <a:latin typeface="Arial" panose="020B0604020202020204" pitchFamily="34" charset="0"/>
                <a:cs typeface="Arial" panose="020B0604020202020204" pitchFamily="34" charset="0"/>
              </a:rPr>
              <a:t>Important concepts in SVM −</a:t>
            </a:r>
          </a:p>
          <a:p>
            <a:pPr algn="just">
              <a:lnSpc>
                <a:spcPct val="150000"/>
              </a:lnSpc>
            </a:pPr>
            <a:r>
              <a:rPr lang="en-GB" b="1" dirty="0">
                <a:latin typeface="Arial" panose="020B0604020202020204" pitchFamily="34" charset="0"/>
                <a:cs typeface="Arial" panose="020B0604020202020204" pitchFamily="34" charset="0"/>
              </a:rPr>
              <a:t>Support Vectors</a:t>
            </a:r>
          </a:p>
          <a:p>
            <a:pPr algn="just">
              <a:lnSpc>
                <a:spcPct val="150000"/>
              </a:lnSpc>
            </a:pPr>
            <a:r>
              <a:rPr lang="en-GB" dirty="0">
                <a:latin typeface="Arial" panose="020B0604020202020204" pitchFamily="34" charset="0"/>
                <a:cs typeface="Arial" panose="020B0604020202020204" pitchFamily="34" charset="0"/>
              </a:rPr>
              <a:t>Datapoints that are closest to the hyperplane is called support vectors. Separating line will be defined with the help of these data points. </a:t>
            </a:r>
          </a:p>
          <a:p>
            <a:pPr algn="just">
              <a:lnSpc>
                <a:spcPct val="150000"/>
              </a:lnSpc>
            </a:pPr>
            <a:r>
              <a:rPr lang="en-GB" b="1" dirty="0">
                <a:latin typeface="Arial" panose="020B0604020202020204" pitchFamily="34" charset="0"/>
                <a:cs typeface="Arial" panose="020B0604020202020204" pitchFamily="34" charset="0"/>
              </a:rPr>
              <a:t>Hyperplane</a:t>
            </a:r>
            <a:r>
              <a:rPr lang="en-GB" dirty="0">
                <a:latin typeface="Arial" panose="020B0604020202020204" pitchFamily="34" charset="0"/>
                <a:cs typeface="Arial" panose="020B0604020202020204" pitchFamily="34" charset="0"/>
              </a:rPr>
              <a:t> − As we can see in the above diagram, it is a decision plane or space which is divided between a set of objects having different classes </a:t>
            </a:r>
            <a:endParaRPr lang="en-GB" dirty="0"/>
          </a:p>
          <a:p>
            <a:pPr>
              <a:lnSpc>
                <a:spcPct val="150000"/>
              </a:lnSpc>
            </a:pPr>
            <a:r>
              <a:rPr lang="en-GB" b="1" dirty="0"/>
              <a:t>Margin</a:t>
            </a:r>
            <a:r>
              <a:rPr lang="en-GB" dirty="0"/>
              <a:t> − </a:t>
            </a:r>
            <a:r>
              <a:rPr lang="en-GB" dirty="0">
                <a:latin typeface="Arial" panose="020B0604020202020204" pitchFamily="34" charset="0"/>
                <a:cs typeface="Arial" panose="020B0604020202020204" pitchFamily="34" charset="0"/>
              </a:rPr>
              <a:t>It may be defined as the gap between two lines on the closet data points of different classes.</a:t>
            </a:r>
          </a:p>
          <a:p>
            <a:pPr algn="just">
              <a:lnSpc>
                <a:spcPct val="150000"/>
              </a:lnSpc>
            </a:pPr>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r>
              <a:rPr lang="en-GB" dirty="0"/>
              <a:t> </a:t>
            </a:r>
          </a:p>
        </p:txBody>
      </p:sp>
    </p:spTree>
    <p:extLst>
      <p:ext uri="{BB962C8B-B14F-4D97-AF65-F5344CB8AC3E}">
        <p14:creationId xmlns:p14="http://schemas.microsoft.com/office/powerpoint/2010/main" val="737615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DDC40D-ECE4-58B8-1C2F-78383AFB2449}"/>
              </a:ext>
            </a:extLst>
          </p:cNvPr>
          <p:cNvSpPr txBox="1"/>
          <p:nvPr/>
        </p:nvSpPr>
        <p:spPr>
          <a:xfrm>
            <a:off x="0" y="421240"/>
            <a:ext cx="12120081" cy="3554819"/>
          </a:xfrm>
          <a:prstGeom prst="rect">
            <a:avLst/>
          </a:prstGeom>
          <a:noFill/>
        </p:spPr>
        <p:txBody>
          <a:bodyPr wrap="square" rtlCol="0">
            <a:spAutoFit/>
          </a:bodyPr>
          <a:lstStyle/>
          <a:p>
            <a:r>
              <a:rPr lang="en-GB" dirty="0"/>
              <a:t>5</a:t>
            </a:r>
            <a:r>
              <a:rPr lang="en-GB" b="1" dirty="0"/>
              <a:t>. K NEAREST NEIGHBOUR</a:t>
            </a:r>
          </a:p>
          <a:p>
            <a:pPr marL="285750" indent="-285750" algn="just">
              <a:lnSpc>
                <a:spcPct val="150000"/>
              </a:lnSpc>
              <a:buFont typeface="Arial" panose="020B0604020202020204" pitchFamily="34" charset="0"/>
              <a:buChar char="•"/>
            </a:pPr>
            <a:r>
              <a:rPr lang="en-GB" b="0" dirty="0">
                <a:solidFill>
                  <a:srgbClr val="292929"/>
                </a:solidFill>
                <a:effectLst/>
                <a:latin typeface="Arial" panose="020B0604020202020204" pitchFamily="34" charset="0"/>
                <a:cs typeface="Arial" panose="020B0604020202020204" pitchFamily="34" charset="0"/>
              </a:rPr>
              <a:t>KNN is one of the most simple and traditional non-parametric techniques to classify samples. </a:t>
            </a:r>
          </a:p>
          <a:p>
            <a:pPr marL="285750" indent="-285750" algn="just">
              <a:lnSpc>
                <a:spcPct val="150000"/>
              </a:lnSpc>
              <a:buFont typeface="Arial" panose="020B0604020202020204" pitchFamily="34" charset="0"/>
              <a:buChar char="•"/>
            </a:pPr>
            <a:r>
              <a:rPr lang="en-GB" b="0" dirty="0">
                <a:solidFill>
                  <a:srgbClr val="292929"/>
                </a:solidFill>
                <a:effectLst/>
                <a:latin typeface="Arial" panose="020B0604020202020204" pitchFamily="34" charset="0"/>
                <a:cs typeface="Arial" panose="020B0604020202020204" pitchFamily="34" charset="0"/>
              </a:rPr>
              <a:t>Given an input vector, KNN calculates the approximate distances between the vectors and then assign the points which are not yet labelled to the class of its K-nearest neighbours.</a:t>
            </a:r>
          </a:p>
          <a:p>
            <a:pPr marL="285750" indent="-285750" algn="just">
              <a:lnSpc>
                <a:spcPct val="150000"/>
              </a:lnSpc>
              <a:buFont typeface="Arial" panose="020B0604020202020204" pitchFamily="34" charset="0"/>
              <a:buChar char="•"/>
            </a:pPr>
            <a:r>
              <a:rPr lang="en-GB" b="0" dirty="0">
                <a:solidFill>
                  <a:srgbClr val="292929"/>
                </a:solidFill>
                <a:effectLst/>
                <a:latin typeface="Arial" panose="020B0604020202020204" pitchFamily="34" charset="0"/>
                <a:cs typeface="Arial" panose="020B0604020202020204" pitchFamily="34" charset="0"/>
              </a:rPr>
              <a:t>The lazy algorithm means it does not need any training data points for model generation. </a:t>
            </a:r>
          </a:p>
          <a:p>
            <a:pPr marL="285750" indent="-285750" algn="just">
              <a:lnSpc>
                <a:spcPct val="150000"/>
              </a:lnSpc>
              <a:buFont typeface="Arial" panose="020B0604020202020204" pitchFamily="34" charset="0"/>
              <a:buChar char="•"/>
            </a:pPr>
            <a:r>
              <a:rPr lang="en-GB" b="0" dirty="0">
                <a:solidFill>
                  <a:srgbClr val="292929"/>
                </a:solidFill>
                <a:effectLst/>
                <a:latin typeface="Arial" panose="020B0604020202020204" pitchFamily="34" charset="0"/>
                <a:cs typeface="Arial" panose="020B0604020202020204" pitchFamily="34" charset="0"/>
              </a:rPr>
              <a:t>All training data used in the testing phase. </a:t>
            </a:r>
          </a:p>
          <a:p>
            <a:pPr marL="285750" indent="-285750" algn="just">
              <a:lnSpc>
                <a:spcPct val="150000"/>
              </a:lnSpc>
              <a:buFont typeface="Arial" panose="020B0604020202020204" pitchFamily="34" charset="0"/>
              <a:buChar char="•"/>
            </a:pPr>
            <a:r>
              <a:rPr lang="en-GB" b="0" dirty="0">
                <a:solidFill>
                  <a:srgbClr val="292929"/>
                </a:solidFill>
                <a:effectLst/>
                <a:latin typeface="Arial" panose="020B0604020202020204" pitchFamily="34" charset="0"/>
                <a:cs typeface="Arial" panose="020B0604020202020204" pitchFamily="34" charset="0"/>
              </a:rPr>
              <a:t>This makes training faster and the testing phase slower and costlier.</a:t>
            </a:r>
          </a:p>
          <a:p>
            <a:pPr marL="285750" indent="-285750" algn="just">
              <a:lnSpc>
                <a:spcPct val="150000"/>
              </a:lnSpc>
              <a:buFont typeface="Arial" panose="020B0604020202020204" pitchFamily="34" charset="0"/>
              <a:buChar char="•"/>
            </a:pPr>
            <a:endParaRPr lang="en-GB" b="0" dirty="0">
              <a:solidFill>
                <a:srgbClr val="292929"/>
              </a:solidFill>
              <a:effectLst/>
              <a:latin typeface="Arial" panose="020B060402020202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1052553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629326-EDC9-F26A-AE23-70629FF767A0}"/>
              </a:ext>
            </a:extLst>
          </p:cNvPr>
          <p:cNvSpPr txBox="1"/>
          <p:nvPr/>
        </p:nvSpPr>
        <p:spPr>
          <a:xfrm>
            <a:off x="0" y="0"/>
            <a:ext cx="12192000" cy="6671826"/>
          </a:xfrm>
          <a:prstGeom prst="rect">
            <a:avLst/>
          </a:prstGeom>
          <a:noFill/>
        </p:spPr>
        <p:txBody>
          <a:bodyPr wrap="square" rtlCol="0">
            <a:spAutoFit/>
          </a:bodyPr>
          <a:lstStyle/>
          <a:p>
            <a:pPr algn="ctr">
              <a:lnSpc>
                <a:spcPct val="150000"/>
              </a:lnSpc>
            </a:pPr>
            <a:r>
              <a:rPr lang="en-GB" sz="2400" b="1" dirty="0">
                <a:latin typeface="Arial" panose="020B0604020202020204" pitchFamily="34" charset="0"/>
                <a:cs typeface="Arial" panose="020B0604020202020204" pitchFamily="34" charset="0"/>
              </a:rPr>
              <a:t> </a:t>
            </a:r>
            <a:r>
              <a:rPr lang="en-GB" sz="2400" b="1" u="sng" dirty="0">
                <a:latin typeface="Arial" panose="020B0604020202020204" pitchFamily="34" charset="0"/>
                <a:cs typeface="Arial" panose="020B0604020202020204" pitchFamily="34" charset="0"/>
              </a:rPr>
              <a:t>CONTENTS</a:t>
            </a:r>
          </a:p>
          <a:p>
            <a:pPr algn="ctr">
              <a:lnSpc>
                <a:spcPct val="150000"/>
              </a:lnSpc>
            </a:pPr>
            <a:r>
              <a:rPr lang="en-GB" sz="2400" dirty="0">
                <a:latin typeface="Arial" panose="020B0604020202020204" pitchFamily="34" charset="0"/>
                <a:cs typeface="Arial" panose="020B0604020202020204" pitchFamily="34" charset="0"/>
              </a:rPr>
              <a:t>                                                                     </a:t>
            </a:r>
          </a:p>
          <a:p>
            <a:pPr marL="285750" indent="-285750" algn="just">
              <a:lnSpc>
                <a:spcPct val="150000"/>
              </a:lnSpc>
              <a:buFont typeface="Wingdings" panose="05000000000000000000" pitchFamily="2" charset="2"/>
              <a:buChar char="Ø"/>
            </a:pPr>
            <a:r>
              <a:rPr lang="en-GB" sz="2400" dirty="0">
                <a:latin typeface="Arial" panose="020B0604020202020204" pitchFamily="34" charset="0"/>
                <a:cs typeface="Arial" panose="020B0604020202020204" pitchFamily="34" charset="0"/>
              </a:rPr>
              <a:t>        INTRODUCTION</a:t>
            </a:r>
          </a:p>
          <a:p>
            <a:pPr marL="342900" indent="-342900" algn="just">
              <a:lnSpc>
                <a:spcPct val="150000"/>
              </a:lnSpc>
              <a:buFont typeface="Wingdings" panose="05000000000000000000" pitchFamily="2" charset="2"/>
              <a:buChar char="Ø"/>
            </a:pPr>
            <a:r>
              <a:rPr lang="en-GB" sz="2400" dirty="0">
                <a:latin typeface="Arial" panose="020B0604020202020204" pitchFamily="34" charset="0"/>
                <a:cs typeface="Arial" panose="020B0604020202020204" pitchFamily="34" charset="0"/>
              </a:rPr>
              <a:t>       OBJECTIVES</a:t>
            </a:r>
          </a:p>
          <a:p>
            <a:pPr marL="342900" indent="-342900" algn="just">
              <a:lnSpc>
                <a:spcPct val="150000"/>
              </a:lnSpc>
              <a:buFont typeface="Wingdings" panose="05000000000000000000" pitchFamily="2" charset="2"/>
              <a:buChar char="Ø"/>
            </a:pPr>
            <a:r>
              <a:rPr lang="en-GB" sz="2400" dirty="0">
                <a:latin typeface="Arial" panose="020B0604020202020204" pitchFamily="34" charset="0"/>
                <a:cs typeface="Arial" panose="020B0604020202020204" pitchFamily="34" charset="0"/>
              </a:rPr>
              <a:t>       REVIEW OF LITERATURE</a:t>
            </a:r>
          </a:p>
          <a:p>
            <a:pPr marL="342900" indent="-342900" algn="just">
              <a:lnSpc>
                <a:spcPct val="150000"/>
              </a:lnSpc>
              <a:buFont typeface="Wingdings" panose="05000000000000000000" pitchFamily="2" charset="2"/>
              <a:buChar char="Ø"/>
            </a:pPr>
            <a:r>
              <a:rPr lang="en-GB" sz="2400" dirty="0">
                <a:latin typeface="Arial" panose="020B0604020202020204" pitchFamily="34" charset="0"/>
                <a:cs typeface="Arial" panose="020B0604020202020204" pitchFamily="34" charset="0"/>
              </a:rPr>
              <a:t>       DATA COLLECTION</a:t>
            </a:r>
          </a:p>
          <a:p>
            <a:pPr marL="342900" indent="-342900" algn="just">
              <a:lnSpc>
                <a:spcPct val="150000"/>
              </a:lnSpc>
              <a:buFont typeface="Wingdings" panose="05000000000000000000" pitchFamily="2" charset="2"/>
              <a:buChar char="Ø"/>
            </a:pPr>
            <a:r>
              <a:rPr lang="en-GB" sz="2400" dirty="0">
                <a:latin typeface="Arial" panose="020B0604020202020204" pitchFamily="34" charset="0"/>
                <a:cs typeface="Arial" panose="020B0604020202020204" pitchFamily="34" charset="0"/>
              </a:rPr>
              <a:t>       STATISTICAL TOOLS</a:t>
            </a:r>
          </a:p>
          <a:p>
            <a:pPr marL="342900" indent="-342900" algn="just">
              <a:lnSpc>
                <a:spcPct val="150000"/>
              </a:lnSpc>
              <a:buFont typeface="Wingdings" panose="05000000000000000000" pitchFamily="2" charset="2"/>
              <a:buChar char="Ø"/>
            </a:pPr>
            <a:r>
              <a:rPr lang="en-GB" sz="2400" dirty="0">
                <a:latin typeface="Arial" panose="020B0604020202020204" pitchFamily="34" charset="0"/>
                <a:cs typeface="Arial" panose="020B0604020202020204" pitchFamily="34" charset="0"/>
              </a:rPr>
              <a:t>       RESEARCH METHDOLOGY</a:t>
            </a:r>
          </a:p>
          <a:p>
            <a:pPr marL="342900" indent="-342900" algn="just">
              <a:lnSpc>
                <a:spcPct val="150000"/>
              </a:lnSpc>
              <a:buFont typeface="Wingdings" panose="05000000000000000000" pitchFamily="2" charset="2"/>
              <a:buChar char="Ø"/>
            </a:pPr>
            <a:r>
              <a:rPr lang="en-GB" sz="2400" dirty="0">
                <a:latin typeface="Arial" panose="020B0604020202020204" pitchFamily="34" charset="0"/>
                <a:cs typeface="Arial" panose="020B0604020202020204" pitchFamily="34" charset="0"/>
              </a:rPr>
              <a:t>       EXPLORATORY ANALYSIS</a:t>
            </a:r>
          </a:p>
          <a:p>
            <a:pPr marL="342900" indent="-342900" algn="just">
              <a:lnSpc>
                <a:spcPct val="150000"/>
              </a:lnSpc>
              <a:buFont typeface="Wingdings" panose="05000000000000000000" pitchFamily="2" charset="2"/>
              <a:buChar char="Ø"/>
            </a:pPr>
            <a:r>
              <a:rPr lang="en-GB" sz="2400" dirty="0">
                <a:latin typeface="Arial" panose="020B0604020202020204" pitchFamily="34" charset="0"/>
                <a:cs typeface="Arial" panose="020B0604020202020204" pitchFamily="34" charset="0"/>
              </a:rPr>
              <a:t>       STATISTICAL  ANALYSIS</a:t>
            </a:r>
          </a:p>
          <a:p>
            <a:pPr marL="342900" indent="-342900" algn="just">
              <a:lnSpc>
                <a:spcPct val="150000"/>
              </a:lnSpc>
              <a:buFont typeface="Wingdings" panose="05000000000000000000" pitchFamily="2" charset="2"/>
              <a:buChar char="Ø"/>
            </a:pPr>
            <a:r>
              <a:rPr lang="en-GB" sz="2400" dirty="0">
                <a:latin typeface="Arial" panose="020B0604020202020204" pitchFamily="34" charset="0"/>
                <a:cs typeface="Arial" panose="020B0604020202020204" pitchFamily="34" charset="0"/>
              </a:rPr>
              <a:t>       CONCLUSION</a:t>
            </a:r>
          </a:p>
          <a:p>
            <a:pPr marL="342900" indent="-342900" algn="just">
              <a:lnSpc>
                <a:spcPct val="150000"/>
              </a:lnSpc>
              <a:buFont typeface="Wingdings" panose="05000000000000000000" pitchFamily="2" charset="2"/>
              <a:buChar char="Ø"/>
            </a:pPr>
            <a:r>
              <a:rPr lang="en-GB" sz="2400" dirty="0">
                <a:latin typeface="Arial" panose="020B0604020202020204" pitchFamily="34" charset="0"/>
                <a:cs typeface="Arial" panose="020B0604020202020204" pitchFamily="34" charset="0"/>
              </a:rPr>
              <a:t>       REFERENCES</a:t>
            </a:r>
          </a:p>
        </p:txBody>
      </p:sp>
      <p:sp>
        <p:nvSpPr>
          <p:cNvPr id="4" name="Rectangle 3">
            <a:extLst>
              <a:ext uri="{FF2B5EF4-FFF2-40B4-BE49-F238E27FC236}">
                <a16:creationId xmlns:a16="http://schemas.microsoft.com/office/drawing/2014/main" id="{BD4C64CD-F0E4-12BB-DB15-6BB922ECE311}"/>
              </a:ext>
            </a:extLst>
          </p:cNvPr>
          <p:cNvSpPr/>
          <p:nvPr/>
        </p:nvSpPr>
        <p:spPr>
          <a:xfrm>
            <a:off x="7219950" y="847725"/>
            <a:ext cx="4972050" cy="5105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pic>
        <p:nvPicPr>
          <p:cNvPr id="5" name="Picture 4">
            <a:extLst>
              <a:ext uri="{FF2B5EF4-FFF2-40B4-BE49-F238E27FC236}">
                <a16:creationId xmlns:a16="http://schemas.microsoft.com/office/drawing/2014/main" id="{8B623597-CFA2-0526-A542-2372B34316C6}"/>
              </a:ext>
            </a:extLst>
          </p:cNvPr>
          <p:cNvPicPr>
            <a:picLocks noChangeAspect="1"/>
          </p:cNvPicPr>
          <p:nvPr/>
        </p:nvPicPr>
        <p:blipFill>
          <a:blip r:embed="rId2"/>
          <a:stretch>
            <a:fillRect/>
          </a:stretch>
        </p:blipFill>
        <p:spPr>
          <a:xfrm>
            <a:off x="7219951" y="847725"/>
            <a:ext cx="4972050" cy="5105400"/>
          </a:xfrm>
          <a:prstGeom prst="rect">
            <a:avLst/>
          </a:prstGeom>
        </p:spPr>
      </p:pic>
    </p:spTree>
    <p:extLst>
      <p:ext uri="{BB962C8B-B14F-4D97-AF65-F5344CB8AC3E}">
        <p14:creationId xmlns:p14="http://schemas.microsoft.com/office/powerpoint/2010/main" val="2657529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8C889F-02DA-AA2D-8958-067356307C43}"/>
              </a:ext>
            </a:extLst>
          </p:cNvPr>
          <p:cNvSpPr txBox="1"/>
          <p:nvPr/>
        </p:nvSpPr>
        <p:spPr>
          <a:xfrm>
            <a:off x="0" y="397112"/>
            <a:ext cx="12192000" cy="5043688"/>
          </a:xfrm>
          <a:prstGeom prst="rect">
            <a:avLst/>
          </a:prstGeom>
          <a:noFill/>
        </p:spPr>
        <p:txBody>
          <a:bodyPr wrap="square" rtlCol="0">
            <a:spAutoFit/>
          </a:bodyPr>
          <a:lstStyle/>
          <a:p>
            <a:pPr algn="just">
              <a:lnSpc>
                <a:spcPct val="150000"/>
              </a:lnSpc>
            </a:pPr>
            <a:r>
              <a:rPr lang="en-GB" b="1" dirty="0">
                <a:latin typeface="Arial" panose="020B0604020202020204" pitchFamily="34" charset="0"/>
                <a:cs typeface="Arial" panose="020B0604020202020204" pitchFamily="34" charset="0"/>
              </a:rPr>
              <a:t>  6.ARTIFICIAL NEURAL NETWORK</a:t>
            </a:r>
          </a:p>
          <a:p>
            <a:pPr marL="285750" indent="-285750" algn="just">
              <a:lnSpc>
                <a:spcPct val="150000"/>
              </a:lnSpc>
              <a:buFont typeface="Wingdings" panose="05000000000000000000" pitchFamily="2" charset="2"/>
              <a:buChar char="§"/>
            </a:pPr>
            <a:r>
              <a:rPr lang="en-GB" dirty="0">
                <a:latin typeface="Arial" panose="020B0604020202020204" pitchFamily="34" charset="0"/>
                <a:cs typeface="Arial" panose="020B0604020202020204" pitchFamily="34" charset="0"/>
              </a:rPr>
              <a:t>Artificial Neural Networks contain artificial neurons which are called units. </a:t>
            </a:r>
          </a:p>
          <a:p>
            <a:pPr marL="285750" indent="-285750" algn="just">
              <a:lnSpc>
                <a:spcPct val="150000"/>
              </a:lnSpc>
              <a:buFont typeface="Wingdings" panose="05000000000000000000" pitchFamily="2" charset="2"/>
              <a:buChar char="§"/>
            </a:pPr>
            <a:r>
              <a:rPr lang="en-GB" dirty="0">
                <a:latin typeface="Arial" panose="020B0604020202020204" pitchFamily="34" charset="0"/>
                <a:cs typeface="Arial" panose="020B0604020202020204" pitchFamily="34" charset="0"/>
              </a:rPr>
              <a:t>These units are arranged in a series of layers that together constitute the whole Artificial Neural Network in a system.</a:t>
            </a:r>
          </a:p>
          <a:p>
            <a:pPr marL="285750" indent="-285750" algn="just">
              <a:lnSpc>
                <a:spcPct val="150000"/>
              </a:lnSpc>
              <a:buFont typeface="Wingdings" panose="05000000000000000000" pitchFamily="2" charset="2"/>
              <a:buChar char="§"/>
            </a:pPr>
            <a:r>
              <a:rPr lang="en-GB" dirty="0">
                <a:latin typeface="Arial" panose="020B0604020202020204" pitchFamily="34" charset="0"/>
                <a:cs typeface="Arial" panose="020B0604020202020204" pitchFamily="34" charset="0"/>
              </a:rPr>
              <a:t>Artificial Neural Network has an input layer, an output layer as well as hidden layers. </a:t>
            </a:r>
          </a:p>
          <a:p>
            <a:pPr marL="285750" indent="-285750" algn="just">
              <a:lnSpc>
                <a:spcPct val="150000"/>
              </a:lnSpc>
              <a:buFont typeface="Wingdings" panose="05000000000000000000" pitchFamily="2" charset="2"/>
              <a:buChar char="§"/>
            </a:pPr>
            <a:r>
              <a:rPr lang="en-GB" dirty="0">
                <a:latin typeface="Arial" panose="020B0604020202020204" pitchFamily="34" charset="0"/>
                <a:cs typeface="Arial" panose="020B0604020202020204" pitchFamily="34" charset="0"/>
              </a:rPr>
              <a:t>The input layer receives data from the outside world which the neural network needs to analyse or learn about. </a:t>
            </a:r>
          </a:p>
          <a:p>
            <a:pPr marL="285750" indent="-285750" algn="just">
              <a:lnSpc>
                <a:spcPct val="150000"/>
              </a:lnSpc>
              <a:buFont typeface="Wingdings" panose="05000000000000000000" pitchFamily="2" charset="2"/>
              <a:buChar char="§"/>
            </a:pPr>
            <a:r>
              <a:rPr lang="en-GB" dirty="0">
                <a:latin typeface="Arial" panose="020B0604020202020204" pitchFamily="34" charset="0"/>
                <a:cs typeface="Arial" panose="020B0604020202020204" pitchFamily="34" charset="0"/>
              </a:rPr>
              <a:t>Then this data passes through one or multiple hidden layers that transform the input into data that is valuable for the output layer. </a:t>
            </a:r>
          </a:p>
          <a:p>
            <a:pPr marL="285750" indent="-285750" algn="just">
              <a:lnSpc>
                <a:spcPct val="150000"/>
              </a:lnSpc>
              <a:buFont typeface="Wingdings" panose="05000000000000000000" pitchFamily="2" charset="2"/>
              <a:buChar char="§"/>
            </a:pPr>
            <a:r>
              <a:rPr lang="en-GB" dirty="0">
                <a:latin typeface="Arial" panose="020B0604020202020204" pitchFamily="34" charset="0"/>
                <a:cs typeface="Arial" panose="020B0604020202020204" pitchFamily="34" charset="0"/>
              </a:rPr>
              <a:t>Finally, the output layer provides an output in the form of a response of the Artificial Neural Networks to input data provided.</a:t>
            </a:r>
          </a:p>
          <a:p>
            <a:pPr>
              <a:lnSpc>
                <a:spcPct val="150000"/>
              </a:lnSpc>
            </a:pPr>
            <a:endParaRPr lang="en-GB" dirty="0">
              <a:latin typeface="Arial" panose="020B0604020202020204" pitchFamily="34" charset="0"/>
              <a:cs typeface="Arial" panose="020B0604020202020204" pitchFamily="34" charset="0"/>
            </a:endParaRPr>
          </a:p>
          <a:p>
            <a:pPr>
              <a:lnSpc>
                <a:spcPct val="150000"/>
              </a:lnSpc>
            </a:pPr>
            <a:r>
              <a:rPr lang="en-GB" b="1" dirty="0">
                <a:latin typeface="Arial" panose="020B0604020202020204" pitchFamily="34" charset="0"/>
                <a:cs typeface="Arial" panose="020B0604020202020204" pitchFamily="34" charset="0"/>
              </a:rPr>
              <a:t> </a:t>
            </a:r>
            <a:endParaRPr lang="en-GB" dirty="0"/>
          </a:p>
        </p:txBody>
      </p:sp>
    </p:spTree>
    <p:extLst>
      <p:ext uri="{BB962C8B-B14F-4D97-AF65-F5344CB8AC3E}">
        <p14:creationId xmlns:p14="http://schemas.microsoft.com/office/powerpoint/2010/main" val="1378759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C4C9DA-8BF6-E2F4-617E-FCC96EA92C36}"/>
              </a:ext>
            </a:extLst>
          </p:cNvPr>
          <p:cNvSpPr txBox="1"/>
          <p:nvPr/>
        </p:nvSpPr>
        <p:spPr>
          <a:xfrm>
            <a:off x="0" y="0"/>
            <a:ext cx="12192000" cy="7555915"/>
          </a:xfrm>
          <a:prstGeom prst="rect">
            <a:avLst/>
          </a:prstGeom>
          <a:noFill/>
        </p:spPr>
        <p:txBody>
          <a:bodyPr wrap="square" rtlCol="0">
            <a:spAutoFit/>
          </a:bodyPr>
          <a:lstStyle/>
          <a:p>
            <a:pPr algn="just"/>
            <a:r>
              <a:rPr lang="en-US" sz="2000" b="1" dirty="0">
                <a:latin typeface="Arial" panose="020B0604020202020204" pitchFamily="34" charset="0"/>
                <a:cs typeface="Arial" panose="020B0604020202020204" pitchFamily="34" charset="0"/>
              </a:rPr>
              <a:t>Pearson’s Chi square test</a:t>
            </a:r>
          </a:p>
          <a:p>
            <a:pPr algn="just"/>
            <a:endParaRPr lang="en-US" sz="2000" b="1" dirty="0">
              <a:effectLst>
                <a:outerShdw blurRad="50800" dist="38100" algn="tr" rotWithShape="0">
                  <a:prstClr val="black">
                    <a:alpha val="40000"/>
                  </a:prstClr>
                </a:outerShdw>
              </a:effectLst>
              <a:latin typeface="Times New Roman" pitchFamily="18" charset="0"/>
              <a:cs typeface="Times New Roman" pitchFamily="18" charset="0"/>
            </a:endParaRPr>
          </a:p>
          <a:p>
            <a:pPr algn="just"/>
            <a:endParaRPr lang="en-US" sz="2800" b="1" dirty="0">
              <a:effectLst>
                <a:outerShdw blurRad="50800" dist="38100" algn="tr" rotWithShape="0">
                  <a:prstClr val="black">
                    <a:alpha val="40000"/>
                  </a:prstClr>
                </a:outerShdw>
              </a:effectLst>
              <a:latin typeface="Times New Roman" pitchFamily="18" charset="0"/>
              <a:cs typeface="Times New Roman" pitchFamily="18" charset="0"/>
            </a:endParaRPr>
          </a:p>
          <a:p>
            <a:pPr algn="just"/>
            <a:endParaRPr lang="en-US" sz="2800" b="1" dirty="0">
              <a:effectLst>
                <a:outerShdw blurRad="50800" dist="38100" algn="tr" rotWithShape="0">
                  <a:prstClr val="black">
                    <a:alpha val="40000"/>
                  </a:prstClr>
                </a:outerShdw>
              </a:effectLst>
              <a:latin typeface="Times New Roman" pitchFamily="18" charset="0"/>
              <a:cs typeface="Times New Roman" pitchFamily="18" charset="0"/>
            </a:endParaRPr>
          </a:p>
          <a:p>
            <a:pPr algn="just"/>
            <a:endParaRPr lang="en-US" sz="2800" b="1" dirty="0">
              <a:effectLst>
                <a:outerShdw blurRad="50800" dist="38100" algn="tr" rotWithShape="0">
                  <a:prstClr val="black">
                    <a:alpha val="40000"/>
                  </a:prstClr>
                </a:outerShdw>
              </a:effectLst>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Where, </a:t>
            </a:r>
          </a:p>
          <a:p>
            <a:pPr algn="just">
              <a:lnSpc>
                <a:spcPct val="150000"/>
              </a:lnSpc>
              <a:spcAft>
                <a:spcPts val="800"/>
              </a:spcAft>
            </a:pPr>
            <a:r>
              <a:rPr lang="en-IN" dirty="0">
                <a:effectLst/>
                <a:latin typeface="Arial" panose="020B0604020202020204" pitchFamily="34" charset="0"/>
                <a:ea typeface="Times New Roman" panose="02020603050405020304" pitchFamily="18" charset="0"/>
                <a:cs typeface="Arial" panose="020B0604020202020204" pitchFamily="34" charset="0"/>
              </a:rPr>
              <a:t>Χ</a:t>
            </a:r>
            <a:r>
              <a:rPr lang="en-IN" baseline="30000" dirty="0">
                <a:effectLst/>
                <a:latin typeface="Arial" panose="020B0604020202020204" pitchFamily="34" charset="0"/>
                <a:ea typeface="Times New Roman" panose="02020603050405020304" pitchFamily="18" charset="0"/>
                <a:cs typeface="Arial" panose="020B0604020202020204" pitchFamily="34" charset="0"/>
              </a:rPr>
              <a:t>2</a:t>
            </a:r>
            <a:r>
              <a:rPr lang="en-IN" dirty="0">
                <a:effectLst/>
                <a:latin typeface="Arial" panose="020B0604020202020204" pitchFamily="34" charset="0"/>
                <a:ea typeface="Times New Roman" panose="02020603050405020304" pitchFamily="18" charset="0"/>
                <a:cs typeface="Arial" panose="020B0604020202020204" pitchFamily="34" charset="0"/>
              </a:rPr>
              <a:t> is the chi-square test statistic</a:t>
            </a:r>
            <a:endParaRPr lang="en-GB" dirty="0">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spcAft>
                <a:spcPts val="800"/>
              </a:spcAft>
            </a:pPr>
            <a:r>
              <a:rPr lang="en-IN" dirty="0">
                <a:effectLst/>
                <a:latin typeface="Arial" panose="020B0604020202020204" pitchFamily="34" charset="0"/>
                <a:ea typeface="Times New Roman" panose="02020603050405020304" pitchFamily="18" charset="0"/>
                <a:cs typeface="Arial" panose="020B0604020202020204" pitchFamily="34" charset="0"/>
              </a:rPr>
              <a:t>Σ is the summation operator (it means “take the sum of”)</a:t>
            </a:r>
            <a:endParaRPr lang="en-GB" dirty="0">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spcAft>
                <a:spcPts val="800"/>
              </a:spcAft>
            </a:pPr>
            <a:r>
              <a:rPr lang="en-IN" i="1" dirty="0">
                <a:effectLst/>
                <a:latin typeface="Arial" panose="020B0604020202020204" pitchFamily="34" charset="0"/>
                <a:ea typeface="Times New Roman" panose="02020603050405020304" pitchFamily="18" charset="0"/>
                <a:cs typeface="Arial" panose="020B0604020202020204" pitchFamily="34" charset="0"/>
              </a:rPr>
              <a:t>O</a:t>
            </a:r>
            <a:r>
              <a:rPr lang="en-IN" dirty="0">
                <a:effectLst/>
                <a:latin typeface="Arial" panose="020B0604020202020204" pitchFamily="34" charset="0"/>
                <a:ea typeface="Times New Roman" panose="02020603050405020304" pitchFamily="18" charset="0"/>
                <a:cs typeface="Arial" panose="020B0604020202020204" pitchFamily="34" charset="0"/>
              </a:rPr>
              <a:t> is the observed frequency</a:t>
            </a:r>
            <a:endParaRPr lang="en-GB" dirty="0">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spcAft>
                <a:spcPts val="800"/>
              </a:spcAft>
            </a:pPr>
            <a:r>
              <a:rPr lang="en-IN" i="1" dirty="0">
                <a:effectLst/>
                <a:latin typeface="Arial" panose="020B0604020202020204" pitchFamily="34" charset="0"/>
                <a:ea typeface="Times New Roman" panose="02020603050405020304" pitchFamily="18" charset="0"/>
                <a:cs typeface="Arial" panose="020B0604020202020204" pitchFamily="34" charset="0"/>
              </a:rPr>
              <a:t>E</a:t>
            </a:r>
            <a:r>
              <a:rPr lang="en-IN" dirty="0">
                <a:effectLst/>
                <a:latin typeface="Arial" panose="020B0604020202020204" pitchFamily="34" charset="0"/>
                <a:ea typeface="Times New Roman" panose="02020603050405020304" pitchFamily="18" charset="0"/>
                <a:cs typeface="Arial" panose="020B0604020202020204" pitchFamily="34" charset="0"/>
              </a:rPr>
              <a:t> is the expected frequency</a:t>
            </a:r>
          </a:p>
          <a:p>
            <a:pPr algn="just">
              <a:lnSpc>
                <a:spcPct val="150000"/>
              </a:lnSpc>
              <a:spcAft>
                <a:spcPts val="800"/>
              </a:spcAft>
            </a:pPr>
            <a:r>
              <a:rPr lang="en-IN" dirty="0">
                <a:latin typeface="Arial" panose="020B0604020202020204" pitchFamily="34" charset="0"/>
                <a:ea typeface="Times New Roman" panose="02020603050405020304" pitchFamily="18" charset="0"/>
                <a:cs typeface="Arial" panose="020B0604020202020204" pitchFamily="34" charset="0"/>
              </a:rPr>
              <a:t>We use this test for checking independency of attributes.</a:t>
            </a:r>
          </a:p>
          <a:p>
            <a:pPr algn="just">
              <a:lnSpc>
                <a:spcPct val="150000"/>
              </a:lnSpc>
              <a:spcAft>
                <a:spcPts val="800"/>
              </a:spcAft>
            </a:pPr>
            <a:endParaRPr lang="en-IN" dirty="0">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spcAft>
                <a:spcPts val="800"/>
              </a:spcAft>
            </a:pPr>
            <a:endParaRPr lang="en-IN" dirty="0">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spcAft>
                <a:spcPts val="800"/>
              </a:spcAft>
            </a:pPr>
            <a:endParaRPr lang="en-IN" dirty="0">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spcAft>
                <a:spcPts val="800"/>
              </a:spcAft>
            </a:pPr>
            <a:endParaRPr lang="en-GB" dirty="0">
              <a:effectLst/>
              <a:latin typeface="Arial" panose="020B0604020202020204" pitchFamily="34" charset="0"/>
              <a:ea typeface="Times New Roman" panose="02020603050405020304" pitchFamily="18" charset="0"/>
              <a:cs typeface="Arial" panose="020B0604020202020204" pitchFamily="34" charset="0"/>
            </a:endParaRPr>
          </a:p>
          <a:p>
            <a:pPr algn="just"/>
            <a:endParaRPr lang="en-US" sz="2000" dirty="0">
              <a:latin typeface="Times New Roman" pitchFamily="18" charset="0"/>
              <a:cs typeface="Times New Roman" pitchFamily="18" charset="0"/>
            </a:endParaRPr>
          </a:p>
          <a:p>
            <a:pPr algn="just"/>
            <a:endParaRPr lang="en-US" b="1" dirty="0"/>
          </a:p>
        </p:txBody>
      </p:sp>
      <p:pic>
        <p:nvPicPr>
          <p:cNvPr id="5" name="Picture 4" descr="\begin{equation*} X^2=\sum{\frac{(O-E)^2}{E}} \end{equation*}">
            <a:extLst>
              <a:ext uri="{FF2B5EF4-FFF2-40B4-BE49-F238E27FC236}">
                <a16:creationId xmlns:a16="http://schemas.microsoft.com/office/drawing/2014/main" id="{96BE6A70-AF8A-C0A4-67A4-20DE216A93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6968" y="924675"/>
            <a:ext cx="2641989" cy="1021647"/>
          </a:xfrm>
          <a:prstGeom prst="rect">
            <a:avLst/>
          </a:prstGeom>
          <a:noFill/>
          <a:ln>
            <a:noFill/>
          </a:ln>
        </p:spPr>
      </p:pic>
    </p:spTree>
    <p:extLst>
      <p:ext uri="{BB962C8B-B14F-4D97-AF65-F5344CB8AC3E}">
        <p14:creationId xmlns:p14="http://schemas.microsoft.com/office/powerpoint/2010/main" val="433203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4684C28-3971-1175-7AFA-361868DD0D4A}"/>
              </a:ext>
            </a:extLst>
          </p:cNvPr>
          <p:cNvSpPr txBox="1"/>
          <p:nvPr/>
        </p:nvSpPr>
        <p:spPr>
          <a:xfrm>
            <a:off x="0" y="0"/>
            <a:ext cx="12192000" cy="646331"/>
          </a:xfrm>
          <a:prstGeom prst="rect">
            <a:avLst/>
          </a:prstGeom>
          <a:noFill/>
        </p:spPr>
        <p:txBody>
          <a:bodyPr wrap="square" rtlCol="0">
            <a:spAutoFit/>
          </a:bodyPr>
          <a:lstStyle/>
          <a:p>
            <a:endParaRPr lang="en-GB" dirty="0"/>
          </a:p>
          <a:p>
            <a:endParaRPr lang="en-GB" dirty="0"/>
          </a:p>
        </p:txBody>
      </p:sp>
      <p:sp>
        <p:nvSpPr>
          <p:cNvPr id="10" name="TextBox 9">
            <a:extLst>
              <a:ext uri="{FF2B5EF4-FFF2-40B4-BE49-F238E27FC236}">
                <a16:creationId xmlns:a16="http://schemas.microsoft.com/office/drawing/2014/main" id="{92E8F861-369B-832D-2ABA-5A924D4960EA}"/>
              </a:ext>
            </a:extLst>
          </p:cNvPr>
          <p:cNvSpPr txBox="1"/>
          <p:nvPr/>
        </p:nvSpPr>
        <p:spPr>
          <a:xfrm>
            <a:off x="0" y="0"/>
            <a:ext cx="12192000" cy="646331"/>
          </a:xfrm>
          <a:prstGeom prst="rect">
            <a:avLst/>
          </a:prstGeom>
          <a:noFill/>
        </p:spPr>
        <p:txBody>
          <a:bodyPr wrap="square" rtlCol="0">
            <a:spAutoFit/>
          </a:bodyPr>
          <a:lstStyle/>
          <a:p>
            <a:endParaRPr lang="en-GB" dirty="0"/>
          </a:p>
          <a:p>
            <a:r>
              <a:rPr lang="en-GB" dirty="0"/>
              <a:t>                   </a:t>
            </a:r>
          </a:p>
        </p:txBody>
      </p:sp>
      <p:sp>
        <p:nvSpPr>
          <p:cNvPr id="13" name="TextBox 12">
            <a:extLst>
              <a:ext uri="{FF2B5EF4-FFF2-40B4-BE49-F238E27FC236}">
                <a16:creationId xmlns:a16="http://schemas.microsoft.com/office/drawing/2014/main" id="{512210D2-E804-FD33-7770-4039EF9976EA}"/>
              </a:ext>
            </a:extLst>
          </p:cNvPr>
          <p:cNvSpPr txBox="1"/>
          <p:nvPr/>
        </p:nvSpPr>
        <p:spPr>
          <a:xfrm>
            <a:off x="0" y="0"/>
            <a:ext cx="12192000" cy="369332"/>
          </a:xfrm>
          <a:prstGeom prst="rect">
            <a:avLst/>
          </a:prstGeom>
          <a:noFill/>
        </p:spPr>
        <p:txBody>
          <a:bodyPr wrap="square" rtlCol="0">
            <a:spAutoFit/>
          </a:bodyPr>
          <a:lstStyle/>
          <a:p>
            <a:endParaRPr lang="en-GB" dirty="0"/>
          </a:p>
        </p:txBody>
      </p:sp>
      <p:sp>
        <p:nvSpPr>
          <p:cNvPr id="14" name="TextBox 13">
            <a:extLst>
              <a:ext uri="{FF2B5EF4-FFF2-40B4-BE49-F238E27FC236}">
                <a16:creationId xmlns:a16="http://schemas.microsoft.com/office/drawing/2014/main" id="{917B7C75-0C06-5454-C45F-AF759686E663}"/>
              </a:ext>
            </a:extLst>
          </p:cNvPr>
          <p:cNvSpPr txBox="1"/>
          <p:nvPr/>
        </p:nvSpPr>
        <p:spPr>
          <a:xfrm>
            <a:off x="102742" y="0"/>
            <a:ext cx="12089258" cy="2308324"/>
          </a:xfrm>
          <a:prstGeom prst="rect">
            <a:avLst/>
          </a:prstGeom>
          <a:noFill/>
        </p:spPr>
        <p:txBody>
          <a:bodyPr wrap="square" rtlCol="0">
            <a:spAutoFit/>
          </a:bodyPr>
          <a:lstStyle/>
          <a:p>
            <a:pPr algn="ctr"/>
            <a:r>
              <a:rPr lang="en-GB" dirty="0"/>
              <a:t>     </a:t>
            </a:r>
          </a:p>
          <a:p>
            <a:pPr algn="ctr"/>
            <a:r>
              <a:rPr lang="en-GB" b="1" u="sng" dirty="0">
                <a:latin typeface="Arial" panose="020B0604020202020204" pitchFamily="34" charset="0"/>
                <a:cs typeface="Arial" panose="020B0604020202020204" pitchFamily="34" charset="0"/>
              </a:rPr>
              <a:t>GRAPHICAL REPRESENTATION</a:t>
            </a:r>
          </a:p>
          <a:p>
            <a:pPr algn="ctr"/>
            <a:endParaRPr lang="en-GB" dirty="0">
              <a:latin typeface="Arial" panose="020B0604020202020204" pitchFamily="34" charset="0"/>
              <a:cs typeface="Arial" panose="020B0604020202020204" pitchFamily="34" charset="0"/>
            </a:endParaRPr>
          </a:p>
          <a:p>
            <a:pPr algn="ctr"/>
            <a:r>
              <a:rPr lang="en-GB" dirty="0">
                <a:latin typeface="Arial" panose="020B0604020202020204" pitchFamily="34" charset="0"/>
                <a:cs typeface="Arial" panose="020B0604020202020204" pitchFamily="34" charset="0"/>
              </a:rPr>
              <a:t> </a:t>
            </a:r>
            <a:r>
              <a:rPr lang="en-GB" b="1" dirty="0">
                <a:latin typeface="Arial" panose="020B0604020202020204" pitchFamily="34" charset="0"/>
                <a:cs typeface="Arial" panose="020B0604020202020204" pitchFamily="34" charset="0"/>
              </a:rPr>
              <a:t>EMPLOYEES ATTRITION DASHBOARD</a:t>
            </a:r>
          </a:p>
          <a:p>
            <a:pPr algn="ctr"/>
            <a:endParaRPr lang="en-GB" b="1" dirty="0"/>
          </a:p>
          <a:p>
            <a:pPr algn="ctr"/>
            <a:endParaRPr lang="en-GB" dirty="0"/>
          </a:p>
          <a:p>
            <a:pPr algn="ctr"/>
            <a:endParaRPr lang="en-GB" dirty="0"/>
          </a:p>
          <a:p>
            <a:pPr algn="ctr"/>
            <a:endParaRPr lang="en-GB" dirty="0"/>
          </a:p>
        </p:txBody>
      </p:sp>
      <p:pic>
        <p:nvPicPr>
          <p:cNvPr id="3" name="Picture 2">
            <a:extLst>
              <a:ext uri="{FF2B5EF4-FFF2-40B4-BE49-F238E27FC236}">
                <a16:creationId xmlns:a16="http://schemas.microsoft.com/office/drawing/2014/main" id="{374248B0-1F62-4ECA-87EC-F12385E612DC}"/>
              </a:ext>
            </a:extLst>
          </p:cNvPr>
          <p:cNvPicPr>
            <a:picLocks noChangeAspect="1"/>
          </p:cNvPicPr>
          <p:nvPr/>
        </p:nvPicPr>
        <p:blipFill>
          <a:blip r:embed="rId2"/>
          <a:stretch>
            <a:fillRect/>
          </a:stretch>
        </p:blipFill>
        <p:spPr>
          <a:xfrm>
            <a:off x="0" y="1136073"/>
            <a:ext cx="12192000" cy="5721926"/>
          </a:xfrm>
          <a:prstGeom prst="rect">
            <a:avLst/>
          </a:prstGeom>
        </p:spPr>
      </p:pic>
    </p:spTree>
    <p:extLst>
      <p:ext uri="{BB962C8B-B14F-4D97-AF65-F5344CB8AC3E}">
        <p14:creationId xmlns:p14="http://schemas.microsoft.com/office/powerpoint/2010/main" val="626459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3DCE9B-1B80-B7B5-1A4C-764B3F782832}"/>
              </a:ext>
            </a:extLst>
          </p:cNvPr>
          <p:cNvSpPr txBox="1"/>
          <p:nvPr/>
        </p:nvSpPr>
        <p:spPr>
          <a:xfrm>
            <a:off x="0" y="0"/>
            <a:ext cx="12192000" cy="738664"/>
          </a:xfrm>
          <a:prstGeom prst="rect">
            <a:avLst/>
          </a:prstGeom>
          <a:noFill/>
        </p:spPr>
        <p:txBody>
          <a:bodyPr wrap="square" rtlCol="0">
            <a:spAutoFit/>
          </a:bodyPr>
          <a:lstStyle/>
          <a:p>
            <a:endParaRPr lang="en-GB" dirty="0"/>
          </a:p>
          <a:p>
            <a:pPr algn="ctr"/>
            <a:r>
              <a:rPr lang="en-IN" sz="2400" b="1" dirty="0">
                <a:effectLst/>
                <a:latin typeface="Arial" panose="020B0604020202020204" pitchFamily="34" charset="0"/>
                <a:ea typeface="Times New Roman" panose="02020603050405020304" pitchFamily="18" charset="0"/>
                <a:cs typeface="Arial" panose="020B0604020202020204" pitchFamily="34" charset="0"/>
              </a:rPr>
              <a:t> EMPLOYEES ATTRITION DASHBOARD OF EMPLOYEES WITH ATTRITION</a:t>
            </a:r>
            <a:endParaRPr lang="en-GB" sz="2400" b="1"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3081A2F-F5C1-7528-E5CF-364E6712FB4D}"/>
              </a:ext>
            </a:extLst>
          </p:cNvPr>
          <p:cNvPicPr>
            <a:picLocks noChangeAspect="1"/>
          </p:cNvPicPr>
          <p:nvPr/>
        </p:nvPicPr>
        <p:blipFill>
          <a:blip r:embed="rId2"/>
          <a:stretch>
            <a:fillRect/>
          </a:stretch>
        </p:blipFill>
        <p:spPr>
          <a:xfrm>
            <a:off x="0" y="855517"/>
            <a:ext cx="12192000" cy="6005303"/>
          </a:xfrm>
          <a:prstGeom prst="rect">
            <a:avLst/>
          </a:prstGeom>
        </p:spPr>
      </p:pic>
    </p:spTree>
    <p:extLst>
      <p:ext uri="{BB962C8B-B14F-4D97-AF65-F5344CB8AC3E}">
        <p14:creationId xmlns:p14="http://schemas.microsoft.com/office/powerpoint/2010/main" val="616233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8C1F73-6F5F-BB70-5B81-62ACA615AD9F}"/>
              </a:ext>
            </a:extLst>
          </p:cNvPr>
          <p:cNvSpPr txBox="1"/>
          <p:nvPr/>
        </p:nvSpPr>
        <p:spPr>
          <a:xfrm>
            <a:off x="0" y="0"/>
            <a:ext cx="12192000" cy="984885"/>
          </a:xfrm>
          <a:prstGeom prst="rect">
            <a:avLst/>
          </a:prstGeom>
          <a:noFill/>
        </p:spPr>
        <p:txBody>
          <a:bodyPr wrap="square" rtlCol="0">
            <a:spAutoFit/>
          </a:bodyPr>
          <a:lstStyle/>
          <a:p>
            <a:pPr algn="ctr"/>
            <a:endParaRPr lang="en-GB" sz="2000" dirty="0"/>
          </a:p>
          <a:p>
            <a:pPr algn="ctr"/>
            <a:r>
              <a:rPr lang="en-GB" sz="2000" dirty="0"/>
              <a:t>            </a:t>
            </a:r>
            <a:r>
              <a:rPr lang="en-IN" sz="2000" b="1" dirty="0">
                <a:effectLst/>
                <a:latin typeface="Arial" panose="020B0604020202020204" pitchFamily="34" charset="0"/>
                <a:ea typeface="Times New Roman" panose="02020603050405020304" pitchFamily="18" charset="0"/>
                <a:cs typeface="Arial" panose="020B0604020202020204" pitchFamily="34" charset="0"/>
              </a:rPr>
              <a:t> EMPLOYEES ATTRITION DASHBOARD OF EMPLOYEES WITHOUT ATTRITION</a:t>
            </a:r>
            <a:endParaRPr lang="en-GB" sz="2000" b="1" dirty="0">
              <a:latin typeface="Arial" panose="020B0604020202020204" pitchFamily="34" charset="0"/>
              <a:cs typeface="Arial" panose="020B0604020202020204" pitchFamily="34" charset="0"/>
            </a:endParaRPr>
          </a:p>
          <a:p>
            <a:endParaRPr lang="en-GB" dirty="0"/>
          </a:p>
        </p:txBody>
      </p:sp>
      <p:pic>
        <p:nvPicPr>
          <p:cNvPr id="5" name="Picture 4">
            <a:extLst>
              <a:ext uri="{FF2B5EF4-FFF2-40B4-BE49-F238E27FC236}">
                <a16:creationId xmlns:a16="http://schemas.microsoft.com/office/drawing/2014/main" id="{142C163E-5A5B-B974-4AB8-C401EBC12259}"/>
              </a:ext>
            </a:extLst>
          </p:cNvPr>
          <p:cNvPicPr>
            <a:picLocks noChangeAspect="1"/>
          </p:cNvPicPr>
          <p:nvPr/>
        </p:nvPicPr>
        <p:blipFill>
          <a:blip r:embed="rId2"/>
          <a:stretch>
            <a:fillRect/>
          </a:stretch>
        </p:blipFill>
        <p:spPr>
          <a:xfrm>
            <a:off x="0" y="762000"/>
            <a:ext cx="12192000" cy="6096000"/>
          </a:xfrm>
          <a:prstGeom prst="rect">
            <a:avLst/>
          </a:prstGeom>
        </p:spPr>
      </p:pic>
    </p:spTree>
    <p:extLst>
      <p:ext uri="{BB962C8B-B14F-4D97-AF65-F5344CB8AC3E}">
        <p14:creationId xmlns:p14="http://schemas.microsoft.com/office/powerpoint/2010/main" val="1515017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7A9CAB-D4E5-C751-3AED-0B5734CC405D}"/>
              </a:ext>
            </a:extLst>
          </p:cNvPr>
          <p:cNvSpPr txBox="1"/>
          <p:nvPr/>
        </p:nvSpPr>
        <p:spPr>
          <a:xfrm>
            <a:off x="0" y="0"/>
            <a:ext cx="12192000" cy="984885"/>
          </a:xfrm>
          <a:prstGeom prst="rect">
            <a:avLst/>
          </a:prstGeom>
          <a:noFill/>
        </p:spPr>
        <p:txBody>
          <a:bodyPr wrap="square" rtlCol="0">
            <a:spAutoFit/>
          </a:bodyPr>
          <a:lstStyle/>
          <a:p>
            <a:pPr algn="ctr"/>
            <a:r>
              <a:rPr lang="en-GB" sz="2000" b="1" dirty="0">
                <a:latin typeface="Arial" panose="020B0604020202020204" pitchFamily="34" charset="0"/>
                <a:cs typeface="Arial" panose="020B0604020202020204" pitchFamily="34" charset="0"/>
              </a:rPr>
              <a:t>HEATMAP</a:t>
            </a:r>
          </a:p>
          <a:p>
            <a:pPr algn="ctr"/>
            <a:endParaRPr lang="en-GB" sz="2000" dirty="0">
              <a:latin typeface="Arial" panose="020B0604020202020204" pitchFamily="34" charset="0"/>
              <a:cs typeface="Arial" panose="020B0604020202020204" pitchFamily="34" charset="0"/>
            </a:endParaRPr>
          </a:p>
          <a:p>
            <a:endParaRPr lang="en-GB" dirty="0"/>
          </a:p>
        </p:txBody>
      </p:sp>
      <p:pic>
        <p:nvPicPr>
          <p:cNvPr id="3" name="Picture 2">
            <a:extLst>
              <a:ext uri="{FF2B5EF4-FFF2-40B4-BE49-F238E27FC236}">
                <a16:creationId xmlns:a16="http://schemas.microsoft.com/office/drawing/2014/main" id="{7E44D464-1570-5628-B8BD-BBF7437FB4D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8812" y="492442"/>
            <a:ext cx="11175097" cy="6220047"/>
          </a:xfrm>
          <a:prstGeom prst="rect">
            <a:avLst/>
          </a:prstGeom>
          <a:noFill/>
          <a:ln>
            <a:noFill/>
          </a:ln>
        </p:spPr>
      </p:pic>
    </p:spTree>
    <p:extLst>
      <p:ext uri="{BB962C8B-B14F-4D97-AF65-F5344CB8AC3E}">
        <p14:creationId xmlns:p14="http://schemas.microsoft.com/office/powerpoint/2010/main" val="441689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F65FE-2C96-37A9-A0E3-3F0A06C8A266}"/>
              </a:ext>
            </a:extLst>
          </p:cNvPr>
          <p:cNvSpPr txBox="1"/>
          <p:nvPr/>
        </p:nvSpPr>
        <p:spPr>
          <a:xfrm>
            <a:off x="0" y="-575353"/>
            <a:ext cx="12192000" cy="6135782"/>
          </a:xfrm>
          <a:prstGeom prst="rect">
            <a:avLst/>
          </a:prstGeom>
          <a:noFill/>
        </p:spPr>
        <p:txBody>
          <a:bodyPr wrap="square" rtlCol="0">
            <a:spAutoFit/>
          </a:bodyPr>
          <a:lstStyle/>
          <a:p>
            <a:pPr algn="ctr">
              <a:lnSpc>
                <a:spcPct val="107000"/>
              </a:lnSpc>
              <a:spcAft>
                <a:spcPts val="800"/>
              </a:spcAft>
            </a:pPr>
            <a:endParaRPr lang="en-GB" sz="3200" b="1" u="sng"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GB" sz="3200" b="1" u="sng"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GB" sz="3200" b="1" u="sng"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GB" sz="3200" b="1" u="sng"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GB" sz="3200" b="1" u="sng"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GB" sz="3200" b="1" u="sng"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GB" sz="3200" b="1" u="sng"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GB" sz="3200" b="1" u="sng"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GB" sz="3200" b="1" u="sng"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GB" sz="2400" u="sng"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BC11FF00-2343-0D8A-98F6-D1C01BC759CC}"/>
              </a:ext>
            </a:extLst>
          </p:cNvPr>
          <p:cNvSpPr txBox="1"/>
          <p:nvPr/>
        </p:nvSpPr>
        <p:spPr>
          <a:xfrm>
            <a:off x="0" y="0"/>
            <a:ext cx="12192000" cy="646331"/>
          </a:xfrm>
          <a:prstGeom prst="rect">
            <a:avLst/>
          </a:prstGeom>
          <a:noFill/>
        </p:spPr>
        <p:txBody>
          <a:bodyPr wrap="square" rtlCol="0">
            <a:spAutoFit/>
          </a:bodyPr>
          <a:lstStyle/>
          <a:p>
            <a:pPr algn="ctr"/>
            <a:r>
              <a:rPr lang="en-GB" b="1" u="sng" dirty="0">
                <a:latin typeface="Arial" panose="020B0604020202020204" pitchFamily="34" charset="0"/>
                <a:cs typeface="Arial" panose="020B0604020202020204" pitchFamily="34" charset="0"/>
              </a:rPr>
              <a:t>EXPLORATORY ANALYSIS</a:t>
            </a:r>
          </a:p>
          <a:p>
            <a:pPr algn="ctr"/>
            <a:endParaRPr lang="en-GB" dirty="0"/>
          </a:p>
        </p:txBody>
      </p:sp>
      <p:sp>
        <p:nvSpPr>
          <p:cNvPr id="7" name="TextBox 6">
            <a:extLst>
              <a:ext uri="{FF2B5EF4-FFF2-40B4-BE49-F238E27FC236}">
                <a16:creationId xmlns:a16="http://schemas.microsoft.com/office/drawing/2014/main" id="{FD474E4A-F2DF-599A-E708-CCD91F67352A}"/>
              </a:ext>
            </a:extLst>
          </p:cNvPr>
          <p:cNvSpPr txBox="1"/>
          <p:nvPr/>
        </p:nvSpPr>
        <p:spPr>
          <a:xfrm>
            <a:off x="143838" y="646331"/>
            <a:ext cx="11948845" cy="3797193"/>
          </a:xfrm>
          <a:prstGeom prst="rect">
            <a:avLst/>
          </a:prstGeom>
          <a:noFill/>
        </p:spPr>
        <p:txBody>
          <a:bodyPr wrap="square" rtlCol="0">
            <a:spAutoFit/>
          </a:bodyPr>
          <a:lstStyle/>
          <a:p>
            <a:pPr marL="285750" indent="-285750">
              <a:lnSpc>
                <a:spcPct val="150000"/>
              </a:lnSpc>
              <a:buFont typeface="Courier New" panose="02070309020205020404" pitchFamily="49" charset="0"/>
              <a:buChar char="o"/>
            </a:pPr>
            <a:r>
              <a:rPr lang="en-GB" dirty="0">
                <a:latin typeface="Arial" panose="020B0604020202020204" pitchFamily="34" charset="0"/>
                <a:cs typeface="Arial" panose="020B0604020202020204" pitchFamily="34" charset="0"/>
              </a:rPr>
              <a:t>Firstly we check whether there is any missing values or any duplicate values in the data.</a:t>
            </a:r>
          </a:p>
          <a:p>
            <a:pPr marL="285750" indent="-285750">
              <a:lnSpc>
                <a:spcPct val="150000"/>
              </a:lnSpc>
              <a:buFont typeface="Courier New" panose="02070309020205020404" pitchFamily="49" charset="0"/>
              <a:buChar char="o"/>
            </a:pPr>
            <a:r>
              <a:rPr lang="en-GB" dirty="0">
                <a:latin typeface="Arial" panose="020B0604020202020204" pitchFamily="34" charset="0"/>
                <a:cs typeface="Arial" panose="020B0604020202020204" pitchFamily="34" charset="0"/>
              </a:rPr>
              <a:t>After checking we found that there is no missing or duplicate value in the data.</a:t>
            </a:r>
          </a:p>
          <a:p>
            <a:pPr marL="285750" indent="-285750">
              <a:lnSpc>
                <a:spcPct val="150000"/>
              </a:lnSpc>
              <a:buFont typeface="Courier New" panose="02070309020205020404" pitchFamily="49" charset="0"/>
              <a:buChar char="o"/>
            </a:pPr>
            <a:r>
              <a:rPr lang="en-GB" dirty="0">
                <a:latin typeface="Arial" panose="020B0604020202020204" pitchFamily="34" charset="0"/>
                <a:cs typeface="Arial" panose="020B0604020202020204" pitchFamily="34" charset="0"/>
              </a:rPr>
              <a:t>There are total 1470 employees out of these 1233 employees belongs to class ‘No’ and 237 belongs to class ‘Yes’.</a:t>
            </a:r>
          </a:p>
          <a:p>
            <a:pPr marL="285750" indent="-285750">
              <a:lnSpc>
                <a:spcPct val="150000"/>
              </a:lnSpc>
              <a:buFont typeface="Courier New" panose="02070309020205020404" pitchFamily="49" charset="0"/>
              <a:buChar char="o"/>
            </a:pPr>
            <a:r>
              <a:rPr lang="en-GB" dirty="0">
                <a:latin typeface="Arial" panose="020B0604020202020204" pitchFamily="34" charset="0"/>
                <a:cs typeface="Arial" panose="020B0604020202020204" pitchFamily="34" charset="0"/>
              </a:rPr>
              <a:t>So this is imbalanced dataset.</a:t>
            </a:r>
          </a:p>
          <a:p>
            <a:pPr marL="285750" indent="-285750">
              <a:lnSpc>
                <a:spcPct val="150000"/>
              </a:lnSpc>
              <a:buFont typeface="Courier New" panose="02070309020205020404" pitchFamily="49" charset="0"/>
              <a:buChar char="o"/>
            </a:pPr>
            <a:r>
              <a:rPr lang="en-GB" dirty="0">
                <a:latin typeface="Arial" panose="020B0604020202020204" pitchFamily="34" charset="0"/>
                <a:cs typeface="Arial" panose="020B0604020202020204" pitchFamily="34" charset="0"/>
              </a:rPr>
              <a:t>To balance the dataset we are used oversampling method.</a:t>
            </a:r>
          </a:p>
          <a:p>
            <a:pPr marL="285750" indent="-285750">
              <a:lnSpc>
                <a:spcPct val="150000"/>
              </a:lnSpc>
              <a:buFont typeface="Courier New" panose="02070309020205020404" pitchFamily="49" charset="0"/>
              <a:buChar char="o"/>
            </a:pPr>
            <a:r>
              <a:rPr lang="en-GB" dirty="0">
                <a:latin typeface="Arial" panose="020B0604020202020204" pitchFamily="34" charset="0"/>
                <a:cs typeface="Arial" panose="020B0604020202020204" pitchFamily="34" charset="0"/>
              </a:rPr>
              <a:t>After over sampling minority class increases to class width of majority class </a:t>
            </a:r>
            <a:r>
              <a:rPr lang="en-GB" dirty="0" err="1">
                <a:latin typeface="Arial" panose="020B0604020202020204" pitchFamily="34" charset="0"/>
                <a:cs typeface="Arial" panose="020B0604020202020204" pitchFamily="34" charset="0"/>
              </a:rPr>
              <a:t>i.e</a:t>
            </a:r>
            <a:r>
              <a:rPr lang="en-GB" dirty="0">
                <a:latin typeface="Arial" panose="020B0604020202020204" pitchFamily="34" charset="0"/>
                <a:cs typeface="Arial" panose="020B0604020202020204" pitchFamily="34" charset="0"/>
              </a:rPr>
              <a:t> class width of both the class becomes 1233. </a:t>
            </a:r>
          </a:p>
          <a:p>
            <a:pPr>
              <a:lnSpc>
                <a:spcPct val="150000"/>
              </a:lnSpc>
            </a:pPr>
            <a:endParaRPr lang="en-GB" dirty="0"/>
          </a:p>
        </p:txBody>
      </p:sp>
    </p:spTree>
    <p:extLst>
      <p:ext uri="{BB962C8B-B14F-4D97-AF65-F5344CB8AC3E}">
        <p14:creationId xmlns:p14="http://schemas.microsoft.com/office/powerpoint/2010/main" val="36233575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B06A14-7756-F8AE-7A84-8AA17AC891DE}"/>
              </a:ext>
            </a:extLst>
          </p:cNvPr>
          <p:cNvSpPr txBox="1"/>
          <p:nvPr/>
        </p:nvSpPr>
        <p:spPr>
          <a:xfrm>
            <a:off x="-77875" y="0"/>
            <a:ext cx="12014200" cy="3139321"/>
          </a:xfrm>
          <a:prstGeom prst="rect">
            <a:avLst/>
          </a:prstGeom>
          <a:noFill/>
        </p:spPr>
        <p:txBody>
          <a:bodyPr wrap="square" rtlCol="0">
            <a:spAutoFit/>
          </a:bodyPr>
          <a:lstStyle/>
          <a:p>
            <a:endParaRPr lang="en-GB" b="1" dirty="0"/>
          </a:p>
          <a:p>
            <a:endParaRPr lang="en-GB" b="1" dirty="0"/>
          </a:p>
          <a:p>
            <a:r>
              <a:rPr lang="en-GB" b="1" dirty="0"/>
              <a:t>   Logistic regression (ROC Curve) </a:t>
            </a:r>
          </a:p>
          <a:p>
            <a:r>
              <a:rPr lang="en-GB" b="1" dirty="0"/>
              <a:t>   Before oversampling </a:t>
            </a:r>
          </a:p>
          <a:p>
            <a:endParaRPr lang="en-GB" b="1" dirty="0"/>
          </a:p>
          <a:p>
            <a:endParaRPr lang="en-GB" b="1" dirty="0"/>
          </a:p>
          <a:p>
            <a:endParaRPr lang="en-GB" dirty="0"/>
          </a:p>
          <a:p>
            <a:endParaRPr lang="en-GB" dirty="0"/>
          </a:p>
          <a:p>
            <a:endParaRPr lang="en-GB" dirty="0"/>
          </a:p>
          <a:p>
            <a:endParaRPr lang="en-GB" dirty="0"/>
          </a:p>
          <a:p>
            <a:endParaRPr lang="en-GB" dirty="0"/>
          </a:p>
        </p:txBody>
      </p:sp>
      <p:pic>
        <p:nvPicPr>
          <p:cNvPr id="3" name="Picture 2">
            <a:extLst>
              <a:ext uri="{FF2B5EF4-FFF2-40B4-BE49-F238E27FC236}">
                <a16:creationId xmlns:a16="http://schemas.microsoft.com/office/drawing/2014/main" id="{674B1F99-E0C6-BC93-6345-1880CB80446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348" y="1769723"/>
            <a:ext cx="5384801" cy="2743200"/>
          </a:xfrm>
          <a:prstGeom prst="rect">
            <a:avLst/>
          </a:prstGeom>
          <a:noFill/>
          <a:ln>
            <a:noFill/>
          </a:ln>
        </p:spPr>
      </p:pic>
      <p:sp>
        <p:nvSpPr>
          <p:cNvPr id="5" name="TextBox 4">
            <a:extLst>
              <a:ext uri="{FF2B5EF4-FFF2-40B4-BE49-F238E27FC236}">
                <a16:creationId xmlns:a16="http://schemas.microsoft.com/office/drawing/2014/main" id="{1DEA624C-ACFA-7506-807D-DF17A6B3D842}"/>
              </a:ext>
            </a:extLst>
          </p:cNvPr>
          <p:cNvSpPr txBox="1"/>
          <p:nvPr/>
        </p:nvSpPr>
        <p:spPr>
          <a:xfrm>
            <a:off x="6464300" y="152400"/>
            <a:ext cx="5283200" cy="923330"/>
          </a:xfrm>
          <a:prstGeom prst="rect">
            <a:avLst/>
          </a:prstGeom>
          <a:noFill/>
        </p:spPr>
        <p:txBody>
          <a:bodyPr wrap="square" rtlCol="0">
            <a:spAutoFit/>
          </a:bodyPr>
          <a:lstStyle/>
          <a:p>
            <a:endParaRPr lang="en-GB" dirty="0"/>
          </a:p>
          <a:p>
            <a:endParaRPr lang="en-GB" dirty="0"/>
          </a:p>
          <a:p>
            <a:endParaRPr lang="en-GB" dirty="0"/>
          </a:p>
        </p:txBody>
      </p:sp>
      <p:pic>
        <p:nvPicPr>
          <p:cNvPr id="7" name="Picture 6">
            <a:extLst>
              <a:ext uri="{FF2B5EF4-FFF2-40B4-BE49-F238E27FC236}">
                <a16:creationId xmlns:a16="http://schemas.microsoft.com/office/drawing/2014/main" id="{E01169B5-2FDB-97C1-B618-3200A59C7CE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1823013"/>
            <a:ext cx="5384801" cy="2636619"/>
          </a:xfrm>
          <a:prstGeom prst="rect">
            <a:avLst/>
          </a:prstGeom>
          <a:noFill/>
          <a:ln>
            <a:noFill/>
          </a:ln>
        </p:spPr>
      </p:pic>
      <p:sp>
        <p:nvSpPr>
          <p:cNvPr id="8" name="TextBox 7">
            <a:extLst>
              <a:ext uri="{FF2B5EF4-FFF2-40B4-BE49-F238E27FC236}">
                <a16:creationId xmlns:a16="http://schemas.microsoft.com/office/drawing/2014/main" id="{9B01EFF4-1335-A5D9-D4D6-E0E365A0C32A}"/>
              </a:ext>
            </a:extLst>
          </p:cNvPr>
          <p:cNvSpPr txBox="1"/>
          <p:nvPr/>
        </p:nvSpPr>
        <p:spPr>
          <a:xfrm>
            <a:off x="6137097" y="0"/>
            <a:ext cx="5753101" cy="1200329"/>
          </a:xfrm>
          <a:prstGeom prst="rect">
            <a:avLst/>
          </a:prstGeom>
          <a:noFill/>
        </p:spPr>
        <p:txBody>
          <a:bodyPr wrap="square" rtlCol="0">
            <a:spAutoFit/>
          </a:bodyPr>
          <a:lstStyle/>
          <a:p>
            <a:endParaRPr lang="en-GB" dirty="0"/>
          </a:p>
          <a:p>
            <a:endParaRPr lang="en-GB" b="1" dirty="0"/>
          </a:p>
          <a:p>
            <a:endParaRPr lang="en-GB" b="1" dirty="0"/>
          </a:p>
          <a:p>
            <a:r>
              <a:rPr lang="en-GB" b="1" dirty="0"/>
              <a:t>After oversampling</a:t>
            </a:r>
          </a:p>
        </p:txBody>
      </p:sp>
      <p:sp>
        <p:nvSpPr>
          <p:cNvPr id="10" name="TextBox 9">
            <a:extLst>
              <a:ext uri="{FF2B5EF4-FFF2-40B4-BE49-F238E27FC236}">
                <a16:creationId xmlns:a16="http://schemas.microsoft.com/office/drawing/2014/main" id="{5A604240-7702-6C53-B67A-6FA677C23ECC}"/>
              </a:ext>
            </a:extLst>
          </p:cNvPr>
          <p:cNvSpPr txBox="1"/>
          <p:nvPr/>
        </p:nvSpPr>
        <p:spPr>
          <a:xfrm>
            <a:off x="383996" y="3716677"/>
            <a:ext cx="11120231" cy="3590727"/>
          </a:xfrm>
          <a:prstGeom prst="rect">
            <a:avLst/>
          </a:prstGeom>
          <a:noFill/>
        </p:spPr>
        <p:txBody>
          <a:bodyPr wrap="square" rtlCol="0">
            <a:spAutoFit/>
          </a:bodyPr>
          <a:lstStyle/>
          <a:p>
            <a:pPr algn="just">
              <a:lnSpc>
                <a:spcPct val="150000"/>
              </a:lnSpc>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2000" dirty="0">
                <a:effectLst/>
                <a:latin typeface="Arial" panose="020B0604020202020204" pitchFamily="34" charset="0"/>
                <a:ea typeface="Times New Roman" panose="02020603050405020304" pitchFamily="18" charset="0"/>
                <a:cs typeface="Arial" panose="020B0604020202020204" pitchFamily="34" charset="0"/>
              </a:rPr>
              <a:t>we apply logistic regression on imbalanced dataset but area under curve of logistic regression is 0.5.</a:t>
            </a:r>
          </a:p>
          <a:p>
            <a:pPr algn="just"/>
            <a:r>
              <a:rPr lang="en-IN" sz="2000" dirty="0">
                <a:effectLst/>
                <a:latin typeface="Arial" panose="020B0604020202020204" pitchFamily="34" charset="0"/>
                <a:ea typeface="Times New Roman" panose="02020603050405020304" pitchFamily="18" charset="0"/>
                <a:cs typeface="Arial" panose="020B0604020202020204" pitchFamily="34" charset="0"/>
              </a:rPr>
              <a:t>so, we balance the data using random oversampling method and both the yes and no class becomes 1233.</a:t>
            </a:r>
          </a:p>
          <a:p>
            <a:pPr algn="just">
              <a:spcAft>
                <a:spcPts val="8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After applying oversampling method area under curve of ROC becomes 0.61.</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gn="just">
              <a:spcAft>
                <a:spcPts val="800"/>
              </a:spcAft>
            </a:pPr>
            <a:r>
              <a:rPr lang="en-IN" sz="1800" b="1" dirty="0">
                <a:effectLst/>
                <a:latin typeface="Arial" panose="020B0604020202020204" pitchFamily="34" charset="0"/>
                <a:ea typeface="Times New Roman" panose="02020603050405020304" pitchFamily="18" charset="0"/>
                <a:cs typeface="Arial" panose="020B0604020202020204" pitchFamily="34" charset="0"/>
              </a:rPr>
              <a:t> </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gn="just"/>
            <a:endParaRPr lang="en-GB" sz="2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GB" dirty="0"/>
          </a:p>
        </p:txBody>
      </p:sp>
      <p:sp>
        <p:nvSpPr>
          <p:cNvPr id="13" name="TextBox 12">
            <a:extLst>
              <a:ext uri="{FF2B5EF4-FFF2-40B4-BE49-F238E27FC236}">
                <a16:creationId xmlns:a16="http://schemas.microsoft.com/office/drawing/2014/main" id="{155AC142-26A0-062F-369D-ADCE277FAE89}"/>
              </a:ext>
            </a:extLst>
          </p:cNvPr>
          <p:cNvSpPr txBox="1"/>
          <p:nvPr/>
        </p:nvSpPr>
        <p:spPr>
          <a:xfrm>
            <a:off x="-77874" y="152401"/>
            <a:ext cx="12269874" cy="369332"/>
          </a:xfrm>
          <a:prstGeom prst="rect">
            <a:avLst/>
          </a:prstGeom>
          <a:noFill/>
        </p:spPr>
        <p:txBody>
          <a:bodyPr wrap="square" rtlCol="0">
            <a:spAutoFit/>
          </a:bodyPr>
          <a:lstStyle/>
          <a:p>
            <a:pPr algn="ctr"/>
            <a:r>
              <a:rPr lang="en-GB" b="1" dirty="0"/>
              <a:t>          </a:t>
            </a:r>
          </a:p>
        </p:txBody>
      </p:sp>
    </p:spTree>
    <p:extLst>
      <p:ext uri="{BB962C8B-B14F-4D97-AF65-F5344CB8AC3E}">
        <p14:creationId xmlns:p14="http://schemas.microsoft.com/office/powerpoint/2010/main" val="1420268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3D97F-7BFA-2E02-32D3-6B06B6472C8D}"/>
              </a:ext>
            </a:extLst>
          </p:cNvPr>
          <p:cNvSpPr txBox="1"/>
          <p:nvPr/>
        </p:nvSpPr>
        <p:spPr>
          <a:xfrm>
            <a:off x="0" y="0"/>
            <a:ext cx="12192000" cy="1477328"/>
          </a:xfrm>
          <a:prstGeom prst="rect">
            <a:avLst/>
          </a:prstGeom>
          <a:noFill/>
        </p:spPr>
        <p:txBody>
          <a:bodyPr wrap="square" rtlCol="0">
            <a:spAutoFit/>
          </a:bodyPr>
          <a:lstStyle/>
          <a:p>
            <a:pPr marL="342900" indent="-342900" algn="ctr">
              <a:buAutoNum type="arabicPeriod"/>
            </a:pPr>
            <a:r>
              <a:rPr lang="en-GB" b="1" dirty="0"/>
              <a:t>Logistic regression before oversampling</a:t>
            </a:r>
          </a:p>
          <a:p>
            <a:r>
              <a:rPr lang="en-GB" dirty="0"/>
              <a:t>Confusion matrix</a:t>
            </a:r>
          </a:p>
          <a:p>
            <a:endParaRPr lang="en-GB" dirty="0"/>
          </a:p>
          <a:p>
            <a:pPr marL="342900" indent="-342900">
              <a:buAutoNum type="arabicPeriod"/>
            </a:pPr>
            <a:endParaRPr lang="en-GB" dirty="0"/>
          </a:p>
          <a:p>
            <a:pPr marL="342900" indent="-342900">
              <a:buAutoNum type="arabicPeriod"/>
            </a:pPr>
            <a:endParaRPr lang="en-GB" dirty="0"/>
          </a:p>
        </p:txBody>
      </p:sp>
      <p:graphicFrame>
        <p:nvGraphicFramePr>
          <p:cNvPr id="3" name="Table 2">
            <a:extLst>
              <a:ext uri="{FF2B5EF4-FFF2-40B4-BE49-F238E27FC236}">
                <a16:creationId xmlns:a16="http://schemas.microsoft.com/office/drawing/2014/main" id="{DD908B86-3E7D-9FB3-3403-53D56810C1CB}"/>
              </a:ext>
            </a:extLst>
          </p:cNvPr>
          <p:cNvGraphicFramePr>
            <a:graphicFrameLocks noGrp="1"/>
          </p:cNvGraphicFramePr>
          <p:nvPr>
            <p:extLst>
              <p:ext uri="{D42A27DB-BD31-4B8C-83A1-F6EECF244321}">
                <p14:modId xmlns:p14="http://schemas.microsoft.com/office/powerpoint/2010/main" val="3965014521"/>
              </p:ext>
            </p:extLst>
          </p:nvPr>
        </p:nvGraphicFramePr>
        <p:xfrm>
          <a:off x="0" y="698500"/>
          <a:ext cx="4884419" cy="1560736"/>
        </p:xfrm>
        <a:graphic>
          <a:graphicData uri="http://schemas.openxmlformats.org/drawingml/2006/table">
            <a:tbl>
              <a:tblPr firstRow="1" firstCol="1" bandRow="1">
                <a:tableStyleId>{5C22544A-7EE6-4342-B048-85BDC9FD1C3A}</a:tableStyleId>
              </a:tblPr>
              <a:tblGrid>
                <a:gridCol w="1552031">
                  <a:extLst>
                    <a:ext uri="{9D8B030D-6E8A-4147-A177-3AD203B41FA5}">
                      <a16:colId xmlns:a16="http://schemas.microsoft.com/office/drawing/2014/main" val="724928183"/>
                    </a:ext>
                  </a:extLst>
                </a:gridCol>
                <a:gridCol w="1555015">
                  <a:extLst>
                    <a:ext uri="{9D8B030D-6E8A-4147-A177-3AD203B41FA5}">
                      <a16:colId xmlns:a16="http://schemas.microsoft.com/office/drawing/2014/main" val="1188125195"/>
                    </a:ext>
                  </a:extLst>
                </a:gridCol>
                <a:gridCol w="1777373">
                  <a:extLst>
                    <a:ext uri="{9D8B030D-6E8A-4147-A177-3AD203B41FA5}">
                      <a16:colId xmlns:a16="http://schemas.microsoft.com/office/drawing/2014/main" val="993180217"/>
                    </a:ext>
                  </a:extLst>
                </a:gridCol>
              </a:tblGrid>
              <a:tr h="691103">
                <a:tc>
                  <a:txBody>
                    <a:bodyPr/>
                    <a:lstStyle/>
                    <a:p>
                      <a:pPr algn="ctr">
                        <a:lnSpc>
                          <a:spcPct val="150000"/>
                        </a:lnSpc>
                        <a:spcAft>
                          <a:spcPts val="800"/>
                        </a:spcAft>
                      </a:pPr>
                      <a:r>
                        <a:rPr lang="en-GB" sz="1800" dirty="0">
                          <a:effectLst/>
                        </a:rPr>
                        <a:t> </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1</a:t>
                      </a:r>
                      <a:endParaRPr lang="en-GB" sz="12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0</a:t>
                      </a:r>
                      <a:endParaRPr lang="en-GB" sz="12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208432681"/>
                  </a:ext>
                </a:extLst>
              </a:tr>
              <a:tr h="492443">
                <a:tc>
                  <a:txBody>
                    <a:bodyPr/>
                    <a:lstStyle/>
                    <a:p>
                      <a:pPr algn="ctr">
                        <a:lnSpc>
                          <a:spcPct val="150000"/>
                        </a:lnSpc>
                        <a:spcAft>
                          <a:spcPts val="800"/>
                        </a:spcAft>
                      </a:pPr>
                      <a:r>
                        <a:rPr lang="en-GB" sz="1800">
                          <a:effectLst/>
                        </a:rPr>
                        <a:t>1</a:t>
                      </a:r>
                      <a:endParaRPr lang="en-GB"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255</a:t>
                      </a:r>
                      <a:endParaRPr lang="en-GB" sz="12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0</a:t>
                      </a:r>
                      <a:endParaRPr lang="en-GB" sz="12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759075396"/>
                  </a:ext>
                </a:extLst>
              </a:tr>
              <a:tr h="213454">
                <a:tc>
                  <a:txBody>
                    <a:bodyPr/>
                    <a:lstStyle/>
                    <a:p>
                      <a:pPr algn="ctr">
                        <a:lnSpc>
                          <a:spcPct val="150000"/>
                        </a:lnSpc>
                        <a:spcAft>
                          <a:spcPts val="800"/>
                        </a:spcAft>
                      </a:pPr>
                      <a:r>
                        <a:rPr lang="en-GB" sz="1800" dirty="0">
                          <a:effectLst/>
                        </a:rPr>
                        <a:t>0</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39</a:t>
                      </a:r>
                      <a:endParaRPr lang="en-GB" sz="12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0</a:t>
                      </a:r>
                      <a:endParaRPr lang="en-GB" sz="12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275905533"/>
                  </a:ext>
                </a:extLst>
              </a:tr>
            </a:tbl>
          </a:graphicData>
        </a:graphic>
      </p:graphicFrame>
      <p:graphicFrame>
        <p:nvGraphicFramePr>
          <p:cNvPr id="5" name="Table 4">
            <a:extLst>
              <a:ext uri="{FF2B5EF4-FFF2-40B4-BE49-F238E27FC236}">
                <a16:creationId xmlns:a16="http://schemas.microsoft.com/office/drawing/2014/main" id="{B97CEF81-D154-53C3-4DB7-1F0D7C922952}"/>
              </a:ext>
            </a:extLst>
          </p:cNvPr>
          <p:cNvGraphicFramePr>
            <a:graphicFrameLocks noGrp="1"/>
          </p:cNvGraphicFramePr>
          <p:nvPr>
            <p:extLst>
              <p:ext uri="{D42A27DB-BD31-4B8C-83A1-F6EECF244321}">
                <p14:modId xmlns:p14="http://schemas.microsoft.com/office/powerpoint/2010/main" val="2605476936"/>
              </p:ext>
            </p:extLst>
          </p:nvPr>
        </p:nvGraphicFramePr>
        <p:xfrm>
          <a:off x="1" y="2350036"/>
          <a:ext cx="6791218" cy="3238887"/>
        </p:xfrm>
        <a:graphic>
          <a:graphicData uri="http://schemas.openxmlformats.org/drawingml/2006/table">
            <a:tbl>
              <a:tblPr firstRow="1" firstCol="1" bandRow="1">
                <a:tableStyleId>{5C22544A-7EE6-4342-B048-85BDC9FD1C3A}</a:tableStyleId>
              </a:tblPr>
              <a:tblGrid>
                <a:gridCol w="3014587">
                  <a:extLst>
                    <a:ext uri="{9D8B030D-6E8A-4147-A177-3AD203B41FA5}">
                      <a16:colId xmlns:a16="http://schemas.microsoft.com/office/drawing/2014/main" val="2633275228"/>
                    </a:ext>
                  </a:extLst>
                </a:gridCol>
                <a:gridCol w="3776631">
                  <a:extLst>
                    <a:ext uri="{9D8B030D-6E8A-4147-A177-3AD203B41FA5}">
                      <a16:colId xmlns:a16="http://schemas.microsoft.com/office/drawing/2014/main" val="3643313707"/>
                    </a:ext>
                  </a:extLst>
                </a:gridCol>
              </a:tblGrid>
              <a:tr h="0">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Accuracy</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0.84</a:t>
                      </a:r>
                      <a:endParaRPr lang="en-GB" sz="1400" b="1" dirty="0">
                        <a:effectLst/>
                        <a:latin typeface="Arial" panose="020B0604020202020204" pitchFamily="34" charset="0"/>
                        <a:cs typeface="Arial" panose="020B0604020202020204" pitchFamily="34" charset="0"/>
                      </a:endParaRPr>
                    </a:p>
                    <a:p>
                      <a:pPr algn="ctr">
                        <a:lnSpc>
                          <a:spcPct val="150000"/>
                        </a:lnSpc>
                        <a:spcAft>
                          <a:spcPts val="800"/>
                        </a:spcAft>
                      </a:pPr>
                      <a:r>
                        <a:rPr lang="en-GB" sz="1800" b="1" dirty="0">
                          <a:effectLst/>
                          <a:latin typeface="Arial" panose="020B0604020202020204" pitchFamily="34" charset="0"/>
                          <a:cs typeface="Arial" panose="020B0604020202020204" pitchFamily="34" charset="0"/>
                        </a:rPr>
                        <a:t> </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834027035"/>
                  </a:ext>
                </a:extLst>
              </a:tr>
              <a:tr h="414732">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Sensitivity</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0.8673</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211204090"/>
                  </a:ext>
                </a:extLst>
              </a:tr>
              <a:tr h="414732">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Specificity</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0</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185822762"/>
                  </a:ext>
                </a:extLst>
              </a:tr>
              <a:tr h="414732">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Precision</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0.80</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948320675"/>
                  </a:ext>
                </a:extLst>
              </a:tr>
              <a:tr h="414732">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F1 score</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0.91</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554877061"/>
                  </a:ext>
                </a:extLst>
              </a:tr>
              <a:tr h="706199">
                <a:tc>
                  <a:txBody>
                    <a:bodyPr/>
                    <a:lstStyle/>
                    <a:p>
                      <a:pPr algn="ctr">
                        <a:lnSpc>
                          <a:spcPct val="150000"/>
                        </a:lnSpc>
                        <a:spcAft>
                          <a:spcPts val="800"/>
                        </a:spcAft>
                      </a:pPr>
                      <a:r>
                        <a:rPr lang="en-GB" sz="1800" b="1">
                          <a:effectLst/>
                          <a:latin typeface="Arial" panose="020B0604020202020204" pitchFamily="34" charset="0"/>
                          <a:cs typeface="Arial" panose="020B0604020202020204" pitchFamily="34" charset="0"/>
                        </a:rPr>
                        <a:t>Area under ROC curve</a:t>
                      </a:r>
                      <a:endParaRPr lang="en-GB" sz="1400" b="1">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0.50</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779923731"/>
                  </a:ext>
                </a:extLst>
              </a:tr>
            </a:tbl>
          </a:graphicData>
        </a:graphic>
      </p:graphicFrame>
      <p:sp>
        <p:nvSpPr>
          <p:cNvPr id="10" name="Rectangle 1">
            <a:extLst>
              <a:ext uri="{FF2B5EF4-FFF2-40B4-BE49-F238E27FC236}">
                <a16:creationId xmlns:a16="http://schemas.microsoft.com/office/drawing/2014/main" id="{19CAC978-4568-7A6A-0B88-43B5424B4541}"/>
              </a:ext>
            </a:extLst>
          </p:cNvPr>
          <p:cNvSpPr>
            <a:spLocks noChangeArrowheads="1"/>
          </p:cNvSpPr>
          <p:nvPr/>
        </p:nvSpPr>
        <p:spPr bwMode="auto">
          <a:xfrm>
            <a:off x="10285525" y="3121025"/>
            <a:ext cx="1641836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sp>
        <p:nvSpPr>
          <p:cNvPr id="14" name="TextBox 13">
            <a:extLst>
              <a:ext uri="{FF2B5EF4-FFF2-40B4-BE49-F238E27FC236}">
                <a16:creationId xmlns:a16="http://schemas.microsoft.com/office/drawing/2014/main" id="{2326C4FB-4C6A-22D8-3A74-9298A18E8CBD}"/>
              </a:ext>
            </a:extLst>
          </p:cNvPr>
          <p:cNvSpPr txBox="1"/>
          <p:nvPr/>
        </p:nvSpPr>
        <p:spPr>
          <a:xfrm>
            <a:off x="7150813" y="205483"/>
            <a:ext cx="4884419" cy="6047809"/>
          </a:xfrm>
          <a:prstGeom prst="rect">
            <a:avLst/>
          </a:prstGeom>
          <a:noFill/>
        </p:spPr>
        <p:txBody>
          <a:bodyPr wrap="square" rtlCol="0">
            <a:spAutoFit/>
          </a:bodyPr>
          <a:lstStyle/>
          <a:p>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marL="285750" indent="-285750" algn="just">
              <a:lnSpc>
                <a:spcPct val="150000"/>
              </a:lnSpc>
              <a:buFont typeface="Arial" panose="020B0604020202020204" pitchFamily="34" charset="0"/>
              <a:buChar char="•"/>
            </a:pPr>
            <a:r>
              <a:rPr lang="en-IN" sz="1800" dirty="0">
                <a:effectLst/>
                <a:latin typeface="Arial" panose="020B0604020202020204" pitchFamily="34" charset="0"/>
                <a:ea typeface="Times New Roman" panose="02020603050405020304" pitchFamily="18" charset="0"/>
                <a:cs typeface="Arial" panose="020B0604020202020204" pitchFamily="34" charset="0"/>
              </a:rPr>
              <a:t>This confusion matrix shows that correctly classified attrition count is 255 ,incorrectly positive classified </a:t>
            </a:r>
            <a:r>
              <a:rPr lang="en-IN" sz="1800" dirty="0" err="1">
                <a:effectLst/>
                <a:latin typeface="Arial" panose="020B0604020202020204" pitchFamily="34" charset="0"/>
                <a:ea typeface="Times New Roman" panose="02020603050405020304" pitchFamily="18" charset="0"/>
                <a:cs typeface="Arial" panose="020B0604020202020204" pitchFamily="34" charset="0"/>
              </a:rPr>
              <a:t>attrtion</a:t>
            </a:r>
            <a:r>
              <a:rPr lang="en-IN" sz="1800" dirty="0">
                <a:effectLst/>
                <a:latin typeface="Arial" panose="020B0604020202020204" pitchFamily="34" charset="0"/>
                <a:ea typeface="Times New Roman" panose="02020603050405020304" pitchFamily="18" charset="0"/>
                <a:cs typeface="Arial" panose="020B0604020202020204" pitchFamily="34" charset="0"/>
              </a:rPr>
              <a:t> count is 39,correctly negative classified attrition count is 0,incorrectly negative classified attrition count is 0.</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pPr>
            <a:endParaRPr lang="en-GB" dirty="0">
              <a:latin typeface="Arial" panose="020B0604020202020204" pitchFamily="34" charset="0"/>
              <a:cs typeface="Arial" panose="020B0604020202020204" pitchFamily="34" charset="0"/>
            </a:endParaRPr>
          </a:p>
          <a:p>
            <a:pPr algn="just">
              <a:lnSpc>
                <a:spcPct val="150000"/>
              </a:lnSpc>
            </a:pPr>
            <a:endParaRPr lang="en-IN" dirty="0">
              <a:latin typeface="Arial" panose="020B0604020202020204" pitchFamily="34" charset="0"/>
              <a:ea typeface="Times New Roman" panose="02020603050405020304" pitchFamily="18" charset="0"/>
              <a:cs typeface="Arial" panose="020B0604020202020204" pitchFamily="34" charset="0"/>
            </a:endParaRPr>
          </a:p>
          <a:p>
            <a:pPr marL="285750" indent="-285750" algn="just">
              <a:lnSpc>
                <a:spcPct val="150000"/>
              </a:lnSpc>
              <a:buFont typeface="Arial" panose="020B0604020202020204" pitchFamily="34" charset="0"/>
              <a:buChar char="•"/>
            </a:pPr>
            <a:r>
              <a:rPr lang="en-IN" dirty="0">
                <a:latin typeface="Arial" panose="020B0604020202020204" pitchFamily="34" charset="0"/>
                <a:ea typeface="Times New Roman" panose="02020603050405020304" pitchFamily="18" charset="0"/>
                <a:cs typeface="Arial" panose="020B0604020202020204" pitchFamily="34" charset="0"/>
              </a:rPr>
              <a:t>The a</a:t>
            </a:r>
            <a:r>
              <a:rPr lang="en-IN" sz="1800" dirty="0">
                <a:effectLst/>
                <a:latin typeface="Arial" panose="020B0604020202020204" pitchFamily="34" charset="0"/>
                <a:ea typeface="Times New Roman" panose="02020603050405020304" pitchFamily="18" charset="0"/>
                <a:cs typeface="Arial" panose="020B0604020202020204" pitchFamily="34" charset="0"/>
              </a:rPr>
              <a:t>ccuracy of logistic model is 0.84 it implies that 84 % of times test results are correct.</a:t>
            </a:r>
          </a:p>
          <a:p>
            <a:pPr algn="just">
              <a:lnSpc>
                <a:spcPct val="150000"/>
              </a:lnSpc>
            </a:pPr>
            <a:endParaRPr lang="en-GB" dirty="0"/>
          </a:p>
          <a:p>
            <a:pPr algn="just">
              <a:lnSpc>
                <a:spcPct val="150000"/>
              </a:lnSpc>
            </a:pPr>
            <a:endParaRPr lang="en-GB" dirty="0"/>
          </a:p>
          <a:p>
            <a:endParaRPr lang="en-GB" dirty="0"/>
          </a:p>
        </p:txBody>
      </p:sp>
    </p:spTree>
    <p:extLst>
      <p:ext uri="{BB962C8B-B14F-4D97-AF65-F5344CB8AC3E}">
        <p14:creationId xmlns:p14="http://schemas.microsoft.com/office/powerpoint/2010/main" val="474553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3A9A74-1E2A-0DFE-CB56-50FD68ED4564}"/>
              </a:ext>
            </a:extLst>
          </p:cNvPr>
          <p:cNvSpPr txBox="1"/>
          <p:nvPr/>
        </p:nvSpPr>
        <p:spPr>
          <a:xfrm>
            <a:off x="304800" y="0"/>
            <a:ext cx="11648661" cy="923330"/>
          </a:xfrm>
          <a:prstGeom prst="rect">
            <a:avLst/>
          </a:prstGeom>
          <a:noFill/>
        </p:spPr>
        <p:txBody>
          <a:bodyPr wrap="square" rtlCol="0">
            <a:spAutoFit/>
          </a:bodyPr>
          <a:lstStyle/>
          <a:p>
            <a:pPr algn="ctr"/>
            <a:r>
              <a:rPr lang="en-GB" b="1" dirty="0"/>
              <a:t> Logistic regression after oversampling</a:t>
            </a:r>
          </a:p>
          <a:p>
            <a:r>
              <a:rPr lang="en-GB" dirty="0"/>
              <a:t>          </a:t>
            </a:r>
            <a:r>
              <a:rPr lang="en-GB" b="1" dirty="0"/>
              <a:t>  Confusion matrix</a:t>
            </a:r>
          </a:p>
          <a:p>
            <a:endParaRPr lang="en-GB" b="1" dirty="0"/>
          </a:p>
        </p:txBody>
      </p:sp>
      <p:graphicFrame>
        <p:nvGraphicFramePr>
          <p:cNvPr id="3" name="Table 2">
            <a:extLst>
              <a:ext uri="{FF2B5EF4-FFF2-40B4-BE49-F238E27FC236}">
                <a16:creationId xmlns:a16="http://schemas.microsoft.com/office/drawing/2014/main" id="{53FAAFDA-4406-E0C7-58E1-F94967A95A5D}"/>
              </a:ext>
            </a:extLst>
          </p:cNvPr>
          <p:cNvGraphicFramePr>
            <a:graphicFrameLocks noGrp="1"/>
          </p:cNvGraphicFramePr>
          <p:nvPr>
            <p:extLst>
              <p:ext uri="{D42A27DB-BD31-4B8C-83A1-F6EECF244321}">
                <p14:modId xmlns:p14="http://schemas.microsoft.com/office/powerpoint/2010/main" val="1406498697"/>
              </p:ext>
            </p:extLst>
          </p:nvPr>
        </p:nvGraphicFramePr>
        <p:xfrm>
          <a:off x="304800" y="662609"/>
          <a:ext cx="7142923" cy="1597991"/>
        </p:xfrm>
        <a:graphic>
          <a:graphicData uri="http://schemas.openxmlformats.org/drawingml/2006/table">
            <a:tbl>
              <a:tblPr firstRow="1" firstCol="1" bandRow="1">
                <a:tableStyleId>{5C22544A-7EE6-4342-B048-85BDC9FD1C3A}</a:tableStyleId>
              </a:tblPr>
              <a:tblGrid>
                <a:gridCol w="2341536">
                  <a:extLst>
                    <a:ext uri="{9D8B030D-6E8A-4147-A177-3AD203B41FA5}">
                      <a16:colId xmlns:a16="http://schemas.microsoft.com/office/drawing/2014/main" val="637886152"/>
                    </a:ext>
                  </a:extLst>
                </a:gridCol>
                <a:gridCol w="2338784">
                  <a:extLst>
                    <a:ext uri="{9D8B030D-6E8A-4147-A177-3AD203B41FA5}">
                      <a16:colId xmlns:a16="http://schemas.microsoft.com/office/drawing/2014/main" val="2344844097"/>
                    </a:ext>
                  </a:extLst>
                </a:gridCol>
                <a:gridCol w="2462603">
                  <a:extLst>
                    <a:ext uri="{9D8B030D-6E8A-4147-A177-3AD203B41FA5}">
                      <a16:colId xmlns:a16="http://schemas.microsoft.com/office/drawing/2014/main" val="2556107792"/>
                    </a:ext>
                  </a:extLst>
                </a:gridCol>
              </a:tblGrid>
              <a:tr h="533742">
                <a:tc>
                  <a:txBody>
                    <a:bodyPr/>
                    <a:lstStyle/>
                    <a:p>
                      <a:pPr algn="ctr">
                        <a:lnSpc>
                          <a:spcPct val="150000"/>
                        </a:lnSpc>
                        <a:spcAft>
                          <a:spcPts val="800"/>
                        </a:spcAft>
                      </a:pPr>
                      <a:r>
                        <a:rPr lang="en-GB" sz="1400">
                          <a:effectLst/>
                        </a:rPr>
                        <a:t> </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GB" sz="1800" dirty="0">
                          <a:effectLst/>
                        </a:rPr>
                        <a:t>1</a:t>
                      </a:r>
                      <a:endParaRPr lang="en-GB"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GB" sz="1800">
                          <a:effectLst/>
                        </a:rPr>
                        <a:t>0</a:t>
                      </a:r>
                      <a:endParaRPr lang="en-GB"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12398983"/>
                  </a:ext>
                </a:extLst>
              </a:tr>
              <a:tr h="533742">
                <a:tc>
                  <a:txBody>
                    <a:bodyPr/>
                    <a:lstStyle/>
                    <a:p>
                      <a:pPr algn="ctr">
                        <a:lnSpc>
                          <a:spcPct val="150000"/>
                        </a:lnSpc>
                        <a:spcAft>
                          <a:spcPts val="800"/>
                        </a:spcAft>
                      </a:pPr>
                      <a:r>
                        <a:rPr lang="en-GB" sz="1400">
                          <a:effectLst/>
                        </a:rPr>
                        <a:t>1</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GB" sz="1800" dirty="0">
                          <a:effectLst/>
                        </a:rPr>
                        <a:t>143</a:t>
                      </a:r>
                      <a:endParaRPr lang="en-GB"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GB" sz="1800" dirty="0">
                          <a:effectLst/>
                        </a:rPr>
                        <a:t>98</a:t>
                      </a:r>
                      <a:endParaRPr lang="en-GB"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84978743"/>
                  </a:ext>
                </a:extLst>
              </a:tr>
              <a:tr h="530507">
                <a:tc>
                  <a:txBody>
                    <a:bodyPr/>
                    <a:lstStyle/>
                    <a:p>
                      <a:pPr algn="ctr">
                        <a:lnSpc>
                          <a:spcPct val="150000"/>
                        </a:lnSpc>
                        <a:spcAft>
                          <a:spcPts val="800"/>
                        </a:spcAft>
                      </a:pPr>
                      <a:r>
                        <a:rPr lang="en-GB" sz="1400">
                          <a:effectLst/>
                        </a:rPr>
                        <a:t>0</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GB" sz="1800" dirty="0">
                          <a:effectLst/>
                        </a:rPr>
                        <a:t>95</a:t>
                      </a:r>
                      <a:endParaRPr lang="en-GB"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GB" sz="1800" dirty="0">
                          <a:effectLst/>
                        </a:rPr>
                        <a:t>158</a:t>
                      </a:r>
                      <a:endParaRPr lang="en-GB"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91966735"/>
                  </a:ext>
                </a:extLst>
              </a:tr>
            </a:tbl>
          </a:graphicData>
        </a:graphic>
      </p:graphicFrame>
      <p:sp>
        <p:nvSpPr>
          <p:cNvPr id="4" name="TextBox 3">
            <a:extLst>
              <a:ext uri="{FF2B5EF4-FFF2-40B4-BE49-F238E27FC236}">
                <a16:creationId xmlns:a16="http://schemas.microsoft.com/office/drawing/2014/main" id="{6F9DF552-1A23-3A49-2C39-827AC3154105}"/>
              </a:ext>
            </a:extLst>
          </p:cNvPr>
          <p:cNvSpPr txBox="1"/>
          <p:nvPr/>
        </p:nvSpPr>
        <p:spPr>
          <a:xfrm>
            <a:off x="238539" y="2451652"/>
            <a:ext cx="7328452" cy="4406348"/>
          </a:xfrm>
          <a:prstGeom prst="rect">
            <a:avLst/>
          </a:prstGeom>
          <a:noFill/>
        </p:spPr>
        <p:txBody>
          <a:bodyPr wrap="square" rtlCol="0">
            <a:spAutoFit/>
          </a:bodyPr>
          <a:lstStyle/>
          <a:p>
            <a:endParaRPr lang="en-GB" dirty="0"/>
          </a:p>
        </p:txBody>
      </p:sp>
      <p:graphicFrame>
        <p:nvGraphicFramePr>
          <p:cNvPr id="5" name="Table 5">
            <a:extLst>
              <a:ext uri="{FF2B5EF4-FFF2-40B4-BE49-F238E27FC236}">
                <a16:creationId xmlns:a16="http://schemas.microsoft.com/office/drawing/2014/main" id="{1110BA3D-F068-1BE9-93D3-192222F8E7F5}"/>
              </a:ext>
            </a:extLst>
          </p:cNvPr>
          <p:cNvGraphicFramePr>
            <a:graphicFrameLocks noGrp="1"/>
          </p:cNvGraphicFramePr>
          <p:nvPr>
            <p:extLst>
              <p:ext uri="{D42A27DB-BD31-4B8C-83A1-F6EECF244321}">
                <p14:modId xmlns:p14="http://schemas.microsoft.com/office/powerpoint/2010/main" val="848679769"/>
              </p:ext>
            </p:extLst>
          </p:nvPr>
        </p:nvGraphicFramePr>
        <p:xfrm>
          <a:off x="304800" y="2451651"/>
          <a:ext cx="7142924" cy="3082878"/>
        </p:xfrm>
        <a:graphic>
          <a:graphicData uri="http://schemas.openxmlformats.org/drawingml/2006/table">
            <a:tbl>
              <a:tblPr firstRow="1" bandRow="1">
                <a:tableStyleId>{5C22544A-7EE6-4342-B048-85BDC9FD1C3A}</a:tableStyleId>
              </a:tblPr>
              <a:tblGrid>
                <a:gridCol w="3571462">
                  <a:extLst>
                    <a:ext uri="{9D8B030D-6E8A-4147-A177-3AD203B41FA5}">
                      <a16:colId xmlns:a16="http://schemas.microsoft.com/office/drawing/2014/main" val="657271799"/>
                    </a:ext>
                  </a:extLst>
                </a:gridCol>
                <a:gridCol w="3571462">
                  <a:extLst>
                    <a:ext uri="{9D8B030D-6E8A-4147-A177-3AD203B41FA5}">
                      <a16:colId xmlns:a16="http://schemas.microsoft.com/office/drawing/2014/main" val="1730066815"/>
                    </a:ext>
                  </a:extLst>
                </a:gridCol>
              </a:tblGrid>
              <a:tr h="513813">
                <a:tc>
                  <a:txBody>
                    <a:bodyPr/>
                    <a:lstStyle/>
                    <a:p>
                      <a:pPr algn="ctr">
                        <a:lnSpc>
                          <a:spcPct val="150000"/>
                        </a:lnSpc>
                        <a:spcAft>
                          <a:spcPts val="800"/>
                        </a:spcAft>
                      </a:pPr>
                      <a:r>
                        <a:rPr lang="en-GB" sz="1800" b="1" dirty="0">
                          <a:effectLst/>
                        </a:rPr>
                        <a:t>Accuracy</a:t>
                      </a:r>
                      <a:endParaRPr lang="en-GB" sz="14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GB" sz="1800" b="1">
                          <a:effectLst/>
                        </a:rPr>
                        <a:t>0.6093</a:t>
                      </a:r>
                      <a:endParaRPr lang="en-GB" sz="14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2398308"/>
                  </a:ext>
                </a:extLst>
              </a:tr>
              <a:tr h="513813">
                <a:tc>
                  <a:txBody>
                    <a:bodyPr/>
                    <a:lstStyle/>
                    <a:p>
                      <a:pPr algn="ctr">
                        <a:lnSpc>
                          <a:spcPct val="150000"/>
                        </a:lnSpc>
                        <a:spcAft>
                          <a:spcPts val="800"/>
                        </a:spcAft>
                      </a:pPr>
                      <a:r>
                        <a:rPr lang="en-GB" sz="1800" b="1" dirty="0">
                          <a:effectLst/>
                        </a:rPr>
                        <a:t>Sensitivity</a:t>
                      </a:r>
                      <a:endParaRPr lang="en-GB" sz="14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GB" sz="1800" b="1" dirty="0">
                          <a:effectLst/>
                        </a:rPr>
                        <a:t>0.61</a:t>
                      </a:r>
                      <a:endParaRPr lang="en-GB" sz="14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27773540"/>
                  </a:ext>
                </a:extLst>
              </a:tr>
              <a:tr h="513813">
                <a:tc>
                  <a:txBody>
                    <a:bodyPr/>
                    <a:lstStyle/>
                    <a:p>
                      <a:pPr algn="ctr">
                        <a:lnSpc>
                          <a:spcPct val="150000"/>
                        </a:lnSpc>
                        <a:spcAft>
                          <a:spcPts val="800"/>
                        </a:spcAft>
                      </a:pPr>
                      <a:r>
                        <a:rPr lang="en-GB" sz="1800" b="1" dirty="0">
                          <a:effectLst/>
                        </a:rPr>
                        <a:t>Specificity</a:t>
                      </a:r>
                      <a:endParaRPr lang="en-GB" sz="14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GB" sz="1800" b="1">
                          <a:effectLst/>
                        </a:rPr>
                        <a:t>0.9919</a:t>
                      </a:r>
                      <a:endParaRPr lang="en-GB" sz="14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36383210"/>
                  </a:ext>
                </a:extLst>
              </a:tr>
              <a:tr h="513813">
                <a:tc>
                  <a:txBody>
                    <a:bodyPr/>
                    <a:lstStyle/>
                    <a:p>
                      <a:pPr algn="ctr">
                        <a:lnSpc>
                          <a:spcPct val="150000"/>
                        </a:lnSpc>
                        <a:spcAft>
                          <a:spcPts val="800"/>
                        </a:spcAft>
                      </a:pPr>
                      <a:r>
                        <a:rPr lang="en-GB" sz="1800" b="1" dirty="0">
                          <a:effectLst/>
                        </a:rPr>
                        <a:t>Precision</a:t>
                      </a:r>
                      <a:endParaRPr lang="en-GB" sz="14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GB" sz="1800" b="1">
                          <a:effectLst/>
                        </a:rPr>
                        <a:t>0.0105</a:t>
                      </a:r>
                      <a:endParaRPr lang="en-GB" sz="14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35015615"/>
                  </a:ext>
                </a:extLst>
              </a:tr>
              <a:tr h="513813">
                <a:tc>
                  <a:txBody>
                    <a:bodyPr/>
                    <a:lstStyle/>
                    <a:p>
                      <a:pPr algn="ctr">
                        <a:lnSpc>
                          <a:spcPct val="150000"/>
                        </a:lnSpc>
                        <a:spcAft>
                          <a:spcPts val="800"/>
                        </a:spcAft>
                      </a:pPr>
                      <a:r>
                        <a:rPr lang="en-GB" sz="1800" b="1" dirty="0">
                          <a:effectLst/>
                        </a:rPr>
                        <a:t>F1 score</a:t>
                      </a:r>
                      <a:endParaRPr lang="en-GB" sz="14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GB" sz="1800" b="1" dirty="0">
                          <a:effectLst/>
                        </a:rPr>
                        <a:t>0.91</a:t>
                      </a:r>
                      <a:endParaRPr lang="en-GB" sz="14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4940203"/>
                  </a:ext>
                </a:extLst>
              </a:tr>
              <a:tr h="513813">
                <a:tc>
                  <a:txBody>
                    <a:bodyPr/>
                    <a:lstStyle/>
                    <a:p>
                      <a:pPr algn="ctr">
                        <a:lnSpc>
                          <a:spcPct val="150000"/>
                        </a:lnSpc>
                        <a:spcAft>
                          <a:spcPts val="800"/>
                        </a:spcAft>
                      </a:pPr>
                      <a:r>
                        <a:rPr lang="en-GB" sz="1800" b="1">
                          <a:effectLst/>
                        </a:rPr>
                        <a:t>Area under ROC curve</a:t>
                      </a:r>
                      <a:endParaRPr lang="en-GB" sz="14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GB" sz="1800" b="1" dirty="0">
                          <a:effectLst/>
                        </a:rPr>
                        <a:t>0.6089</a:t>
                      </a:r>
                      <a:endParaRPr lang="en-GB" sz="14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02846558"/>
                  </a:ext>
                </a:extLst>
              </a:tr>
            </a:tbl>
          </a:graphicData>
        </a:graphic>
      </p:graphicFrame>
      <p:sp>
        <p:nvSpPr>
          <p:cNvPr id="6" name="TextBox 5">
            <a:extLst>
              <a:ext uri="{FF2B5EF4-FFF2-40B4-BE49-F238E27FC236}">
                <a16:creationId xmlns:a16="http://schemas.microsoft.com/office/drawing/2014/main" id="{FD8E45BF-335F-69F2-1B56-293523C7530F}"/>
              </a:ext>
            </a:extLst>
          </p:cNvPr>
          <p:cNvSpPr txBox="1"/>
          <p:nvPr/>
        </p:nvSpPr>
        <p:spPr>
          <a:xfrm>
            <a:off x="7633252" y="565079"/>
            <a:ext cx="4320209" cy="4816703"/>
          </a:xfrm>
          <a:prstGeom prst="rect">
            <a:avLst/>
          </a:prstGeom>
          <a:noFill/>
        </p:spPr>
        <p:txBody>
          <a:bodyPr wrap="square" rtlCol="0">
            <a:spAutoFit/>
          </a:bodyPr>
          <a:lstStyle/>
          <a:p>
            <a:pPr marL="285750" indent="-285750" algn="just">
              <a:lnSpc>
                <a:spcPct val="150000"/>
              </a:lnSpc>
              <a:spcAft>
                <a:spcPts val="800"/>
              </a:spcAft>
              <a:buFont typeface="Arial" panose="020B0604020202020204" pitchFamily="34" charset="0"/>
              <a:buChar char="•"/>
            </a:pPr>
            <a:r>
              <a:rPr lang="en-IN" sz="1800" dirty="0">
                <a:effectLst/>
                <a:latin typeface="Arial" panose="020B0604020202020204" pitchFamily="34" charset="0"/>
                <a:ea typeface="Times New Roman" panose="02020603050405020304" pitchFamily="18" charset="0"/>
                <a:cs typeface="Arial" panose="020B0604020202020204" pitchFamily="34" charset="0"/>
              </a:rPr>
              <a:t>This confusion matrix shows that correctly classified attrition count is 143 ,incorrectly positive classified attrition count is 95,correctly negative classified attrition count is 98,incorrectly negative classified attrition count is 158.</a:t>
            </a:r>
          </a:p>
          <a:p>
            <a:pPr marL="285750" indent="-285750" algn="just">
              <a:lnSpc>
                <a:spcPct val="150000"/>
              </a:lnSpc>
              <a:spcAft>
                <a:spcPts val="800"/>
              </a:spcAft>
              <a:buFont typeface="Arial" panose="020B0604020202020204" pitchFamily="34" charset="0"/>
              <a:buChar char="•"/>
            </a:pPr>
            <a:r>
              <a:rPr lang="en-IN" sz="1800" dirty="0">
                <a:effectLst/>
                <a:latin typeface="Arial" panose="020B0604020202020204" pitchFamily="34" charset="0"/>
                <a:ea typeface="Times New Roman" panose="02020603050405020304" pitchFamily="18" charset="0"/>
                <a:cs typeface="Arial" panose="020B0604020202020204" pitchFamily="34" charset="0"/>
              </a:rPr>
              <a:t>Since, accuracy of logistic model is 0.6093 it implies that 60.93 % of times our test results are correct</a:t>
            </a:r>
          </a:p>
          <a:p>
            <a:pPr algn="just">
              <a:lnSpc>
                <a:spcPct val="150000"/>
              </a:lnSpc>
              <a:spcAft>
                <a:spcPts val="8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 </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632451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CD93D0-6F05-EDBC-B288-6D5980270A0F}"/>
              </a:ext>
            </a:extLst>
          </p:cNvPr>
          <p:cNvSpPr txBox="1"/>
          <p:nvPr/>
        </p:nvSpPr>
        <p:spPr>
          <a:xfrm>
            <a:off x="0" y="0"/>
            <a:ext cx="12192000" cy="7844263"/>
          </a:xfrm>
          <a:prstGeom prst="rect">
            <a:avLst/>
          </a:prstGeom>
          <a:noFill/>
        </p:spPr>
        <p:txBody>
          <a:bodyPr wrap="square" rtlCol="0">
            <a:spAutoFit/>
          </a:bodyPr>
          <a:lstStyle/>
          <a:p>
            <a:pPr algn="ctr">
              <a:lnSpc>
                <a:spcPct val="107000"/>
              </a:lnSpc>
              <a:spcAft>
                <a:spcPts val="800"/>
              </a:spcAft>
            </a:pPr>
            <a:endParaRPr lang="en-GB" sz="2000" b="1" u="sng" dirty="0">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r>
              <a:rPr lang="en-GB" sz="2400" b="1" u="sng" dirty="0">
                <a:latin typeface="Arial" panose="020B0604020202020204" pitchFamily="34" charset="0"/>
                <a:ea typeface="Calibri" panose="020F0502020204030204" pitchFamily="34" charset="0"/>
                <a:cs typeface="Arial" panose="020B0604020202020204" pitchFamily="34" charset="0"/>
              </a:rPr>
              <a:t>INTRODUCTION</a:t>
            </a:r>
            <a:endParaRPr lang="en-GB" b="1" u="sng" dirty="0">
              <a:latin typeface="Arial" panose="020B0604020202020204" pitchFamily="34" charset="0"/>
              <a:ea typeface="Calibri" panose="020F0502020204030204" pitchFamily="34" charset="0"/>
              <a:cs typeface="Arial" panose="020B0604020202020204" pitchFamily="34" charset="0"/>
            </a:endParaRPr>
          </a:p>
          <a:p>
            <a:pPr algn="ctr">
              <a:lnSpc>
                <a:spcPct val="107000"/>
              </a:lnSpc>
              <a:spcAft>
                <a:spcPts val="800"/>
              </a:spcAft>
            </a:pPr>
            <a:endParaRPr lang="en-GB" sz="2000" b="1" u="sng" dirty="0">
              <a:effectLst/>
              <a:latin typeface="Arial" panose="020B0604020202020204" pitchFamily="34" charset="0"/>
              <a:ea typeface="Calibri" panose="020F0502020204030204" pitchFamily="34" charset="0"/>
              <a:cs typeface="Arial" panose="020B0604020202020204" pitchFamily="34" charset="0"/>
            </a:endParaRPr>
          </a:p>
          <a:p>
            <a:pPr marL="342900" indent="-342900" algn="just">
              <a:lnSpc>
                <a:spcPct val="150000"/>
              </a:lnSpc>
              <a:spcAft>
                <a:spcPts val="800"/>
              </a:spcAft>
              <a:buFont typeface="Arial" panose="020B0604020202020204" pitchFamily="34" charset="0"/>
              <a:buChar char="•"/>
            </a:pPr>
            <a:r>
              <a:rPr lang="en-GB" dirty="0">
                <a:effectLst/>
                <a:latin typeface="Arial" panose="020B0604020202020204" pitchFamily="34" charset="0"/>
                <a:ea typeface="Calibri" panose="020F0502020204030204" pitchFamily="34" charset="0"/>
                <a:cs typeface="Arial" panose="020B0604020202020204" pitchFamily="34" charset="0"/>
              </a:rPr>
              <a:t>Attrition is said to be the gradual reduction in the number of employees through retirement, resignation or death. It can also be said as Employee Turnover or Employee Defection.</a:t>
            </a:r>
          </a:p>
          <a:p>
            <a:pPr marL="342900" indent="-342900" algn="just">
              <a:lnSpc>
                <a:spcPct val="150000"/>
              </a:lnSpc>
              <a:spcAft>
                <a:spcPts val="800"/>
              </a:spcAft>
              <a:buFont typeface="Arial" panose="020B0604020202020204" pitchFamily="34" charset="0"/>
              <a:buChar char="•"/>
            </a:pPr>
            <a:r>
              <a:rPr lang="en-GB" dirty="0">
                <a:effectLst/>
                <a:latin typeface="Arial" panose="020B0604020202020204" pitchFamily="34" charset="0"/>
                <a:ea typeface="Calibri" panose="020F0502020204030204" pitchFamily="34" charset="0"/>
                <a:cs typeface="Arial" panose="020B0604020202020204" pitchFamily="34" charset="0"/>
              </a:rPr>
              <a:t>Attrition means that number of employees leaves an organization from a specific group over a period of time.</a:t>
            </a:r>
          </a:p>
          <a:p>
            <a:pPr marL="342900" indent="-342900" algn="just">
              <a:lnSpc>
                <a:spcPct val="150000"/>
              </a:lnSpc>
              <a:spcAft>
                <a:spcPts val="800"/>
              </a:spcAft>
              <a:buFont typeface="Arial" panose="020B0604020202020204" pitchFamily="34" charset="0"/>
              <a:buChar char="•"/>
            </a:pPr>
            <a:r>
              <a:rPr lang="en-GB" dirty="0">
                <a:effectLst/>
                <a:latin typeface="Arial" panose="020B0604020202020204" pitchFamily="34" charset="0"/>
                <a:ea typeface="Calibri" panose="020F0502020204030204" pitchFamily="34" charset="0"/>
                <a:cs typeface="Arial" panose="020B0604020202020204" pitchFamily="34" charset="0"/>
              </a:rPr>
              <a:t>Retention means employees that stay with the organization during that time frame.</a:t>
            </a:r>
          </a:p>
          <a:p>
            <a:pPr marL="342900" indent="-342900" algn="just">
              <a:lnSpc>
                <a:spcPct val="150000"/>
              </a:lnSpc>
              <a:spcAft>
                <a:spcPts val="800"/>
              </a:spcAft>
              <a:buFont typeface="Arial" panose="020B0604020202020204" pitchFamily="34" charset="0"/>
              <a:buChar char="•"/>
            </a:pPr>
            <a:r>
              <a:rPr lang="en-IN" sz="1800" dirty="0">
                <a:effectLst/>
                <a:latin typeface="Arial" panose="020B0604020202020204" pitchFamily="34" charset="0"/>
                <a:ea typeface="Times New Roman" panose="02020603050405020304" pitchFamily="18" charset="0"/>
                <a:cs typeface="Arial" panose="020B0604020202020204" pitchFamily="34" charset="0"/>
              </a:rPr>
              <a:t>The present research work would be helpful for most companies to know about their employee's satisfaction levels and get some useful information that would aid in controlling the attrition rate</a:t>
            </a:r>
            <a:r>
              <a:rPr lang="en-GB" sz="1800" dirty="0">
                <a:latin typeface="Arial" panose="020B0604020202020204" pitchFamily="34" charset="0"/>
                <a:ea typeface="Times New Roman" panose="02020603050405020304" pitchFamily="18" charset="0"/>
                <a:cs typeface="Arial" panose="020B0604020202020204" pitchFamily="34" charset="0"/>
              </a:rPr>
              <a:t>.</a:t>
            </a:r>
            <a:endParaRPr lang="en-GB" sz="1800" b="1" u="sng"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GB" sz="1800" b="1" dirty="0">
                <a:latin typeface="Arial" panose="020B0604020202020204" pitchFamily="34" charset="0"/>
                <a:cs typeface="Arial" panose="020B0604020202020204" pitchFamily="34" charset="0"/>
              </a:rPr>
              <a:t>REASONS BEHIND EMPLOYEES ATTRITION</a:t>
            </a:r>
            <a:endParaRPr lang="en-GB" sz="2000" b="1" dirty="0">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n-GB" sz="1800" b="0" i="0" dirty="0">
                <a:effectLst/>
                <a:latin typeface="Arial" panose="020B0604020202020204" pitchFamily="34" charset="0"/>
                <a:cs typeface="Arial" panose="020B0604020202020204" pitchFamily="34" charset="0"/>
              </a:rPr>
              <a:t>Low salaries.</a:t>
            </a:r>
          </a:p>
          <a:p>
            <a:pPr marL="342900" indent="-342900" algn="just">
              <a:lnSpc>
                <a:spcPct val="150000"/>
              </a:lnSpc>
              <a:buFont typeface="Arial" panose="020B0604020202020204" pitchFamily="34" charset="0"/>
              <a:buChar char="•"/>
            </a:pPr>
            <a:r>
              <a:rPr lang="en-GB" sz="1800" b="0" i="0" dirty="0">
                <a:effectLst/>
                <a:latin typeface="Arial" panose="020B0604020202020204" pitchFamily="34" charset="0"/>
                <a:cs typeface="Arial" panose="020B0604020202020204" pitchFamily="34" charset="0"/>
              </a:rPr>
              <a:t>Limited bonus or incentive structures.</a:t>
            </a:r>
          </a:p>
          <a:p>
            <a:pPr marL="342900" indent="-342900" algn="just">
              <a:lnSpc>
                <a:spcPct val="150000"/>
              </a:lnSpc>
              <a:buFont typeface="Arial" panose="020B0604020202020204" pitchFamily="34" charset="0"/>
              <a:buChar char="•"/>
            </a:pPr>
            <a:r>
              <a:rPr lang="en-GB" sz="1800" b="0" i="0" dirty="0">
                <a:effectLst/>
                <a:latin typeface="Arial" panose="020B0604020202020204" pitchFamily="34" charset="0"/>
                <a:cs typeface="Arial" panose="020B0604020202020204" pitchFamily="34" charset="0"/>
              </a:rPr>
              <a:t>Inadequate vacation time.</a:t>
            </a:r>
          </a:p>
          <a:p>
            <a:pPr marL="342900" indent="-342900" algn="just">
              <a:lnSpc>
                <a:spcPct val="150000"/>
              </a:lnSpc>
              <a:buFont typeface="Arial" panose="020B0604020202020204" pitchFamily="34" charset="0"/>
              <a:buChar char="•"/>
            </a:pPr>
            <a:r>
              <a:rPr lang="en-GB" sz="1800" b="0" i="0" dirty="0">
                <a:effectLst/>
                <a:latin typeface="Arial" panose="020B0604020202020204" pitchFamily="34" charset="0"/>
                <a:cs typeface="Arial" panose="020B0604020202020204" pitchFamily="34" charset="0"/>
              </a:rPr>
              <a:t>Lack of health insurance or other benefits.</a:t>
            </a:r>
          </a:p>
          <a:p>
            <a:pPr marL="342900" indent="-342900" algn="just">
              <a:lnSpc>
                <a:spcPct val="150000"/>
              </a:lnSpc>
              <a:buFont typeface="Arial" panose="020B0604020202020204" pitchFamily="34" charset="0"/>
              <a:buChar char="•"/>
            </a:pPr>
            <a:r>
              <a:rPr lang="en-GB" sz="1800" b="0" i="0" dirty="0">
                <a:effectLst/>
                <a:latin typeface="Arial" panose="020B0604020202020204" pitchFamily="34" charset="0"/>
                <a:cs typeface="Arial" panose="020B0604020202020204" pitchFamily="34" charset="0"/>
              </a:rPr>
              <a:t>Lack of performance recognition or rewards.</a:t>
            </a:r>
          </a:p>
          <a:p>
            <a:pPr marL="342900" indent="-342900" algn="just">
              <a:lnSpc>
                <a:spcPct val="150000"/>
              </a:lnSpc>
              <a:spcAft>
                <a:spcPts val="800"/>
              </a:spcAft>
              <a:buFont typeface="Arial" panose="020B0604020202020204" pitchFamily="34" charset="0"/>
              <a:buChar char="•"/>
            </a:pPr>
            <a:endParaRPr lang="en-GB" dirty="0">
              <a:effectLst/>
              <a:latin typeface="Arial" panose="020B0604020202020204" pitchFamily="34" charset="0"/>
              <a:ea typeface="Calibri" panose="020F0502020204030204" pitchFamily="34" charset="0"/>
              <a:cs typeface="Arial" panose="020B0604020202020204" pitchFamily="34" charset="0"/>
            </a:endParaRPr>
          </a:p>
          <a:p>
            <a:pPr marL="342900" indent="-342900" algn="just">
              <a:lnSpc>
                <a:spcPct val="107000"/>
              </a:lnSpc>
              <a:spcAft>
                <a:spcPts val="800"/>
              </a:spcAft>
              <a:buFont typeface="Arial" panose="020B0604020202020204" pitchFamily="34" charset="0"/>
              <a:buChar char="•"/>
            </a:pPr>
            <a:endParaRPr lang="en-GB" dirty="0">
              <a:effectLst/>
              <a:latin typeface="Arial" panose="020B0604020202020204" pitchFamily="34" charset="0"/>
              <a:ea typeface="Calibri" panose="020F0502020204030204" pitchFamily="34" charset="0"/>
              <a:cs typeface="Arial" panose="020B0604020202020204" pitchFamily="34" charset="0"/>
            </a:endParaRPr>
          </a:p>
          <a:p>
            <a:endParaRPr lang="en-GB" sz="14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F84B3E5C-00FC-0002-2BD9-4216BFD49803}"/>
              </a:ext>
            </a:extLst>
          </p:cNvPr>
          <p:cNvSpPr/>
          <p:nvPr/>
        </p:nvSpPr>
        <p:spPr>
          <a:xfrm>
            <a:off x="219075" y="0"/>
            <a:ext cx="2286000" cy="12668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5" name="Picture 4" descr="A picture containing cartoon, screenshot, footwear, clothing&#10;&#10;Description automatically generated">
            <a:extLst>
              <a:ext uri="{FF2B5EF4-FFF2-40B4-BE49-F238E27FC236}">
                <a16:creationId xmlns:a16="http://schemas.microsoft.com/office/drawing/2014/main" id="{41819CC8-5224-9321-13EE-4BA9C97F64EA}"/>
              </a:ext>
            </a:extLst>
          </p:cNvPr>
          <p:cNvPicPr>
            <a:picLocks noChangeAspect="1"/>
          </p:cNvPicPr>
          <p:nvPr/>
        </p:nvPicPr>
        <p:blipFill>
          <a:blip r:embed="rId2"/>
          <a:stretch>
            <a:fillRect/>
          </a:stretch>
        </p:blipFill>
        <p:spPr>
          <a:xfrm>
            <a:off x="219075" y="0"/>
            <a:ext cx="2286001" cy="1266824"/>
          </a:xfrm>
          <a:prstGeom prst="rect">
            <a:avLst/>
          </a:prstGeom>
        </p:spPr>
      </p:pic>
    </p:spTree>
    <p:extLst>
      <p:ext uri="{BB962C8B-B14F-4D97-AF65-F5344CB8AC3E}">
        <p14:creationId xmlns:p14="http://schemas.microsoft.com/office/powerpoint/2010/main" val="40985950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E8D669-D357-B755-D13B-323EFBB680DC}"/>
              </a:ext>
            </a:extLst>
          </p:cNvPr>
          <p:cNvSpPr txBox="1"/>
          <p:nvPr/>
        </p:nvSpPr>
        <p:spPr>
          <a:xfrm>
            <a:off x="0" y="0"/>
            <a:ext cx="12280900" cy="923330"/>
          </a:xfrm>
          <a:prstGeom prst="rect">
            <a:avLst/>
          </a:prstGeom>
          <a:noFill/>
        </p:spPr>
        <p:txBody>
          <a:bodyPr wrap="square" rtlCol="0">
            <a:spAutoFit/>
          </a:bodyPr>
          <a:lstStyle/>
          <a:p>
            <a:r>
              <a:rPr lang="en-GB" b="1" dirty="0"/>
              <a:t>2. Random Forest</a:t>
            </a:r>
          </a:p>
          <a:p>
            <a:endParaRPr lang="en-GB" dirty="0"/>
          </a:p>
          <a:p>
            <a:endParaRPr lang="en-GB" dirty="0"/>
          </a:p>
        </p:txBody>
      </p:sp>
      <p:graphicFrame>
        <p:nvGraphicFramePr>
          <p:cNvPr id="3" name="Table 2">
            <a:extLst>
              <a:ext uri="{FF2B5EF4-FFF2-40B4-BE49-F238E27FC236}">
                <a16:creationId xmlns:a16="http://schemas.microsoft.com/office/drawing/2014/main" id="{029181C9-EA81-6637-2CBB-71304B80DD3E}"/>
              </a:ext>
            </a:extLst>
          </p:cNvPr>
          <p:cNvGraphicFramePr>
            <a:graphicFrameLocks noGrp="1"/>
          </p:cNvGraphicFramePr>
          <p:nvPr>
            <p:extLst>
              <p:ext uri="{D42A27DB-BD31-4B8C-83A1-F6EECF244321}">
                <p14:modId xmlns:p14="http://schemas.microsoft.com/office/powerpoint/2010/main" val="3117361121"/>
              </p:ext>
            </p:extLst>
          </p:nvPr>
        </p:nvGraphicFramePr>
        <p:xfrm>
          <a:off x="317501" y="457201"/>
          <a:ext cx="5270500" cy="2031999"/>
        </p:xfrm>
        <a:graphic>
          <a:graphicData uri="http://schemas.openxmlformats.org/drawingml/2006/table">
            <a:tbl>
              <a:tblPr firstRow="1" firstCol="1" bandRow="1">
                <a:tableStyleId>{5C22544A-7EE6-4342-B048-85BDC9FD1C3A}</a:tableStyleId>
              </a:tblPr>
              <a:tblGrid>
                <a:gridCol w="1376041">
                  <a:extLst>
                    <a:ext uri="{9D8B030D-6E8A-4147-A177-3AD203B41FA5}">
                      <a16:colId xmlns:a16="http://schemas.microsoft.com/office/drawing/2014/main" val="1047043247"/>
                    </a:ext>
                  </a:extLst>
                </a:gridCol>
                <a:gridCol w="2077395">
                  <a:extLst>
                    <a:ext uri="{9D8B030D-6E8A-4147-A177-3AD203B41FA5}">
                      <a16:colId xmlns:a16="http://schemas.microsoft.com/office/drawing/2014/main" val="2673553286"/>
                    </a:ext>
                  </a:extLst>
                </a:gridCol>
                <a:gridCol w="1817064">
                  <a:extLst>
                    <a:ext uri="{9D8B030D-6E8A-4147-A177-3AD203B41FA5}">
                      <a16:colId xmlns:a16="http://schemas.microsoft.com/office/drawing/2014/main" val="957258481"/>
                    </a:ext>
                  </a:extLst>
                </a:gridCol>
              </a:tblGrid>
              <a:tr h="677333">
                <a:tc>
                  <a:txBody>
                    <a:bodyPr/>
                    <a:lstStyle/>
                    <a:p>
                      <a:pPr algn="just">
                        <a:lnSpc>
                          <a:spcPct val="150000"/>
                        </a:lnSpc>
                        <a:spcAft>
                          <a:spcPts val="800"/>
                        </a:spcAft>
                      </a:pPr>
                      <a:r>
                        <a:rPr lang="en-GB" sz="1400">
                          <a:effectLst/>
                        </a:rPr>
                        <a:t> </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1</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800"/>
                        </a:spcAft>
                      </a:pPr>
                      <a:r>
                        <a:rPr lang="en-GB" sz="1800" b="1">
                          <a:effectLst/>
                          <a:latin typeface="Arial" panose="020B0604020202020204" pitchFamily="34" charset="0"/>
                          <a:cs typeface="Arial" panose="020B0604020202020204" pitchFamily="34" charset="0"/>
                        </a:rPr>
                        <a:t>0</a:t>
                      </a:r>
                      <a:endParaRPr lang="en-GB" sz="1400" b="1">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117632492"/>
                  </a:ext>
                </a:extLst>
              </a:tr>
              <a:tr h="677333">
                <a:tc>
                  <a:txBody>
                    <a:bodyPr/>
                    <a:lstStyle/>
                    <a:p>
                      <a:pPr algn="ctr">
                        <a:lnSpc>
                          <a:spcPct val="150000"/>
                        </a:lnSpc>
                        <a:spcAft>
                          <a:spcPts val="800"/>
                        </a:spcAft>
                      </a:pPr>
                      <a:r>
                        <a:rPr lang="en-GB" sz="1400" dirty="0">
                          <a:effectLst/>
                        </a:rPr>
                        <a:t>1</a:t>
                      </a:r>
                      <a:endParaRPr lang="en-GB"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247</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0</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361738158"/>
                  </a:ext>
                </a:extLst>
              </a:tr>
              <a:tr h="677333">
                <a:tc>
                  <a:txBody>
                    <a:bodyPr/>
                    <a:lstStyle/>
                    <a:p>
                      <a:pPr algn="ctr">
                        <a:lnSpc>
                          <a:spcPct val="150000"/>
                        </a:lnSpc>
                        <a:spcAft>
                          <a:spcPts val="800"/>
                        </a:spcAft>
                      </a:pPr>
                      <a:r>
                        <a:rPr lang="en-GB" sz="1400" dirty="0">
                          <a:effectLst/>
                        </a:rPr>
                        <a:t>0</a:t>
                      </a:r>
                      <a:endParaRPr lang="en-GB"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45</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2</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688052033"/>
                  </a:ext>
                </a:extLst>
              </a:tr>
            </a:tbl>
          </a:graphicData>
        </a:graphic>
      </p:graphicFrame>
      <p:sp>
        <p:nvSpPr>
          <p:cNvPr id="4" name="TextBox 3">
            <a:extLst>
              <a:ext uri="{FF2B5EF4-FFF2-40B4-BE49-F238E27FC236}">
                <a16:creationId xmlns:a16="http://schemas.microsoft.com/office/drawing/2014/main" id="{95AD4F06-3023-CCCF-55D3-BA95EEC210FB}"/>
              </a:ext>
            </a:extLst>
          </p:cNvPr>
          <p:cNvSpPr txBox="1"/>
          <p:nvPr/>
        </p:nvSpPr>
        <p:spPr>
          <a:xfrm>
            <a:off x="317501" y="2489200"/>
            <a:ext cx="5435599" cy="646331"/>
          </a:xfrm>
          <a:prstGeom prst="rect">
            <a:avLst/>
          </a:prstGeom>
          <a:noFill/>
        </p:spPr>
        <p:txBody>
          <a:bodyPr wrap="square" rtlCol="0">
            <a:spAutoFit/>
          </a:bodyPr>
          <a:lstStyle/>
          <a:p>
            <a:endParaRPr lang="en-GB" dirty="0"/>
          </a:p>
          <a:p>
            <a:endParaRPr lang="en-GB" dirty="0"/>
          </a:p>
        </p:txBody>
      </p:sp>
      <p:graphicFrame>
        <p:nvGraphicFramePr>
          <p:cNvPr id="5" name="Table 4">
            <a:extLst>
              <a:ext uri="{FF2B5EF4-FFF2-40B4-BE49-F238E27FC236}">
                <a16:creationId xmlns:a16="http://schemas.microsoft.com/office/drawing/2014/main" id="{6720B984-26EB-6DF4-B85D-588A379AA7A1}"/>
              </a:ext>
            </a:extLst>
          </p:cNvPr>
          <p:cNvGraphicFramePr>
            <a:graphicFrameLocks noGrp="1"/>
          </p:cNvGraphicFramePr>
          <p:nvPr>
            <p:extLst>
              <p:ext uri="{D42A27DB-BD31-4B8C-83A1-F6EECF244321}">
                <p14:modId xmlns:p14="http://schemas.microsoft.com/office/powerpoint/2010/main" val="2817820322"/>
              </p:ext>
            </p:extLst>
          </p:nvPr>
        </p:nvGraphicFramePr>
        <p:xfrm>
          <a:off x="368301" y="2844798"/>
          <a:ext cx="6464299" cy="2997200"/>
        </p:xfrm>
        <a:graphic>
          <a:graphicData uri="http://schemas.openxmlformats.org/drawingml/2006/table">
            <a:tbl>
              <a:tblPr firstRow="1" firstCol="1" bandRow="1">
                <a:tableStyleId>{5C22544A-7EE6-4342-B048-85BDC9FD1C3A}</a:tableStyleId>
              </a:tblPr>
              <a:tblGrid>
                <a:gridCol w="3132519">
                  <a:extLst>
                    <a:ext uri="{9D8B030D-6E8A-4147-A177-3AD203B41FA5}">
                      <a16:colId xmlns:a16="http://schemas.microsoft.com/office/drawing/2014/main" val="820548061"/>
                    </a:ext>
                  </a:extLst>
                </a:gridCol>
                <a:gridCol w="3331780">
                  <a:extLst>
                    <a:ext uri="{9D8B030D-6E8A-4147-A177-3AD203B41FA5}">
                      <a16:colId xmlns:a16="http://schemas.microsoft.com/office/drawing/2014/main" val="1967770115"/>
                    </a:ext>
                  </a:extLst>
                </a:gridCol>
              </a:tblGrid>
              <a:tr h="599440">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Accuracy</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800"/>
                        </a:spcAft>
                      </a:pPr>
                      <a:r>
                        <a:rPr lang="en-GB" sz="1800" b="1" dirty="0">
                          <a:solidFill>
                            <a:schemeClr val="bg1"/>
                          </a:solidFill>
                          <a:effectLst/>
                          <a:latin typeface="Arial" panose="020B0604020202020204" pitchFamily="34" charset="0"/>
                          <a:cs typeface="Arial" panose="020B0604020202020204" pitchFamily="34" charset="0"/>
                        </a:rPr>
                        <a:t>0.85</a:t>
                      </a:r>
                      <a:endParaRPr lang="en-GB" sz="14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465685884"/>
                  </a:ext>
                </a:extLst>
              </a:tr>
              <a:tr h="599440">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Sensitivity</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800"/>
                        </a:spcAft>
                      </a:pPr>
                      <a:r>
                        <a:rPr lang="en-GB" sz="1800" b="1">
                          <a:effectLst/>
                          <a:latin typeface="Arial" panose="020B0604020202020204" pitchFamily="34" charset="0"/>
                          <a:cs typeface="Arial" panose="020B0604020202020204" pitchFamily="34" charset="0"/>
                        </a:rPr>
                        <a:t>1</a:t>
                      </a:r>
                      <a:endParaRPr lang="en-GB" sz="1400" b="1">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641533784"/>
                  </a:ext>
                </a:extLst>
              </a:tr>
              <a:tr h="599440">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Specificity</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0.042</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742130187"/>
                  </a:ext>
                </a:extLst>
              </a:tr>
              <a:tr h="599440">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Precision</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0.85</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657311854"/>
                  </a:ext>
                </a:extLst>
              </a:tr>
              <a:tr h="599440">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F1 score</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0.92</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893554768"/>
                  </a:ext>
                </a:extLst>
              </a:tr>
            </a:tbl>
          </a:graphicData>
        </a:graphic>
      </p:graphicFrame>
      <p:sp>
        <p:nvSpPr>
          <p:cNvPr id="6" name="Rectangle 1">
            <a:extLst>
              <a:ext uri="{FF2B5EF4-FFF2-40B4-BE49-F238E27FC236}">
                <a16:creationId xmlns:a16="http://schemas.microsoft.com/office/drawing/2014/main" id="{E14820E2-96E7-A35A-9AA0-785FC9A941EB}"/>
              </a:ext>
            </a:extLst>
          </p:cNvPr>
          <p:cNvSpPr>
            <a:spLocks noChangeArrowheads="1"/>
          </p:cNvSpPr>
          <p:nvPr/>
        </p:nvSpPr>
        <p:spPr bwMode="auto">
          <a:xfrm>
            <a:off x="-9189347" y="3424238"/>
            <a:ext cx="2137326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sp>
        <p:nvSpPr>
          <p:cNvPr id="7" name="TextBox 6">
            <a:extLst>
              <a:ext uri="{FF2B5EF4-FFF2-40B4-BE49-F238E27FC236}">
                <a16:creationId xmlns:a16="http://schemas.microsoft.com/office/drawing/2014/main" id="{24D18E7A-C78F-8DED-3190-1D11D0B17858}"/>
              </a:ext>
            </a:extLst>
          </p:cNvPr>
          <p:cNvSpPr txBox="1"/>
          <p:nvPr/>
        </p:nvSpPr>
        <p:spPr>
          <a:xfrm>
            <a:off x="6996701" y="575353"/>
            <a:ext cx="5106256" cy="4927631"/>
          </a:xfrm>
          <a:prstGeom prst="rect">
            <a:avLst/>
          </a:prstGeom>
          <a:noFill/>
        </p:spPr>
        <p:txBody>
          <a:bodyPr wrap="square" rtlCol="0">
            <a:spAutoFit/>
          </a:bodyPr>
          <a:lstStyle/>
          <a:p>
            <a:pPr marL="285750" indent="-285750" algn="just">
              <a:lnSpc>
                <a:spcPct val="150000"/>
              </a:lnSpc>
              <a:spcAft>
                <a:spcPts val="800"/>
              </a:spcAft>
              <a:buFont typeface="Arial" panose="020B0604020202020204" pitchFamily="34" charset="0"/>
              <a:buChar char="•"/>
            </a:pPr>
            <a:r>
              <a:rPr lang="en-IN" sz="1800" dirty="0">
                <a:effectLst/>
                <a:latin typeface="Arial" panose="020B0604020202020204" pitchFamily="34" charset="0"/>
                <a:ea typeface="Times New Roman" panose="02020603050405020304" pitchFamily="18" charset="0"/>
                <a:cs typeface="Arial" panose="020B0604020202020204" pitchFamily="34" charset="0"/>
              </a:rPr>
              <a:t>This confusion matrix shows that correctly classified attrition count is 247 ,incorrectly positive classified </a:t>
            </a:r>
            <a:r>
              <a:rPr lang="en-IN" sz="1800" dirty="0" err="1">
                <a:effectLst/>
                <a:latin typeface="Arial" panose="020B0604020202020204" pitchFamily="34" charset="0"/>
                <a:ea typeface="Times New Roman" panose="02020603050405020304" pitchFamily="18" charset="0"/>
                <a:cs typeface="Arial" panose="020B0604020202020204" pitchFamily="34" charset="0"/>
              </a:rPr>
              <a:t>attrtion</a:t>
            </a:r>
            <a:r>
              <a:rPr lang="en-IN" sz="1800" dirty="0">
                <a:effectLst/>
                <a:latin typeface="Arial" panose="020B0604020202020204" pitchFamily="34" charset="0"/>
                <a:ea typeface="Times New Roman" panose="02020603050405020304" pitchFamily="18" charset="0"/>
                <a:cs typeface="Arial" panose="020B0604020202020204" pitchFamily="34" charset="0"/>
              </a:rPr>
              <a:t> count is 45,correctly negative classified attrition count is 0,incorrectly negative classified attrition count is 2.</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marL="285750" indent="-285750" algn="just">
              <a:lnSpc>
                <a:spcPct val="150000"/>
              </a:lnSpc>
              <a:spcAft>
                <a:spcPts val="800"/>
              </a:spcAft>
              <a:buFont typeface="Arial" panose="020B0604020202020204" pitchFamily="34" charset="0"/>
              <a:buChar char="•"/>
            </a:pPr>
            <a:r>
              <a:rPr lang="en-IN" sz="1800" dirty="0">
                <a:effectLst/>
                <a:latin typeface="Arial" panose="020B0604020202020204" pitchFamily="34" charset="0"/>
                <a:ea typeface="Times New Roman" panose="02020603050405020304" pitchFamily="18" charset="0"/>
                <a:cs typeface="Arial" panose="020B0604020202020204" pitchFamily="34" charset="0"/>
              </a:rPr>
              <a:t>Accuracy of random forest model is 0.85 it implies that 85 % of times our test results are correct.</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50000"/>
              </a:lnSpc>
              <a:spcAft>
                <a:spcPts val="800"/>
              </a:spcAft>
            </a:pP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67261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5F8E62-B05D-6BEE-5615-411C811A4564}"/>
              </a:ext>
            </a:extLst>
          </p:cNvPr>
          <p:cNvSpPr txBox="1"/>
          <p:nvPr/>
        </p:nvSpPr>
        <p:spPr>
          <a:xfrm>
            <a:off x="0" y="0"/>
            <a:ext cx="12065000" cy="923330"/>
          </a:xfrm>
          <a:prstGeom prst="rect">
            <a:avLst/>
          </a:prstGeom>
          <a:noFill/>
        </p:spPr>
        <p:txBody>
          <a:bodyPr wrap="square" rtlCol="0">
            <a:spAutoFit/>
          </a:bodyPr>
          <a:lstStyle/>
          <a:p>
            <a:r>
              <a:rPr lang="en-GB" b="1" dirty="0"/>
              <a:t>3.Support Vector Machine</a:t>
            </a:r>
          </a:p>
          <a:p>
            <a:endParaRPr lang="en-GB" dirty="0"/>
          </a:p>
          <a:p>
            <a:endParaRPr lang="en-GB" dirty="0"/>
          </a:p>
        </p:txBody>
      </p:sp>
      <p:graphicFrame>
        <p:nvGraphicFramePr>
          <p:cNvPr id="3" name="Table 2">
            <a:extLst>
              <a:ext uri="{FF2B5EF4-FFF2-40B4-BE49-F238E27FC236}">
                <a16:creationId xmlns:a16="http://schemas.microsoft.com/office/drawing/2014/main" id="{9F4500F7-6CF9-11A3-79E5-1969BC02BFB1}"/>
              </a:ext>
            </a:extLst>
          </p:cNvPr>
          <p:cNvGraphicFramePr>
            <a:graphicFrameLocks noGrp="1"/>
          </p:cNvGraphicFramePr>
          <p:nvPr>
            <p:extLst>
              <p:ext uri="{D42A27DB-BD31-4B8C-83A1-F6EECF244321}">
                <p14:modId xmlns:p14="http://schemas.microsoft.com/office/powerpoint/2010/main" val="1412397273"/>
              </p:ext>
            </p:extLst>
          </p:nvPr>
        </p:nvGraphicFramePr>
        <p:xfrm>
          <a:off x="127001" y="482600"/>
          <a:ext cx="6273799" cy="2628900"/>
        </p:xfrm>
        <a:graphic>
          <a:graphicData uri="http://schemas.openxmlformats.org/drawingml/2006/table">
            <a:tbl>
              <a:tblPr firstRow="1" firstCol="1" bandRow="1">
                <a:tableStyleId>{5C22544A-7EE6-4342-B048-85BDC9FD1C3A}</a:tableStyleId>
              </a:tblPr>
              <a:tblGrid>
                <a:gridCol w="3040205">
                  <a:extLst>
                    <a:ext uri="{9D8B030D-6E8A-4147-A177-3AD203B41FA5}">
                      <a16:colId xmlns:a16="http://schemas.microsoft.com/office/drawing/2014/main" val="3972043169"/>
                    </a:ext>
                  </a:extLst>
                </a:gridCol>
                <a:gridCol w="3233594">
                  <a:extLst>
                    <a:ext uri="{9D8B030D-6E8A-4147-A177-3AD203B41FA5}">
                      <a16:colId xmlns:a16="http://schemas.microsoft.com/office/drawing/2014/main" val="516677240"/>
                    </a:ext>
                  </a:extLst>
                </a:gridCol>
              </a:tblGrid>
              <a:tr h="525780">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Accuracy</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800"/>
                        </a:spcAft>
                      </a:pPr>
                      <a:r>
                        <a:rPr lang="en-GB" sz="1800" b="1">
                          <a:effectLst/>
                          <a:latin typeface="Arial" panose="020B0604020202020204" pitchFamily="34" charset="0"/>
                          <a:cs typeface="Arial" panose="020B0604020202020204" pitchFamily="34" charset="0"/>
                        </a:rPr>
                        <a:t>0.88</a:t>
                      </a:r>
                      <a:endParaRPr lang="en-GB" sz="1400" b="1">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757589333"/>
                  </a:ext>
                </a:extLst>
              </a:tr>
              <a:tr h="525780">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Sensitivity</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800"/>
                        </a:spcAft>
                      </a:pPr>
                      <a:r>
                        <a:rPr lang="en-GB" sz="1800" b="1">
                          <a:effectLst/>
                          <a:latin typeface="Arial" panose="020B0604020202020204" pitchFamily="34" charset="0"/>
                          <a:cs typeface="Arial" panose="020B0604020202020204" pitchFamily="34" charset="0"/>
                        </a:rPr>
                        <a:t>0.98</a:t>
                      </a:r>
                      <a:endParaRPr lang="en-GB" sz="1400" b="1">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584516917"/>
                  </a:ext>
                </a:extLst>
              </a:tr>
              <a:tr h="525780">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Specificity</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800"/>
                        </a:spcAft>
                      </a:pPr>
                      <a:r>
                        <a:rPr lang="en-GB" sz="1800" b="1">
                          <a:effectLst/>
                          <a:latin typeface="Arial" panose="020B0604020202020204" pitchFamily="34" charset="0"/>
                          <a:cs typeface="Arial" panose="020B0604020202020204" pitchFamily="34" charset="0"/>
                        </a:rPr>
                        <a:t>0</a:t>
                      </a:r>
                      <a:endParaRPr lang="en-GB" sz="1400" b="1">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107250245"/>
                  </a:ext>
                </a:extLst>
              </a:tr>
              <a:tr h="525780">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Precision</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800"/>
                        </a:spcAft>
                      </a:pPr>
                      <a:r>
                        <a:rPr lang="en-GB" sz="1800" b="1">
                          <a:effectLst/>
                          <a:latin typeface="Arial" panose="020B0604020202020204" pitchFamily="34" charset="0"/>
                          <a:cs typeface="Arial" panose="020B0604020202020204" pitchFamily="34" charset="0"/>
                        </a:rPr>
                        <a:t>0.88</a:t>
                      </a:r>
                      <a:endParaRPr lang="en-GB" sz="1400" b="1">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967519912"/>
                  </a:ext>
                </a:extLst>
              </a:tr>
              <a:tr h="525780">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F1 score</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0.93</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693641709"/>
                  </a:ext>
                </a:extLst>
              </a:tr>
            </a:tbl>
          </a:graphicData>
        </a:graphic>
      </p:graphicFrame>
      <p:sp>
        <p:nvSpPr>
          <p:cNvPr id="4" name="TextBox 3">
            <a:extLst>
              <a:ext uri="{FF2B5EF4-FFF2-40B4-BE49-F238E27FC236}">
                <a16:creationId xmlns:a16="http://schemas.microsoft.com/office/drawing/2014/main" id="{A2054EBE-6BCF-11C4-050A-9531F42C441B}"/>
              </a:ext>
            </a:extLst>
          </p:cNvPr>
          <p:cNvSpPr txBox="1"/>
          <p:nvPr/>
        </p:nvSpPr>
        <p:spPr>
          <a:xfrm>
            <a:off x="127000" y="3111500"/>
            <a:ext cx="8775700" cy="646331"/>
          </a:xfrm>
          <a:prstGeom prst="rect">
            <a:avLst/>
          </a:prstGeom>
          <a:noFill/>
        </p:spPr>
        <p:txBody>
          <a:bodyPr wrap="square" rtlCol="0">
            <a:spAutoFit/>
          </a:bodyPr>
          <a:lstStyle/>
          <a:p>
            <a:r>
              <a:rPr lang="en-GB" b="1" dirty="0"/>
              <a:t>4.Naïve bayes </a:t>
            </a:r>
          </a:p>
          <a:p>
            <a:endParaRPr lang="en-GB" dirty="0"/>
          </a:p>
        </p:txBody>
      </p:sp>
      <p:graphicFrame>
        <p:nvGraphicFramePr>
          <p:cNvPr id="5" name="Table 4">
            <a:extLst>
              <a:ext uri="{FF2B5EF4-FFF2-40B4-BE49-F238E27FC236}">
                <a16:creationId xmlns:a16="http://schemas.microsoft.com/office/drawing/2014/main" id="{A34FA5CD-3161-B035-3E0D-6A90544D6770}"/>
              </a:ext>
            </a:extLst>
          </p:cNvPr>
          <p:cNvGraphicFramePr>
            <a:graphicFrameLocks noGrp="1"/>
          </p:cNvGraphicFramePr>
          <p:nvPr>
            <p:extLst>
              <p:ext uri="{D42A27DB-BD31-4B8C-83A1-F6EECF244321}">
                <p14:modId xmlns:p14="http://schemas.microsoft.com/office/powerpoint/2010/main" val="4087642381"/>
              </p:ext>
            </p:extLst>
          </p:nvPr>
        </p:nvGraphicFramePr>
        <p:xfrm>
          <a:off x="177799" y="3594100"/>
          <a:ext cx="6172201" cy="2781300"/>
        </p:xfrm>
        <a:graphic>
          <a:graphicData uri="http://schemas.openxmlformats.org/drawingml/2006/table">
            <a:tbl>
              <a:tblPr firstRow="1" firstCol="1" bandRow="1">
                <a:tableStyleId>{5C22544A-7EE6-4342-B048-85BDC9FD1C3A}</a:tableStyleId>
              </a:tblPr>
              <a:tblGrid>
                <a:gridCol w="2990973">
                  <a:extLst>
                    <a:ext uri="{9D8B030D-6E8A-4147-A177-3AD203B41FA5}">
                      <a16:colId xmlns:a16="http://schemas.microsoft.com/office/drawing/2014/main" val="187446977"/>
                    </a:ext>
                  </a:extLst>
                </a:gridCol>
                <a:gridCol w="3181228">
                  <a:extLst>
                    <a:ext uri="{9D8B030D-6E8A-4147-A177-3AD203B41FA5}">
                      <a16:colId xmlns:a16="http://schemas.microsoft.com/office/drawing/2014/main" val="2035454738"/>
                    </a:ext>
                  </a:extLst>
                </a:gridCol>
              </a:tblGrid>
              <a:tr h="556260">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Accuracy</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0.813</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666909711"/>
                  </a:ext>
                </a:extLst>
              </a:tr>
              <a:tr h="556260">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Sensitivity</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800"/>
                        </a:spcAft>
                      </a:pPr>
                      <a:r>
                        <a:rPr lang="en-GB" sz="1800" b="1">
                          <a:effectLst/>
                          <a:latin typeface="Arial" panose="020B0604020202020204" pitchFamily="34" charset="0"/>
                          <a:cs typeface="Arial" panose="020B0604020202020204" pitchFamily="34" charset="0"/>
                        </a:rPr>
                        <a:t>0.88</a:t>
                      </a:r>
                      <a:endParaRPr lang="en-GB" sz="1400" b="1">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81835946"/>
                  </a:ext>
                </a:extLst>
              </a:tr>
              <a:tr h="556260">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Specificity</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0.89</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87538300"/>
                  </a:ext>
                </a:extLst>
              </a:tr>
              <a:tr h="556260">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Precision</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0.89</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776996288"/>
                  </a:ext>
                </a:extLst>
              </a:tr>
              <a:tr h="556260">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F1 score</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0.88</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379539871"/>
                  </a:ext>
                </a:extLst>
              </a:tr>
            </a:tbl>
          </a:graphicData>
        </a:graphic>
      </p:graphicFrame>
      <p:sp>
        <p:nvSpPr>
          <p:cNvPr id="6" name="TextBox 5">
            <a:extLst>
              <a:ext uri="{FF2B5EF4-FFF2-40B4-BE49-F238E27FC236}">
                <a16:creationId xmlns:a16="http://schemas.microsoft.com/office/drawing/2014/main" id="{6F309974-90BE-14E5-9765-DA18FEA01E91}"/>
              </a:ext>
            </a:extLst>
          </p:cNvPr>
          <p:cNvSpPr txBox="1"/>
          <p:nvPr/>
        </p:nvSpPr>
        <p:spPr>
          <a:xfrm>
            <a:off x="6647380" y="349321"/>
            <a:ext cx="5219272" cy="2031325"/>
          </a:xfrm>
          <a:prstGeom prst="rect">
            <a:avLst/>
          </a:prstGeom>
          <a:noFill/>
        </p:spPr>
        <p:txBody>
          <a:bodyPr wrap="square" rtlCol="0">
            <a:spAutoFit/>
          </a:bodyPr>
          <a:lstStyle/>
          <a:p>
            <a:pPr>
              <a:lnSpc>
                <a:spcPct val="150000"/>
              </a:lnSpc>
            </a:pPr>
            <a:endParaRPr lang="en-IN" dirty="0">
              <a:latin typeface="Arial" panose="020B0604020202020204" pitchFamily="34" charset="0"/>
              <a:ea typeface="Times New Roman" panose="02020603050405020304" pitchFamily="18" charset="0"/>
              <a:cs typeface="Arial" panose="020B0604020202020204" pitchFamily="34" charset="0"/>
            </a:endParaRPr>
          </a:p>
          <a:p>
            <a:pPr marL="285750" indent="-285750">
              <a:lnSpc>
                <a:spcPct val="150000"/>
              </a:lnSpc>
              <a:buFont typeface="Arial" panose="020B0604020202020204" pitchFamily="34" charset="0"/>
              <a:buChar char="•"/>
            </a:pPr>
            <a:r>
              <a:rPr lang="en-IN" dirty="0">
                <a:latin typeface="Arial" panose="020B0604020202020204" pitchFamily="34" charset="0"/>
                <a:ea typeface="Times New Roman" panose="02020603050405020304" pitchFamily="18" charset="0"/>
                <a:cs typeface="Arial" panose="020B0604020202020204" pitchFamily="34" charset="0"/>
              </a:rPr>
              <a:t>A</a:t>
            </a:r>
            <a:r>
              <a:rPr lang="en-IN" sz="1800" dirty="0">
                <a:effectLst/>
                <a:latin typeface="Arial" panose="020B0604020202020204" pitchFamily="34" charset="0"/>
                <a:ea typeface="Times New Roman" panose="02020603050405020304" pitchFamily="18" charset="0"/>
                <a:cs typeface="Arial" panose="020B0604020202020204" pitchFamily="34" charset="0"/>
              </a:rPr>
              <a:t>ccuracy of support vector machine model is 0.88 it implies that 88 % of times our test results are correct.</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endParaRPr lang="en-GB" dirty="0"/>
          </a:p>
        </p:txBody>
      </p:sp>
      <p:sp>
        <p:nvSpPr>
          <p:cNvPr id="7" name="TextBox 6">
            <a:extLst>
              <a:ext uri="{FF2B5EF4-FFF2-40B4-BE49-F238E27FC236}">
                <a16:creationId xmlns:a16="http://schemas.microsoft.com/office/drawing/2014/main" id="{F0A07BC4-5400-4CED-E465-53881723B61B}"/>
              </a:ext>
            </a:extLst>
          </p:cNvPr>
          <p:cNvSpPr txBox="1"/>
          <p:nvPr/>
        </p:nvSpPr>
        <p:spPr>
          <a:xfrm>
            <a:off x="6647380" y="3503488"/>
            <a:ext cx="5366821" cy="161582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1800" dirty="0">
                <a:effectLst/>
                <a:latin typeface="Arial" panose="020B0604020202020204" pitchFamily="34" charset="0"/>
                <a:ea typeface="Times New Roman" panose="02020603050405020304" pitchFamily="18" charset="0"/>
                <a:cs typeface="Arial" panose="020B0604020202020204" pitchFamily="34" charset="0"/>
              </a:rPr>
              <a:t>Accuracy of naïve bayes classifier model is 0.813 it implies that 81.3 % of times our test results are correct.</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endParaRPr lang="en-GB" dirty="0"/>
          </a:p>
        </p:txBody>
      </p:sp>
    </p:spTree>
    <p:extLst>
      <p:ext uri="{BB962C8B-B14F-4D97-AF65-F5344CB8AC3E}">
        <p14:creationId xmlns:p14="http://schemas.microsoft.com/office/powerpoint/2010/main" val="6441436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852868-0515-9ED1-9010-CEF4C2830FAF}"/>
              </a:ext>
            </a:extLst>
          </p:cNvPr>
          <p:cNvSpPr txBox="1"/>
          <p:nvPr/>
        </p:nvSpPr>
        <p:spPr>
          <a:xfrm>
            <a:off x="0" y="0"/>
            <a:ext cx="9740900" cy="646331"/>
          </a:xfrm>
          <a:prstGeom prst="rect">
            <a:avLst/>
          </a:prstGeom>
          <a:noFill/>
        </p:spPr>
        <p:txBody>
          <a:bodyPr wrap="square" rtlCol="0">
            <a:spAutoFit/>
          </a:bodyPr>
          <a:lstStyle/>
          <a:p>
            <a:r>
              <a:rPr lang="en-GB" dirty="0"/>
              <a:t>5.</a:t>
            </a:r>
            <a:r>
              <a:rPr lang="en-GB" b="1" dirty="0"/>
              <a:t>K Nearest Neighbours</a:t>
            </a:r>
          </a:p>
          <a:p>
            <a:endParaRPr lang="en-GB" dirty="0"/>
          </a:p>
        </p:txBody>
      </p:sp>
      <p:graphicFrame>
        <p:nvGraphicFramePr>
          <p:cNvPr id="3" name="Table 2">
            <a:extLst>
              <a:ext uri="{FF2B5EF4-FFF2-40B4-BE49-F238E27FC236}">
                <a16:creationId xmlns:a16="http://schemas.microsoft.com/office/drawing/2014/main" id="{F53E6914-C79A-7A8A-FBD8-E9CE8D203B10}"/>
              </a:ext>
            </a:extLst>
          </p:cNvPr>
          <p:cNvGraphicFramePr>
            <a:graphicFrameLocks noGrp="1"/>
          </p:cNvGraphicFramePr>
          <p:nvPr>
            <p:extLst>
              <p:ext uri="{D42A27DB-BD31-4B8C-83A1-F6EECF244321}">
                <p14:modId xmlns:p14="http://schemas.microsoft.com/office/powerpoint/2010/main" val="1346429707"/>
              </p:ext>
            </p:extLst>
          </p:nvPr>
        </p:nvGraphicFramePr>
        <p:xfrm>
          <a:off x="228600" y="482601"/>
          <a:ext cx="5867400" cy="1866900"/>
        </p:xfrm>
        <a:graphic>
          <a:graphicData uri="http://schemas.openxmlformats.org/drawingml/2006/table">
            <a:tbl>
              <a:tblPr firstRow="1" firstCol="1" bandRow="1">
                <a:tableStyleId>{5C22544A-7EE6-4342-B048-85BDC9FD1C3A}</a:tableStyleId>
              </a:tblPr>
              <a:tblGrid>
                <a:gridCol w="1923404">
                  <a:extLst>
                    <a:ext uri="{9D8B030D-6E8A-4147-A177-3AD203B41FA5}">
                      <a16:colId xmlns:a16="http://schemas.microsoft.com/office/drawing/2014/main" val="2628112955"/>
                    </a:ext>
                  </a:extLst>
                </a:gridCol>
                <a:gridCol w="1921144">
                  <a:extLst>
                    <a:ext uri="{9D8B030D-6E8A-4147-A177-3AD203B41FA5}">
                      <a16:colId xmlns:a16="http://schemas.microsoft.com/office/drawing/2014/main" val="1449014978"/>
                    </a:ext>
                  </a:extLst>
                </a:gridCol>
                <a:gridCol w="2022852">
                  <a:extLst>
                    <a:ext uri="{9D8B030D-6E8A-4147-A177-3AD203B41FA5}">
                      <a16:colId xmlns:a16="http://schemas.microsoft.com/office/drawing/2014/main" val="2624788087"/>
                    </a:ext>
                  </a:extLst>
                </a:gridCol>
              </a:tblGrid>
              <a:tr h="622300">
                <a:tc>
                  <a:txBody>
                    <a:bodyPr/>
                    <a:lstStyle/>
                    <a:p>
                      <a:pPr algn="ctr">
                        <a:lnSpc>
                          <a:spcPct val="150000"/>
                        </a:lnSpc>
                        <a:spcAft>
                          <a:spcPts val="800"/>
                        </a:spcAft>
                      </a:pPr>
                      <a:r>
                        <a:rPr lang="en-GB" sz="1400">
                          <a:effectLst/>
                        </a:rPr>
                        <a:t> </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1</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800"/>
                        </a:spcAft>
                      </a:pPr>
                      <a:r>
                        <a:rPr lang="en-GB" sz="1800" b="1">
                          <a:effectLst/>
                          <a:latin typeface="Arial" panose="020B0604020202020204" pitchFamily="34" charset="0"/>
                          <a:cs typeface="Arial" panose="020B0604020202020204" pitchFamily="34" charset="0"/>
                        </a:rPr>
                        <a:t>0</a:t>
                      </a:r>
                      <a:endParaRPr lang="en-GB" sz="1400" b="1">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955488874"/>
                  </a:ext>
                </a:extLst>
              </a:tr>
              <a:tr h="622300">
                <a:tc>
                  <a:txBody>
                    <a:bodyPr/>
                    <a:lstStyle/>
                    <a:p>
                      <a:pPr algn="ctr">
                        <a:lnSpc>
                          <a:spcPct val="150000"/>
                        </a:lnSpc>
                        <a:spcAft>
                          <a:spcPts val="800"/>
                        </a:spcAft>
                      </a:pPr>
                      <a:r>
                        <a:rPr lang="en-GB" sz="1400">
                          <a:effectLst/>
                        </a:rPr>
                        <a:t>1</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232</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800"/>
                        </a:spcAft>
                      </a:pPr>
                      <a:r>
                        <a:rPr lang="en-GB" sz="1800" b="1">
                          <a:effectLst/>
                          <a:latin typeface="Arial" panose="020B0604020202020204" pitchFamily="34" charset="0"/>
                          <a:cs typeface="Arial" panose="020B0604020202020204" pitchFamily="34" charset="0"/>
                        </a:rPr>
                        <a:t>15</a:t>
                      </a:r>
                      <a:endParaRPr lang="en-GB" sz="1400" b="1">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456026045"/>
                  </a:ext>
                </a:extLst>
              </a:tr>
              <a:tr h="622300">
                <a:tc>
                  <a:txBody>
                    <a:bodyPr/>
                    <a:lstStyle/>
                    <a:p>
                      <a:pPr algn="ctr">
                        <a:lnSpc>
                          <a:spcPct val="150000"/>
                        </a:lnSpc>
                        <a:spcAft>
                          <a:spcPts val="800"/>
                        </a:spcAft>
                      </a:pPr>
                      <a:r>
                        <a:rPr lang="en-GB" sz="1400">
                          <a:effectLst/>
                        </a:rPr>
                        <a:t>0</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39</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8</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412329064"/>
                  </a:ext>
                </a:extLst>
              </a:tr>
            </a:tbl>
          </a:graphicData>
        </a:graphic>
      </p:graphicFrame>
      <p:graphicFrame>
        <p:nvGraphicFramePr>
          <p:cNvPr id="5" name="Table 4">
            <a:extLst>
              <a:ext uri="{FF2B5EF4-FFF2-40B4-BE49-F238E27FC236}">
                <a16:creationId xmlns:a16="http://schemas.microsoft.com/office/drawing/2014/main" id="{C7A813CF-66BC-0719-2301-E60DAD9A87B6}"/>
              </a:ext>
            </a:extLst>
          </p:cNvPr>
          <p:cNvGraphicFramePr>
            <a:graphicFrameLocks noGrp="1"/>
          </p:cNvGraphicFramePr>
          <p:nvPr>
            <p:extLst>
              <p:ext uri="{D42A27DB-BD31-4B8C-83A1-F6EECF244321}">
                <p14:modId xmlns:p14="http://schemas.microsoft.com/office/powerpoint/2010/main" val="4182411553"/>
              </p:ext>
            </p:extLst>
          </p:nvPr>
        </p:nvGraphicFramePr>
        <p:xfrm>
          <a:off x="228601" y="2603500"/>
          <a:ext cx="6832599" cy="3160873"/>
        </p:xfrm>
        <a:graphic>
          <a:graphicData uri="http://schemas.openxmlformats.org/drawingml/2006/table">
            <a:tbl>
              <a:tblPr firstRow="1" firstCol="1" bandRow="1">
                <a:tableStyleId>{5C22544A-7EE6-4342-B048-85BDC9FD1C3A}</a:tableStyleId>
              </a:tblPr>
              <a:tblGrid>
                <a:gridCol w="3310992">
                  <a:extLst>
                    <a:ext uri="{9D8B030D-6E8A-4147-A177-3AD203B41FA5}">
                      <a16:colId xmlns:a16="http://schemas.microsoft.com/office/drawing/2014/main" val="2118682929"/>
                    </a:ext>
                  </a:extLst>
                </a:gridCol>
                <a:gridCol w="3521607">
                  <a:extLst>
                    <a:ext uri="{9D8B030D-6E8A-4147-A177-3AD203B41FA5}">
                      <a16:colId xmlns:a16="http://schemas.microsoft.com/office/drawing/2014/main" val="161573106"/>
                    </a:ext>
                  </a:extLst>
                </a:gridCol>
              </a:tblGrid>
              <a:tr h="468473">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Accuracy</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0.82</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177222113"/>
                  </a:ext>
                </a:extLst>
              </a:tr>
              <a:tr h="673100">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Sensitivity</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800"/>
                        </a:spcAft>
                      </a:pPr>
                      <a:r>
                        <a:rPr lang="en-GB" sz="1800" b="1">
                          <a:effectLst/>
                          <a:latin typeface="Arial" panose="020B0604020202020204" pitchFamily="34" charset="0"/>
                          <a:cs typeface="Arial" panose="020B0604020202020204" pitchFamily="34" charset="0"/>
                        </a:rPr>
                        <a:t>0.9392</a:t>
                      </a:r>
                      <a:endParaRPr lang="en-GB" sz="1400" b="1">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536883459"/>
                  </a:ext>
                </a:extLst>
              </a:tr>
              <a:tr h="673100">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Specificity</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0.1702</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548012604"/>
                  </a:ext>
                </a:extLst>
              </a:tr>
              <a:tr h="673100">
                <a:tc>
                  <a:txBody>
                    <a:bodyPr/>
                    <a:lstStyle/>
                    <a:p>
                      <a:pPr algn="ctr">
                        <a:lnSpc>
                          <a:spcPct val="150000"/>
                        </a:lnSpc>
                        <a:spcAft>
                          <a:spcPts val="800"/>
                        </a:spcAft>
                      </a:pPr>
                      <a:r>
                        <a:rPr lang="en-GB" sz="1800" b="1">
                          <a:effectLst/>
                          <a:latin typeface="Arial" panose="020B0604020202020204" pitchFamily="34" charset="0"/>
                          <a:cs typeface="Arial" panose="020B0604020202020204" pitchFamily="34" charset="0"/>
                        </a:rPr>
                        <a:t>Precision</a:t>
                      </a:r>
                      <a:endParaRPr lang="en-GB" sz="1400" b="1">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0.86</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624810768"/>
                  </a:ext>
                </a:extLst>
              </a:tr>
              <a:tr h="673100">
                <a:tc>
                  <a:txBody>
                    <a:bodyPr/>
                    <a:lstStyle/>
                    <a:p>
                      <a:pPr algn="ctr">
                        <a:lnSpc>
                          <a:spcPct val="150000"/>
                        </a:lnSpc>
                        <a:spcAft>
                          <a:spcPts val="800"/>
                        </a:spcAft>
                      </a:pPr>
                      <a:r>
                        <a:rPr lang="en-GB" sz="1800" b="1">
                          <a:effectLst/>
                          <a:latin typeface="Arial" panose="020B0604020202020204" pitchFamily="34" charset="0"/>
                          <a:cs typeface="Arial" panose="020B0604020202020204" pitchFamily="34" charset="0"/>
                        </a:rPr>
                        <a:t>F1 score</a:t>
                      </a:r>
                      <a:endParaRPr lang="en-GB" sz="1400" b="1">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0.90</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003943269"/>
                  </a:ext>
                </a:extLst>
              </a:tr>
            </a:tbl>
          </a:graphicData>
        </a:graphic>
      </p:graphicFrame>
      <p:sp>
        <p:nvSpPr>
          <p:cNvPr id="6" name="TextBox 5">
            <a:extLst>
              <a:ext uri="{FF2B5EF4-FFF2-40B4-BE49-F238E27FC236}">
                <a16:creationId xmlns:a16="http://schemas.microsoft.com/office/drawing/2014/main" id="{560B27DC-05D7-DAE3-11D0-EC8C203A5959}"/>
              </a:ext>
            </a:extLst>
          </p:cNvPr>
          <p:cNvSpPr txBox="1"/>
          <p:nvPr/>
        </p:nvSpPr>
        <p:spPr>
          <a:xfrm>
            <a:off x="7325474" y="482601"/>
            <a:ext cx="4637925" cy="407419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1800" dirty="0">
                <a:effectLst/>
                <a:latin typeface="Arial" panose="020B0604020202020204" pitchFamily="34" charset="0"/>
                <a:ea typeface="Times New Roman" panose="02020603050405020304" pitchFamily="18" charset="0"/>
                <a:cs typeface="Arial" panose="020B0604020202020204" pitchFamily="34" charset="0"/>
              </a:rPr>
              <a:t>This confusion matrix shows that correctly classified attrition count is 232 ,incorrectly positive classified attrition count is 39,correctly negative classified attrition count is 15,incorrectly negative classified attrition count is 8. </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endParaRPr lang="en-IN" dirty="0">
              <a:latin typeface="Times New Roman" panose="02020603050405020304" pitchFamily="18" charset="0"/>
              <a:ea typeface="Times New Roman" panose="02020603050405020304" pitchFamily="18" charset="0"/>
            </a:endParaRPr>
          </a:p>
          <a:p>
            <a:pPr marL="285750" indent="-285750">
              <a:lnSpc>
                <a:spcPct val="150000"/>
              </a:lnSpc>
              <a:buFont typeface="Arial" panose="020B0604020202020204" pitchFamily="34" charset="0"/>
              <a:buChar char="•"/>
            </a:pPr>
            <a:r>
              <a:rPr lang="en-IN" dirty="0">
                <a:latin typeface="Arial" panose="020B0604020202020204" pitchFamily="34" charset="0"/>
                <a:ea typeface="Times New Roman" panose="02020603050405020304" pitchFamily="18" charset="0"/>
                <a:cs typeface="Arial" panose="020B0604020202020204" pitchFamily="34" charset="0"/>
              </a:rPr>
              <a:t>A</a:t>
            </a:r>
            <a:r>
              <a:rPr lang="en-IN" sz="1800" dirty="0">
                <a:effectLst/>
                <a:latin typeface="Arial" panose="020B0604020202020204" pitchFamily="34" charset="0"/>
                <a:ea typeface="Times New Roman" panose="02020603050405020304" pitchFamily="18" charset="0"/>
                <a:cs typeface="Arial" panose="020B0604020202020204" pitchFamily="34" charset="0"/>
              </a:rPr>
              <a:t>ccuracy of K-nearest neighbour model is 0.82 it implies that 82 % of times our test results are correct</a:t>
            </a:r>
            <a:r>
              <a:rPr lang="en-IN" sz="1800" dirty="0">
                <a:effectLst/>
                <a:latin typeface="Times New Roman" panose="02020603050405020304" pitchFamily="18" charset="0"/>
                <a:ea typeface="Times New Roman" panose="02020603050405020304" pitchFamily="18" charset="0"/>
              </a:rPr>
              <a:t>.</a:t>
            </a:r>
            <a:endParaRPr lang="en-GB" dirty="0"/>
          </a:p>
        </p:txBody>
      </p:sp>
    </p:spTree>
    <p:extLst>
      <p:ext uri="{BB962C8B-B14F-4D97-AF65-F5344CB8AC3E}">
        <p14:creationId xmlns:p14="http://schemas.microsoft.com/office/powerpoint/2010/main" val="6858554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042E07-47C6-316F-5A58-2F614F45C1A3}"/>
              </a:ext>
            </a:extLst>
          </p:cNvPr>
          <p:cNvSpPr txBox="1"/>
          <p:nvPr/>
        </p:nvSpPr>
        <p:spPr>
          <a:xfrm>
            <a:off x="0" y="-565078"/>
            <a:ext cx="12192000" cy="1477328"/>
          </a:xfrm>
          <a:prstGeom prst="rect">
            <a:avLst/>
          </a:prstGeom>
          <a:noFill/>
        </p:spPr>
        <p:txBody>
          <a:bodyPr wrap="square" rtlCol="0">
            <a:spAutoFit/>
          </a:bodyPr>
          <a:lstStyle/>
          <a:p>
            <a:endParaRPr lang="en-GB" dirty="0"/>
          </a:p>
          <a:p>
            <a:endParaRPr lang="en-GB" dirty="0"/>
          </a:p>
          <a:p>
            <a:endParaRPr lang="en-GB" dirty="0"/>
          </a:p>
          <a:p>
            <a:r>
              <a:rPr lang="en-GB" dirty="0"/>
              <a:t>6</a:t>
            </a:r>
            <a:r>
              <a:rPr lang="en-GB" b="1" dirty="0">
                <a:latin typeface="Arial" panose="020B0604020202020204" pitchFamily="34" charset="0"/>
                <a:cs typeface="Arial" panose="020B0604020202020204" pitchFamily="34" charset="0"/>
              </a:rPr>
              <a:t>. Artificial Neural Network</a:t>
            </a:r>
          </a:p>
          <a:p>
            <a:endParaRPr lang="en-GB" dirty="0"/>
          </a:p>
        </p:txBody>
      </p:sp>
      <p:graphicFrame>
        <p:nvGraphicFramePr>
          <p:cNvPr id="3" name="Table 2">
            <a:extLst>
              <a:ext uri="{FF2B5EF4-FFF2-40B4-BE49-F238E27FC236}">
                <a16:creationId xmlns:a16="http://schemas.microsoft.com/office/drawing/2014/main" id="{5B38DEE1-702F-5B72-B192-F1CB4ACA68FF}"/>
              </a:ext>
            </a:extLst>
          </p:cNvPr>
          <p:cNvGraphicFramePr>
            <a:graphicFrameLocks noGrp="1"/>
          </p:cNvGraphicFramePr>
          <p:nvPr>
            <p:extLst>
              <p:ext uri="{D42A27DB-BD31-4B8C-83A1-F6EECF244321}">
                <p14:modId xmlns:p14="http://schemas.microsoft.com/office/powerpoint/2010/main" val="1331311625"/>
              </p:ext>
            </p:extLst>
          </p:nvPr>
        </p:nvGraphicFramePr>
        <p:xfrm>
          <a:off x="203200" y="780836"/>
          <a:ext cx="5727701" cy="1952088"/>
        </p:xfrm>
        <a:graphic>
          <a:graphicData uri="http://schemas.openxmlformats.org/drawingml/2006/table">
            <a:tbl>
              <a:tblPr firstRow="1" firstCol="1" bandRow="1">
                <a:tableStyleId>{5C22544A-7EE6-4342-B048-85BDC9FD1C3A}</a:tableStyleId>
              </a:tblPr>
              <a:tblGrid>
                <a:gridCol w="1877609">
                  <a:extLst>
                    <a:ext uri="{9D8B030D-6E8A-4147-A177-3AD203B41FA5}">
                      <a16:colId xmlns:a16="http://schemas.microsoft.com/office/drawing/2014/main" val="726652840"/>
                    </a:ext>
                  </a:extLst>
                </a:gridCol>
                <a:gridCol w="1875403">
                  <a:extLst>
                    <a:ext uri="{9D8B030D-6E8A-4147-A177-3AD203B41FA5}">
                      <a16:colId xmlns:a16="http://schemas.microsoft.com/office/drawing/2014/main" val="1705684800"/>
                    </a:ext>
                  </a:extLst>
                </a:gridCol>
                <a:gridCol w="1974689">
                  <a:extLst>
                    <a:ext uri="{9D8B030D-6E8A-4147-A177-3AD203B41FA5}">
                      <a16:colId xmlns:a16="http://schemas.microsoft.com/office/drawing/2014/main" val="1089564156"/>
                    </a:ext>
                  </a:extLst>
                </a:gridCol>
              </a:tblGrid>
              <a:tr h="650696">
                <a:tc>
                  <a:txBody>
                    <a:bodyPr/>
                    <a:lstStyle/>
                    <a:p>
                      <a:pPr algn="ctr">
                        <a:lnSpc>
                          <a:spcPct val="150000"/>
                        </a:lnSpc>
                        <a:spcAft>
                          <a:spcPts val="800"/>
                        </a:spcAft>
                      </a:pPr>
                      <a:r>
                        <a:rPr lang="en-GB" sz="1400">
                          <a:effectLst/>
                        </a:rPr>
                        <a:t> </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1</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0</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441391182"/>
                  </a:ext>
                </a:extLst>
              </a:tr>
              <a:tr h="650696">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1</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207</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29</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640055541"/>
                  </a:ext>
                </a:extLst>
              </a:tr>
              <a:tr h="650696">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0</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32</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26</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609121084"/>
                  </a:ext>
                </a:extLst>
              </a:tr>
            </a:tbl>
          </a:graphicData>
        </a:graphic>
      </p:graphicFrame>
      <p:graphicFrame>
        <p:nvGraphicFramePr>
          <p:cNvPr id="5" name="Table 4">
            <a:extLst>
              <a:ext uri="{FF2B5EF4-FFF2-40B4-BE49-F238E27FC236}">
                <a16:creationId xmlns:a16="http://schemas.microsoft.com/office/drawing/2014/main" id="{8066F2D0-44F9-2D82-C411-A695D85AAE38}"/>
              </a:ext>
            </a:extLst>
          </p:cNvPr>
          <p:cNvGraphicFramePr>
            <a:graphicFrameLocks noGrp="1"/>
          </p:cNvGraphicFramePr>
          <p:nvPr>
            <p:extLst>
              <p:ext uri="{D42A27DB-BD31-4B8C-83A1-F6EECF244321}">
                <p14:modId xmlns:p14="http://schemas.microsoft.com/office/powerpoint/2010/main" val="1131893617"/>
              </p:ext>
            </p:extLst>
          </p:nvPr>
        </p:nvGraphicFramePr>
        <p:xfrm>
          <a:off x="203201" y="2866490"/>
          <a:ext cx="6591300" cy="3359647"/>
        </p:xfrm>
        <a:graphic>
          <a:graphicData uri="http://schemas.openxmlformats.org/drawingml/2006/table">
            <a:tbl>
              <a:tblPr firstRow="1" firstCol="1" bandRow="1">
                <a:tableStyleId>{5C22544A-7EE6-4342-B048-85BDC9FD1C3A}</a:tableStyleId>
              </a:tblPr>
              <a:tblGrid>
                <a:gridCol w="3194062">
                  <a:extLst>
                    <a:ext uri="{9D8B030D-6E8A-4147-A177-3AD203B41FA5}">
                      <a16:colId xmlns:a16="http://schemas.microsoft.com/office/drawing/2014/main" val="4000891447"/>
                    </a:ext>
                  </a:extLst>
                </a:gridCol>
                <a:gridCol w="3397238">
                  <a:extLst>
                    <a:ext uri="{9D8B030D-6E8A-4147-A177-3AD203B41FA5}">
                      <a16:colId xmlns:a16="http://schemas.microsoft.com/office/drawing/2014/main" val="3655442252"/>
                    </a:ext>
                  </a:extLst>
                </a:gridCol>
              </a:tblGrid>
              <a:tr h="644191">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Accuracy</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800"/>
                        </a:spcAft>
                      </a:pPr>
                      <a:r>
                        <a:rPr lang="en-GB" sz="1800" b="1">
                          <a:effectLst/>
                          <a:latin typeface="Arial" panose="020B0604020202020204" pitchFamily="34" charset="0"/>
                          <a:cs typeface="Arial" panose="020B0604020202020204" pitchFamily="34" charset="0"/>
                        </a:rPr>
                        <a:t>0.79</a:t>
                      </a:r>
                      <a:endParaRPr lang="en-GB" sz="1400" b="1">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283810010"/>
                  </a:ext>
                </a:extLst>
              </a:tr>
              <a:tr h="644191">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Sensitivity</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800"/>
                        </a:spcAft>
                      </a:pPr>
                      <a:r>
                        <a:rPr lang="en-GB" sz="1800" b="1">
                          <a:effectLst/>
                          <a:latin typeface="Arial" panose="020B0604020202020204" pitchFamily="34" charset="0"/>
                          <a:cs typeface="Arial" panose="020B0604020202020204" pitchFamily="34" charset="0"/>
                        </a:rPr>
                        <a:t>0.88</a:t>
                      </a:r>
                      <a:endParaRPr lang="en-GB" sz="1400" b="1">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834375275"/>
                  </a:ext>
                </a:extLst>
              </a:tr>
              <a:tr h="644191">
                <a:tc>
                  <a:txBody>
                    <a:bodyPr/>
                    <a:lstStyle/>
                    <a:p>
                      <a:pPr algn="ctr">
                        <a:lnSpc>
                          <a:spcPct val="150000"/>
                        </a:lnSpc>
                        <a:spcAft>
                          <a:spcPts val="800"/>
                        </a:spcAft>
                      </a:pPr>
                      <a:r>
                        <a:rPr lang="en-GB" sz="1800" b="1">
                          <a:effectLst/>
                          <a:latin typeface="Arial" panose="020B0604020202020204" pitchFamily="34" charset="0"/>
                          <a:cs typeface="Arial" panose="020B0604020202020204" pitchFamily="34" charset="0"/>
                        </a:rPr>
                        <a:t>Specificity</a:t>
                      </a:r>
                      <a:endParaRPr lang="en-GB" sz="1400" b="1">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0.4482</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825743129"/>
                  </a:ext>
                </a:extLst>
              </a:tr>
              <a:tr h="782883">
                <a:tc>
                  <a:txBody>
                    <a:bodyPr/>
                    <a:lstStyle/>
                    <a:p>
                      <a:pPr algn="ctr">
                        <a:lnSpc>
                          <a:spcPct val="150000"/>
                        </a:lnSpc>
                        <a:spcAft>
                          <a:spcPts val="800"/>
                        </a:spcAft>
                      </a:pPr>
                      <a:r>
                        <a:rPr lang="en-GB" sz="1800" b="1">
                          <a:effectLst/>
                          <a:latin typeface="Arial" panose="020B0604020202020204" pitchFamily="34" charset="0"/>
                          <a:cs typeface="Arial" panose="020B0604020202020204" pitchFamily="34" charset="0"/>
                        </a:rPr>
                        <a:t>Precision</a:t>
                      </a:r>
                      <a:endParaRPr lang="en-GB" sz="1400" b="1">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0.87</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986429397"/>
                  </a:ext>
                </a:extLst>
              </a:tr>
              <a:tr h="644191">
                <a:tc>
                  <a:txBody>
                    <a:bodyPr/>
                    <a:lstStyle/>
                    <a:p>
                      <a:pPr algn="ctr">
                        <a:lnSpc>
                          <a:spcPct val="150000"/>
                        </a:lnSpc>
                        <a:spcAft>
                          <a:spcPts val="800"/>
                        </a:spcAft>
                      </a:pPr>
                      <a:r>
                        <a:rPr lang="en-GB" sz="1800" b="1">
                          <a:effectLst/>
                          <a:latin typeface="Arial" panose="020B0604020202020204" pitchFamily="34" charset="0"/>
                          <a:cs typeface="Arial" panose="020B0604020202020204" pitchFamily="34" charset="0"/>
                        </a:rPr>
                        <a:t>F1 score</a:t>
                      </a:r>
                      <a:endParaRPr lang="en-GB" sz="1400" b="1">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800"/>
                        </a:spcAft>
                      </a:pPr>
                      <a:r>
                        <a:rPr lang="en-GB" sz="1800" b="1" dirty="0">
                          <a:effectLst/>
                          <a:latin typeface="Arial" panose="020B0604020202020204" pitchFamily="34" charset="0"/>
                          <a:cs typeface="Arial" panose="020B0604020202020204" pitchFamily="34" charset="0"/>
                        </a:rPr>
                        <a:t>0.87</a:t>
                      </a:r>
                      <a:endParaRPr lang="en-GB"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589168226"/>
                  </a:ext>
                </a:extLst>
              </a:tr>
            </a:tbl>
          </a:graphicData>
        </a:graphic>
      </p:graphicFrame>
      <p:sp>
        <p:nvSpPr>
          <p:cNvPr id="7" name="TextBox 6">
            <a:extLst>
              <a:ext uri="{FF2B5EF4-FFF2-40B4-BE49-F238E27FC236}">
                <a16:creationId xmlns:a16="http://schemas.microsoft.com/office/drawing/2014/main" id="{3435091F-9544-A263-FD9F-E9B1F9E11559}"/>
              </a:ext>
            </a:extLst>
          </p:cNvPr>
          <p:cNvSpPr txBox="1"/>
          <p:nvPr/>
        </p:nvSpPr>
        <p:spPr>
          <a:xfrm>
            <a:off x="7099443" y="410966"/>
            <a:ext cx="4889357" cy="4903907"/>
          </a:xfrm>
          <a:prstGeom prst="rect">
            <a:avLst/>
          </a:prstGeom>
          <a:noFill/>
        </p:spPr>
        <p:txBody>
          <a:bodyPr wrap="square" rtlCol="0">
            <a:spAutoFit/>
          </a:bodyPr>
          <a:lstStyle/>
          <a:p>
            <a:endParaRPr lang="en-GB" dirty="0"/>
          </a:p>
          <a:p>
            <a:pPr marL="285750" indent="-285750" algn="just">
              <a:lnSpc>
                <a:spcPct val="150000"/>
              </a:lnSpc>
              <a:buFont typeface="Arial" panose="020B0604020202020204" pitchFamily="34" charset="0"/>
              <a:buChar char="•"/>
            </a:pPr>
            <a:r>
              <a:rPr lang="en-IN" sz="1800" dirty="0">
                <a:effectLst/>
                <a:latin typeface="Arial" panose="020B0604020202020204" pitchFamily="34" charset="0"/>
                <a:ea typeface="Times New Roman" panose="02020603050405020304" pitchFamily="18" charset="0"/>
                <a:cs typeface="Arial" panose="020B0604020202020204" pitchFamily="34" charset="0"/>
              </a:rPr>
              <a:t>This confusion matrix shows that correctly classified attrition count is 207 ,incorrectly positive classified </a:t>
            </a:r>
            <a:r>
              <a:rPr lang="en-IN" sz="1800" dirty="0" err="1">
                <a:effectLst/>
                <a:latin typeface="Arial" panose="020B0604020202020204" pitchFamily="34" charset="0"/>
                <a:ea typeface="Times New Roman" panose="02020603050405020304" pitchFamily="18" charset="0"/>
                <a:cs typeface="Arial" panose="020B0604020202020204" pitchFamily="34" charset="0"/>
              </a:rPr>
              <a:t>attrtion</a:t>
            </a:r>
            <a:r>
              <a:rPr lang="en-IN" sz="1800" dirty="0">
                <a:effectLst/>
                <a:latin typeface="Arial" panose="020B0604020202020204" pitchFamily="34" charset="0"/>
                <a:ea typeface="Times New Roman" panose="02020603050405020304" pitchFamily="18" charset="0"/>
                <a:cs typeface="Arial" panose="020B0604020202020204" pitchFamily="34" charset="0"/>
              </a:rPr>
              <a:t> count is 32,correctly negative classified attrition count is 29,incorrectly negative classified attrition count is 26</a:t>
            </a:r>
            <a:r>
              <a:rPr lang="en-GB" sz="1800" dirty="0">
                <a:effectLst/>
                <a:latin typeface="Arial" panose="020B0604020202020204" pitchFamily="34" charset="0"/>
                <a:ea typeface="Times New Roman" panose="02020603050405020304" pitchFamily="18" charset="0"/>
                <a:cs typeface="Arial" panose="020B0604020202020204" pitchFamily="34" charset="0"/>
              </a:rPr>
              <a:t>.</a:t>
            </a:r>
          </a:p>
          <a:p>
            <a:pPr marL="285750" indent="-285750" algn="just">
              <a:lnSpc>
                <a:spcPct val="150000"/>
              </a:lnSpc>
              <a:buFont typeface="Arial" panose="020B0604020202020204" pitchFamily="34" charset="0"/>
              <a:buChar char="•"/>
            </a:pPr>
            <a:r>
              <a:rPr lang="en-IN" sz="1800" dirty="0">
                <a:effectLst/>
                <a:latin typeface="Arial" panose="020B0604020202020204" pitchFamily="34" charset="0"/>
                <a:ea typeface="Times New Roman" panose="02020603050405020304" pitchFamily="18" charset="0"/>
                <a:cs typeface="Arial" panose="020B0604020202020204" pitchFamily="34" charset="0"/>
              </a:rPr>
              <a:t> </a:t>
            </a:r>
            <a:r>
              <a:rPr lang="en-IN" dirty="0">
                <a:latin typeface="Arial" panose="020B0604020202020204" pitchFamily="34" charset="0"/>
                <a:ea typeface="Times New Roman" panose="02020603050405020304" pitchFamily="18" charset="0"/>
                <a:cs typeface="Arial" panose="020B0604020202020204" pitchFamily="34" charset="0"/>
              </a:rPr>
              <a:t>A</a:t>
            </a:r>
            <a:r>
              <a:rPr lang="en-IN" sz="1800" dirty="0">
                <a:effectLst/>
                <a:latin typeface="Arial" panose="020B0604020202020204" pitchFamily="34" charset="0"/>
                <a:ea typeface="Times New Roman" panose="02020603050405020304" pitchFamily="18" charset="0"/>
                <a:cs typeface="Arial" panose="020B0604020202020204" pitchFamily="34" charset="0"/>
              </a:rPr>
              <a:t>ccuracy of artificial neural network model is 0.79 it implies that 79 % of times our test results are correct.</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marL="285750" indent="-285750" algn="just">
              <a:lnSpc>
                <a:spcPct val="150000"/>
              </a:lnSpc>
              <a:buFont typeface="Arial" panose="020B0604020202020204" pitchFamily="34" charset="0"/>
              <a:buChar char="•"/>
            </a:pPr>
            <a:endParaRPr lang="en-GB" dirty="0">
              <a:latin typeface="Arial" panose="020B060402020202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42173219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C467A8-B1EC-02D0-667A-E9945318A3E9}"/>
              </a:ext>
            </a:extLst>
          </p:cNvPr>
          <p:cNvSpPr txBox="1"/>
          <p:nvPr/>
        </p:nvSpPr>
        <p:spPr>
          <a:xfrm>
            <a:off x="0" y="0"/>
            <a:ext cx="12192000" cy="369332"/>
          </a:xfrm>
          <a:prstGeom prst="rect">
            <a:avLst/>
          </a:prstGeom>
          <a:noFill/>
        </p:spPr>
        <p:txBody>
          <a:bodyPr wrap="square" rtlCol="0">
            <a:spAutoFit/>
          </a:bodyPr>
          <a:lstStyle/>
          <a:p>
            <a:r>
              <a:rPr lang="en-GB" dirty="0"/>
              <a:t>                                                    </a:t>
            </a:r>
          </a:p>
        </p:txBody>
      </p:sp>
      <p:sp>
        <p:nvSpPr>
          <p:cNvPr id="9" name="TextBox 8">
            <a:extLst>
              <a:ext uri="{FF2B5EF4-FFF2-40B4-BE49-F238E27FC236}">
                <a16:creationId xmlns:a16="http://schemas.microsoft.com/office/drawing/2014/main" id="{753BB6CF-A8D6-C0CA-2E35-8E643239C806}"/>
              </a:ext>
            </a:extLst>
          </p:cNvPr>
          <p:cNvSpPr txBox="1"/>
          <p:nvPr/>
        </p:nvSpPr>
        <p:spPr>
          <a:xfrm>
            <a:off x="0" y="38100"/>
            <a:ext cx="12192000" cy="3790781"/>
          </a:xfrm>
          <a:prstGeom prst="rect">
            <a:avLst/>
          </a:prstGeom>
          <a:noFill/>
        </p:spPr>
        <p:txBody>
          <a:bodyPr wrap="square" rtlCol="0">
            <a:spAutoFit/>
          </a:bodyPr>
          <a:lstStyle/>
          <a:p>
            <a:pPr algn="just"/>
            <a:r>
              <a:rPr lang="en-IN" sz="1800" b="1" dirty="0" err="1">
                <a:effectLst/>
                <a:latin typeface="Arial" panose="020B0604020202020204" pitchFamily="34" charset="0"/>
                <a:ea typeface="Times New Roman" panose="02020603050405020304" pitchFamily="18" charset="0"/>
                <a:cs typeface="Arial" panose="020B0604020202020204" pitchFamily="34" charset="0"/>
              </a:rPr>
              <a:t>i</a:t>
            </a:r>
            <a:r>
              <a:rPr lang="en-IN" sz="1800" b="1" dirty="0">
                <a:effectLst/>
                <a:latin typeface="Arial" panose="020B0604020202020204" pitchFamily="34" charset="0"/>
                <a:ea typeface="Times New Roman" panose="02020603050405020304" pitchFamily="18" charset="0"/>
                <a:cs typeface="Arial" panose="020B0604020202020204" pitchFamily="34" charset="0"/>
              </a:rPr>
              <a:t>. Chi square test of independence of attributes (Gender)</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spcAft>
                <a:spcPts val="800"/>
              </a:spcAft>
            </a:pPr>
            <a:r>
              <a:rPr lang="en-IN" sz="1800" b="1" dirty="0">
                <a:effectLst/>
                <a:latin typeface="Arial" panose="020B0604020202020204" pitchFamily="34" charset="0"/>
                <a:ea typeface="Times New Roman" panose="02020603050405020304" pitchFamily="18" charset="0"/>
                <a:cs typeface="Arial" panose="020B0604020202020204" pitchFamily="34" charset="0"/>
              </a:rPr>
              <a:t>Hypothesis:</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spcAft>
                <a:spcPts val="8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H</a:t>
            </a:r>
            <a:r>
              <a:rPr lang="en-IN" sz="1800" baseline="-25000" dirty="0">
                <a:effectLst/>
                <a:latin typeface="Arial" panose="020B0604020202020204" pitchFamily="34" charset="0"/>
                <a:ea typeface="Times New Roman" panose="02020603050405020304" pitchFamily="18" charset="0"/>
                <a:cs typeface="Arial" panose="020B0604020202020204" pitchFamily="34" charset="0"/>
              </a:rPr>
              <a:t>01</a:t>
            </a:r>
            <a:r>
              <a:rPr lang="en-IN" sz="1800" dirty="0">
                <a:effectLst/>
                <a:latin typeface="Arial" panose="020B0604020202020204" pitchFamily="34" charset="0"/>
                <a:ea typeface="Times New Roman" panose="02020603050405020304" pitchFamily="18" charset="0"/>
                <a:cs typeface="Arial" panose="020B0604020202020204" pitchFamily="34" charset="0"/>
              </a:rPr>
              <a:t>: Attrition is independent of gender.</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spcAft>
                <a:spcPts val="8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                                   Vs</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spcAft>
                <a:spcPts val="8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H</a:t>
            </a:r>
            <a:r>
              <a:rPr lang="en-IN" sz="1800" baseline="-25000" dirty="0">
                <a:effectLst/>
                <a:latin typeface="Arial" panose="020B0604020202020204" pitchFamily="34" charset="0"/>
                <a:ea typeface="Times New Roman" panose="02020603050405020304" pitchFamily="18" charset="0"/>
                <a:cs typeface="Arial" panose="020B0604020202020204" pitchFamily="34" charset="0"/>
              </a:rPr>
              <a:t>10</a:t>
            </a:r>
            <a:r>
              <a:rPr lang="en-IN" sz="1800" dirty="0">
                <a:effectLst/>
                <a:latin typeface="Arial" panose="020B0604020202020204" pitchFamily="34" charset="0"/>
                <a:ea typeface="Times New Roman" panose="02020603050405020304" pitchFamily="18" charset="0"/>
                <a:cs typeface="Arial" panose="020B0604020202020204" pitchFamily="34" charset="0"/>
              </a:rPr>
              <a:t>: Attrition is dependent of gender.</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spcAft>
                <a:spcPts val="8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 </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 </a:t>
            </a:r>
          </a:p>
        </p:txBody>
      </p:sp>
      <p:graphicFrame>
        <p:nvGraphicFramePr>
          <p:cNvPr id="17" name="Table 16">
            <a:extLst>
              <a:ext uri="{FF2B5EF4-FFF2-40B4-BE49-F238E27FC236}">
                <a16:creationId xmlns:a16="http://schemas.microsoft.com/office/drawing/2014/main" id="{1AD5812F-D3EA-6FA3-02FA-060DEDED95FF}"/>
              </a:ext>
            </a:extLst>
          </p:cNvPr>
          <p:cNvGraphicFramePr>
            <a:graphicFrameLocks noGrp="1"/>
          </p:cNvGraphicFramePr>
          <p:nvPr>
            <p:extLst>
              <p:ext uri="{D42A27DB-BD31-4B8C-83A1-F6EECF244321}">
                <p14:modId xmlns:p14="http://schemas.microsoft.com/office/powerpoint/2010/main" val="3765682705"/>
              </p:ext>
            </p:extLst>
          </p:nvPr>
        </p:nvGraphicFramePr>
        <p:xfrm>
          <a:off x="1193800" y="2197101"/>
          <a:ext cx="9690098" cy="2169123"/>
        </p:xfrm>
        <a:graphic>
          <a:graphicData uri="http://schemas.openxmlformats.org/drawingml/2006/table">
            <a:tbl>
              <a:tblPr firstRow="1" firstCol="1" bandRow="1">
                <a:tableStyleId>{5C22544A-7EE6-4342-B048-85BDC9FD1C3A}</a:tableStyleId>
              </a:tblPr>
              <a:tblGrid>
                <a:gridCol w="1552632">
                  <a:extLst>
                    <a:ext uri="{9D8B030D-6E8A-4147-A177-3AD203B41FA5}">
                      <a16:colId xmlns:a16="http://schemas.microsoft.com/office/drawing/2014/main" val="1860309896"/>
                    </a:ext>
                  </a:extLst>
                </a:gridCol>
                <a:gridCol w="1843753">
                  <a:extLst>
                    <a:ext uri="{9D8B030D-6E8A-4147-A177-3AD203B41FA5}">
                      <a16:colId xmlns:a16="http://schemas.microsoft.com/office/drawing/2014/main" val="309268879"/>
                    </a:ext>
                  </a:extLst>
                </a:gridCol>
                <a:gridCol w="1843753">
                  <a:extLst>
                    <a:ext uri="{9D8B030D-6E8A-4147-A177-3AD203B41FA5}">
                      <a16:colId xmlns:a16="http://schemas.microsoft.com/office/drawing/2014/main" val="2771794214"/>
                    </a:ext>
                  </a:extLst>
                </a:gridCol>
                <a:gridCol w="2224980">
                  <a:extLst>
                    <a:ext uri="{9D8B030D-6E8A-4147-A177-3AD203B41FA5}">
                      <a16:colId xmlns:a16="http://schemas.microsoft.com/office/drawing/2014/main" val="1453801219"/>
                    </a:ext>
                  </a:extLst>
                </a:gridCol>
                <a:gridCol w="2224980">
                  <a:extLst>
                    <a:ext uri="{9D8B030D-6E8A-4147-A177-3AD203B41FA5}">
                      <a16:colId xmlns:a16="http://schemas.microsoft.com/office/drawing/2014/main" val="3643721240"/>
                    </a:ext>
                  </a:extLst>
                </a:gridCol>
              </a:tblGrid>
              <a:tr h="317364">
                <a:tc gridSpan="5">
                  <a:txBody>
                    <a:bodyPr/>
                    <a:lstStyle/>
                    <a:p>
                      <a:pPr algn="ctr">
                        <a:lnSpc>
                          <a:spcPct val="150000"/>
                        </a:lnSpc>
                        <a:spcAft>
                          <a:spcPts val="800"/>
                        </a:spcAft>
                      </a:pPr>
                      <a:r>
                        <a:rPr lang="en-IN" sz="1800" b="1" dirty="0">
                          <a:effectLst/>
                        </a:rPr>
                        <a:t>Crosstab</a:t>
                      </a:r>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4250815092"/>
                  </a:ext>
                </a:extLst>
              </a:tr>
              <a:tr h="317364">
                <a:tc>
                  <a:txBody>
                    <a:bodyPr/>
                    <a:lstStyle/>
                    <a:p>
                      <a:pPr algn="ctr">
                        <a:lnSpc>
                          <a:spcPct val="107000"/>
                        </a:lnSpc>
                      </a:pPr>
                      <a:endParaRPr lang="en-GB" sz="1800" dirty="0">
                        <a:effectLst/>
                        <a:latin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pPr>
                      <a:endParaRPr lang="en-GB" sz="1800" b="1" dirty="0">
                        <a:effectLst/>
                        <a:latin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800" b="1" dirty="0">
                          <a:effectLst/>
                        </a:rPr>
                        <a:t>Female</a:t>
                      </a:r>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800" b="1">
                          <a:effectLst/>
                        </a:rPr>
                        <a:t>Male</a:t>
                      </a:r>
                      <a:endParaRPr lang="en-GB" sz="18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800" b="1">
                          <a:effectLst/>
                        </a:rPr>
                        <a:t>Total</a:t>
                      </a:r>
                      <a:endParaRPr lang="en-GB" sz="18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404968384"/>
                  </a:ext>
                </a:extLst>
              </a:tr>
              <a:tr h="457711">
                <a:tc rowSpan="2">
                  <a:txBody>
                    <a:bodyPr/>
                    <a:lstStyle/>
                    <a:p>
                      <a:pPr algn="ctr">
                        <a:lnSpc>
                          <a:spcPct val="150000"/>
                        </a:lnSpc>
                        <a:spcAft>
                          <a:spcPts val="800"/>
                        </a:spcAft>
                      </a:pPr>
                      <a:r>
                        <a:rPr lang="en-IN" sz="1800" dirty="0">
                          <a:effectLst/>
                        </a:rPr>
                        <a:t>Gender</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800" b="1">
                          <a:effectLst/>
                        </a:rPr>
                        <a:t>No</a:t>
                      </a:r>
                      <a:endParaRPr lang="en-GB" sz="18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800" b="1" dirty="0">
                          <a:effectLst/>
                        </a:rPr>
                        <a:t>501</a:t>
                      </a:r>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800" b="1">
                          <a:effectLst/>
                        </a:rPr>
                        <a:t>732</a:t>
                      </a:r>
                      <a:endParaRPr lang="en-GB" sz="18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800" b="1">
                          <a:effectLst/>
                        </a:rPr>
                        <a:t>1233</a:t>
                      </a:r>
                      <a:endParaRPr lang="en-GB" sz="18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796554446"/>
                  </a:ext>
                </a:extLst>
              </a:tr>
              <a:tr h="499321">
                <a:tc vMerge="1">
                  <a:txBody>
                    <a:bodyPr/>
                    <a:lstStyle/>
                    <a:p>
                      <a:endParaRPr lang="en-GB"/>
                    </a:p>
                  </a:txBody>
                  <a:tcPr/>
                </a:tc>
                <a:tc>
                  <a:txBody>
                    <a:bodyPr/>
                    <a:lstStyle/>
                    <a:p>
                      <a:pPr algn="ctr">
                        <a:lnSpc>
                          <a:spcPct val="150000"/>
                        </a:lnSpc>
                        <a:spcAft>
                          <a:spcPts val="800"/>
                        </a:spcAft>
                      </a:pPr>
                      <a:r>
                        <a:rPr lang="en-IN" sz="1800" b="1" dirty="0">
                          <a:effectLst/>
                        </a:rPr>
                        <a:t>Yes</a:t>
                      </a:r>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800" b="1" dirty="0">
                          <a:effectLst/>
                        </a:rPr>
                        <a:t>87</a:t>
                      </a:r>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800" b="1" dirty="0">
                          <a:effectLst/>
                        </a:rPr>
                        <a:t>150</a:t>
                      </a:r>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800" b="1" dirty="0">
                          <a:effectLst/>
                        </a:rPr>
                        <a:t>237</a:t>
                      </a:r>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452526076"/>
                  </a:ext>
                </a:extLst>
              </a:tr>
              <a:tr h="457711">
                <a:tc gridSpan="2">
                  <a:txBody>
                    <a:bodyPr/>
                    <a:lstStyle/>
                    <a:p>
                      <a:pPr algn="ctr">
                        <a:lnSpc>
                          <a:spcPct val="150000"/>
                        </a:lnSpc>
                        <a:spcAft>
                          <a:spcPts val="800"/>
                        </a:spcAft>
                      </a:pPr>
                      <a:r>
                        <a:rPr lang="en-IN" sz="1800" b="1" dirty="0">
                          <a:effectLst/>
                        </a:rPr>
                        <a:t>Total</a:t>
                      </a:r>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hMerge="1">
                  <a:txBody>
                    <a:bodyPr/>
                    <a:lstStyle/>
                    <a:p>
                      <a:endParaRPr lang="en-GB"/>
                    </a:p>
                  </a:txBody>
                  <a:tcPr/>
                </a:tc>
                <a:tc>
                  <a:txBody>
                    <a:bodyPr/>
                    <a:lstStyle/>
                    <a:p>
                      <a:pPr algn="ctr">
                        <a:lnSpc>
                          <a:spcPct val="150000"/>
                        </a:lnSpc>
                        <a:spcAft>
                          <a:spcPts val="800"/>
                        </a:spcAft>
                      </a:pPr>
                      <a:r>
                        <a:rPr lang="en-IN" sz="1800" b="1" dirty="0">
                          <a:effectLst/>
                        </a:rPr>
                        <a:t>588</a:t>
                      </a:r>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800" b="1" dirty="0">
                          <a:effectLst/>
                        </a:rPr>
                        <a:t>882</a:t>
                      </a:r>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800" b="1" dirty="0">
                          <a:effectLst/>
                        </a:rPr>
                        <a:t>1470</a:t>
                      </a:r>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55409036"/>
                  </a:ext>
                </a:extLst>
              </a:tr>
            </a:tbl>
          </a:graphicData>
        </a:graphic>
      </p:graphicFrame>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110DE8FE-6441-2C77-5311-F6FB977929D1}"/>
                  </a:ext>
                </a:extLst>
              </p:cNvPr>
              <p:cNvSpPr txBox="1"/>
              <p:nvPr/>
            </p:nvSpPr>
            <p:spPr>
              <a:xfrm>
                <a:off x="215900" y="4533900"/>
                <a:ext cx="11976100" cy="1887696"/>
              </a:xfrm>
              <a:prstGeom prst="rect">
                <a:avLst/>
              </a:prstGeom>
              <a:noFill/>
            </p:spPr>
            <p:txBody>
              <a:bodyPr wrap="square" rtlCol="0">
                <a:spAutoFit/>
              </a:bodyPr>
              <a:lstStyle/>
              <a:p>
                <a:pPr>
                  <a:spcAft>
                    <a:spcPts val="8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Pearson chi square test = 1.2752</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spcAft>
                    <a:spcPts val="8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Since p value = </a:t>
                </a:r>
                <a:r>
                  <a:rPr lang="en-IN" sz="1800" b="1"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0.2588</a:t>
                </a:r>
                <a:r>
                  <a:rPr lang="en-IN" sz="18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en-IN" sz="1800" dirty="0">
                    <a:effectLst/>
                    <a:latin typeface="Arial" panose="020B0604020202020204" pitchFamily="34" charset="0"/>
                    <a:ea typeface="Times New Roman" panose="02020603050405020304" pitchFamily="18" charset="0"/>
                    <a:cs typeface="Arial" panose="020B0604020202020204" pitchFamily="34" charset="0"/>
                  </a:rPr>
                  <a:t>is greater than level of significance (0.05).So, we accept H</a:t>
                </a:r>
                <a:r>
                  <a:rPr lang="en-IN" sz="1800" baseline="-25000" dirty="0">
                    <a:effectLst/>
                    <a:latin typeface="Arial" panose="020B0604020202020204" pitchFamily="34" charset="0"/>
                    <a:ea typeface="Times New Roman" panose="02020603050405020304" pitchFamily="18" charset="0"/>
                    <a:cs typeface="Arial" panose="020B0604020202020204" pitchFamily="34" charset="0"/>
                  </a:rPr>
                  <a:t>01</a:t>
                </a:r>
                <a:r>
                  <a:rPr lang="en-IN" sz="1800" dirty="0">
                    <a:effectLst/>
                    <a:latin typeface="Arial" panose="020B0604020202020204" pitchFamily="34" charset="0"/>
                    <a:ea typeface="Times New Roman" panose="02020603050405020304" pitchFamily="18" charset="0"/>
                    <a:cs typeface="Arial" panose="020B0604020202020204" pitchFamily="34" charset="0"/>
                  </a:rPr>
                  <a:t> at</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spcAft>
                    <a:spcPts val="8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𝛼</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𝟎</m:t>
                    </m:r>
                    <m:r>
                      <a:rPr lang="en-IN" sz="1800" b="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𝟎𝟓</m:t>
                    </m:r>
                  </m:oMath>
                </a14:m>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spcAft>
                    <a:spcPts val="800"/>
                  </a:spcAft>
                </a:pPr>
                <a:r>
                  <a:rPr lang="en-IN" sz="1800" b="1" dirty="0">
                    <a:effectLst/>
                    <a:latin typeface="Arial" panose="020B0604020202020204" pitchFamily="34" charset="0"/>
                    <a:ea typeface="Times New Roman" panose="02020603050405020304" pitchFamily="18" charset="0"/>
                    <a:cs typeface="Arial" panose="020B0604020202020204" pitchFamily="34" charset="0"/>
                  </a:rPr>
                  <a:t>Conclusion:-</a:t>
                </a:r>
                <a:r>
                  <a:rPr lang="en-IN" sz="1800" dirty="0">
                    <a:effectLst/>
                    <a:latin typeface="Arial" panose="020B0604020202020204" pitchFamily="34" charset="0"/>
                    <a:ea typeface="Times New Roman" panose="02020603050405020304" pitchFamily="18" charset="0"/>
                    <a:cs typeface="Arial" panose="020B0604020202020204" pitchFamily="34" charset="0"/>
                  </a:rPr>
                  <a:t> Attrition is independent of gender.</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endParaRPr lang="en-GB" dirty="0"/>
              </a:p>
            </p:txBody>
          </p:sp>
        </mc:Choice>
        <mc:Fallback>
          <p:sp>
            <p:nvSpPr>
              <p:cNvPr id="18" name="TextBox 17">
                <a:extLst>
                  <a:ext uri="{FF2B5EF4-FFF2-40B4-BE49-F238E27FC236}">
                    <a16:creationId xmlns:a16="http://schemas.microsoft.com/office/drawing/2014/main" id="{110DE8FE-6441-2C77-5311-F6FB977929D1}"/>
                  </a:ext>
                </a:extLst>
              </p:cNvPr>
              <p:cNvSpPr txBox="1">
                <a:spLocks noRot="1" noChangeAspect="1" noMove="1" noResize="1" noEditPoints="1" noAdjustHandles="1" noChangeArrowheads="1" noChangeShapeType="1" noTextEdit="1"/>
              </p:cNvSpPr>
              <p:nvPr/>
            </p:nvSpPr>
            <p:spPr>
              <a:xfrm>
                <a:off x="215900" y="4533900"/>
                <a:ext cx="11976100" cy="1887696"/>
              </a:xfrm>
              <a:prstGeom prst="rect">
                <a:avLst/>
              </a:prstGeom>
              <a:blipFill>
                <a:blip r:embed="rId2"/>
                <a:stretch>
                  <a:fillRect l="-407" t="-1942"/>
                </a:stretch>
              </a:blipFill>
            </p:spPr>
            <p:txBody>
              <a:bodyPr/>
              <a:lstStyle/>
              <a:p>
                <a:r>
                  <a:rPr lang="en-IN">
                    <a:noFill/>
                  </a:rPr>
                  <a:t> </a:t>
                </a:r>
              </a:p>
            </p:txBody>
          </p:sp>
        </mc:Fallback>
      </mc:AlternateContent>
    </p:spTree>
    <p:extLst>
      <p:ext uri="{BB962C8B-B14F-4D97-AF65-F5344CB8AC3E}">
        <p14:creationId xmlns:p14="http://schemas.microsoft.com/office/powerpoint/2010/main" val="569150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A2A504-4BCF-98E3-8AA5-F9C1AA29A1B4}"/>
              </a:ext>
            </a:extLst>
          </p:cNvPr>
          <p:cNvSpPr txBox="1"/>
          <p:nvPr/>
        </p:nvSpPr>
        <p:spPr>
          <a:xfrm>
            <a:off x="101600" y="0"/>
            <a:ext cx="12090400" cy="2544286"/>
          </a:xfrm>
          <a:prstGeom prst="rect">
            <a:avLst/>
          </a:prstGeom>
          <a:noFill/>
        </p:spPr>
        <p:txBody>
          <a:bodyPr wrap="square" rtlCol="0">
            <a:spAutoFit/>
          </a:bodyPr>
          <a:lstStyle/>
          <a:p>
            <a:endParaRPr lang="en-GB" dirty="0"/>
          </a:p>
          <a:p>
            <a:pPr algn="just">
              <a:spcAft>
                <a:spcPts val="800"/>
              </a:spcAft>
            </a:pPr>
            <a:r>
              <a:rPr lang="en-IN" sz="1800" b="1" dirty="0" err="1">
                <a:effectLst/>
                <a:latin typeface="Arial" panose="020B0604020202020204" pitchFamily="34" charset="0"/>
                <a:ea typeface="Times New Roman" panose="02020603050405020304" pitchFamily="18" charset="0"/>
                <a:cs typeface="Arial" panose="020B0604020202020204" pitchFamily="34" charset="0"/>
              </a:rPr>
              <a:t>ii.Chi</a:t>
            </a:r>
            <a:r>
              <a:rPr lang="en-IN" sz="1800" b="1" dirty="0">
                <a:effectLst/>
                <a:latin typeface="Arial" panose="020B0604020202020204" pitchFamily="34" charset="0"/>
                <a:ea typeface="Times New Roman" panose="02020603050405020304" pitchFamily="18" charset="0"/>
                <a:cs typeface="Arial" panose="020B0604020202020204" pitchFamily="34" charset="0"/>
              </a:rPr>
              <a:t> square test of independence of attributes (Marital status)</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gn="just">
              <a:spcAft>
                <a:spcPts val="800"/>
              </a:spcAft>
            </a:pPr>
            <a:r>
              <a:rPr lang="en-IN" sz="1800" b="1" dirty="0">
                <a:effectLst/>
                <a:latin typeface="Arial" panose="020B0604020202020204" pitchFamily="34" charset="0"/>
                <a:ea typeface="Times New Roman" panose="02020603050405020304" pitchFamily="18" charset="0"/>
                <a:cs typeface="Arial" panose="020B0604020202020204" pitchFamily="34" charset="0"/>
              </a:rPr>
              <a:t>Hypothesis:</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gn="just">
              <a:spcAft>
                <a:spcPts val="8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H</a:t>
            </a:r>
            <a:r>
              <a:rPr lang="en-IN" sz="1800" baseline="-25000" dirty="0">
                <a:effectLst/>
                <a:latin typeface="Arial" panose="020B0604020202020204" pitchFamily="34" charset="0"/>
                <a:ea typeface="Times New Roman" panose="02020603050405020304" pitchFamily="18" charset="0"/>
                <a:cs typeface="Arial" panose="020B0604020202020204" pitchFamily="34" charset="0"/>
              </a:rPr>
              <a:t>02</a:t>
            </a:r>
            <a:r>
              <a:rPr lang="en-IN" sz="1800" dirty="0">
                <a:effectLst/>
                <a:latin typeface="Arial" panose="020B0604020202020204" pitchFamily="34" charset="0"/>
                <a:ea typeface="Times New Roman" panose="02020603050405020304" pitchFamily="18" charset="0"/>
                <a:cs typeface="Arial" panose="020B0604020202020204" pitchFamily="34" charset="0"/>
              </a:rPr>
              <a:t>: Attrition is independent of marital status.</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gn="just">
              <a:spcAft>
                <a:spcPts val="8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                                   Vs</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gn="just">
              <a:spcAft>
                <a:spcPts val="8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H</a:t>
            </a:r>
            <a:r>
              <a:rPr lang="en-IN" sz="1800" baseline="-25000" dirty="0">
                <a:effectLst/>
                <a:latin typeface="Arial" panose="020B0604020202020204" pitchFamily="34" charset="0"/>
                <a:ea typeface="Times New Roman" panose="02020603050405020304" pitchFamily="18" charset="0"/>
                <a:cs typeface="Arial" panose="020B0604020202020204" pitchFamily="34" charset="0"/>
              </a:rPr>
              <a:t>20</a:t>
            </a:r>
            <a:r>
              <a:rPr lang="en-IN" sz="1800" dirty="0">
                <a:effectLst/>
                <a:latin typeface="Arial" panose="020B0604020202020204" pitchFamily="34" charset="0"/>
                <a:ea typeface="Times New Roman" panose="02020603050405020304" pitchFamily="18" charset="0"/>
                <a:cs typeface="Arial" panose="020B0604020202020204" pitchFamily="34" charset="0"/>
              </a:rPr>
              <a:t>: Attrition is dependent of marital status.</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endParaRPr lang="en-GB" dirty="0"/>
          </a:p>
        </p:txBody>
      </p:sp>
      <p:graphicFrame>
        <p:nvGraphicFramePr>
          <p:cNvPr id="6" name="Table 5">
            <a:extLst>
              <a:ext uri="{FF2B5EF4-FFF2-40B4-BE49-F238E27FC236}">
                <a16:creationId xmlns:a16="http://schemas.microsoft.com/office/drawing/2014/main" id="{3D2DF9F8-AEFF-9F91-17D4-FFDB6D427F43}"/>
              </a:ext>
            </a:extLst>
          </p:cNvPr>
          <p:cNvGraphicFramePr>
            <a:graphicFrameLocks noGrp="1"/>
          </p:cNvGraphicFramePr>
          <p:nvPr>
            <p:extLst>
              <p:ext uri="{D42A27DB-BD31-4B8C-83A1-F6EECF244321}">
                <p14:modId xmlns:p14="http://schemas.microsoft.com/office/powerpoint/2010/main" val="293650154"/>
              </p:ext>
            </p:extLst>
          </p:nvPr>
        </p:nvGraphicFramePr>
        <p:xfrm>
          <a:off x="277402" y="2336800"/>
          <a:ext cx="10708098" cy="2286000"/>
        </p:xfrm>
        <a:graphic>
          <a:graphicData uri="http://schemas.openxmlformats.org/drawingml/2006/table">
            <a:tbl>
              <a:tblPr firstRow="1" firstCol="1" bandRow="1">
                <a:tableStyleId>{5C22544A-7EE6-4342-B048-85BDC9FD1C3A}</a:tableStyleId>
              </a:tblPr>
              <a:tblGrid>
                <a:gridCol w="2037486">
                  <a:extLst>
                    <a:ext uri="{9D8B030D-6E8A-4147-A177-3AD203B41FA5}">
                      <a16:colId xmlns:a16="http://schemas.microsoft.com/office/drawing/2014/main" val="638096157"/>
                    </a:ext>
                  </a:extLst>
                </a:gridCol>
                <a:gridCol w="1357034">
                  <a:extLst>
                    <a:ext uri="{9D8B030D-6E8A-4147-A177-3AD203B41FA5}">
                      <a16:colId xmlns:a16="http://schemas.microsoft.com/office/drawing/2014/main" val="2694428426"/>
                    </a:ext>
                  </a:extLst>
                </a:gridCol>
                <a:gridCol w="1872228">
                  <a:extLst>
                    <a:ext uri="{9D8B030D-6E8A-4147-A177-3AD203B41FA5}">
                      <a16:colId xmlns:a16="http://schemas.microsoft.com/office/drawing/2014/main" val="2883737562"/>
                    </a:ext>
                  </a:extLst>
                </a:gridCol>
                <a:gridCol w="1872228">
                  <a:extLst>
                    <a:ext uri="{9D8B030D-6E8A-4147-A177-3AD203B41FA5}">
                      <a16:colId xmlns:a16="http://schemas.microsoft.com/office/drawing/2014/main" val="351302946"/>
                    </a:ext>
                  </a:extLst>
                </a:gridCol>
                <a:gridCol w="1866224">
                  <a:extLst>
                    <a:ext uri="{9D8B030D-6E8A-4147-A177-3AD203B41FA5}">
                      <a16:colId xmlns:a16="http://schemas.microsoft.com/office/drawing/2014/main" val="622400574"/>
                    </a:ext>
                  </a:extLst>
                </a:gridCol>
                <a:gridCol w="1702898">
                  <a:extLst>
                    <a:ext uri="{9D8B030D-6E8A-4147-A177-3AD203B41FA5}">
                      <a16:colId xmlns:a16="http://schemas.microsoft.com/office/drawing/2014/main" val="2238628073"/>
                    </a:ext>
                  </a:extLst>
                </a:gridCol>
              </a:tblGrid>
              <a:tr h="381000">
                <a:tc gridSpan="6">
                  <a:txBody>
                    <a:bodyPr/>
                    <a:lstStyle/>
                    <a:p>
                      <a:pPr algn="ctr">
                        <a:lnSpc>
                          <a:spcPct val="150000"/>
                        </a:lnSpc>
                        <a:spcAft>
                          <a:spcPts val="800"/>
                        </a:spcAft>
                      </a:pPr>
                      <a:r>
                        <a:rPr lang="en-IN" sz="1800" b="1" dirty="0">
                          <a:effectLst/>
                        </a:rPr>
                        <a:t>Crosstab</a:t>
                      </a:r>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456733974"/>
                  </a:ext>
                </a:extLst>
              </a:tr>
              <a:tr h="381000">
                <a:tc gridSpan="6">
                  <a:txBody>
                    <a:bodyPr/>
                    <a:lstStyle/>
                    <a:p>
                      <a:pPr algn="ctr">
                        <a:lnSpc>
                          <a:spcPct val="150000"/>
                        </a:lnSpc>
                        <a:spcAft>
                          <a:spcPts val="800"/>
                        </a:spcAft>
                      </a:pPr>
                      <a:r>
                        <a:rPr lang="en-IN" sz="1800" b="1" dirty="0">
                          <a:effectLst/>
                        </a:rPr>
                        <a:t>Count</a:t>
                      </a:r>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616149816"/>
                  </a:ext>
                </a:extLst>
              </a:tr>
              <a:tr h="381000">
                <a:tc>
                  <a:txBody>
                    <a:bodyPr/>
                    <a:lstStyle/>
                    <a:p>
                      <a:pPr>
                        <a:lnSpc>
                          <a:spcPct val="107000"/>
                        </a:lnSpc>
                      </a:pPr>
                      <a:endParaRPr lang="en-GB" sz="18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pPr>
                      <a:endParaRPr lang="en-GB" sz="18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800" b="1" dirty="0">
                          <a:effectLst/>
                        </a:rPr>
                        <a:t>Divorced</a:t>
                      </a:r>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800" b="1" dirty="0">
                          <a:effectLst/>
                        </a:rPr>
                        <a:t>Married</a:t>
                      </a:r>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800" b="1">
                          <a:effectLst/>
                        </a:rPr>
                        <a:t>Unmarried</a:t>
                      </a:r>
                      <a:endParaRPr lang="en-GB" sz="18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800" b="1">
                          <a:effectLst/>
                        </a:rPr>
                        <a:t>Total</a:t>
                      </a:r>
                      <a:endParaRPr lang="en-GB" sz="18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167841445"/>
                  </a:ext>
                </a:extLst>
              </a:tr>
              <a:tr h="381000">
                <a:tc rowSpan="2">
                  <a:txBody>
                    <a:bodyPr/>
                    <a:lstStyle/>
                    <a:p>
                      <a:pPr>
                        <a:lnSpc>
                          <a:spcPct val="150000"/>
                        </a:lnSpc>
                        <a:spcAft>
                          <a:spcPts val="800"/>
                        </a:spcAft>
                      </a:pPr>
                      <a:r>
                        <a:rPr lang="en-IN" sz="1800" b="1" dirty="0">
                          <a:effectLst/>
                        </a:rPr>
                        <a:t>Marital status</a:t>
                      </a:r>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800" b="1" dirty="0">
                          <a:effectLst/>
                        </a:rPr>
                        <a:t>No</a:t>
                      </a:r>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800" b="1" dirty="0">
                          <a:effectLst/>
                        </a:rPr>
                        <a:t>294</a:t>
                      </a:r>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800" b="1" dirty="0">
                          <a:effectLst/>
                        </a:rPr>
                        <a:t>589</a:t>
                      </a:r>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800" b="1">
                          <a:effectLst/>
                        </a:rPr>
                        <a:t>350</a:t>
                      </a:r>
                      <a:endParaRPr lang="en-GB" sz="18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800" b="1">
                          <a:effectLst/>
                        </a:rPr>
                        <a:t>1233</a:t>
                      </a:r>
                      <a:endParaRPr lang="en-GB" sz="18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982557961"/>
                  </a:ext>
                </a:extLst>
              </a:tr>
              <a:tr h="381000">
                <a:tc vMerge="1">
                  <a:txBody>
                    <a:bodyPr/>
                    <a:lstStyle/>
                    <a:p>
                      <a:endParaRPr lang="en-GB"/>
                    </a:p>
                  </a:txBody>
                  <a:tcPr/>
                </a:tc>
                <a:tc>
                  <a:txBody>
                    <a:bodyPr/>
                    <a:lstStyle/>
                    <a:p>
                      <a:pPr algn="ctr">
                        <a:lnSpc>
                          <a:spcPct val="150000"/>
                        </a:lnSpc>
                        <a:spcAft>
                          <a:spcPts val="800"/>
                        </a:spcAft>
                      </a:pPr>
                      <a:r>
                        <a:rPr lang="en-IN" sz="1800" b="1" dirty="0">
                          <a:effectLst/>
                        </a:rPr>
                        <a:t>Yes</a:t>
                      </a:r>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800" b="1" dirty="0">
                          <a:effectLst/>
                        </a:rPr>
                        <a:t>33</a:t>
                      </a:r>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800" b="1" dirty="0">
                          <a:effectLst/>
                        </a:rPr>
                        <a:t>84</a:t>
                      </a:r>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800" b="1">
                          <a:effectLst/>
                        </a:rPr>
                        <a:t>120</a:t>
                      </a:r>
                      <a:endParaRPr lang="en-GB" sz="18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800" b="1" dirty="0">
                          <a:effectLst/>
                        </a:rPr>
                        <a:t>237</a:t>
                      </a:r>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080667478"/>
                  </a:ext>
                </a:extLst>
              </a:tr>
              <a:tr h="381000">
                <a:tc gridSpan="2">
                  <a:txBody>
                    <a:bodyPr/>
                    <a:lstStyle/>
                    <a:p>
                      <a:pPr algn="ctr">
                        <a:lnSpc>
                          <a:spcPct val="150000"/>
                        </a:lnSpc>
                        <a:spcAft>
                          <a:spcPts val="800"/>
                        </a:spcAft>
                      </a:pPr>
                      <a:r>
                        <a:rPr lang="en-IN" sz="1800" b="1" dirty="0">
                          <a:effectLst/>
                        </a:rPr>
                        <a:t>Total</a:t>
                      </a:r>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hMerge="1">
                  <a:txBody>
                    <a:bodyPr/>
                    <a:lstStyle/>
                    <a:p>
                      <a:endParaRPr lang="en-GB"/>
                    </a:p>
                  </a:txBody>
                  <a:tcPr/>
                </a:tc>
                <a:tc>
                  <a:txBody>
                    <a:bodyPr/>
                    <a:lstStyle/>
                    <a:p>
                      <a:pPr algn="ctr">
                        <a:lnSpc>
                          <a:spcPct val="150000"/>
                        </a:lnSpc>
                        <a:spcAft>
                          <a:spcPts val="800"/>
                        </a:spcAft>
                      </a:pPr>
                      <a:r>
                        <a:rPr lang="en-IN" sz="1800" b="1" dirty="0">
                          <a:effectLst/>
                        </a:rPr>
                        <a:t>327</a:t>
                      </a:r>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800" b="1" dirty="0">
                          <a:effectLst/>
                        </a:rPr>
                        <a:t>673</a:t>
                      </a:r>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800" b="1" dirty="0">
                          <a:effectLst/>
                        </a:rPr>
                        <a:t>470</a:t>
                      </a:r>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800" b="1" dirty="0">
                          <a:effectLst/>
                        </a:rPr>
                        <a:t>1470</a:t>
                      </a:r>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088327132"/>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B787DDA-FD56-7AAF-50E9-998D28A83870}"/>
                  </a:ext>
                </a:extLst>
              </p:cNvPr>
              <p:cNvSpPr txBox="1"/>
              <p:nvPr/>
            </p:nvSpPr>
            <p:spPr>
              <a:xfrm>
                <a:off x="101600" y="4648200"/>
                <a:ext cx="12090400" cy="1128514"/>
              </a:xfrm>
              <a:prstGeom prst="rect">
                <a:avLst/>
              </a:prstGeom>
              <a:noFill/>
            </p:spPr>
            <p:txBody>
              <a:bodyPr wrap="square" rtlCol="0">
                <a:spAutoFit/>
              </a:bodyPr>
              <a:lstStyle/>
              <a:p>
                <a:pPr algn="just">
                  <a:spcAft>
                    <a:spcPts val="8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Pearson chi square =46.164</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gn="just">
                  <a:spcAft>
                    <a:spcPts val="8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Since p value = </a:t>
                </a:r>
                <a:r>
                  <a:rPr lang="en-IN" sz="1800" b="1"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9.456e-11</a:t>
                </a:r>
                <a:r>
                  <a:rPr lang="en-IN" sz="1800" dirty="0">
                    <a:solidFill>
                      <a:srgbClr val="002060"/>
                    </a:solidFill>
                    <a:effectLst/>
                    <a:latin typeface="Arial" panose="020B0604020202020204" pitchFamily="34" charset="0"/>
                    <a:ea typeface="Times New Roman" panose="02020603050405020304" pitchFamily="18" charset="0"/>
                    <a:cs typeface="Arial" panose="020B0604020202020204" pitchFamily="34" charset="0"/>
                  </a:rPr>
                  <a:t> </a:t>
                </a:r>
                <a:r>
                  <a:rPr lang="en-IN" sz="1800" dirty="0">
                    <a:effectLst/>
                    <a:latin typeface="Arial" panose="020B0604020202020204" pitchFamily="34" charset="0"/>
                    <a:ea typeface="Times New Roman" panose="02020603050405020304" pitchFamily="18" charset="0"/>
                    <a:cs typeface="Arial" panose="020B0604020202020204" pitchFamily="34" charset="0"/>
                  </a:rPr>
                  <a:t>is less than level of significance (0.05).So, we reject H</a:t>
                </a:r>
                <a:r>
                  <a:rPr lang="en-IN" sz="1800" baseline="-25000" dirty="0">
                    <a:effectLst/>
                    <a:latin typeface="Arial" panose="020B0604020202020204" pitchFamily="34" charset="0"/>
                    <a:ea typeface="Times New Roman" panose="02020603050405020304" pitchFamily="18" charset="0"/>
                    <a:cs typeface="Arial" panose="020B0604020202020204" pitchFamily="34" charset="0"/>
                  </a:rPr>
                  <a:t>02</a:t>
                </a:r>
                <a:r>
                  <a:rPr lang="en-IN" sz="1800" dirty="0">
                    <a:effectLst/>
                    <a:latin typeface="Arial" panose="020B0604020202020204" pitchFamily="34" charset="0"/>
                    <a:ea typeface="Times New Roman" panose="02020603050405020304" pitchFamily="18" charset="0"/>
                    <a:cs typeface="Arial" panose="020B0604020202020204" pitchFamily="34" charset="0"/>
                  </a:rPr>
                  <a:t> at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𝛼</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𝟎</m:t>
                    </m:r>
                    <m:r>
                      <a:rPr lang="en-IN" sz="1800" b="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𝟎𝟓</m:t>
                    </m:r>
                  </m:oMath>
                </a14:m>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gn="just">
                  <a:spcAft>
                    <a:spcPts val="800"/>
                  </a:spcAft>
                </a:pPr>
                <a:r>
                  <a:rPr lang="en-IN" sz="1800" b="1" dirty="0">
                    <a:effectLst/>
                    <a:latin typeface="Arial" panose="020B0604020202020204" pitchFamily="34" charset="0"/>
                    <a:ea typeface="Times New Roman" panose="02020603050405020304" pitchFamily="18" charset="0"/>
                    <a:cs typeface="Arial" panose="020B0604020202020204" pitchFamily="34" charset="0"/>
                  </a:rPr>
                  <a:t>Conclusion:-</a:t>
                </a:r>
                <a:r>
                  <a:rPr lang="en-IN" sz="1800" dirty="0">
                    <a:effectLst/>
                    <a:latin typeface="Arial" panose="020B0604020202020204" pitchFamily="34" charset="0"/>
                    <a:ea typeface="Times New Roman" panose="02020603050405020304" pitchFamily="18" charset="0"/>
                    <a:cs typeface="Arial" panose="020B0604020202020204" pitchFamily="34" charset="0"/>
                  </a:rPr>
                  <a:t> Attrition is dependent of marital status.</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p:txBody>
          </p:sp>
        </mc:Choice>
        <mc:Fallback xmlns="">
          <p:sp>
            <p:nvSpPr>
              <p:cNvPr id="7" name="TextBox 6">
                <a:extLst>
                  <a:ext uri="{FF2B5EF4-FFF2-40B4-BE49-F238E27FC236}">
                    <a16:creationId xmlns:a16="http://schemas.microsoft.com/office/drawing/2014/main" id="{4B787DDA-FD56-7AAF-50E9-998D28A83870}"/>
                  </a:ext>
                </a:extLst>
              </p:cNvPr>
              <p:cNvSpPr txBox="1">
                <a:spLocks noRot="1" noChangeAspect="1" noMove="1" noResize="1" noEditPoints="1" noAdjustHandles="1" noChangeArrowheads="1" noChangeShapeType="1" noTextEdit="1"/>
              </p:cNvSpPr>
              <p:nvPr/>
            </p:nvSpPr>
            <p:spPr>
              <a:xfrm>
                <a:off x="101600" y="4648200"/>
                <a:ext cx="12090400" cy="1128514"/>
              </a:xfrm>
              <a:prstGeom prst="rect">
                <a:avLst/>
              </a:prstGeom>
              <a:blipFill>
                <a:blip r:embed="rId2"/>
                <a:stretch>
                  <a:fillRect l="-454" t="-3243" b="-7568"/>
                </a:stretch>
              </a:blipFill>
            </p:spPr>
            <p:txBody>
              <a:bodyPr/>
              <a:lstStyle/>
              <a:p>
                <a:r>
                  <a:rPr lang="en-GB">
                    <a:noFill/>
                  </a:rPr>
                  <a:t> </a:t>
                </a:r>
              </a:p>
            </p:txBody>
          </p:sp>
        </mc:Fallback>
      </mc:AlternateContent>
    </p:spTree>
    <p:extLst>
      <p:ext uri="{BB962C8B-B14F-4D97-AF65-F5344CB8AC3E}">
        <p14:creationId xmlns:p14="http://schemas.microsoft.com/office/powerpoint/2010/main" val="3417500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BB7A64-9DA1-0869-07D8-514A2ABF6DD8}"/>
              </a:ext>
            </a:extLst>
          </p:cNvPr>
          <p:cNvSpPr txBox="1"/>
          <p:nvPr/>
        </p:nvSpPr>
        <p:spPr>
          <a:xfrm>
            <a:off x="0" y="0"/>
            <a:ext cx="12192000" cy="3429000"/>
          </a:xfrm>
          <a:prstGeom prst="rect">
            <a:avLst/>
          </a:prstGeom>
          <a:noFill/>
        </p:spPr>
        <p:txBody>
          <a:bodyPr wrap="square" rtlCol="0">
            <a:spAutoFit/>
          </a:bodyPr>
          <a:lstStyle/>
          <a:p>
            <a:endParaRPr lang="en-GB" dirty="0"/>
          </a:p>
        </p:txBody>
      </p:sp>
      <p:sp>
        <p:nvSpPr>
          <p:cNvPr id="3" name="TextBox 2">
            <a:extLst>
              <a:ext uri="{FF2B5EF4-FFF2-40B4-BE49-F238E27FC236}">
                <a16:creationId xmlns:a16="http://schemas.microsoft.com/office/drawing/2014/main" id="{018B536B-8674-F3AC-333A-FED3FB28FD0A}"/>
              </a:ext>
            </a:extLst>
          </p:cNvPr>
          <p:cNvSpPr txBox="1"/>
          <p:nvPr/>
        </p:nvSpPr>
        <p:spPr>
          <a:xfrm>
            <a:off x="0" y="0"/>
            <a:ext cx="12192000" cy="2959785"/>
          </a:xfrm>
          <a:prstGeom prst="rect">
            <a:avLst/>
          </a:prstGeom>
          <a:noFill/>
        </p:spPr>
        <p:txBody>
          <a:bodyPr wrap="square" rtlCol="0">
            <a:spAutoFit/>
          </a:bodyPr>
          <a:lstStyle/>
          <a:p>
            <a:pPr>
              <a:lnSpc>
                <a:spcPct val="150000"/>
              </a:lnSpc>
              <a:spcAft>
                <a:spcPts val="800"/>
              </a:spcAft>
            </a:pPr>
            <a:r>
              <a:rPr lang="en-IN" sz="1800" b="1" dirty="0" err="1">
                <a:effectLst/>
                <a:latin typeface="Times New Roman" panose="02020603050405020304" pitchFamily="18" charset="0"/>
                <a:ea typeface="Times New Roman" panose="02020603050405020304" pitchFamily="18" charset="0"/>
                <a:cs typeface="Times New Roman" panose="02020603050405020304" pitchFamily="18" charset="0"/>
              </a:rPr>
              <a:t>iii.Chi</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square test of independence of attributes (Business travel)</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Hypothesis:</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8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H</a:t>
            </a:r>
            <a:r>
              <a:rPr lang="en-IN" sz="1800" baseline="-25000" dirty="0">
                <a:effectLst/>
                <a:latin typeface="Arial" panose="020B0604020202020204" pitchFamily="34" charset="0"/>
                <a:ea typeface="Times New Roman" panose="02020603050405020304" pitchFamily="18" charset="0"/>
                <a:cs typeface="Arial" panose="020B0604020202020204" pitchFamily="34" charset="0"/>
              </a:rPr>
              <a:t>03</a:t>
            </a:r>
            <a:r>
              <a:rPr lang="en-IN" sz="1800" dirty="0">
                <a:effectLst/>
                <a:latin typeface="Arial" panose="020B0604020202020204" pitchFamily="34" charset="0"/>
                <a:ea typeface="Times New Roman" panose="02020603050405020304" pitchFamily="18" charset="0"/>
                <a:cs typeface="Arial" panose="020B0604020202020204" pitchFamily="34" charset="0"/>
              </a:rPr>
              <a:t>: Attrition is independent of business travel.</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nSpc>
                <a:spcPct val="150000"/>
              </a:lnSpc>
              <a:spcAft>
                <a:spcPts val="8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                                   Vs</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nSpc>
                <a:spcPct val="150000"/>
              </a:lnSpc>
              <a:spcAft>
                <a:spcPts val="8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H</a:t>
            </a:r>
            <a:r>
              <a:rPr lang="en-IN" sz="1800" baseline="-25000" dirty="0">
                <a:effectLst/>
                <a:latin typeface="Arial" panose="020B0604020202020204" pitchFamily="34" charset="0"/>
                <a:ea typeface="Times New Roman" panose="02020603050405020304" pitchFamily="18" charset="0"/>
                <a:cs typeface="Arial" panose="020B0604020202020204" pitchFamily="34" charset="0"/>
              </a:rPr>
              <a:t>30</a:t>
            </a:r>
            <a:r>
              <a:rPr lang="en-IN" sz="1800" dirty="0">
                <a:effectLst/>
                <a:latin typeface="Arial" panose="020B0604020202020204" pitchFamily="34" charset="0"/>
                <a:ea typeface="Times New Roman" panose="02020603050405020304" pitchFamily="18" charset="0"/>
                <a:cs typeface="Arial" panose="020B0604020202020204" pitchFamily="34" charset="0"/>
              </a:rPr>
              <a:t>: Attrition is dependent of business travel .</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endParaRPr lang="en-GB" dirty="0"/>
          </a:p>
        </p:txBody>
      </p:sp>
      <p:graphicFrame>
        <p:nvGraphicFramePr>
          <p:cNvPr id="4" name="Table 3">
            <a:extLst>
              <a:ext uri="{FF2B5EF4-FFF2-40B4-BE49-F238E27FC236}">
                <a16:creationId xmlns:a16="http://schemas.microsoft.com/office/drawing/2014/main" id="{F4FE8419-42E8-19DE-4FC7-496CEFE97B43}"/>
              </a:ext>
            </a:extLst>
          </p:cNvPr>
          <p:cNvGraphicFramePr>
            <a:graphicFrameLocks noGrp="1"/>
          </p:cNvGraphicFramePr>
          <p:nvPr>
            <p:extLst>
              <p:ext uri="{D42A27DB-BD31-4B8C-83A1-F6EECF244321}">
                <p14:modId xmlns:p14="http://schemas.microsoft.com/office/powerpoint/2010/main" val="1281261573"/>
              </p:ext>
            </p:extLst>
          </p:nvPr>
        </p:nvGraphicFramePr>
        <p:xfrm>
          <a:off x="762000" y="2527300"/>
          <a:ext cx="10680701" cy="2297430"/>
        </p:xfrm>
        <a:graphic>
          <a:graphicData uri="http://schemas.openxmlformats.org/drawingml/2006/table">
            <a:tbl>
              <a:tblPr firstRow="1" firstCol="1" bandRow="1">
                <a:tableStyleId>{5C22544A-7EE6-4342-B048-85BDC9FD1C3A}</a:tableStyleId>
              </a:tblPr>
              <a:tblGrid>
                <a:gridCol w="1736653">
                  <a:extLst>
                    <a:ext uri="{9D8B030D-6E8A-4147-A177-3AD203B41FA5}">
                      <a16:colId xmlns:a16="http://schemas.microsoft.com/office/drawing/2014/main" val="2461132795"/>
                    </a:ext>
                  </a:extLst>
                </a:gridCol>
                <a:gridCol w="1473038">
                  <a:extLst>
                    <a:ext uri="{9D8B030D-6E8A-4147-A177-3AD203B41FA5}">
                      <a16:colId xmlns:a16="http://schemas.microsoft.com/office/drawing/2014/main" val="1180096147"/>
                    </a:ext>
                  </a:extLst>
                </a:gridCol>
                <a:gridCol w="1741378">
                  <a:extLst>
                    <a:ext uri="{9D8B030D-6E8A-4147-A177-3AD203B41FA5}">
                      <a16:colId xmlns:a16="http://schemas.microsoft.com/office/drawing/2014/main" val="4134515004"/>
                    </a:ext>
                  </a:extLst>
                </a:gridCol>
                <a:gridCol w="2261995">
                  <a:extLst>
                    <a:ext uri="{9D8B030D-6E8A-4147-A177-3AD203B41FA5}">
                      <a16:colId xmlns:a16="http://schemas.microsoft.com/office/drawing/2014/main" val="3006986071"/>
                    </a:ext>
                  </a:extLst>
                </a:gridCol>
                <a:gridCol w="2261995">
                  <a:extLst>
                    <a:ext uri="{9D8B030D-6E8A-4147-A177-3AD203B41FA5}">
                      <a16:colId xmlns:a16="http://schemas.microsoft.com/office/drawing/2014/main" val="151261460"/>
                    </a:ext>
                  </a:extLst>
                </a:gridCol>
                <a:gridCol w="1205642">
                  <a:extLst>
                    <a:ext uri="{9D8B030D-6E8A-4147-A177-3AD203B41FA5}">
                      <a16:colId xmlns:a16="http://schemas.microsoft.com/office/drawing/2014/main" val="3926615092"/>
                    </a:ext>
                  </a:extLst>
                </a:gridCol>
              </a:tblGrid>
              <a:tr h="348207">
                <a:tc gridSpan="6">
                  <a:txBody>
                    <a:bodyPr/>
                    <a:lstStyle/>
                    <a:p>
                      <a:pPr algn="ctr">
                        <a:lnSpc>
                          <a:spcPct val="150000"/>
                        </a:lnSpc>
                        <a:spcAft>
                          <a:spcPts val="800"/>
                        </a:spcAft>
                      </a:pPr>
                      <a:r>
                        <a:rPr lang="en-IN" sz="1800" b="1" dirty="0">
                          <a:effectLst/>
                        </a:rPr>
                        <a:t>Crosstab</a:t>
                      </a:r>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52350001"/>
                  </a:ext>
                </a:extLst>
              </a:tr>
              <a:tr h="348207">
                <a:tc gridSpan="6">
                  <a:txBody>
                    <a:bodyPr/>
                    <a:lstStyle/>
                    <a:p>
                      <a:pPr algn="ctr">
                        <a:lnSpc>
                          <a:spcPct val="150000"/>
                        </a:lnSpc>
                        <a:spcAft>
                          <a:spcPts val="800"/>
                        </a:spcAft>
                      </a:pPr>
                      <a:r>
                        <a:rPr lang="en-IN" sz="1800" b="1" dirty="0">
                          <a:effectLst/>
                        </a:rPr>
                        <a:t>Count</a:t>
                      </a:r>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962888904"/>
                  </a:ext>
                </a:extLst>
              </a:tr>
              <a:tr h="348207">
                <a:tc>
                  <a:txBody>
                    <a:bodyPr/>
                    <a:lstStyle/>
                    <a:p>
                      <a:pPr>
                        <a:lnSpc>
                          <a:spcPct val="107000"/>
                        </a:lnSpc>
                      </a:pPr>
                      <a:endParaRPr lang="en-GB" sz="18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GB" sz="1800">
                        <a:effectLst/>
                        <a:latin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800" b="1">
                          <a:effectLst/>
                        </a:rPr>
                        <a:t>Non-travel</a:t>
                      </a:r>
                      <a:endParaRPr lang="en-GB" sz="18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800" b="1" dirty="0">
                          <a:effectLst/>
                        </a:rPr>
                        <a:t>Travel-rarely</a:t>
                      </a:r>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800" b="1">
                          <a:effectLst/>
                        </a:rPr>
                        <a:t>Travel-frequently</a:t>
                      </a:r>
                      <a:endParaRPr lang="en-GB" sz="18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800" b="1">
                          <a:effectLst/>
                        </a:rPr>
                        <a:t>Total</a:t>
                      </a:r>
                      <a:endParaRPr lang="en-GB" sz="18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195341791"/>
                  </a:ext>
                </a:extLst>
              </a:tr>
              <a:tr h="348207">
                <a:tc rowSpan="2">
                  <a:txBody>
                    <a:bodyPr/>
                    <a:lstStyle/>
                    <a:p>
                      <a:pPr algn="ctr">
                        <a:lnSpc>
                          <a:spcPct val="150000"/>
                        </a:lnSpc>
                        <a:spcAft>
                          <a:spcPts val="800"/>
                        </a:spcAft>
                      </a:pPr>
                      <a:r>
                        <a:rPr lang="en-IN" sz="1800">
                          <a:effectLst/>
                        </a:rPr>
                        <a:t>Business travel</a:t>
                      </a:r>
                      <a:endParaRPr lang="en-GB"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800" b="1" dirty="0">
                          <a:effectLst/>
                        </a:rPr>
                        <a:t>No</a:t>
                      </a:r>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800" b="1">
                          <a:effectLst/>
                        </a:rPr>
                        <a:t>138</a:t>
                      </a:r>
                      <a:endParaRPr lang="en-GB" sz="18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800" b="1" dirty="0">
                          <a:effectLst/>
                        </a:rPr>
                        <a:t>208</a:t>
                      </a:r>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800" b="1">
                          <a:effectLst/>
                        </a:rPr>
                        <a:t>887</a:t>
                      </a:r>
                      <a:endParaRPr lang="en-GB" sz="18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800" b="1">
                          <a:effectLst/>
                        </a:rPr>
                        <a:t>1233</a:t>
                      </a:r>
                      <a:endParaRPr lang="en-GB" sz="18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351273813"/>
                  </a:ext>
                </a:extLst>
              </a:tr>
              <a:tr h="379863">
                <a:tc vMerge="1">
                  <a:txBody>
                    <a:bodyPr/>
                    <a:lstStyle/>
                    <a:p>
                      <a:endParaRPr lang="en-GB"/>
                    </a:p>
                  </a:txBody>
                  <a:tcPr/>
                </a:tc>
                <a:tc>
                  <a:txBody>
                    <a:bodyPr/>
                    <a:lstStyle/>
                    <a:p>
                      <a:pPr algn="ctr">
                        <a:lnSpc>
                          <a:spcPct val="150000"/>
                        </a:lnSpc>
                        <a:spcAft>
                          <a:spcPts val="800"/>
                        </a:spcAft>
                      </a:pPr>
                      <a:r>
                        <a:rPr lang="en-IN" sz="1800" b="1" dirty="0">
                          <a:effectLst/>
                        </a:rPr>
                        <a:t>Yes</a:t>
                      </a:r>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800" b="1">
                          <a:effectLst/>
                        </a:rPr>
                        <a:t>12</a:t>
                      </a:r>
                      <a:endParaRPr lang="en-GB" sz="18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800" b="1" dirty="0">
                          <a:effectLst/>
                        </a:rPr>
                        <a:t>69</a:t>
                      </a:r>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800" b="1">
                          <a:effectLst/>
                        </a:rPr>
                        <a:t>156</a:t>
                      </a:r>
                      <a:endParaRPr lang="en-GB" sz="18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800" b="1" dirty="0">
                          <a:effectLst/>
                        </a:rPr>
                        <a:t>237</a:t>
                      </a:r>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22986981"/>
                  </a:ext>
                </a:extLst>
              </a:tr>
              <a:tr h="348207">
                <a:tc gridSpan="2">
                  <a:txBody>
                    <a:bodyPr/>
                    <a:lstStyle/>
                    <a:p>
                      <a:pPr algn="ctr">
                        <a:lnSpc>
                          <a:spcPct val="150000"/>
                        </a:lnSpc>
                        <a:spcAft>
                          <a:spcPts val="800"/>
                        </a:spcAft>
                      </a:pPr>
                      <a:r>
                        <a:rPr lang="en-IN" sz="1800" b="0" dirty="0">
                          <a:effectLst/>
                        </a:rPr>
                        <a:t>Total</a:t>
                      </a:r>
                      <a:endParaRPr lang="en-GB" sz="18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hMerge="1">
                  <a:txBody>
                    <a:bodyPr/>
                    <a:lstStyle/>
                    <a:p>
                      <a:endParaRPr lang="en-GB"/>
                    </a:p>
                  </a:txBody>
                  <a:tcPr/>
                </a:tc>
                <a:tc>
                  <a:txBody>
                    <a:bodyPr/>
                    <a:lstStyle/>
                    <a:p>
                      <a:pPr algn="ctr">
                        <a:lnSpc>
                          <a:spcPct val="150000"/>
                        </a:lnSpc>
                        <a:spcAft>
                          <a:spcPts val="800"/>
                        </a:spcAft>
                      </a:pPr>
                      <a:r>
                        <a:rPr lang="en-IN" sz="1800" b="1">
                          <a:effectLst/>
                        </a:rPr>
                        <a:t>150</a:t>
                      </a:r>
                      <a:endParaRPr lang="en-GB" sz="18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800" b="1" dirty="0">
                          <a:effectLst/>
                        </a:rPr>
                        <a:t>277</a:t>
                      </a:r>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800" b="1" dirty="0">
                          <a:effectLst/>
                        </a:rPr>
                        <a:t>1343</a:t>
                      </a:r>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50000"/>
                        </a:lnSpc>
                        <a:spcAft>
                          <a:spcPts val="800"/>
                        </a:spcAft>
                      </a:pPr>
                      <a:r>
                        <a:rPr lang="en-IN" sz="1800" b="1" dirty="0">
                          <a:effectLst/>
                        </a:rPr>
                        <a:t>1470</a:t>
                      </a:r>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92549773"/>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16788BE-80FB-8482-98C5-65AA132D0BF4}"/>
                  </a:ext>
                </a:extLst>
              </p:cNvPr>
              <p:cNvSpPr txBox="1"/>
              <p:nvPr/>
            </p:nvSpPr>
            <p:spPr>
              <a:xfrm>
                <a:off x="152400" y="4711700"/>
                <a:ext cx="12039600" cy="1923604"/>
              </a:xfrm>
              <a:prstGeom prst="rect">
                <a:avLst/>
              </a:prstGeom>
              <a:noFill/>
            </p:spPr>
            <p:txBody>
              <a:bodyPr wrap="square" rtlCol="0">
                <a:spAutoFit/>
              </a:bodyPr>
              <a:lstStyle/>
              <a:p>
                <a:pPr>
                  <a:lnSpc>
                    <a:spcPct val="150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Pearson chi square= 24.182</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Since p value = </a:t>
                </a:r>
                <a:r>
                  <a:rPr lang="en-IN" sz="18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5.609e-06</a:t>
                </a:r>
                <a:r>
                  <a:rPr lang="en-IN" sz="18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is less than level of significance (0.05).So, we reject H</a:t>
                </a:r>
                <a:r>
                  <a:rPr lang="en-IN" sz="1800" baseline="-25000" dirty="0">
                    <a:effectLst/>
                    <a:latin typeface="Times New Roman" panose="02020603050405020304" pitchFamily="18" charset="0"/>
                    <a:ea typeface="Times New Roman" panose="02020603050405020304" pitchFamily="18" charset="0"/>
                    <a:cs typeface="Times New Roman" panose="02020603050405020304" pitchFamily="18" charset="0"/>
                  </a:rPr>
                  <a:t>03</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𝛼</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𝟎</m:t>
                    </m:r>
                    <m:r>
                      <a:rPr lang="en-IN" sz="1800" b="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solidFill>
                          <a:srgbClr val="C00000"/>
                        </a:solidFill>
                        <a:effectLst/>
                        <a:latin typeface="Cambria Math" panose="02040503050406030204" pitchFamily="18" charset="0"/>
                        <a:ea typeface="Times New Roman" panose="02020603050405020304" pitchFamily="18" charset="0"/>
                        <a:cs typeface="Times New Roman" panose="02020603050405020304" pitchFamily="18" charset="0"/>
                      </a:rPr>
                      <m:t>𝟎𝟓</m:t>
                    </m:r>
                  </m:oMath>
                </a14:m>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Conclusion:-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Attrition is dependent of business travel.</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GB" dirty="0"/>
              </a:p>
            </p:txBody>
          </p:sp>
        </mc:Choice>
        <mc:Fallback xmlns="">
          <p:sp>
            <p:nvSpPr>
              <p:cNvPr id="5" name="TextBox 4">
                <a:extLst>
                  <a:ext uri="{FF2B5EF4-FFF2-40B4-BE49-F238E27FC236}">
                    <a16:creationId xmlns:a16="http://schemas.microsoft.com/office/drawing/2014/main" id="{616788BE-80FB-8482-98C5-65AA132D0BF4}"/>
                  </a:ext>
                </a:extLst>
              </p:cNvPr>
              <p:cNvSpPr txBox="1">
                <a:spLocks noRot="1" noChangeAspect="1" noMove="1" noResize="1" noEditPoints="1" noAdjustHandles="1" noChangeArrowheads="1" noChangeShapeType="1" noTextEdit="1"/>
              </p:cNvSpPr>
              <p:nvPr/>
            </p:nvSpPr>
            <p:spPr>
              <a:xfrm>
                <a:off x="152400" y="4711700"/>
                <a:ext cx="12039600" cy="1923604"/>
              </a:xfrm>
              <a:prstGeom prst="rect">
                <a:avLst/>
              </a:prstGeom>
              <a:blipFill>
                <a:blip r:embed="rId2"/>
                <a:stretch>
                  <a:fillRect l="-405"/>
                </a:stretch>
              </a:blipFill>
            </p:spPr>
            <p:txBody>
              <a:bodyPr/>
              <a:lstStyle/>
              <a:p>
                <a:r>
                  <a:rPr lang="en-GB">
                    <a:noFill/>
                  </a:rPr>
                  <a:t> </a:t>
                </a:r>
              </a:p>
            </p:txBody>
          </p:sp>
        </mc:Fallback>
      </mc:AlternateContent>
    </p:spTree>
    <p:extLst>
      <p:ext uri="{BB962C8B-B14F-4D97-AF65-F5344CB8AC3E}">
        <p14:creationId xmlns:p14="http://schemas.microsoft.com/office/powerpoint/2010/main" val="30009965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59C84A-F74E-C690-4FE0-2DAC95B75CF2}"/>
              </a:ext>
            </a:extLst>
          </p:cNvPr>
          <p:cNvSpPr txBox="1"/>
          <p:nvPr/>
        </p:nvSpPr>
        <p:spPr>
          <a:xfrm>
            <a:off x="88900" y="0"/>
            <a:ext cx="12103100" cy="2026196"/>
          </a:xfrm>
          <a:prstGeom prst="rect">
            <a:avLst/>
          </a:prstGeom>
          <a:noFill/>
        </p:spPr>
        <p:txBody>
          <a:bodyPr wrap="square" rtlCol="0">
            <a:spAutoFit/>
          </a:bodyPr>
          <a:lstStyle/>
          <a:p>
            <a:pPr algn="just">
              <a:lnSpc>
                <a:spcPct val="150000"/>
              </a:lnSpc>
              <a:spcAft>
                <a:spcPts val="800"/>
              </a:spcAft>
            </a:pPr>
            <a:r>
              <a:rPr lang="en-IN" sz="1800" b="1" dirty="0">
                <a:effectLst/>
                <a:latin typeface="Arial" panose="020B0604020202020204" pitchFamily="34" charset="0"/>
                <a:ea typeface="Times New Roman" panose="02020603050405020304" pitchFamily="18" charset="0"/>
                <a:cs typeface="Arial" panose="020B0604020202020204" pitchFamily="34" charset="0"/>
              </a:rPr>
              <a:t>iv. Chi square test of independence of attributes (Overtime)</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gn="just">
              <a:spcAft>
                <a:spcPts val="800"/>
              </a:spcAft>
            </a:pPr>
            <a:r>
              <a:rPr lang="en-IN" sz="1800" b="1" dirty="0">
                <a:effectLst/>
                <a:latin typeface="Arial" panose="020B0604020202020204" pitchFamily="34" charset="0"/>
                <a:ea typeface="Times New Roman" panose="02020603050405020304" pitchFamily="18" charset="0"/>
                <a:cs typeface="Arial" panose="020B0604020202020204" pitchFamily="34" charset="0"/>
              </a:rPr>
              <a:t>Hypothesis</a:t>
            </a:r>
            <a:r>
              <a:rPr lang="en-IN" sz="1800" dirty="0">
                <a:effectLst/>
                <a:latin typeface="Arial" panose="020B0604020202020204" pitchFamily="34" charset="0"/>
                <a:ea typeface="Times New Roman" panose="02020603050405020304" pitchFamily="18" charset="0"/>
                <a:cs typeface="Arial" panose="020B0604020202020204" pitchFamily="34" charset="0"/>
              </a:rPr>
              <a:t>:</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gn="just">
              <a:spcAft>
                <a:spcPts val="8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H</a:t>
            </a:r>
            <a:r>
              <a:rPr lang="en-IN" sz="1800" baseline="-25000" dirty="0">
                <a:effectLst/>
                <a:latin typeface="Arial" panose="020B0604020202020204" pitchFamily="34" charset="0"/>
                <a:ea typeface="Times New Roman" panose="02020603050405020304" pitchFamily="18" charset="0"/>
                <a:cs typeface="Arial" panose="020B0604020202020204" pitchFamily="34" charset="0"/>
              </a:rPr>
              <a:t>04</a:t>
            </a:r>
            <a:r>
              <a:rPr lang="en-IN" sz="1800" dirty="0">
                <a:effectLst/>
                <a:latin typeface="Arial" panose="020B0604020202020204" pitchFamily="34" charset="0"/>
                <a:ea typeface="Times New Roman" panose="02020603050405020304" pitchFamily="18" charset="0"/>
                <a:cs typeface="Arial" panose="020B0604020202020204" pitchFamily="34" charset="0"/>
              </a:rPr>
              <a:t>: Attrition is independent on overtime.</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gn="just">
              <a:spcAft>
                <a:spcPts val="8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                                   Vs</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gn="just">
              <a:spcAft>
                <a:spcPts val="8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H</a:t>
            </a:r>
            <a:r>
              <a:rPr lang="en-IN" sz="1800" baseline="-25000" dirty="0">
                <a:effectLst/>
                <a:latin typeface="Arial" panose="020B0604020202020204" pitchFamily="34" charset="0"/>
                <a:ea typeface="Times New Roman" panose="02020603050405020304" pitchFamily="18" charset="0"/>
                <a:cs typeface="Arial" panose="020B0604020202020204" pitchFamily="34" charset="0"/>
              </a:rPr>
              <a:t>40</a:t>
            </a:r>
            <a:r>
              <a:rPr lang="en-IN" sz="1800" dirty="0">
                <a:effectLst/>
                <a:latin typeface="Arial" panose="020B0604020202020204" pitchFamily="34" charset="0"/>
                <a:ea typeface="Times New Roman" panose="02020603050405020304" pitchFamily="18" charset="0"/>
                <a:cs typeface="Arial" panose="020B0604020202020204" pitchFamily="34" charset="0"/>
              </a:rPr>
              <a:t>: Attrition is dependent on overtime.</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p:txBody>
      </p:sp>
      <p:graphicFrame>
        <p:nvGraphicFramePr>
          <p:cNvPr id="3" name="Table 2">
            <a:extLst>
              <a:ext uri="{FF2B5EF4-FFF2-40B4-BE49-F238E27FC236}">
                <a16:creationId xmlns:a16="http://schemas.microsoft.com/office/drawing/2014/main" id="{9D421E44-B685-425B-F4C5-1CC0D7D3C901}"/>
              </a:ext>
            </a:extLst>
          </p:cNvPr>
          <p:cNvGraphicFramePr>
            <a:graphicFrameLocks noGrp="1"/>
          </p:cNvGraphicFramePr>
          <p:nvPr>
            <p:extLst>
              <p:ext uri="{D42A27DB-BD31-4B8C-83A1-F6EECF244321}">
                <p14:modId xmlns:p14="http://schemas.microsoft.com/office/powerpoint/2010/main" val="1242074882"/>
              </p:ext>
            </p:extLst>
          </p:nvPr>
        </p:nvGraphicFramePr>
        <p:xfrm>
          <a:off x="228600" y="2026197"/>
          <a:ext cx="11645901" cy="2533106"/>
        </p:xfrm>
        <a:graphic>
          <a:graphicData uri="http://schemas.openxmlformats.org/drawingml/2006/table">
            <a:tbl>
              <a:tblPr firstRow="1" firstCol="1" bandRow="1">
                <a:tableStyleId>{5C22544A-7EE6-4342-B048-85BDC9FD1C3A}</a:tableStyleId>
              </a:tblPr>
              <a:tblGrid>
                <a:gridCol w="2666868">
                  <a:extLst>
                    <a:ext uri="{9D8B030D-6E8A-4147-A177-3AD203B41FA5}">
                      <a16:colId xmlns:a16="http://schemas.microsoft.com/office/drawing/2014/main" val="3362242857"/>
                    </a:ext>
                  </a:extLst>
                </a:gridCol>
                <a:gridCol w="2111545">
                  <a:extLst>
                    <a:ext uri="{9D8B030D-6E8A-4147-A177-3AD203B41FA5}">
                      <a16:colId xmlns:a16="http://schemas.microsoft.com/office/drawing/2014/main" val="1412894274"/>
                    </a:ext>
                  </a:extLst>
                </a:gridCol>
                <a:gridCol w="1869942">
                  <a:extLst>
                    <a:ext uri="{9D8B030D-6E8A-4147-A177-3AD203B41FA5}">
                      <a16:colId xmlns:a16="http://schemas.microsoft.com/office/drawing/2014/main" val="4222468411"/>
                    </a:ext>
                  </a:extLst>
                </a:gridCol>
                <a:gridCol w="2498773">
                  <a:extLst>
                    <a:ext uri="{9D8B030D-6E8A-4147-A177-3AD203B41FA5}">
                      <a16:colId xmlns:a16="http://schemas.microsoft.com/office/drawing/2014/main" val="3270167538"/>
                    </a:ext>
                  </a:extLst>
                </a:gridCol>
                <a:gridCol w="2498773">
                  <a:extLst>
                    <a:ext uri="{9D8B030D-6E8A-4147-A177-3AD203B41FA5}">
                      <a16:colId xmlns:a16="http://schemas.microsoft.com/office/drawing/2014/main" val="2041371492"/>
                    </a:ext>
                  </a:extLst>
                </a:gridCol>
              </a:tblGrid>
              <a:tr h="393509">
                <a:tc gridSpan="5">
                  <a:txBody>
                    <a:bodyPr/>
                    <a:lstStyle/>
                    <a:p>
                      <a:pPr algn="ctr">
                        <a:lnSpc>
                          <a:spcPct val="150000"/>
                        </a:lnSpc>
                        <a:spcAft>
                          <a:spcPts val="800"/>
                        </a:spcAft>
                      </a:pPr>
                      <a:r>
                        <a:rPr lang="en-IN" sz="1600" b="1" dirty="0">
                          <a:effectLst/>
                          <a:latin typeface="Arial" panose="020B0604020202020204" pitchFamily="34" charset="0"/>
                          <a:cs typeface="Arial" panose="020B0604020202020204" pitchFamily="34" charset="0"/>
                        </a:rPr>
                        <a:t>Crosstab</a:t>
                      </a:r>
                      <a:endParaRPr lang="en-GB" sz="12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b"/>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552780703"/>
                  </a:ext>
                </a:extLst>
              </a:tr>
              <a:tr h="393509">
                <a:tc gridSpan="5">
                  <a:txBody>
                    <a:bodyPr/>
                    <a:lstStyle/>
                    <a:p>
                      <a:pPr algn="ctr">
                        <a:lnSpc>
                          <a:spcPct val="150000"/>
                        </a:lnSpc>
                        <a:spcAft>
                          <a:spcPts val="800"/>
                        </a:spcAft>
                      </a:pPr>
                      <a:r>
                        <a:rPr lang="en-IN" sz="1600" b="1" dirty="0">
                          <a:effectLst/>
                          <a:latin typeface="Arial" panose="020B0604020202020204" pitchFamily="34" charset="0"/>
                          <a:cs typeface="Arial" panose="020B0604020202020204" pitchFamily="34" charset="0"/>
                        </a:rPr>
                        <a:t>Count</a:t>
                      </a:r>
                      <a:endParaRPr lang="en-GB" sz="12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b"/>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738716048"/>
                  </a:ext>
                </a:extLst>
              </a:tr>
              <a:tr h="393509">
                <a:tc>
                  <a:txBody>
                    <a:bodyPr/>
                    <a:lstStyle/>
                    <a:p>
                      <a:pPr>
                        <a:lnSpc>
                          <a:spcPct val="107000"/>
                        </a:lnSpc>
                      </a:pPr>
                      <a:endParaRPr lang="en-GB" sz="1100">
                        <a:effectLst/>
                        <a:latin typeface="Arial" panose="020B0604020202020204" pitchFamily="34" charset="0"/>
                        <a:cs typeface="Arial" panose="020B0604020202020204" pitchFamily="34" charset="0"/>
                      </a:endParaRPr>
                    </a:p>
                  </a:txBody>
                  <a:tcPr marL="68580" marR="68580" marT="0" marB="0" anchor="b"/>
                </a:tc>
                <a:tc>
                  <a:txBody>
                    <a:bodyPr/>
                    <a:lstStyle/>
                    <a:p>
                      <a:pPr>
                        <a:lnSpc>
                          <a:spcPct val="107000"/>
                        </a:lnSpc>
                      </a:pPr>
                      <a:endParaRPr lang="en-GB" sz="1100" b="1" dirty="0">
                        <a:effectLst/>
                        <a:latin typeface="Arial" panose="020B0604020202020204" pitchFamily="34" charset="0"/>
                        <a:cs typeface="Arial" panose="020B0604020202020204" pitchFamily="34" charset="0"/>
                      </a:endParaRPr>
                    </a:p>
                  </a:txBody>
                  <a:tcPr marL="68580" marR="68580" marT="0" marB="0" anchor="b"/>
                </a:tc>
                <a:tc>
                  <a:txBody>
                    <a:bodyPr/>
                    <a:lstStyle/>
                    <a:p>
                      <a:pPr algn="ctr">
                        <a:lnSpc>
                          <a:spcPct val="150000"/>
                        </a:lnSpc>
                        <a:spcAft>
                          <a:spcPts val="800"/>
                        </a:spcAft>
                      </a:pPr>
                      <a:r>
                        <a:rPr lang="en-IN" sz="1600" b="1" dirty="0">
                          <a:effectLst/>
                          <a:latin typeface="Arial" panose="020B0604020202020204" pitchFamily="34" charset="0"/>
                          <a:cs typeface="Arial" panose="020B0604020202020204" pitchFamily="34" charset="0"/>
                        </a:rPr>
                        <a:t>No</a:t>
                      </a:r>
                      <a:endParaRPr lang="en-GB" sz="12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algn="ctr">
                        <a:lnSpc>
                          <a:spcPct val="150000"/>
                        </a:lnSpc>
                        <a:spcAft>
                          <a:spcPts val="800"/>
                        </a:spcAft>
                      </a:pPr>
                      <a:r>
                        <a:rPr lang="en-IN" sz="1600" b="1">
                          <a:effectLst/>
                          <a:latin typeface="Arial" panose="020B0604020202020204" pitchFamily="34" charset="0"/>
                          <a:cs typeface="Arial" panose="020B0604020202020204" pitchFamily="34" charset="0"/>
                        </a:rPr>
                        <a:t>Yes</a:t>
                      </a:r>
                      <a:endParaRPr lang="en-GB" sz="1200" b="1">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algn="ctr">
                        <a:lnSpc>
                          <a:spcPct val="150000"/>
                        </a:lnSpc>
                        <a:spcAft>
                          <a:spcPts val="800"/>
                        </a:spcAft>
                      </a:pPr>
                      <a:r>
                        <a:rPr lang="en-IN" sz="1600" b="1">
                          <a:effectLst/>
                          <a:latin typeface="Arial" panose="020B0604020202020204" pitchFamily="34" charset="0"/>
                          <a:cs typeface="Arial" panose="020B0604020202020204" pitchFamily="34" charset="0"/>
                        </a:rPr>
                        <a:t>Total</a:t>
                      </a:r>
                      <a:endParaRPr lang="en-GB" sz="1200" b="1">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3017667002"/>
                  </a:ext>
                </a:extLst>
              </a:tr>
              <a:tr h="393509">
                <a:tc rowSpan="2">
                  <a:txBody>
                    <a:bodyPr/>
                    <a:lstStyle/>
                    <a:p>
                      <a:pPr algn="ctr">
                        <a:lnSpc>
                          <a:spcPct val="150000"/>
                        </a:lnSpc>
                        <a:spcAft>
                          <a:spcPts val="800"/>
                        </a:spcAft>
                      </a:pPr>
                      <a:r>
                        <a:rPr lang="en-IN" sz="1600" dirty="0">
                          <a:effectLst/>
                          <a:latin typeface="Arial" panose="020B0604020202020204" pitchFamily="34" charset="0"/>
                          <a:cs typeface="Arial" panose="020B0604020202020204" pitchFamily="34" charset="0"/>
                        </a:rPr>
                        <a:t>Overtime</a:t>
                      </a:r>
                      <a:endParaRPr lang="en-GB" sz="1200" dirty="0">
                        <a:effectLst/>
                        <a:latin typeface="Arial" panose="020B0604020202020204" pitchFamily="34" charset="0"/>
                        <a:cs typeface="Arial" panose="020B0604020202020204" pitchFamily="34" charset="0"/>
                      </a:endParaRPr>
                    </a:p>
                    <a:p>
                      <a:pPr algn="ctr">
                        <a:lnSpc>
                          <a:spcPct val="150000"/>
                        </a:lnSpc>
                        <a:spcAft>
                          <a:spcPts val="800"/>
                        </a:spcAft>
                      </a:pPr>
                      <a:r>
                        <a:rPr lang="en-IN" sz="1600" dirty="0">
                          <a:effectLst/>
                          <a:latin typeface="Arial" panose="020B0604020202020204" pitchFamily="34" charset="0"/>
                          <a:cs typeface="Arial" panose="020B0604020202020204" pitchFamily="34" charset="0"/>
                        </a:rPr>
                        <a:t> </a:t>
                      </a:r>
                      <a:endParaRPr lang="en-GB"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algn="ctr">
                        <a:lnSpc>
                          <a:spcPct val="150000"/>
                        </a:lnSpc>
                        <a:spcAft>
                          <a:spcPts val="800"/>
                        </a:spcAft>
                      </a:pPr>
                      <a:r>
                        <a:rPr lang="en-IN" sz="1600" b="1" dirty="0">
                          <a:effectLst/>
                          <a:latin typeface="Arial" panose="020B0604020202020204" pitchFamily="34" charset="0"/>
                          <a:cs typeface="Arial" panose="020B0604020202020204" pitchFamily="34" charset="0"/>
                        </a:rPr>
                        <a:t>No</a:t>
                      </a:r>
                      <a:endParaRPr lang="en-GB" sz="12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algn="ctr">
                        <a:lnSpc>
                          <a:spcPct val="150000"/>
                        </a:lnSpc>
                        <a:spcAft>
                          <a:spcPts val="800"/>
                        </a:spcAft>
                      </a:pPr>
                      <a:r>
                        <a:rPr lang="en-IN" sz="1600" b="1" dirty="0">
                          <a:effectLst/>
                          <a:latin typeface="Arial" panose="020B0604020202020204" pitchFamily="34" charset="0"/>
                          <a:cs typeface="Arial" panose="020B0604020202020204" pitchFamily="34" charset="0"/>
                        </a:rPr>
                        <a:t>944</a:t>
                      </a:r>
                      <a:endParaRPr lang="en-GB" sz="12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algn="ctr">
                        <a:lnSpc>
                          <a:spcPct val="150000"/>
                        </a:lnSpc>
                        <a:spcAft>
                          <a:spcPts val="800"/>
                        </a:spcAft>
                      </a:pPr>
                      <a:r>
                        <a:rPr lang="en-IN" sz="1600" b="1">
                          <a:effectLst/>
                          <a:latin typeface="Arial" panose="020B0604020202020204" pitchFamily="34" charset="0"/>
                          <a:cs typeface="Arial" panose="020B0604020202020204" pitchFamily="34" charset="0"/>
                        </a:rPr>
                        <a:t>289</a:t>
                      </a:r>
                      <a:endParaRPr lang="en-GB" sz="1200" b="1">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algn="ctr">
                        <a:lnSpc>
                          <a:spcPct val="150000"/>
                        </a:lnSpc>
                        <a:spcAft>
                          <a:spcPts val="800"/>
                        </a:spcAft>
                      </a:pPr>
                      <a:r>
                        <a:rPr lang="en-IN" sz="1600" b="1">
                          <a:effectLst/>
                          <a:latin typeface="Arial" panose="020B0604020202020204" pitchFamily="34" charset="0"/>
                          <a:cs typeface="Arial" panose="020B0604020202020204" pitchFamily="34" charset="0"/>
                        </a:rPr>
                        <a:t>1233</a:t>
                      </a:r>
                      <a:endParaRPr lang="en-GB" sz="1200" b="1">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2321663475"/>
                  </a:ext>
                </a:extLst>
              </a:tr>
              <a:tr h="565561">
                <a:tc vMerge="1">
                  <a:txBody>
                    <a:bodyPr/>
                    <a:lstStyle/>
                    <a:p>
                      <a:endParaRPr lang="en-GB"/>
                    </a:p>
                  </a:txBody>
                  <a:tcPr/>
                </a:tc>
                <a:tc>
                  <a:txBody>
                    <a:bodyPr/>
                    <a:lstStyle/>
                    <a:p>
                      <a:pPr algn="ctr">
                        <a:lnSpc>
                          <a:spcPct val="150000"/>
                        </a:lnSpc>
                        <a:spcAft>
                          <a:spcPts val="800"/>
                        </a:spcAft>
                      </a:pPr>
                      <a:r>
                        <a:rPr lang="en-IN" sz="1600" b="1" dirty="0">
                          <a:effectLst/>
                          <a:latin typeface="Arial" panose="020B0604020202020204" pitchFamily="34" charset="0"/>
                          <a:cs typeface="Arial" panose="020B0604020202020204" pitchFamily="34" charset="0"/>
                        </a:rPr>
                        <a:t>Yes</a:t>
                      </a:r>
                      <a:endParaRPr lang="en-GB" sz="12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algn="ctr">
                        <a:lnSpc>
                          <a:spcPct val="150000"/>
                        </a:lnSpc>
                        <a:spcAft>
                          <a:spcPts val="800"/>
                        </a:spcAft>
                      </a:pPr>
                      <a:r>
                        <a:rPr lang="en-IN" sz="1600" b="1" dirty="0">
                          <a:effectLst/>
                          <a:latin typeface="Arial" panose="020B0604020202020204" pitchFamily="34" charset="0"/>
                          <a:cs typeface="Arial" panose="020B0604020202020204" pitchFamily="34" charset="0"/>
                        </a:rPr>
                        <a:t>110</a:t>
                      </a:r>
                      <a:endParaRPr lang="en-GB" sz="12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algn="ctr">
                        <a:lnSpc>
                          <a:spcPct val="150000"/>
                        </a:lnSpc>
                        <a:spcAft>
                          <a:spcPts val="800"/>
                        </a:spcAft>
                      </a:pPr>
                      <a:r>
                        <a:rPr lang="en-IN" sz="1600" b="1" dirty="0">
                          <a:effectLst/>
                          <a:latin typeface="Arial" panose="020B0604020202020204" pitchFamily="34" charset="0"/>
                          <a:cs typeface="Arial" panose="020B0604020202020204" pitchFamily="34" charset="0"/>
                        </a:rPr>
                        <a:t>127</a:t>
                      </a:r>
                      <a:endParaRPr lang="en-GB" sz="12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algn="ctr">
                        <a:lnSpc>
                          <a:spcPct val="150000"/>
                        </a:lnSpc>
                        <a:spcAft>
                          <a:spcPts val="800"/>
                        </a:spcAft>
                      </a:pPr>
                      <a:r>
                        <a:rPr lang="en-IN" sz="1600" b="1" dirty="0">
                          <a:effectLst/>
                          <a:latin typeface="Arial" panose="020B0604020202020204" pitchFamily="34" charset="0"/>
                          <a:cs typeface="Arial" panose="020B0604020202020204" pitchFamily="34" charset="0"/>
                        </a:rPr>
                        <a:t>237</a:t>
                      </a:r>
                      <a:endParaRPr lang="en-GB" sz="12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3685605954"/>
                  </a:ext>
                </a:extLst>
              </a:tr>
              <a:tr h="393509">
                <a:tc gridSpan="2">
                  <a:txBody>
                    <a:bodyPr/>
                    <a:lstStyle/>
                    <a:p>
                      <a:pPr algn="ctr">
                        <a:lnSpc>
                          <a:spcPct val="150000"/>
                        </a:lnSpc>
                        <a:spcAft>
                          <a:spcPts val="800"/>
                        </a:spcAft>
                      </a:pPr>
                      <a:r>
                        <a:rPr lang="en-IN" sz="1600" b="1" dirty="0">
                          <a:effectLst/>
                          <a:latin typeface="Arial" panose="020B0604020202020204" pitchFamily="34" charset="0"/>
                          <a:cs typeface="Arial" panose="020B0604020202020204" pitchFamily="34" charset="0"/>
                        </a:rPr>
                        <a:t>Total</a:t>
                      </a:r>
                      <a:endParaRPr lang="en-GB" sz="12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b"/>
                </a:tc>
                <a:tc hMerge="1">
                  <a:txBody>
                    <a:bodyPr/>
                    <a:lstStyle/>
                    <a:p>
                      <a:endParaRPr lang="en-GB"/>
                    </a:p>
                  </a:txBody>
                  <a:tcPr/>
                </a:tc>
                <a:tc>
                  <a:txBody>
                    <a:bodyPr/>
                    <a:lstStyle/>
                    <a:p>
                      <a:pPr algn="ctr">
                        <a:lnSpc>
                          <a:spcPct val="150000"/>
                        </a:lnSpc>
                        <a:spcAft>
                          <a:spcPts val="800"/>
                        </a:spcAft>
                      </a:pPr>
                      <a:r>
                        <a:rPr lang="en-IN" sz="1600" b="1" dirty="0">
                          <a:effectLst/>
                          <a:latin typeface="Arial" panose="020B0604020202020204" pitchFamily="34" charset="0"/>
                          <a:cs typeface="Arial" panose="020B0604020202020204" pitchFamily="34" charset="0"/>
                        </a:rPr>
                        <a:t>1054</a:t>
                      </a:r>
                      <a:endParaRPr lang="en-GB" sz="12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algn="ctr">
                        <a:lnSpc>
                          <a:spcPct val="150000"/>
                        </a:lnSpc>
                        <a:spcAft>
                          <a:spcPts val="800"/>
                        </a:spcAft>
                      </a:pPr>
                      <a:r>
                        <a:rPr lang="en-IN" sz="1600" b="1" dirty="0">
                          <a:effectLst/>
                          <a:latin typeface="Arial" panose="020B0604020202020204" pitchFamily="34" charset="0"/>
                          <a:cs typeface="Arial" panose="020B0604020202020204" pitchFamily="34" charset="0"/>
                        </a:rPr>
                        <a:t>416</a:t>
                      </a:r>
                      <a:endParaRPr lang="en-GB" sz="12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b"/>
                </a:tc>
                <a:tc>
                  <a:txBody>
                    <a:bodyPr/>
                    <a:lstStyle/>
                    <a:p>
                      <a:pPr algn="ctr">
                        <a:lnSpc>
                          <a:spcPct val="150000"/>
                        </a:lnSpc>
                        <a:spcAft>
                          <a:spcPts val="800"/>
                        </a:spcAft>
                      </a:pPr>
                      <a:r>
                        <a:rPr lang="en-IN" sz="1600" b="1" dirty="0">
                          <a:effectLst/>
                          <a:latin typeface="Arial" panose="020B0604020202020204" pitchFamily="34" charset="0"/>
                          <a:cs typeface="Arial" panose="020B0604020202020204" pitchFamily="34" charset="0"/>
                        </a:rPr>
                        <a:t>1470</a:t>
                      </a:r>
                      <a:endParaRPr lang="en-GB" sz="12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2052140392"/>
                  </a:ext>
                </a:extLst>
              </a:tr>
            </a:tbl>
          </a:graphicData>
        </a:graphic>
      </p:graphicFrame>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6457C2D-E261-D214-35C6-7194E9241607}"/>
                  </a:ext>
                </a:extLst>
              </p:cNvPr>
              <p:cNvSpPr txBox="1"/>
              <p:nvPr/>
            </p:nvSpPr>
            <p:spPr>
              <a:xfrm>
                <a:off x="88900" y="4635500"/>
                <a:ext cx="11836400" cy="2544286"/>
              </a:xfrm>
              <a:prstGeom prst="rect">
                <a:avLst/>
              </a:prstGeom>
              <a:noFill/>
            </p:spPr>
            <p:txBody>
              <a:bodyPr wrap="square" rtlCol="0">
                <a:spAutoFit/>
              </a:bodyPr>
              <a:lstStyle/>
              <a:p>
                <a:pPr algn="just">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Pearson chi square= 89.044</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Since p value = 2.2e-16 is less than level of significance (0.05).So, we reject H</a:t>
                </a:r>
                <a:r>
                  <a:rPr lang="en-IN" sz="1800" baseline="-25000" dirty="0">
                    <a:effectLst/>
                    <a:latin typeface="Times New Roman" panose="02020603050405020304" pitchFamily="18" charset="0"/>
                    <a:ea typeface="Times New Roman" panose="02020603050405020304" pitchFamily="18" charset="0"/>
                    <a:cs typeface="Times New Roman" panose="02020603050405020304" pitchFamily="18" charset="0"/>
                  </a:rPr>
                  <a:t>04</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𝛼</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=0.05</m:t>
                    </m:r>
                  </m:oMath>
                </a14:m>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Conclusion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Attrition is dependent of overtime.</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GB" dirty="0"/>
              </a:p>
            </p:txBody>
          </p:sp>
        </mc:Choice>
        <mc:Fallback xmlns="">
          <p:sp>
            <p:nvSpPr>
              <p:cNvPr id="4" name="TextBox 3">
                <a:extLst>
                  <a:ext uri="{FF2B5EF4-FFF2-40B4-BE49-F238E27FC236}">
                    <a16:creationId xmlns:a16="http://schemas.microsoft.com/office/drawing/2014/main" id="{26457C2D-E261-D214-35C6-7194E9241607}"/>
                  </a:ext>
                </a:extLst>
              </p:cNvPr>
              <p:cNvSpPr txBox="1">
                <a:spLocks noRot="1" noChangeAspect="1" noMove="1" noResize="1" noEditPoints="1" noAdjustHandles="1" noChangeArrowheads="1" noChangeShapeType="1" noTextEdit="1"/>
              </p:cNvSpPr>
              <p:nvPr/>
            </p:nvSpPr>
            <p:spPr>
              <a:xfrm>
                <a:off x="88900" y="4635500"/>
                <a:ext cx="11836400" cy="2544286"/>
              </a:xfrm>
              <a:prstGeom prst="rect">
                <a:avLst/>
              </a:prstGeom>
              <a:blipFill>
                <a:blip r:embed="rId2"/>
                <a:stretch>
                  <a:fillRect l="-464" t="-1435"/>
                </a:stretch>
              </a:blipFill>
            </p:spPr>
            <p:txBody>
              <a:bodyPr/>
              <a:lstStyle/>
              <a:p>
                <a:r>
                  <a:rPr lang="en-GB">
                    <a:noFill/>
                  </a:rPr>
                  <a:t> </a:t>
                </a:r>
              </a:p>
            </p:txBody>
          </p:sp>
        </mc:Fallback>
      </mc:AlternateContent>
    </p:spTree>
    <p:extLst>
      <p:ext uri="{BB962C8B-B14F-4D97-AF65-F5344CB8AC3E}">
        <p14:creationId xmlns:p14="http://schemas.microsoft.com/office/powerpoint/2010/main" val="37946509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E50B40-1002-55D4-B1D6-30BCA3D081B2}"/>
              </a:ext>
            </a:extLst>
          </p:cNvPr>
          <p:cNvSpPr txBox="1"/>
          <p:nvPr/>
        </p:nvSpPr>
        <p:spPr>
          <a:xfrm>
            <a:off x="-26504" y="0"/>
            <a:ext cx="12192000" cy="6806992"/>
          </a:xfrm>
          <a:prstGeom prst="rect">
            <a:avLst/>
          </a:prstGeom>
          <a:noFill/>
        </p:spPr>
        <p:txBody>
          <a:bodyPr wrap="square" rtlCol="0">
            <a:spAutoFit/>
          </a:bodyPr>
          <a:lstStyle/>
          <a:p>
            <a:pPr algn="ctr">
              <a:lnSpc>
                <a:spcPct val="150000"/>
              </a:lnSpc>
              <a:spcAft>
                <a:spcPts val="800"/>
              </a:spcAft>
            </a:pPr>
            <a:r>
              <a:rPr lang="en-GB" dirty="0">
                <a:latin typeface="Arial" panose="020B0604020202020204" pitchFamily="34" charset="0"/>
                <a:cs typeface="Arial" panose="020B0604020202020204" pitchFamily="34" charset="0"/>
              </a:rPr>
              <a:t> </a:t>
            </a:r>
            <a:r>
              <a:rPr lang="en-IN" sz="1800" b="1" dirty="0">
                <a:effectLst/>
                <a:latin typeface="Arial" panose="020B0604020202020204" pitchFamily="34" charset="0"/>
                <a:ea typeface="Times New Roman" panose="02020603050405020304" pitchFamily="18" charset="0"/>
                <a:cs typeface="Arial" panose="020B0604020202020204" pitchFamily="34" charset="0"/>
              </a:rPr>
              <a:t>Conclusions</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lnSpc>
                <a:spcPct val="150000"/>
              </a:lnSpc>
              <a:buFont typeface="+mj-lt"/>
              <a:buAutoNum type="arabicPeriod"/>
            </a:pPr>
            <a:r>
              <a:rPr lang="en-IN" sz="1800" dirty="0">
                <a:effectLst/>
                <a:latin typeface="Arial" panose="020B0604020202020204" pitchFamily="34" charset="0"/>
                <a:ea typeface="Times New Roman" panose="02020603050405020304" pitchFamily="18" charset="0"/>
                <a:cs typeface="Arial" panose="020B0604020202020204" pitchFamily="34" charset="0"/>
              </a:rPr>
              <a:t>SVM model </a:t>
            </a:r>
            <a:r>
              <a:rPr lang="en-IN" dirty="0">
                <a:latin typeface="Arial" panose="020B0604020202020204" pitchFamily="34" charset="0"/>
                <a:ea typeface="Times New Roman" panose="02020603050405020304" pitchFamily="18" charset="0"/>
                <a:cs typeface="Arial" panose="020B0604020202020204" pitchFamily="34" charset="0"/>
              </a:rPr>
              <a:t>is </a:t>
            </a:r>
            <a:r>
              <a:rPr lang="en-IN" sz="1800" dirty="0">
                <a:effectLst/>
                <a:latin typeface="Arial" panose="020B0604020202020204" pitchFamily="34" charset="0"/>
                <a:ea typeface="Times New Roman" panose="02020603050405020304" pitchFamily="18" charset="0"/>
                <a:cs typeface="Arial" panose="020B0604020202020204" pitchFamily="34" charset="0"/>
              </a:rPr>
              <a:t>best fitted model for the dataset in hand.</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lnSpc>
                <a:spcPct val="150000"/>
              </a:lnSpc>
              <a:buFont typeface="+mj-lt"/>
              <a:buAutoNum type="arabicPeriod"/>
            </a:pPr>
            <a:r>
              <a:rPr lang="en-IN" sz="1800" dirty="0">
                <a:effectLst/>
                <a:latin typeface="Arial" panose="020B0604020202020204" pitchFamily="34" charset="0"/>
                <a:ea typeface="Times New Roman" panose="02020603050405020304" pitchFamily="18" charset="0"/>
                <a:cs typeface="Arial" panose="020B0604020202020204" pitchFamily="34" charset="0"/>
              </a:rPr>
              <a:t>Highly contributing factors which affects employees attrition are educational field, distance from home, years in current role, education.</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lnSpc>
                <a:spcPct val="150000"/>
              </a:lnSpc>
              <a:buFont typeface="+mj-lt"/>
              <a:buAutoNum type="arabicPeriod"/>
            </a:pPr>
            <a:r>
              <a:rPr lang="en-IN" sz="1800" dirty="0">
                <a:effectLst/>
                <a:latin typeface="Arial" panose="020B0604020202020204" pitchFamily="34" charset="0"/>
                <a:ea typeface="Times New Roman" panose="02020603050405020304" pitchFamily="18" charset="0"/>
                <a:cs typeface="Arial" panose="020B0604020202020204" pitchFamily="34" charset="0"/>
              </a:rPr>
              <a:t>Demographic factors like age, employee’s of age 25 to 35 having maximum rate of leaving the company  Employees in the life science field having maximum rate of leaving the company.</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lnSpc>
                <a:spcPct val="150000"/>
              </a:lnSpc>
              <a:buFont typeface="+mj-lt"/>
              <a:buAutoNum type="arabicPeriod"/>
            </a:pPr>
            <a:r>
              <a:rPr lang="en-IN" sz="1800" dirty="0">
                <a:effectLst/>
                <a:latin typeface="Arial" panose="020B0604020202020204" pitchFamily="34" charset="0"/>
                <a:ea typeface="Times New Roman" panose="02020603050405020304" pitchFamily="18" charset="0"/>
                <a:cs typeface="Arial" panose="020B0604020202020204" pitchFamily="34" charset="0"/>
              </a:rPr>
              <a:t>Satisfaction level towards job is high in sales executive.</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lnSpc>
                <a:spcPct val="150000"/>
              </a:lnSpc>
              <a:buFont typeface="+mj-lt"/>
              <a:buAutoNum type="arabicPeriod"/>
            </a:pPr>
            <a:r>
              <a:rPr lang="en-IN" sz="1800" dirty="0">
                <a:effectLst/>
                <a:latin typeface="Arial" panose="020B0604020202020204" pitchFamily="34" charset="0"/>
                <a:ea typeface="Times New Roman" panose="02020603050405020304" pitchFamily="18" charset="0"/>
                <a:cs typeface="Arial" panose="020B0604020202020204" pitchFamily="34" charset="0"/>
              </a:rPr>
              <a:t>Factors such as low job satisfaction and low environment satisfaction that make employees dissatisfied. </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lnSpc>
                <a:spcPct val="150000"/>
              </a:lnSpc>
              <a:buFont typeface="+mj-lt"/>
              <a:buAutoNum type="arabicPeriod"/>
            </a:pPr>
            <a:r>
              <a:rPr lang="en-IN" sz="1800" dirty="0">
                <a:effectLst/>
                <a:latin typeface="Arial" panose="020B0604020202020204" pitchFamily="34" charset="0"/>
                <a:ea typeface="Times New Roman" panose="02020603050405020304" pitchFamily="18" charset="0"/>
                <a:cs typeface="Arial" panose="020B0604020202020204" pitchFamily="34" charset="0"/>
              </a:rPr>
              <a:t>Need of employees for searching new job is because of overtime.</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lnSpc>
                <a:spcPct val="150000"/>
              </a:lnSpc>
              <a:buFont typeface="+mj-lt"/>
              <a:buAutoNum type="arabicPeriod"/>
            </a:pPr>
            <a:r>
              <a:rPr lang="en-IN" sz="1800" dirty="0">
                <a:effectLst/>
                <a:latin typeface="Arial" panose="020B0604020202020204" pitchFamily="34" charset="0"/>
                <a:ea typeface="Times New Roman" panose="02020603050405020304" pitchFamily="18" charset="0"/>
                <a:cs typeface="Arial" panose="020B0604020202020204" pitchFamily="34" charset="0"/>
              </a:rPr>
              <a:t>Reasons for attrition among employee’s are medium education level , overtime, greater distance from  home, low satisfaction level.</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lnSpc>
                <a:spcPct val="150000"/>
              </a:lnSpc>
              <a:buFont typeface="+mj-lt"/>
              <a:buAutoNum type="arabicPeriod"/>
            </a:pPr>
            <a:r>
              <a:rPr lang="en-IN" sz="1800" dirty="0">
                <a:effectLst/>
                <a:latin typeface="Arial" panose="020B0604020202020204" pitchFamily="34" charset="0"/>
                <a:ea typeface="Times New Roman" panose="02020603050405020304" pitchFamily="18" charset="0"/>
                <a:cs typeface="Arial" panose="020B0604020202020204" pitchFamily="34" charset="0"/>
              </a:rPr>
              <a:t>Employees whose education is medium  having maximum rate of leaving the company.</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lnSpc>
                <a:spcPct val="150000"/>
              </a:lnSpc>
              <a:buFont typeface="+mj-lt"/>
              <a:buAutoNum type="arabicPeriod"/>
            </a:pPr>
            <a:r>
              <a:rPr lang="en-IN" sz="1800" dirty="0">
                <a:effectLst/>
                <a:latin typeface="Arial" panose="020B0604020202020204" pitchFamily="34" charset="0"/>
                <a:ea typeface="Times New Roman" panose="02020603050405020304" pitchFamily="18" charset="0"/>
                <a:cs typeface="Arial" panose="020B0604020202020204" pitchFamily="34" charset="0"/>
              </a:rPr>
              <a:t>The accuracy of SVM is better and this classifiers can be deployed to predict the employee’s are likely to leave the company.</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lnSpc>
                <a:spcPct val="150000"/>
              </a:lnSpc>
              <a:spcAft>
                <a:spcPts val="800"/>
              </a:spcAft>
              <a:buFont typeface="+mj-lt"/>
              <a:buAutoNum type="arabicPeriod"/>
            </a:pPr>
            <a:r>
              <a:rPr lang="en-IN" sz="1800" dirty="0">
                <a:effectLst/>
                <a:latin typeface="Arial" panose="020B0604020202020204" pitchFamily="34" charset="0"/>
                <a:ea typeface="Times New Roman" panose="02020603050405020304" pitchFamily="18" charset="0"/>
                <a:cs typeface="Arial" panose="020B0604020202020204" pitchFamily="34" charset="0"/>
              </a:rPr>
              <a:t>Attrition is independent of gender and dependent of marital status, overtime and business travel.</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endParaRPr lang="en-GB" dirty="0"/>
          </a:p>
        </p:txBody>
      </p:sp>
    </p:spTree>
    <p:extLst>
      <p:ext uri="{BB962C8B-B14F-4D97-AF65-F5344CB8AC3E}">
        <p14:creationId xmlns:p14="http://schemas.microsoft.com/office/powerpoint/2010/main" val="32872572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67C497-F4F2-ACA3-4EFF-0EBF5D8F1DD6}"/>
              </a:ext>
            </a:extLst>
          </p:cNvPr>
          <p:cNvSpPr txBox="1"/>
          <p:nvPr/>
        </p:nvSpPr>
        <p:spPr>
          <a:xfrm>
            <a:off x="246580" y="195209"/>
            <a:ext cx="11671442" cy="830997"/>
          </a:xfrm>
          <a:prstGeom prst="rect">
            <a:avLst/>
          </a:prstGeom>
          <a:noFill/>
        </p:spPr>
        <p:txBody>
          <a:bodyPr wrap="square" rtlCol="0">
            <a:spAutoFit/>
          </a:bodyPr>
          <a:lstStyle/>
          <a:p>
            <a:pPr algn="ctr"/>
            <a:r>
              <a:rPr lang="en-GB" sz="2400" b="1" dirty="0">
                <a:latin typeface="Arial" panose="020B0604020202020204" pitchFamily="34" charset="0"/>
                <a:cs typeface="Arial" panose="020B0604020202020204" pitchFamily="34" charset="0"/>
              </a:rPr>
              <a:t>REFERENCES</a:t>
            </a:r>
          </a:p>
          <a:p>
            <a:pPr algn="ctr"/>
            <a:endParaRPr lang="en-GB" sz="24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EDEB750C-EBC9-20D6-E391-C5202EFFEE73}"/>
              </a:ext>
            </a:extLst>
          </p:cNvPr>
          <p:cNvSpPr txBox="1"/>
          <p:nvPr/>
        </p:nvSpPr>
        <p:spPr>
          <a:xfrm>
            <a:off x="71919" y="791110"/>
            <a:ext cx="12120081" cy="8268417"/>
          </a:xfrm>
          <a:prstGeom prst="rect">
            <a:avLst/>
          </a:prstGeom>
          <a:noFill/>
        </p:spPr>
        <p:txBody>
          <a:bodyPr wrap="square" rtlCol="0">
            <a:spAutoFit/>
          </a:bodyPr>
          <a:lstStyle/>
          <a:p>
            <a:pPr marL="342900" lvl="0" indent="-342900" algn="just">
              <a:lnSpc>
                <a:spcPct val="115000"/>
              </a:lnSpc>
              <a:buFont typeface="Wingdings" panose="05000000000000000000" pitchFamily="2" charset="2"/>
              <a:buChar char=""/>
            </a:pPr>
            <a:r>
              <a:rPr lang="en-IN" sz="1800" b="1" dirty="0">
                <a:effectLst/>
                <a:latin typeface="Arial" panose="020B0604020202020204" pitchFamily="34" charset="0"/>
                <a:ea typeface="Times New Roman" panose="02020603050405020304" pitchFamily="18" charset="0"/>
                <a:cs typeface="Arial" panose="020B0604020202020204" pitchFamily="34" charset="0"/>
              </a:rPr>
              <a:t>Books for Reference: </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lnSpc>
                <a:spcPct val="115000"/>
              </a:lnSpc>
              <a:spcAft>
                <a:spcPts val="800"/>
              </a:spcAft>
              <a:buFont typeface="Symbol" panose="05050102010706020507" pitchFamily="18" charset="2"/>
              <a:buChar char=""/>
            </a:pP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Statistical methods and use of R software</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15000"/>
              </a:lnSpc>
              <a:spcAft>
                <a:spcPts val="800"/>
              </a:spcAft>
            </a:pP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Prof. P. G. Dixit, Prof. V. R. </a:t>
            </a:r>
            <a:r>
              <a:rPr lang="en-IN"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Pawgi</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 Prof. P. S. </a:t>
            </a:r>
            <a:r>
              <a:rPr lang="en-IN"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Kapre</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lnSpc>
                <a:spcPct val="115000"/>
              </a:lnSpc>
              <a:spcAft>
                <a:spcPts val="800"/>
              </a:spcAft>
              <a:buFont typeface="Symbol" panose="05050102010706020507" pitchFamily="18" charset="2"/>
              <a:buChar char=""/>
            </a:pP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Fundamentals of mathematical statistics </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15000"/>
              </a:lnSpc>
              <a:spcAft>
                <a:spcPts val="800"/>
              </a:spcAft>
            </a:pP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 C. Gupta </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lnSpc>
                <a:spcPct val="115000"/>
              </a:lnSpc>
              <a:spcAft>
                <a:spcPts val="800"/>
              </a:spcAft>
              <a:buFont typeface="Symbol" panose="05050102010706020507" pitchFamily="18" charset="2"/>
              <a:buChar char=""/>
            </a:pP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Descriptive Statistics</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marL="457200" algn="just">
              <a:lnSpc>
                <a:spcPct val="115000"/>
              </a:lnSpc>
              <a:spcAft>
                <a:spcPts val="800"/>
              </a:spcAft>
            </a:pP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Prof. P. G. Dixit, Prof. </a:t>
            </a:r>
            <a:r>
              <a:rPr lang="en-IN"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Dr.</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Mrs. V. R. </a:t>
            </a:r>
            <a:r>
              <a:rPr lang="en-IN"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Prayag</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lnSpc>
                <a:spcPct val="115000"/>
              </a:lnSpc>
              <a:spcAft>
                <a:spcPts val="800"/>
              </a:spcAft>
              <a:buFont typeface="Wingdings" panose="05000000000000000000" pitchFamily="2" charset="2"/>
              <a:buChar char=""/>
            </a:pPr>
            <a:r>
              <a:rPr lang="en-IN"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Websites </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15000"/>
              </a:lnSpc>
              <a:spcAft>
                <a:spcPts val="800"/>
              </a:spcAft>
            </a:pPr>
            <a:r>
              <a:rPr lang="en-IN" sz="1800" u="sng" dirty="0">
                <a:solidFill>
                  <a:srgbClr val="3333FF"/>
                </a:solidFill>
                <a:effectLst/>
                <a:latin typeface="Times New Roman" panose="02020603050405020304" pitchFamily="18" charset="0"/>
                <a:ea typeface="Times New Roman" panose="02020603050405020304" pitchFamily="18" charset="0"/>
                <a:cs typeface="Times New Roman" panose="02020603050405020304" pitchFamily="18" charset="0"/>
              </a:rPr>
              <a:t>www.google.com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800"/>
              </a:spcAft>
            </a:pPr>
            <a:r>
              <a:rPr lang="en-IN" sz="1800" u="sng" dirty="0">
                <a:solidFill>
                  <a:srgbClr val="3333FF"/>
                </a:solidFill>
                <a:effectLst/>
                <a:latin typeface="Times New Roman" panose="02020603050405020304" pitchFamily="18" charset="0"/>
                <a:ea typeface="Times New Roman" panose="02020603050405020304" pitchFamily="18" charset="0"/>
                <a:cs typeface="Times New Roman" panose="02020603050405020304" pitchFamily="18" charset="0"/>
              </a:rPr>
              <a:t>www.youtube.com</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800"/>
              </a:spcAft>
            </a:pPr>
            <a:r>
              <a:rPr lang="en-IN" sz="1800" u="sng" dirty="0">
                <a:solidFill>
                  <a:srgbClr val="3333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www.tutorialspoint.com</a:t>
            </a:r>
            <a:r>
              <a:rPr lang="en-IN" sz="1800" u="sng" dirty="0">
                <a:solidFill>
                  <a:srgbClr val="3333FF"/>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800"/>
              </a:spcAft>
            </a:pPr>
            <a:r>
              <a:rPr lang="en-IN" sz="1800" u="sng" dirty="0">
                <a:solidFill>
                  <a:srgbClr val="3333FF"/>
                </a:solidFill>
                <a:effectLst/>
                <a:latin typeface="Times New Roman" panose="02020603050405020304" pitchFamily="18" charset="0"/>
                <a:ea typeface="Times New Roman" panose="02020603050405020304" pitchFamily="18" charset="0"/>
                <a:cs typeface="Times New Roman" panose="02020603050405020304" pitchFamily="18" charset="0"/>
              </a:rPr>
              <a:t>https://towardsdatascience.com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800"/>
              </a:spcAft>
            </a:pPr>
            <a:r>
              <a:rPr lang="en-IN" sz="1800" u="sng" dirty="0">
                <a:solidFill>
                  <a:srgbClr val="3333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www.scribbr.com</a:t>
            </a:r>
            <a:r>
              <a:rPr lang="en-IN" sz="1800" u="sng" dirty="0">
                <a:solidFill>
                  <a:srgbClr val="3333FF"/>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800"/>
              </a:spcAft>
            </a:pPr>
            <a:r>
              <a:rPr lang="en-IN" sz="1800" u="sng" dirty="0">
                <a:solidFill>
                  <a:srgbClr val="3333FF"/>
                </a:solidFill>
                <a:effectLst/>
                <a:latin typeface="Times New Roman" panose="02020603050405020304" pitchFamily="18" charset="0"/>
                <a:ea typeface="Times New Roman" panose="02020603050405020304" pitchFamily="18" charset="0"/>
                <a:cs typeface="Times New Roman" panose="02020603050405020304" pitchFamily="18" charset="0"/>
              </a:rPr>
              <a:t>www.geeksforgeeks.org</a:t>
            </a:r>
            <a:r>
              <a:rPr lang="en-IN" sz="18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https://www.youtube.com/watch?v=xLkk6MUrvrw&amp;ab_channel=5MinutesEngineering</a:t>
            </a:r>
            <a:endParaRPr lang="en-IN"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800"/>
              </a:spcAft>
            </a:pPr>
            <a:endParaRPr lang="en-IN" u="sng"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800"/>
              </a:spcAft>
            </a:pPr>
            <a:r>
              <a:rPr lang="en-IN" sz="18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603659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2F6FB7-6283-6504-710A-5A3DC493B853}"/>
              </a:ext>
            </a:extLst>
          </p:cNvPr>
          <p:cNvSpPr txBox="1"/>
          <p:nvPr/>
        </p:nvSpPr>
        <p:spPr>
          <a:xfrm>
            <a:off x="0" y="0"/>
            <a:ext cx="12192000" cy="4585871"/>
          </a:xfrm>
          <a:prstGeom prst="rect">
            <a:avLst/>
          </a:prstGeom>
          <a:noFill/>
        </p:spPr>
        <p:txBody>
          <a:bodyPr wrap="square" rtlCol="0">
            <a:spAutoFit/>
          </a:bodyPr>
          <a:lstStyle/>
          <a:p>
            <a:endParaRPr lang="en-GB" dirty="0"/>
          </a:p>
          <a:p>
            <a:pPr marL="342900" indent="-342900" algn="just">
              <a:buFont typeface="Wingdings" panose="05000000000000000000" pitchFamily="2" charset="2"/>
              <a:buChar char="v"/>
            </a:pPr>
            <a:r>
              <a:rPr lang="en-GB" sz="2000" b="1" dirty="0">
                <a:latin typeface="Arial" panose="020B0604020202020204" pitchFamily="34" charset="0"/>
                <a:cs typeface="Arial" panose="020B0604020202020204" pitchFamily="34" charset="0"/>
              </a:rPr>
              <a:t>Need of the study</a:t>
            </a:r>
          </a:p>
          <a:p>
            <a:pPr algn="ctr"/>
            <a:endParaRPr lang="en-GB" sz="2000" b="1" u="sng"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GB" dirty="0">
                <a:latin typeface="Arial" panose="020B0604020202020204" pitchFamily="34" charset="0"/>
                <a:cs typeface="Arial" panose="020B0604020202020204" pitchFamily="34" charset="0"/>
              </a:rPr>
              <a:t>It is important to find the reason for the dissatisfaction of the employees due to which they change the jobs. </a:t>
            </a:r>
          </a:p>
          <a:p>
            <a:pPr marL="285750" indent="-285750" algn="just">
              <a:lnSpc>
                <a:spcPct val="150000"/>
              </a:lnSpc>
              <a:buFont typeface="Arial" panose="020B0604020202020204" pitchFamily="34" charset="0"/>
              <a:buChar char="•"/>
            </a:pPr>
            <a:r>
              <a:rPr lang="en-GB" dirty="0">
                <a:latin typeface="Arial" panose="020B0604020202020204" pitchFamily="34" charset="0"/>
                <a:cs typeface="Arial" panose="020B0604020202020204" pitchFamily="34" charset="0"/>
              </a:rPr>
              <a:t>Once the levels of employee’s attitude are identified, it would be possible for the management to take necessary action to reduce attrition level. </a:t>
            </a:r>
          </a:p>
          <a:p>
            <a:pPr marL="285750" indent="-285750" algn="just">
              <a:lnSpc>
                <a:spcPct val="150000"/>
              </a:lnSpc>
              <a:buFont typeface="Arial" panose="020B0604020202020204" pitchFamily="34" charset="0"/>
              <a:buChar char="•"/>
            </a:pPr>
            <a:r>
              <a:rPr lang="en-GB" dirty="0">
                <a:latin typeface="Arial" panose="020B0604020202020204" pitchFamily="34" charset="0"/>
                <a:cs typeface="Arial" panose="020B0604020202020204" pitchFamily="34" charset="0"/>
              </a:rPr>
              <a:t>Since they are considered as backbone of the company their progression will lead to the success of the company for the long run. </a:t>
            </a:r>
          </a:p>
          <a:p>
            <a:pPr marL="285750" indent="-285750" algn="just">
              <a:lnSpc>
                <a:spcPct val="150000"/>
              </a:lnSpc>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lgn="just">
              <a:lnSpc>
                <a:spcPct val="150000"/>
              </a:lnSpc>
              <a:buFont typeface="Wingdings" panose="05000000000000000000" pitchFamily="2" charset="2"/>
              <a:buChar char="v"/>
            </a:pPr>
            <a:r>
              <a:rPr lang="en-GB" b="1" dirty="0">
                <a:latin typeface="Arial" panose="020B0604020202020204" pitchFamily="34" charset="0"/>
                <a:cs typeface="Arial" panose="020B0604020202020204" pitchFamily="34" charset="0"/>
              </a:rPr>
              <a:t>   Limitation</a:t>
            </a:r>
          </a:p>
          <a:p>
            <a:pPr algn="just">
              <a:lnSpc>
                <a:spcPct val="150000"/>
              </a:lnSpc>
            </a:pPr>
            <a:r>
              <a:rPr lang="en-US" dirty="0">
                <a:latin typeface="Times New Roman" pitchFamily="18" charset="0"/>
                <a:cs typeface="Times New Roman" pitchFamily="18" charset="0"/>
              </a:rPr>
              <a:t>     Due to lack of time we have taken secondary dataset.</a:t>
            </a:r>
            <a:endParaRPr lang="en-GB" b="1" dirty="0">
              <a:latin typeface="Arial" panose="020B060402020202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42572311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255643-2595-A152-A8FC-7572C980015F}"/>
              </a:ext>
            </a:extLst>
          </p:cNvPr>
          <p:cNvSpPr txBox="1"/>
          <p:nvPr/>
        </p:nvSpPr>
        <p:spPr>
          <a:xfrm>
            <a:off x="0" y="296347"/>
            <a:ext cx="12192000" cy="6265305"/>
          </a:xfrm>
          <a:prstGeom prst="rect">
            <a:avLst/>
          </a:prstGeom>
          <a:noFill/>
        </p:spPr>
        <p:txBody>
          <a:bodyPr wrap="square" rtlCol="0">
            <a:spAutoFit/>
          </a:bodyPr>
          <a:lstStyle/>
          <a:p>
            <a:pPr algn="just">
              <a:lnSpc>
                <a:spcPct val="115000"/>
              </a:lnSpc>
              <a:spcAft>
                <a:spcPts val="800"/>
              </a:spcAft>
            </a:pPr>
            <a:r>
              <a:rPr lang="en-IN"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https://www.youtube.com/watch?v=c7LrqSxjJQQ&amp;ab_channel=LeilaGharani</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800"/>
              </a:spcAft>
            </a:pPr>
            <a:r>
              <a:rPr lang="en-IN"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https://www.youtube.com/watch?v=6cV3OwFrOkk&amp;t=1145s&amp;ab_channel=RishabhMishra</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800"/>
              </a:spcAft>
            </a:pPr>
            <a:r>
              <a:rPr lang="en-IN"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https://www.youtube.com/watch?v=bjLIA1vSqGs&amp;ab_channel=LeanExcelSolutions</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800"/>
              </a:spcAft>
            </a:pPr>
            <a:r>
              <a:rPr lang="en-IN" sz="1800" u="sng" dirty="0">
                <a:solidFill>
                  <a:srgbClr val="3333FF"/>
                </a:solidFill>
                <a:effectLst/>
                <a:latin typeface="Times New Roman" panose="02020603050405020304" pitchFamily="18" charset="0"/>
                <a:ea typeface="Times New Roman" panose="02020603050405020304" pitchFamily="18" charset="0"/>
                <a:cs typeface="Times New Roman" panose="02020603050405020304" pitchFamily="18" charset="0"/>
              </a:rPr>
              <a:t>https://www.youtube.com/watch?v=Dc3MjUFsEa4&amp;ab_channel=ExcelconceptuallearningwithM.ArifAslam</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Aft>
                <a:spcPts val="800"/>
              </a:spcAft>
              <a:buFont typeface="Wingdings" panose="05000000000000000000" pitchFamily="2" charset="2"/>
              <a:buChar char=""/>
            </a:pPr>
            <a:r>
              <a:rPr lang="en-IN"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Other references  </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15000"/>
              </a:lnSpc>
              <a:spcAft>
                <a:spcPts val="800"/>
              </a:spcAft>
            </a:pP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Research articles</a:t>
            </a:r>
          </a:p>
          <a:p>
            <a:pPr marL="285750" indent="-285750" algn="just">
              <a:lnSpc>
                <a:spcPct val="115000"/>
              </a:lnSpc>
              <a:spcAft>
                <a:spcPts val="800"/>
              </a:spcAft>
              <a:buFont typeface="Arial" panose="020B0604020202020204" pitchFamily="34" charset="0"/>
              <a:buChar char="•"/>
            </a:pP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An investigation into the effect of knowledge management on employee retention in the telecom sector</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marL="285750" indent="-285750" algn="just">
              <a:lnSpc>
                <a:spcPct val="115000"/>
              </a:lnSpc>
              <a:spcAft>
                <a:spcPts val="800"/>
              </a:spcAft>
              <a:buFont typeface="Arial" panose="020B0604020202020204" pitchFamily="34" charset="0"/>
              <a:buChar char="•"/>
            </a:pP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 study of employees attrition among executives at BGR energy systems ltd, Chennai </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marL="285750" indent="-285750" algn="just">
              <a:lnSpc>
                <a:spcPct val="115000"/>
              </a:lnSpc>
              <a:spcAft>
                <a:spcPts val="800"/>
              </a:spcAft>
              <a:buFont typeface="Arial" panose="020B0604020202020204" pitchFamily="34" charset="0"/>
              <a:buChar char="•"/>
            </a:pPr>
            <a:r>
              <a:rPr lang="en-IN" sz="1800" dirty="0">
                <a:effectLst/>
                <a:latin typeface="Arial" panose="020B0604020202020204" pitchFamily="34" charset="0"/>
                <a:ea typeface="Times New Roman" panose="02020603050405020304" pitchFamily="18" charset="0"/>
                <a:cs typeface="Arial" panose="020B0604020202020204" pitchFamily="34" charset="0"/>
              </a:rPr>
              <a:t>Employee attrition using predictive techniques</a:t>
            </a:r>
            <a:endParaRPr lang="en-IN"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285750" indent="-285750" algn="just">
              <a:lnSpc>
                <a:spcPct val="115000"/>
              </a:lnSpc>
              <a:spcAft>
                <a:spcPts val="800"/>
              </a:spcAft>
              <a:buFont typeface="Arial" panose="020B0604020202020204" pitchFamily="34" charset="0"/>
              <a:buChar char="•"/>
            </a:pPr>
            <a:r>
              <a:rPr lang="en-IN" sz="1800" dirty="0">
                <a:effectLst/>
                <a:latin typeface="Arial" panose="020B0604020202020204" pitchFamily="34" charset="0"/>
                <a:ea typeface="Times New Roman" panose="02020603050405020304" pitchFamily="18" charset="0"/>
                <a:cs typeface="Arial" panose="020B0604020202020204" pitchFamily="34" charset="0"/>
              </a:rPr>
              <a:t>Employees Attrition Prediction Using Deep Neural Networks</a:t>
            </a:r>
            <a:endParaRPr lang="en-IN"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285750" indent="-285750" algn="just">
              <a:lnSpc>
                <a:spcPct val="115000"/>
              </a:lnSpc>
              <a:spcAft>
                <a:spcPts val="800"/>
              </a:spcAft>
              <a:buFont typeface="Arial" panose="020B0604020202020204" pitchFamily="34" charset="0"/>
              <a:buChar char="•"/>
            </a:pP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Explaining and predicting employee’s attrition: a machine learning approach</a:t>
            </a:r>
          </a:p>
          <a:p>
            <a:pPr marL="285750" indent="-285750" algn="just">
              <a:lnSpc>
                <a:spcPct val="115000"/>
              </a:lnSpc>
              <a:spcAft>
                <a:spcPts val="800"/>
              </a:spcAft>
              <a:buFont typeface="Arial" panose="020B0604020202020204" pitchFamily="34" charset="0"/>
              <a:buChar char="•"/>
            </a:pPr>
            <a:r>
              <a:rPr lang="en-IN" sz="1800" dirty="0">
                <a:effectLst/>
                <a:latin typeface="Arial" panose="020B0604020202020204" pitchFamily="34" charset="0"/>
                <a:ea typeface="Times New Roman" panose="02020603050405020304" pitchFamily="18" charset="0"/>
                <a:cs typeface="Arial" panose="020B0604020202020204" pitchFamily="34" charset="0"/>
              </a:rPr>
              <a:t>From big data to deep support people analytics for employee attrition prediction</a:t>
            </a:r>
            <a:endPar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285750" indent="-285750" algn="just">
              <a:lnSpc>
                <a:spcPct val="115000"/>
              </a:lnSpc>
              <a:spcAft>
                <a:spcPts val="800"/>
              </a:spcAft>
              <a:buFont typeface="Arial" panose="020B0604020202020204" pitchFamily="34" charset="0"/>
              <a:buChar char="•"/>
            </a:pP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Predictive employees attrition using machine learning </a:t>
            </a:r>
            <a:r>
              <a:rPr lang="en-IN"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approches</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15000"/>
              </a:lnSpc>
              <a:spcAft>
                <a:spcPts val="800"/>
              </a:spcAft>
            </a:pP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5768938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EEF230-C0CF-25B1-7533-B264719643F9}"/>
              </a:ext>
            </a:extLst>
          </p:cNvPr>
          <p:cNvSpPr txBox="1"/>
          <p:nvPr/>
        </p:nvSpPr>
        <p:spPr>
          <a:xfrm>
            <a:off x="318654" y="789709"/>
            <a:ext cx="10737273" cy="3539430"/>
          </a:xfrm>
          <a:prstGeom prst="rect">
            <a:avLst/>
          </a:prstGeom>
          <a:noFill/>
        </p:spPr>
        <p:txBody>
          <a:bodyPr wrap="square" rtlCol="0">
            <a:spAutoFit/>
          </a:bodyP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r>
              <a:rPr lang="en-IN" sz="8000" dirty="0">
                <a:solidFill>
                  <a:srgbClr val="FF0000"/>
                </a:solidFill>
              </a:rPr>
              <a:t>THANK YOU!</a:t>
            </a:r>
          </a:p>
        </p:txBody>
      </p:sp>
    </p:spTree>
    <p:extLst>
      <p:ext uri="{BB962C8B-B14F-4D97-AF65-F5344CB8AC3E}">
        <p14:creationId xmlns:p14="http://schemas.microsoft.com/office/powerpoint/2010/main" val="1408523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52AD47-46C8-A4E4-FA71-28F86C58EBAF}"/>
              </a:ext>
            </a:extLst>
          </p:cNvPr>
          <p:cNvSpPr txBox="1"/>
          <p:nvPr/>
        </p:nvSpPr>
        <p:spPr>
          <a:xfrm>
            <a:off x="0" y="-440291"/>
            <a:ext cx="12192000" cy="2308324"/>
          </a:xfrm>
          <a:prstGeom prst="rect">
            <a:avLst/>
          </a:prstGeom>
          <a:noFill/>
        </p:spPr>
        <p:txBody>
          <a:bodyPr wrap="square" rtlCol="0">
            <a:spAutoFit/>
          </a:bodyPr>
          <a:lstStyle/>
          <a:p>
            <a:br>
              <a:rPr lang="en-IN" sz="1800" dirty="0">
                <a:effectLst/>
                <a:latin typeface="Arial" panose="020B0604020202020204" pitchFamily="34" charset="0"/>
                <a:ea typeface="Times New Roman" panose="02020603050405020304" pitchFamily="18" charset="0"/>
                <a:cs typeface="Arial" panose="020B0604020202020204" pitchFamily="34" charset="0"/>
              </a:rPr>
            </a:br>
            <a:endParaRPr lang="en-GB" b="1" u="sng" dirty="0">
              <a:latin typeface="Arial" panose="020B0604020202020204" pitchFamily="34" charset="0"/>
              <a:ea typeface="Calibri" panose="020F0502020204030204" pitchFamily="34" charset="0"/>
              <a:cs typeface="Arial" panose="020B0604020202020204" pitchFamily="34" charset="0"/>
            </a:endParaRPr>
          </a:p>
          <a:p>
            <a:pPr marL="342900" indent="-342900" algn="just">
              <a:lnSpc>
                <a:spcPct val="150000"/>
              </a:lnSpc>
              <a:buFont typeface="Arial" panose="020B0604020202020204" pitchFamily="34" charset="0"/>
              <a:buChar char="•"/>
            </a:pPr>
            <a:endParaRPr lang="en-GB" b="0" i="0" dirty="0">
              <a:effectLst/>
              <a:latin typeface="Arial" panose="020B0604020202020204" pitchFamily="34" charset="0"/>
              <a:cs typeface="Arial" panose="020B0604020202020204" pitchFamily="34" charset="0"/>
            </a:endParaRPr>
          </a:p>
          <a:p>
            <a:pPr algn="just">
              <a:lnSpc>
                <a:spcPct val="150000"/>
              </a:lnSpc>
            </a:pPr>
            <a:endParaRPr lang="en-GB" dirty="0">
              <a:latin typeface="Arial" panose="020B0604020202020204" pitchFamily="34" charset="0"/>
              <a:cs typeface="Arial" panose="020B0604020202020204" pitchFamily="34" charset="0"/>
            </a:endParaRPr>
          </a:p>
          <a:p>
            <a:endParaRPr lang="en-GB" dirty="0"/>
          </a:p>
          <a:p>
            <a:endParaRPr lang="en-GB" dirty="0"/>
          </a:p>
          <a:p>
            <a:endParaRPr lang="en-GB" dirty="0"/>
          </a:p>
        </p:txBody>
      </p:sp>
      <p:sp>
        <p:nvSpPr>
          <p:cNvPr id="6" name="TextBox 5">
            <a:extLst>
              <a:ext uri="{FF2B5EF4-FFF2-40B4-BE49-F238E27FC236}">
                <a16:creationId xmlns:a16="http://schemas.microsoft.com/office/drawing/2014/main" id="{CA41D201-5C78-8048-04B0-8EEACCD6B515}"/>
              </a:ext>
            </a:extLst>
          </p:cNvPr>
          <p:cNvSpPr txBox="1"/>
          <p:nvPr/>
        </p:nvSpPr>
        <p:spPr>
          <a:xfrm>
            <a:off x="0" y="0"/>
            <a:ext cx="12192000" cy="646331"/>
          </a:xfrm>
          <a:prstGeom prst="rect">
            <a:avLst/>
          </a:prstGeom>
          <a:noFill/>
        </p:spPr>
        <p:txBody>
          <a:bodyPr wrap="square" rtlCol="0">
            <a:spAutoFit/>
          </a:bodyPr>
          <a:lstStyle/>
          <a:p>
            <a:endParaRPr lang="en-GB" dirty="0"/>
          </a:p>
          <a:p>
            <a:r>
              <a:rPr lang="en-GB" dirty="0"/>
              <a:t>                                                 </a:t>
            </a:r>
          </a:p>
        </p:txBody>
      </p:sp>
      <p:sp>
        <p:nvSpPr>
          <p:cNvPr id="7" name="TextBox 6">
            <a:extLst>
              <a:ext uri="{FF2B5EF4-FFF2-40B4-BE49-F238E27FC236}">
                <a16:creationId xmlns:a16="http://schemas.microsoft.com/office/drawing/2014/main" id="{B53B08C9-5C90-6ADD-3E16-097196FCE284}"/>
              </a:ext>
            </a:extLst>
          </p:cNvPr>
          <p:cNvSpPr txBox="1"/>
          <p:nvPr/>
        </p:nvSpPr>
        <p:spPr>
          <a:xfrm>
            <a:off x="0" y="82193"/>
            <a:ext cx="12192000" cy="3109184"/>
          </a:xfrm>
          <a:prstGeom prst="rect">
            <a:avLst/>
          </a:prstGeom>
          <a:noFill/>
        </p:spPr>
        <p:txBody>
          <a:bodyPr wrap="square" rtlCol="0">
            <a:spAutoFit/>
          </a:bodyPr>
          <a:lstStyle/>
          <a:p>
            <a:pPr algn="ctr">
              <a:lnSpc>
                <a:spcPct val="107000"/>
              </a:lnSpc>
              <a:spcAft>
                <a:spcPts val="800"/>
              </a:spcAft>
            </a:pPr>
            <a:r>
              <a:rPr lang="en-GB" sz="2400" b="1" u="sng" dirty="0">
                <a:effectLst/>
                <a:latin typeface="Arial" panose="020B0604020202020204" pitchFamily="34" charset="0"/>
                <a:ea typeface="Calibri" panose="020F0502020204030204" pitchFamily="34" charset="0"/>
                <a:cs typeface="Arial" panose="020B0604020202020204" pitchFamily="34" charset="0"/>
              </a:rPr>
              <a:t>OBJECTIVES</a:t>
            </a:r>
            <a:endParaRPr lang="en-GB" sz="2400" b="1" u="sng"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1. To find the reason of attrition among employees.	</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nSpc>
                <a:spcPct val="150000"/>
              </a:lnSpc>
              <a:spcAft>
                <a:spcPts val="8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2. To determine highly contributing factors which affects employee’s attrition.</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nSpc>
                <a:spcPct val="150000"/>
              </a:lnSpc>
              <a:spcAft>
                <a:spcPts val="8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3. To determine impact of demographic factors on attrition. </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nSpc>
                <a:spcPct val="150000"/>
              </a:lnSpc>
              <a:spcAft>
                <a:spcPts val="8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4.To find the association of various parameters with attrition.</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nSpc>
                <a:spcPct val="150000"/>
              </a:lnSpc>
              <a:spcAft>
                <a:spcPts val="8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5. To find the best fitted classifier for attrition data.</a:t>
            </a:r>
            <a:endParaRPr lang="en-GB" dirty="0"/>
          </a:p>
        </p:txBody>
      </p:sp>
    </p:spTree>
    <p:extLst>
      <p:ext uri="{BB962C8B-B14F-4D97-AF65-F5344CB8AC3E}">
        <p14:creationId xmlns:p14="http://schemas.microsoft.com/office/powerpoint/2010/main" val="13497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3D9FF0D-5CD9-FFDD-718C-0CFB1BD561D7}"/>
              </a:ext>
            </a:extLst>
          </p:cNvPr>
          <p:cNvSpPr txBox="1"/>
          <p:nvPr/>
        </p:nvSpPr>
        <p:spPr>
          <a:xfrm>
            <a:off x="0" y="0"/>
            <a:ext cx="12192000" cy="10231519"/>
          </a:xfrm>
          <a:prstGeom prst="rect">
            <a:avLst/>
          </a:prstGeom>
          <a:noFill/>
        </p:spPr>
        <p:txBody>
          <a:bodyPr wrap="square" rtlCol="0">
            <a:spAutoFit/>
          </a:bodyPr>
          <a:lstStyle/>
          <a:p>
            <a:pPr algn="ctr"/>
            <a:r>
              <a:rPr lang="en-GB" b="1" u="sng" dirty="0">
                <a:latin typeface="Arial" panose="020B0604020202020204" pitchFamily="34" charset="0"/>
                <a:cs typeface="Arial" panose="020B0604020202020204" pitchFamily="34" charset="0"/>
              </a:rPr>
              <a:t>REVIEW OF LITERATURE</a:t>
            </a:r>
          </a:p>
          <a:p>
            <a:pPr algn="just">
              <a:spcAft>
                <a:spcPts val="800"/>
              </a:spcAft>
            </a:pPr>
            <a:r>
              <a:rPr lang="en-GB" dirty="0">
                <a:latin typeface="Arial" panose="020B0604020202020204" pitchFamily="34" charset="0"/>
                <a:cs typeface="Arial" panose="020B0604020202020204" pitchFamily="34" charset="0"/>
              </a:rPr>
              <a:t>1</a:t>
            </a:r>
            <a:r>
              <a:rPr lang="en-GB" b="1" dirty="0">
                <a:latin typeface="Arial" panose="020B0604020202020204" pitchFamily="34" charset="0"/>
                <a:cs typeface="Arial" panose="020B0604020202020204" pitchFamily="34" charset="0"/>
              </a:rPr>
              <a:t>.</a:t>
            </a:r>
            <a:r>
              <a:rPr lang="en-IN" sz="1800" dirty="0">
                <a:effectLst/>
                <a:latin typeface="Arial" panose="020B0604020202020204" pitchFamily="34" charset="0"/>
                <a:ea typeface="Times New Roman" panose="02020603050405020304" pitchFamily="18" charset="0"/>
                <a:cs typeface="Arial" panose="020B0604020202020204" pitchFamily="34" charset="0"/>
              </a:rPr>
              <a:t>Title: A study of employees attrition among executives at BGR energy systems ltd, Chennai (IRJC)</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gn="just">
              <a:spcAft>
                <a:spcPts val="8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Authors: DR. R. AKILA</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gn="just"/>
            <a:r>
              <a:rPr lang="en-GB" dirty="0">
                <a:latin typeface="Arial" panose="020B0604020202020204" pitchFamily="34" charset="0"/>
                <a:cs typeface="Arial" panose="020B0604020202020204" pitchFamily="34" charset="0"/>
              </a:rPr>
              <a:t>Published year: 2012</a:t>
            </a:r>
          </a:p>
          <a:p>
            <a:pPr algn="just"/>
            <a:r>
              <a:rPr lang="en-GB" dirty="0">
                <a:latin typeface="Arial" panose="020B0604020202020204" pitchFamily="34" charset="0"/>
                <a:cs typeface="Arial" panose="020B0604020202020204" pitchFamily="34" charset="0"/>
              </a:rPr>
              <a:t>Publication: IRJC</a:t>
            </a:r>
          </a:p>
          <a:p>
            <a:pPr algn="just"/>
            <a:r>
              <a:rPr lang="en-GB" dirty="0">
                <a:latin typeface="Arial" panose="020B0604020202020204" pitchFamily="34" charset="0"/>
                <a:cs typeface="Arial" panose="020B0604020202020204" pitchFamily="34" charset="0"/>
              </a:rPr>
              <a:t>Volume no.: 9</a:t>
            </a:r>
          </a:p>
          <a:p>
            <a:pPr algn="just"/>
            <a:r>
              <a:rPr lang="en-IN" sz="1800" dirty="0">
                <a:effectLst/>
                <a:latin typeface="Arial" panose="020B0604020202020204" pitchFamily="34" charset="0"/>
                <a:ea typeface="Times New Roman" panose="02020603050405020304" pitchFamily="18" charset="0"/>
                <a:cs typeface="Arial" panose="020B0604020202020204" pitchFamily="34" charset="0"/>
              </a:rPr>
              <a:t>The data collected was analysed using ANOVA, Rank correlation, Weighted Average Method, Regression, Chi square and Percentage Analysis. The analysis on the collected data revealed that the Employees have given highest weighting to comfortableness in working hours and are not satisfied with annual increments provided.</a:t>
            </a:r>
            <a:r>
              <a:rPr lang="en-GB" dirty="0">
                <a:latin typeface="Arial" panose="020B0604020202020204" pitchFamily="34" charset="0"/>
                <a:cs typeface="Arial" panose="020B0604020202020204" pitchFamily="34" charset="0"/>
              </a:rPr>
              <a:t> </a:t>
            </a:r>
          </a:p>
          <a:p>
            <a:pPr algn="just"/>
            <a:endParaRPr lang="en-GB" dirty="0">
              <a:latin typeface="Arial" panose="020B0604020202020204" pitchFamily="34" charset="0"/>
              <a:cs typeface="Arial" panose="020B0604020202020204" pitchFamily="34" charset="0"/>
            </a:endParaRPr>
          </a:p>
          <a:p>
            <a:pPr algn="just">
              <a:spcAft>
                <a:spcPts val="800"/>
              </a:spcAft>
            </a:pPr>
            <a:r>
              <a:rPr lang="en-GB" dirty="0">
                <a:latin typeface="Arial" panose="020B0604020202020204" pitchFamily="34" charset="0"/>
                <a:cs typeface="Arial" panose="020B0604020202020204" pitchFamily="34" charset="0"/>
              </a:rPr>
              <a:t>2.Title: </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An investigation into the effect of knowledge management on employee retention in the telecom sector.</a:t>
            </a:r>
          </a:p>
          <a:p>
            <a:pPr algn="just">
              <a:spcAft>
                <a:spcPts val="800"/>
              </a:spcAft>
            </a:pP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Authors: Nurul Mohammad Zayed, Friday </a:t>
            </a:r>
            <a:r>
              <a:rPr lang="en-IN"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Ogbu</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IN"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Edeh</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IN"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Khann</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Mohammad </a:t>
            </a:r>
            <a:r>
              <a:rPr lang="en-IN"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Anwarul</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Islam, </a:t>
            </a:r>
            <a:r>
              <a:rPr lang="en-IN"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Vitalii</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IN"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Nitsenko</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IN"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Tetiana</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IN"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dubovyk</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IN"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hanna</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IN"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doroshuk</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algn="just"/>
            <a:r>
              <a:rPr lang="en-GB" dirty="0">
                <a:latin typeface="Arial" panose="020B0604020202020204" pitchFamily="34" charset="0"/>
                <a:cs typeface="Arial" panose="020B0604020202020204" pitchFamily="34" charset="0"/>
              </a:rPr>
              <a:t>Published year: 2022</a:t>
            </a:r>
          </a:p>
          <a:p>
            <a:pPr algn="just"/>
            <a:r>
              <a:rPr lang="en-GB" dirty="0" err="1">
                <a:latin typeface="Arial" panose="020B0604020202020204" pitchFamily="34" charset="0"/>
                <a:cs typeface="Arial" panose="020B0604020202020204" pitchFamily="34" charset="0"/>
              </a:rPr>
              <a:t>Publication:MDPI</a:t>
            </a:r>
            <a:endParaRPr lang="en-GB" dirty="0">
              <a:latin typeface="Arial" panose="020B0604020202020204" pitchFamily="34" charset="0"/>
              <a:cs typeface="Arial" panose="020B0604020202020204" pitchFamily="34" charset="0"/>
            </a:endParaRPr>
          </a:p>
          <a:p>
            <a:pPr algn="just"/>
            <a:r>
              <a:rPr lang="en-GB" dirty="0">
                <a:latin typeface="Arial" panose="020B0604020202020204" pitchFamily="34" charset="0"/>
                <a:cs typeface="Arial" panose="020B0604020202020204" pitchFamily="34" charset="0"/>
              </a:rPr>
              <a:t>Volume no.:-</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 this paper data is collected from Nigeria related to knowledge and management of employee’s attrition. The analysis showed that there is a significant and positive impact of knowledge management processes on innovation in Jordanian consulting firms while the social network approach has a significant negative impact with innovation</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endPar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285750" indent="-285750" algn="just">
              <a:lnSpc>
                <a:spcPct val="115000"/>
              </a:lnSpc>
              <a:spcAft>
                <a:spcPts val="800"/>
              </a:spcAft>
              <a:buFont typeface="Arial" panose="020B0604020202020204" pitchFamily="34" charset="0"/>
              <a:buChar char="•"/>
            </a:pP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marL="285750" indent="-285750" algn="just">
              <a:lnSpc>
                <a:spcPct val="115000"/>
              </a:lnSpc>
              <a:spcAft>
                <a:spcPts val="800"/>
              </a:spcAf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Employees Attrition Prediction Using Deep Neural Networks</a:t>
            </a:r>
            <a:endPar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15000"/>
              </a:lnSpc>
              <a:spcAft>
                <a:spcPts val="8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Explaining and predicting employee’s attrition: a machine learning approach</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15000"/>
              </a:lnSpc>
              <a:spcAft>
                <a:spcPts val="800"/>
              </a:spcAf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From big data to deep support people analytics for employee attrition prediction</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15000"/>
              </a:lnSpc>
              <a:spcAft>
                <a:spcPts val="8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Predictive employees attrition using machine learning </a:t>
            </a:r>
            <a:r>
              <a:rPr lang="en-IN" sz="1800" dirty="0" err="1">
                <a:solidFill>
                  <a:srgbClr val="000000"/>
                </a:solidFill>
                <a:effectLst/>
                <a:latin typeface="Times New Roman" panose="02020603050405020304" pitchFamily="18" charset="0"/>
                <a:ea typeface="Times New Roman" panose="02020603050405020304" pitchFamily="18" charset="0"/>
              </a:rPr>
              <a:t>approches</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800"/>
              </a:spcAft>
            </a:pP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r>
              <a:rPr lang="en-GB" dirty="0">
                <a:latin typeface="Arial" panose="020B0604020202020204" pitchFamily="34" charset="0"/>
                <a:cs typeface="Arial" panose="020B0604020202020204" pitchFamily="34" charset="0"/>
              </a:rPr>
              <a:t>                               </a:t>
            </a:r>
          </a:p>
          <a:p>
            <a:pPr algn="ctr"/>
            <a:endParaRPr lang="en-GB" dirty="0">
              <a:latin typeface="Arial" panose="020B0604020202020204" pitchFamily="34" charset="0"/>
              <a:cs typeface="Arial" panose="020B0604020202020204" pitchFamily="34" charset="0"/>
            </a:endParaRPr>
          </a:p>
          <a:p>
            <a:pPr algn="ctr"/>
            <a:endParaRPr lang="en-GB" dirty="0">
              <a:latin typeface="Arial" panose="020B0604020202020204" pitchFamily="34" charset="0"/>
              <a:cs typeface="Arial" panose="020B0604020202020204" pitchFamily="34" charset="0"/>
            </a:endParaRPr>
          </a:p>
          <a:p>
            <a:pPr algn="just"/>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9011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B77985-F50F-52A8-133E-21989B9CDF83}"/>
              </a:ext>
            </a:extLst>
          </p:cNvPr>
          <p:cNvSpPr txBox="1"/>
          <p:nvPr/>
        </p:nvSpPr>
        <p:spPr>
          <a:xfrm>
            <a:off x="0" y="0"/>
            <a:ext cx="12192000" cy="6145272"/>
          </a:xfrm>
          <a:prstGeom prst="rect">
            <a:avLst/>
          </a:prstGeom>
          <a:noFill/>
        </p:spPr>
        <p:txBody>
          <a:bodyPr wrap="square" rtlCol="0">
            <a:spAutoFit/>
          </a:bodyPr>
          <a:lstStyle/>
          <a:p>
            <a:pPr algn="just">
              <a:spcAft>
                <a:spcPts val="800"/>
              </a:spcAft>
            </a:pPr>
            <a:r>
              <a:rPr lang="en-IN" dirty="0">
                <a:solidFill>
                  <a:srgbClr val="000000"/>
                </a:solidFill>
                <a:latin typeface="Arial" panose="020B0604020202020204" pitchFamily="34" charset="0"/>
                <a:ea typeface="Times New Roman" panose="02020603050405020304" pitchFamily="18" charset="0"/>
                <a:cs typeface="Arial" panose="020B0604020202020204" pitchFamily="34" charset="0"/>
              </a:rPr>
              <a:t>3.</a:t>
            </a:r>
            <a:r>
              <a:rPr lang="en-IN" sz="1800" dirty="0">
                <a:effectLst/>
                <a:latin typeface="Arial" panose="020B0604020202020204" pitchFamily="34" charset="0"/>
                <a:ea typeface="Times New Roman" panose="02020603050405020304" pitchFamily="18" charset="0"/>
                <a:cs typeface="Arial" panose="020B0604020202020204" pitchFamily="34" charset="0"/>
              </a:rPr>
              <a:t>Title-Explaining and predicting employees attrition : a machine learning approach</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gn="just">
              <a:spcAft>
                <a:spcPts val="8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Author : </a:t>
            </a:r>
            <a:r>
              <a:rPr lang="en-IN" sz="1800" dirty="0" err="1">
                <a:effectLst/>
                <a:latin typeface="Arial" panose="020B0604020202020204" pitchFamily="34" charset="0"/>
                <a:ea typeface="Times New Roman" panose="02020603050405020304" pitchFamily="18" charset="0"/>
                <a:cs typeface="Arial" panose="020B0604020202020204" pitchFamily="34" charset="0"/>
              </a:rPr>
              <a:t>Praphula</a:t>
            </a:r>
            <a:r>
              <a:rPr lang="en-IN" sz="1800" dirty="0">
                <a:effectLst/>
                <a:latin typeface="Arial" panose="020B0604020202020204" pitchFamily="34" charset="0"/>
                <a:ea typeface="Times New Roman" panose="02020603050405020304" pitchFamily="18" charset="0"/>
                <a:cs typeface="Arial" panose="020B0604020202020204" pitchFamily="34" charset="0"/>
              </a:rPr>
              <a:t> Kumar Jain, Madhavi Jain, Rajendra Pamula</a:t>
            </a:r>
          </a:p>
          <a:p>
            <a:pPr algn="just"/>
            <a:r>
              <a:rPr lang="en-GB" dirty="0">
                <a:latin typeface="Arial" panose="020B0604020202020204" pitchFamily="34" charset="0"/>
                <a:cs typeface="Arial" panose="020B0604020202020204" pitchFamily="34" charset="0"/>
              </a:rPr>
              <a:t>Published year: 2020</a:t>
            </a:r>
          </a:p>
          <a:p>
            <a:pPr algn="just"/>
            <a:r>
              <a:rPr lang="en-GB" dirty="0">
                <a:latin typeface="Arial" panose="020B0604020202020204" pitchFamily="34" charset="0"/>
                <a:cs typeface="Arial" panose="020B0604020202020204" pitchFamily="34" charset="0"/>
              </a:rPr>
              <a:t>Journal name: Springer</a:t>
            </a:r>
          </a:p>
          <a:p>
            <a:pPr algn="just"/>
            <a:r>
              <a:rPr lang="en-GB" dirty="0">
                <a:latin typeface="Arial" panose="020B0604020202020204" pitchFamily="34" charset="0"/>
                <a:cs typeface="Arial" panose="020B0604020202020204" pitchFamily="34" charset="0"/>
              </a:rPr>
              <a:t>Volume no.: -</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gn="just"/>
            <a:r>
              <a:rPr lang="en-IN" sz="1800" dirty="0">
                <a:effectLst/>
                <a:latin typeface="Arial" panose="020B0604020202020204" pitchFamily="34" charset="0"/>
                <a:ea typeface="Times New Roman" panose="02020603050405020304" pitchFamily="18" charset="0"/>
                <a:cs typeface="Arial" panose="020B0604020202020204" pitchFamily="34" charset="0"/>
              </a:rPr>
              <a:t>In this paper data mining techniques are use for prediction and classification.</a:t>
            </a:r>
          </a:p>
          <a:p>
            <a:pPr algn="just"/>
            <a:r>
              <a:rPr lang="en-IN" sz="1800" dirty="0">
                <a:effectLst/>
                <a:latin typeface="Arial" panose="020B0604020202020204" pitchFamily="34" charset="0"/>
                <a:ea typeface="Times New Roman" panose="02020603050405020304" pitchFamily="18" charset="0"/>
                <a:cs typeface="Arial" panose="020B0604020202020204" pitchFamily="34" charset="0"/>
              </a:rPr>
              <a:t>accuracy of random forest is 99% and it is greater than decision tree and SVM so, random forest is significantly better.</a:t>
            </a:r>
          </a:p>
          <a:p>
            <a:pPr algn="just"/>
            <a:endParaRPr lang="en-IN" dirty="0">
              <a:latin typeface="Arial" panose="020B0604020202020204" pitchFamily="34" charset="0"/>
              <a:ea typeface="Times New Roman" panose="02020603050405020304" pitchFamily="18" charset="0"/>
              <a:cs typeface="Arial" panose="020B0604020202020204" pitchFamily="34" charset="0"/>
            </a:endParaRPr>
          </a:p>
          <a:p>
            <a:pPr algn="just">
              <a:spcAft>
                <a:spcPts val="800"/>
              </a:spcAft>
            </a:pPr>
            <a:r>
              <a:rPr lang="en-GB" sz="1800" dirty="0">
                <a:effectLst/>
                <a:latin typeface="Arial" panose="020B0604020202020204" pitchFamily="34" charset="0"/>
                <a:ea typeface="Times New Roman" panose="02020603050405020304" pitchFamily="18" charset="0"/>
                <a:cs typeface="Arial" panose="020B0604020202020204" pitchFamily="34" charset="0"/>
              </a:rPr>
              <a:t>4.</a:t>
            </a:r>
            <a:r>
              <a:rPr lang="en-IN" sz="1800" dirty="0">
                <a:effectLst/>
                <a:latin typeface="Arial" panose="020B0604020202020204" pitchFamily="34" charset="0"/>
                <a:ea typeface="Times New Roman" panose="02020603050405020304" pitchFamily="18" charset="0"/>
                <a:cs typeface="Arial" panose="020B0604020202020204" pitchFamily="34" charset="0"/>
              </a:rPr>
              <a:t> Title: From big data to deep support people analytics for employee attrition prediction</a:t>
            </a:r>
          </a:p>
          <a:p>
            <a:pPr algn="just">
              <a:spcAft>
                <a:spcPts val="8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Author: </a:t>
            </a:r>
            <a:r>
              <a:rPr lang="en-IN" sz="1800" dirty="0" err="1">
                <a:effectLst/>
                <a:latin typeface="Arial" panose="020B0604020202020204" pitchFamily="34" charset="0"/>
                <a:ea typeface="Times New Roman" panose="02020603050405020304" pitchFamily="18" charset="0"/>
                <a:cs typeface="Arial" panose="020B0604020202020204" pitchFamily="34" charset="0"/>
              </a:rPr>
              <a:t>Nesrine</a:t>
            </a:r>
            <a:r>
              <a:rPr lang="en-IN" sz="1800" dirty="0">
                <a:effectLst/>
                <a:latin typeface="Arial" panose="020B0604020202020204" pitchFamily="34" charset="0"/>
                <a:ea typeface="Times New Roman" panose="02020603050405020304" pitchFamily="18" charset="0"/>
                <a:cs typeface="Arial" panose="020B0604020202020204" pitchFamily="34" charset="0"/>
              </a:rPr>
              <a:t> Ben, Yahia, Jihan </a:t>
            </a:r>
            <a:r>
              <a:rPr lang="en-IN" sz="1800" dirty="0" err="1">
                <a:effectLst/>
                <a:latin typeface="Arial" panose="020B0604020202020204" pitchFamily="34" charset="0"/>
                <a:ea typeface="Times New Roman" panose="02020603050405020304" pitchFamily="18" charset="0"/>
                <a:cs typeface="Arial" panose="020B0604020202020204" pitchFamily="34" charset="0"/>
              </a:rPr>
              <a:t>Hlel</a:t>
            </a:r>
            <a:r>
              <a:rPr lang="en-IN" sz="1800" dirty="0">
                <a:effectLst/>
                <a:latin typeface="Arial" panose="020B0604020202020204" pitchFamily="34" charset="0"/>
                <a:ea typeface="Times New Roman" panose="02020603050405020304" pitchFamily="18" charset="0"/>
                <a:cs typeface="Arial" panose="020B0604020202020204" pitchFamily="34" charset="0"/>
              </a:rPr>
              <a:t>, Ricardo </a:t>
            </a:r>
            <a:r>
              <a:rPr lang="en-IN" sz="1800" dirty="0" err="1">
                <a:effectLst/>
                <a:latin typeface="Arial" panose="020B0604020202020204" pitchFamily="34" charset="0"/>
                <a:ea typeface="Times New Roman" panose="02020603050405020304" pitchFamily="18" charset="0"/>
                <a:cs typeface="Arial" panose="020B0604020202020204" pitchFamily="34" charset="0"/>
              </a:rPr>
              <a:t>colomo</a:t>
            </a:r>
            <a:r>
              <a:rPr lang="en-IN" sz="1800" dirty="0">
                <a:effectLst/>
                <a:latin typeface="Arial" panose="020B0604020202020204" pitchFamily="34" charset="0"/>
                <a:ea typeface="Times New Roman" panose="02020603050405020304" pitchFamily="18" charset="0"/>
                <a:cs typeface="Arial" panose="020B0604020202020204" pitchFamily="34" charset="0"/>
              </a:rPr>
              <a:t>-palacios(senior member )</a:t>
            </a:r>
          </a:p>
          <a:p>
            <a:pPr algn="just"/>
            <a:r>
              <a:rPr lang="en-GB" dirty="0">
                <a:latin typeface="Arial" panose="020B0604020202020204" pitchFamily="34" charset="0"/>
                <a:cs typeface="Arial" panose="020B0604020202020204" pitchFamily="34" charset="0"/>
              </a:rPr>
              <a:t>Published year: 2021</a:t>
            </a:r>
          </a:p>
          <a:p>
            <a:pPr algn="just"/>
            <a:r>
              <a:rPr lang="en-GB" dirty="0">
                <a:latin typeface="Arial" panose="020B0604020202020204" pitchFamily="34" charset="0"/>
                <a:cs typeface="Arial" panose="020B0604020202020204" pitchFamily="34" charset="0"/>
              </a:rPr>
              <a:t>Journal name: IEEE </a:t>
            </a:r>
          </a:p>
          <a:p>
            <a:pPr algn="just"/>
            <a:r>
              <a:rPr lang="en-GB" dirty="0">
                <a:latin typeface="Arial" panose="020B0604020202020204" pitchFamily="34" charset="0"/>
                <a:cs typeface="Arial" panose="020B0604020202020204" pitchFamily="34" charset="0"/>
              </a:rPr>
              <a:t>Volume no.: 9 </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algn="just">
              <a:spcAft>
                <a:spcPts val="800"/>
              </a:spcAft>
            </a:pPr>
            <a:r>
              <a:rPr lang="en-IN" dirty="0">
                <a:latin typeface="Arial" panose="020B0604020202020204" pitchFamily="34" charset="0"/>
                <a:ea typeface="Times New Roman" panose="02020603050405020304" pitchFamily="18" charset="0"/>
                <a:cs typeface="Arial" panose="020B0604020202020204" pitchFamily="34" charset="0"/>
              </a:rPr>
              <a:t>I</a:t>
            </a:r>
            <a:r>
              <a:rPr lang="en-IN" sz="1800" dirty="0">
                <a:effectLst/>
                <a:latin typeface="Arial" panose="020B0604020202020204" pitchFamily="34" charset="0"/>
                <a:ea typeface="Times New Roman" panose="02020603050405020304" pitchFamily="18" charset="0"/>
                <a:cs typeface="Arial" panose="020B0604020202020204" pitchFamily="34" charset="0"/>
              </a:rPr>
              <a:t>n this paper survey is conduct in different countries like Tunisia, Norway, France, United States, China,  Italy, Pakistan, India, England and Germany. Survey is conduct through an online Questionnaire .</a:t>
            </a:r>
          </a:p>
          <a:p>
            <a:r>
              <a:rPr lang="en-IN" dirty="0">
                <a:latin typeface="Arial" panose="020B0604020202020204" pitchFamily="34" charset="0"/>
                <a:ea typeface="Times New Roman" panose="02020603050405020304" pitchFamily="18" charset="0"/>
                <a:cs typeface="Arial" panose="020B0604020202020204" pitchFamily="34" charset="0"/>
              </a:rPr>
              <a:t>C</a:t>
            </a:r>
            <a:r>
              <a:rPr lang="en-IN" sz="1800" dirty="0">
                <a:effectLst/>
                <a:latin typeface="Arial" panose="020B0604020202020204" pitchFamily="34" charset="0"/>
                <a:ea typeface="Times New Roman" panose="02020603050405020304" pitchFamily="18" charset="0"/>
                <a:cs typeface="Arial" panose="020B0604020202020204" pitchFamily="34" charset="0"/>
              </a:rPr>
              <a:t>lassifiers like XGB, Random Forest, Decision Tree, Logistic Regression, SVM ,VC are used for classification. From the analysis they found that Voter classifier (VC) performs better than other models.</a:t>
            </a:r>
          </a:p>
          <a:p>
            <a:r>
              <a:rPr lang="en-IN" sz="1800" dirty="0">
                <a:effectLst/>
                <a:latin typeface="Arial" panose="020B0604020202020204" pitchFamily="34" charset="0"/>
                <a:ea typeface="Times New Roman" panose="02020603050405020304" pitchFamily="18" charset="0"/>
                <a:cs typeface="Arial" panose="020B0604020202020204" pitchFamily="34" charset="0"/>
              </a:rPr>
              <a:t> </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gn="just"/>
            <a:endPar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endParaRPr lang="en-GB" dirty="0"/>
          </a:p>
        </p:txBody>
      </p:sp>
    </p:spTree>
    <p:extLst>
      <p:ext uri="{BB962C8B-B14F-4D97-AF65-F5344CB8AC3E}">
        <p14:creationId xmlns:p14="http://schemas.microsoft.com/office/powerpoint/2010/main" val="2524362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4FA229-8E91-5369-F681-532FDF784A04}"/>
              </a:ext>
            </a:extLst>
          </p:cNvPr>
          <p:cNvSpPr txBox="1"/>
          <p:nvPr/>
        </p:nvSpPr>
        <p:spPr>
          <a:xfrm>
            <a:off x="0" y="0"/>
            <a:ext cx="14406880" cy="646331"/>
          </a:xfrm>
          <a:prstGeom prst="rect">
            <a:avLst/>
          </a:prstGeom>
          <a:noFill/>
        </p:spPr>
        <p:txBody>
          <a:bodyPr wrap="square" rtlCol="0">
            <a:spAutoFit/>
          </a:bodyPr>
          <a:lstStyle/>
          <a:p>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GB" dirty="0"/>
          </a:p>
        </p:txBody>
      </p:sp>
      <p:sp>
        <p:nvSpPr>
          <p:cNvPr id="3" name="TextBox 2">
            <a:extLst>
              <a:ext uri="{FF2B5EF4-FFF2-40B4-BE49-F238E27FC236}">
                <a16:creationId xmlns:a16="http://schemas.microsoft.com/office/drawing/2014/main" id="{B21F9A3A-2DBC-34D8-4ABB-6E6B6D482510}"/>
              </a:ext>
            </a:extLst>
          </p:cNvPr>
          <p:cNvSpPr txBox="1"/>
          <p:nvPr/>
        </p:nvSpPr>
        <p:spPr>
          <a:xfrm>
            <a:off x="0" y="101600"/>
            <a:ext cx="12192000" cy="5663089"/>
          </a:xfrm>
          <a:prstGeom prst="rect">
            <a:avLst/>
          </a:prstGeom>
          <a:noFill/>
        </p:spPr>
        <p:txBody>
          <a:bodyPr wrap="square" rtlCol="0">
            <a:spAutoFit/>
          </a:bodyPr>
          <a:lstStyle/>
          <a:p>
            <a:pPr algn="just">
              <a:spcAft>
                <a:spcPts val="800"/>
              </a:spcAft>
            </a:pPr>
            <a:r>
              <a:rPr lang="en-GB" dirty="0">
                <a:latin typeface="Arial" panose="020B0604020202020204" pitchFamily="34" charset="0"/>
                <a:cs typeface="Arial" panose="020B0604020202020204" pitchFamily="34" charset="0"/>
              </a:rPr>
              <a:t>5.</a:t>
            </a:r>
            <a:r>
              <a:rPr lang="en-IN" sz="1800" dirty="0">
                <a:effectLst/>
                <a:latin typeface="Arial" panose="020B0604020202020204" pitchFamily="34" charset="0"/>
                <a:ea typeface="Times New Roman" panose="02020603050405020304" pitchFamily="18" charset="0"/>
                <a:cs typeface="Arial" panose="020B0604020202020204" pitchFamily="34" charset="0"/>
              </a:rPr>
              <a:t> Title:  Employees Attrition Prediction Using Deep Neural Networks (MDPI)</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r>
              <a:rPr lang="en-IN" sz="1800" dirty="0">
                <a:effectLst/>
                <a:latin typeface="Arial" panose="020B0604020202020204" pitchFamily="34" charset="0"/>
                <a:ea typeface="Times New Roman" panose="02020603050405020304" pitchFamily="18" charset="0"/>
                <a:cs typeface="Arial" panose="020B0604020202020204" pitchFamily="34" charset="0"/>
              </a:rPr>
              <a:t>Authors: Salah Al </a:t>
            </a:r>
            <a:r>
              <a:rPr lang="en-IN" sz="1800" dirty="0" err="1">
                <a:effectLst/>
                <a:latin typeface="Arial" panose="020B0604020202020204" pitchFamily="34" charset="0"/>
                <a:ea typeface="Times New Roman" panose="02020603050405020304" pitchFamily="18" charset="0"/>
                <a:cs typeface="Arial" panose="020B0604020202020204" pitchFamily="34" charset="0"/>
              </a:rPr>
              <a:t>Darraji</a:t>
            </a:r>
            <a:r>
              <a:rPr lang="en-IN" sz="1800" dirty="0">
                <a:effectLst/>
                <a:latin typeface="Arial" panose="020B0604020202020204" pitchFamily="34" charset="0"/>
                <a:ea typeface="Times New Roman" panose="02020603050405020304" pitchFamily="18" charset="0"/>
                <a:cs typeface="Arial" panose="020B0604020202020204" pitchFamily="34" charset="0"/>
              </a:rPr>
              <a:t> ,Dhafer G. </a:t>
            </a:r>
            <a:r>
              <a:rPr lang="en-IN" sz="1800" dirty="0" err="1">
                <a:effectLst/>
                <a:latin typeface="Arial" panose="020B0604020202020204" pitchFamily="34" charset="0"/>
                <a:ea typeface="Times New Roman" panose="02020603050405020304" pitchFamily="18" charset="0"/>
                <a:cs typeface="Arial" panose="020B0604020202020204" pitchFamily="34" charset="0"/>
              </a:rPr>
              <a:t>Honi</a:t>
            </a:r>
            <a:r>
              <a:rPr lang="en-IN" sz="1800" dirty="0">
                <a:effectLst/>
                <a:latin typeface="Arial" panose="020B0604020202020204" pitchFamily="34" charset="0"/>
                <a:ea typeface="Times New Roman" panose="02020603050405020304" pitchFamily="18" charset="0"/>
                <a:cs typeface="Arial" panose="020B0604020202020204" pitchFamily="34" charset="0"/>
              </a:rPr>
              <a:t> , Francesca </a:t>
            </a:r>
            <a:r>
              <a:rPr lang="en-IN" sz="1800" dirty="0" err="1">
                <a:effectLst/>
                <a:latin typeface="Arial" panose="020B0604020202020204" pitchFamily="34" charset="0"/>
                <a:ea typeface="Times New Roman" panose="02020603050405020304" pitchFamily="18" charset="0"/>
                <a:cs typeface="Arial" panose="020B0604020202020204" pitchFamily="34" charset="0"/>
              </a:rPr>
              <a:t>Fallucchi</a:t>
            </a:r>
            <a:r>
              <a:rPr lang="en-IN" sz="1800" dirty="0">
                <a:effectLst/>
                <a:latin typeface="Arial" panose="020B0604020202020204" pitchFamily="34" charset="0"/>
                <a:ea typeface="Times New Roman" panose="02020603050405020304" pitchFamily="18" charset="0"/>
                <a:cs typeface="Arial" panose="020B0604020202020204" pitchFamily="34" charset="0"/>
              </a:rPr>
              <a:t>, Ayad I. </a:t>
            </a:r>
            <a:r>
              <a:rPr lang="en-IN" sz="1800" dirty="0" err="1">
                <a:effectLst/>
                <a:latin typeface="Arial" panose="020B0604020202020204" pitchFamily="34" charset="0"/>
                <a:ea typeface="Times New Roman" panose="02020603050405020304" pitchFamily="18" charset="0"/>
                <a:cs typeface="Arial" panose="020B0604020202020204" pitchFamily="34" charset="0"/>
              </a:rPr>
              <a:t>Abdulsada</a:t>
            </a:r>
            <a:r>
              <a:rPr lang="en-IN" sz="1800" dirty="0">
                <a:effectLst/>
                <a:latin typeface="Arial" panose="020B0604020202020204" pitchFamily="34" charset="0"/>
                <a:ea typeface="Times New Roman" panose="02020603050405020304" pitchFamily="18" charset="0"/>
                <a:cs typeface="Arial" panose="020B0604020202020204" pitchFamily="34" charset="0"/>
              </a:rPr>
              <a:t>, Romeo Giuliano, </a:t>
            </a:r>
            <a:r>
              <a:rPr lang="en-IN" sz="1800" dirty="0" err="1">
                <a:effectLst/>
                <a:latin typeface="Arial" panose="020B0604020202020204" pitchFamily="34" charset="0"/>
                <a:ea typeface="Times New Roman" panose="02020603050405020304" pitchFamily="18" charset="0"/>
                <a:cs typeface="Arial" panose="020B0604020202020204" pitchFamily="34" charset="0"/>
              </a:rPr>
              <a:t>Husam</a:t>
            </a:r>
            <a:r>
              <a:rPr lang="en-IN" sz="1800" dirty="0">
                <a:effectLst/>
                <a:latin typeface="Arial" panose="020B0604020202020204" pitchFamily="34" charset="0"/>
                <a:ea typeface="Times New Roman" panose="02020603050405020304" pitchFamily="18" charset="0"/>
                <a:cs typeface="Arial" panose="020B0604020202020204" pitchFamily="34" charset="0"/>
              </a:rPr>
              <a:t> A. </a:t>
            </a:r>
            <a:r>
              <a:rPr lang="en-IN" sz="1800" dirty="0" err="1">
                <a:effectLst/>
                <a:latin typeface="Arial" panose="020B0604020202020204" pitchFamily="34" charset="0"/>
                <a:ea typeface="Times New Roman" panose="02020603050405020304" pitchFamily="18" charset="0"/>
                <a:cs typeface="Arial" panose="020B0604020202020204" pitchFamily="34" charset="0"/>
              </a:rPr>
              <a:t>Abdulmalik</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algn="just"/>
            <a:r>
              <a:rPr lang="en-GB" dirty="0">
                <a:latin typeface="Arial" panose="020B0604020202020204" pitchFamily="34" charset="0"/>
                <a:cs typeface="Arial" panose="020B0604020202020204" pitchFamily="34" charset="0"/>
              </a:rPr>
              <a:t>Published year: 2021</a:t>
            </a:r>
          </a:p>
          <a:p>
            <a:pPr algn="just"/>
            <a:r>
              <a:rPr lang="en-GB" dirty="0">
                <a:latin typeface="Arial" panose="020B0604020202020204" pitchFamily="34" charset="0"/>
                <a:cs typeface="Arial" panose="020B0604020202020204" pitchFamily="34" charset="0"/>
              </a:rPr>
              <a:t>Journal name: MDPI</a:t>
            </a:r>
          </a:p>
          <a:p>
            <a:pPr algn="just"/>
            <a:r>
              <a:rPr lang="en-GB" dirty="0">
                <a:latin typeface="Arial" panose="020B0604020202020204" pitchFamily="34" charset="0"/>
                <a:cs typeface="Arial" panose="020B0604020202020204" pitchFamily="34" charset="0"/>
              </a:rPr>
              <a:t>Volume no.: -</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r>
              <a:rPr lang="en-IN" dirty="0">
                <a:latin typeface="Arial" panose="020B0604020202020204" pitchFamily="34" charset="0"/>
                <a:ea typeface="Times New Roman" panose="02020603050405020304" pitchFamily="18" charset="0"/>
                <a:cs typeface="Arial" panose="020B0604020202020204" pitchFamily="34" charset="0"/>
              </a:rPr>
              <a:t>In this paper, d</a:t>
            </a:r>
            <a:r>
              <a:rPr lang="en-IN" sz="1800" dirty="0">
                <a:effectLst/>
                <a:latin typeface="Arial" panose="020B0604020202020204" pitchFamily="34" charset="0"/>
                <a:ea typeface="Times New Roman" panose="02020603050405020304" pitchFamily="18" charset="0"/>
                <a:cs typeface="Arial" panose="020B0604020202020204" pitchFamily="34" charset="0"/>
              </a:rPr>
              <a:t>ecision trees, random forest, naïve bayes, logistic regression, SVM, DNN are used for classification. They used deep learning model to classify employees attrition. From the analysis the found that accuracy of DNN is greater than all other classifiers. So DNN performs better than all other models. </a:t>
            </a:r>
          </a:p>
          <a:p>
            <a:endParaRPr lang="en-IN" dirty="0">
              <a:latin typeface="Arial" panose="020B0604020202020204" pitchFamily="34" charset="0"/>
              <a:ea typeface="Times New Roman" panose="02020603050405020304" pitchFamily="18" charset="0"/>
              <a:cs typeface="Arial" panose="020B0604020202020204" pitchFamily="34" charset="0"/>
            </a:endParaRPr>
          </a:p>
          <a:p>
            <a:pPr algn="just">
              <a:spcAft>
                <a:spcPts val="8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6. Employee attrition using predictive techniques (Springer)</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gn="just">
              <a:spcAft>
                <a:spcPts val="8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Authors: Devesh Kumar </a:t>
            </a:r>
            <a:r>
              <a:rPr lang="en-IN" sz="1800" dirty="0" err="1">
                <a:effectLst/>
                <a:latin typeface="Arial" panose="020B0604020202020204" pitchFamily="34" charset="0"/>
                <a:ea typeface="Times New Roman" panose="02020603050405020304" pitchFamily="18" charset="0"/>
                <a:cs typeface="Arial" panose="020B0604020202020204" pitchFamily="34" charset="0"/>
              </a:rPr>
              <a:t>Srivatsava</a:t>
            </a:r>
            <a:r>
              <a:rPr lang="en-IN" sz="1800" dirty="0">
                <a:effectLst/>
                <a:latin typeface="Arial" panose="020B0604020202020204" pitchFamily="34" charset="0"/>
                <a:ea typeface="Times New Roman" panose="02020603050405020304" pitchFamily="18" charset="0"/>
                <a:cs typeface="Arial" panose="020B0604020202020204" pitchFamily="34" charset="0"/>
              </a:rPr>
              <a:t> , Priyanka Nair</a:t>
            </a:r>
          </a:p>
          <a:p>
            <a:pPr algn="just"/>
            <a:r>
              <a:rPr lang="en-GB" dirty="0">
                <a:latin typeface="Arial" panose="020B0604020202020204" pitchFamily="34" charset="0"/>
                <a:cs typeface="Arial" panose="020B0604020202020204" pitchFamily="34" charset="0"/>
              </a:rPr>
              <a:t>Published year: 2018</a:t>
            </a:r>
          </a:p>
          <a:p>
            <a:pPr algn="just"/>
            <a:r>
              <a:rPr lang="en-GB" dirty="0">
                <a:latin typeface="Arial" panose="020B0604020202020204" pitchFamily="34" charset="0"/>
                <a:cs typeface="Arial" panose="020B0604020202020204" pitchFamily="34" charset="0"/>
              </a:rPr>
              <a:t>Journal name: Springer</a:t>
            </a:r>
          </a:p>
          <a:p>
            <a:pPr algn="just"/>
            <a:r>
              <a:rPr lang="en-GB" dirty="0">
                <a:latin typeface="Arial" panose="020B0604020202020204" pitchFamily="34" charset="0"/>
                <a:cs typeface="Arial" panose="020B0604020202020204" pitchFamily="34" charset="0"/>
              </a:rPr>
              <a:t>Volume no.: 1</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r>
              <a:rPr lang="en-IN" sz="1800" dirty="0">
                <a:effectLst/>
                <a:latin typeface="Arial" panose="020B0604020202020204" pitchFamily="34" charset="0"/>
                <a:ea typeface="Times New Roman" panose="02020603050405020304" pitchFamily="18" charset="0"/>
                <a:cs typeface="Arial" panose="020B0604020202020204" pitchFamily="34" charset="0"/>
              </a:rPr>
              <a:t>In this paper 10000 of employee data have been taken into account. Then various classifiers are use for prediction and classification. The artificial neural network gave 40% accuracy for the data.</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endParaRPr lang="en-GB" dirty="0"/>
          </a:p>
        </p:txBody>
      </p:sp>
    </p:spTree>
    <p:extLst>
      <p:ext uri="{BB962C8B-B14F-4D97-AF65-F5344CB8AC3E}">
        <p14:creationId xmlns:p14="http://schemas.microsoft.com/office/powerpoint/2010/main" val="2001893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27D145-9246-0A62-AA9F-72C2D1569F57}"/>
              </a:ext>
            </a:extLst>
          </p:cNvPr>
          <p:cNvSpPr txBox="1"/>
          <p:nvPr/>
        </p:nvSpPr>
        <p:spPr>
          <a:xfrm>
            <a:off x="0" y="91440"/>
            <a:ext cx="12100560" cy="2893100"/>
          </a:xfrm>
          <a:prstGeom prst="rect">
            <a:avLst/>
          </a:prstGeom>
          <a:noFill/>
        </p:spPr>
        <p:txBody>
          <a:bodyPr wrap="square" rtlCol="0">
            <a:spAutoFit/>
          </a:bodyPr>
          <a:lstStyle/>
          <a:p>
            <a:pPr algn="just">
              <a:spcAft>
                <a:spcPts val="800"/>
              </a:spcAft>
            </a:pPr>
            <a:r>
              <a:rPr lang="en-IN" dirty="0">
                <a:latin typeface="Arial" panose="020B0604020202020204" pitchFamily="34" charset="0"/>
                <a:ea typeface="Times New Roman" panose="02020603050405020304" pitchFamily="18" charset="0"/>
                <a:cs typeface="Arial" panose="020B0604020202020204" pitchFamily="34" charset="0"/>
              </a:rPr>
              <a:t>7. Title: </a:t>
            </a:r>
            <a:r>
              <a:rPr lang="en-IN" sz="1800" dirty="0">
                <a:effectLst/>
                <a:latin typeface="Arial" panose="020B0604020202020204" pitchFamily="34" charset="0"/>
                <a:ea typeface="Times New Roman" panose="02020603050405020304" pitchFamily="18" charset="0"/>
                <a:cs typeface="Arial" panose="020B0604020202020204" pitchFamily="34" charset="0"/>
              </a:rPr>
              <a:t>Predicting employees attrition using machine learning approaches (MDPI)</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gn="just">
              <a:spcAft>
                <a:spcPts val="8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Authors: Ali Raza, Kashif Munir, Mubarak Almutairi, </a:t>
            </a:r>
            <a:r>
              <a:rPr lang="en-IN" sz="1800" dirty="0" err="1">
                <a:effectLst/>
                <a:latin typeface="Arial" panose="020B0604020202020204" pitchFamily="34" charset="0"/>
                <a:ea typeface="Times New Roman" panose="02020603050405020304" pitchFamily="18" charset="0"/>
                <a:cs typeface="Arial" panose="020B0604020202020204" pitchFamily="34" charset="0"/>
              </a:rPr>
              <a:t>faizan</a:t>
            </a:r>
            <a:r>
              <a:rPr lang="en-IN" sz="1800" dirty="0">
                <a:effectLst/>
                <a:latin typeface="Arial" panose="020B0604020202020204" pitchFamily="34" charset="0"/>
                <a:ea typeface="Times New Roman" panose="02020603050405020304" pitchFamily="18" charset="0"/>
                <a:cs typeface="Arial" panose="020B0604020202020204" pitchFamily="34" charset="0"/>
              </a:rPr>
              <a:t> Younas, Mian Muhammad Sadiq Fareed.</a:t>
            </a:r>
          </a:p>
          <a:p>
            <a:pPr algn="just"/>
            <a:r>
              <a:rPr lang="en-GB" dirty="0">
                <a:latin typeface="Arial" panose="020B0604020202020204" pitchFamily="34" charset="0"/>
                <a:cs typeface="Arial" panose="020B0604020202020204" pitchFamily="34" charset="0"/>
              </a:rPr>
              <a:t>Published year: 2022</a:t>
            </a:r>
          </a:p>
          <a:p>
            <a:pPr algn="just"/>
            <a:r>
              <a:rPr lang="en-GB" dirty="0">
                <a:latin typeface="Arial" panose="020B0604020202020204" pitchFamily="34" charset="0"/>
                <a:cs typeface="Arial" panose="020B0604020202020204" pitchFamily="34" charset="0"/>
              </a:rPr>
              <a:t>Journal name: MDPI</a:t>
            </a:r>
          </a:p>
          <a:p>
            <a:pPr algn="just"/>
            <a:r>
              <a:rPr lang="en-GB" dirty="0">
                <a:latin typeface="Arial" panose="020B0604020202020204" pitchFamily="34" charset="0"/>
                <a:cs typeface="Arial" panose="020B0604020202020204" pitchFamily="34" charset="0"/>
              </a:rPr>
              <a:t>Volume no.: -</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algn="just">
              <a:spcAft>
                <a:spcPts val="8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In this paper, classifiers </a:t>
            </a:r>
            <a:r>
              <a:rPr lang="en-IN" dirty="0">
                <a:latin typeface="Arial" panose="020B0604020202020204" pitchFamily="34" charset="0"/>
                <a:ea typeface="Times New Roman" panose="02020603050405020304" pitchFamily="18" charset="0"/>
                <a:cs typeface="Arial" panose="020B0604020202020204" pitchFamily="34" charset="0"/>
              </a:rPr>
              <a:t>S</a:t>
            </a:r>
            <a:r>
              <a:rPr lang="en-IN" sz="1800" dirty="0">
                <a:effectLst/>
                <a:latin typeface="Arial" panose="020B0604020202020204" pitchFamily="34" charset="0"/>
                <a:ea typeface="Times New Roman" panose="02020603050405020304" pitchFamily="18" charset="0"/>
                <a:cs typeface="Arial" panose="020B0604020202020204" pitchFamily="34" charset="0"/>
              </a:rPr>
              <a:t>uch as SVM, Logistic Regression, Decision Tree, Extra Tree Classifier are use for predicting employees attrition. From analysis they found that accuracy of ETC i.e., 93% is greater than all other classifiers so, ETC performs better than all other models.</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endParaRPr lang="en-GB" dirty="0"/>
          </a:p>
        </p:txBody>
      </p:sp>
    </p:spTree>
    <p:extLst>
      <p:ext uri="{BB962C8B-B14F-4D97-AF65-F5344CB8AC3E}">
        <p14:creationId xmlns:p14="http://schemas.microsoft.com/office/powerpoint/2010/main" val="2892426241"/>
      </p:ext>
    </p:extLst>
  </p:cSld>
  <p:clrMapOvr>
    <a:masterClrMapping/>
  </p:clrMapOvr>
</p:sld>
</file>

<file path=ppt/theme/theme1.xml><?xml version="1.0" encoding="utf-8"?>
<a:theme xmlns:a="http://schemas.openxmlformats.org/drawingml/2006/main" name="SketchLines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emplate>Gallery</Template>
  <TotalTime>2245</TotalTime>
  <Words>4003</Words>
  <Application>Microsoft Office PowerPoint</Application>
  <PresentationFormat>Widescreen</PresentationFormat>
  <Paragraphs>642</Paragraphs>
  <Slides>41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Meiryo</vt:lpstr>
      <vt:lpstr>Arial</vt:lpstr>
      <vt:lpstr>Calibri</vt:lpstr>
      <vt:lpstr>Cambria Math</vt:lpstr>
      <vt:lpstr>Corbel</vt:lpstr>
      <vt:lpstr>Courier New</vt:lpstr>
      <vt:lpstr>Symbol</vt:lpstr>
      <vt:lpstr>Times New Roman</vt:lpstr>
      <vt:lpstr>Wingdings</vt:lpstr>
      <vt:lpstr>SketchLinesVTI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HH2920</dc:creator>
  <cp:lastModifiedBy>Mayuresh Gore</cp:lastModifiedBy>
  <cp:revision>8</cp:revision>
  <dcterms:created xsi:type="dcterms:W3CDTF">2023-05-22T07:04:21Z</dcterms:created>
  <dcterms:modified xsi:type="dcterms:W3CDTF">2023-05-25T05:38:00Z</dcterms:modified>
</cp:coreProperties>
</file>